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6" r:id="rId3"/>
    <p:sldId id="258" r:id="rId4"/>
    <p:sldId id="259" r:id="rId5"/>
    <p:sldId id="261" r:id="rId6"/>
    <p:sldId id="268" r:id="rId7"/>
    <p:sldId id="277" r:id="rId8"/>
    <p:sldId id="278" r:id="rId9"/>
    <p:sldId id="279" r:id="rId10"/>
    <p:sldId id="271" r:id="rId11"/>
    <p:sldId id="270" r:id="rId12"/>
    <p:sldId id="280" r:id="rId13"/>
    <p:sldId id="272" r:id="rId14"/>
    <p:sldId id="273"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1" d="100"/>
          <a:sy n="71" d="100"/>
        </p:scale>
        <p:origin x="-1482"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3D848AF-FE13-4251-940E-F4BF463A71DD}" type="datetimeFigureOut">
              <a:rPr lang="ru-RU" smtClean="0"/>
              <a:pPr/>
              <a:t>02.09.2021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67A534-3F6C-4B18-A056-D5E6B1BE9225}" type="slidenum">
              <a:rPr lang="ru-RU" smtClean="0"/>
              <a:pPr/>
              <a:t>‹#›</a:t>
            </a:fld>
            <a:endParaRPr lang="ru-RU"/>
          </a:p>
        </p:txBody>
      </p:sp>
    </p:spTree>
    <p:extLst>
      <p:ext uri="{BB962C8B-B14F-4D97-AF65-F5344CB8AC3E}">
        <p14:creationId xmlns="" xmlns:p14="http://schemas.microsoft.com/office/powerpoint/2010/main" val="3038256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3D848AF-FE13-4251-940E-F4BF463A71DD}" type="datetimeFigureOut">
              <a:rPr lang="ru-RU" smtClean="0"/>
              <a:pPr/>
              <a:t>02.09.2021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67A534-3F6C-4B18-A056-D5E6B1BE9225}" type="slidenum">
              <a:rPr lang="ru-RU" smtClean="0"/>
              <a:pPr/>
              <a:t>‹#›</a:t>
            </a:fld>
            <a:endParaRPr lang="ru-RU"/>
          </a:p>
        </p:txBody>
      </p:sp>
    </p:spTree>
    <p:extLst>
      <p:ext uri="{BB962C8B-B14F-4D97-AF65-F5344CB8AC3E}">
        <p14:creationId xmlns="" xmlns:p14="http://schemas.microsoft.com/office/powerpoint/2010/main" val="670829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3D848AF-FE13-4251-940E-F4BF463A71DD}" type="datetimeFigureOut">
              <a:rPr lang="ru-RU" smtClean="0"/>
              <a:pPr/>
              <a:t>02.09.2021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67A534-3F6C-4B18-A056-D5E6B1BE9225}" type="slidenum">
              <a:rPr lang="ru-RU" smtClean="0"/>
              <a:pPr/>
              <a:t>‹#›</a:t>
            </a:fld>
            <a:endParaRPr lang="ru-RU"/>
          </a:p>
        </p:txBody>
      </p:sp>
    </p:spTree>
    <p:extLst>
      <p:ext uri="{BB962C8B-B14F-4D97-AF65-F5344CB8AC3E}">
        <p14:creationId xmlns="" xmlns:p14="http://schemas.microsoft.com/office/powerpoint/2010/main" val="545575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3D848AF-FE13-4251-940E-F4BF463A71DD}" type="datetimeFigureOut">
              <a:rPr lang="ru-RU" smtClean="0"/>
              <a:pPr/>
              <a:t>02.09.2021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67A534-3F6C-4B18-A056-D5E6B1BE9225}" type="slidenum">
              <a:rPr lang="ru-RU" smtClean="0"/>
              <a:pPr/>
              <a:t>‹#›</a:t>
            </a:fld>
            <a:endParaRPr lang="ru-RU"/>
          </a:p>
        </p:txBody>
      </p:sp>
    </p:spTree>
    <p:extLst>
      <p:ext uri="{BB962C8B-B14F-4D97-AF65-F5344CB8AC3E}">
        <p14:creationId xmlns="" xmlns:p14="http://schemas.microsoft.com/office/powerpoint/2010/main" val="314139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3D848AF-FE13-4251-940E-F4BF463A71DD}" type="datetimeFigureOut">
              <a:rPr lang="ru-RU" smtClean="0"/>
              <a:pPr/>
              <a:t>02.09.2021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67A534-3F6C-4B18-A056-D5E6B1BE9225}" type="slidenum">
              <a:rPr lang="ru-RU" smtClean="0"/>
              <a:pPr/>
              <a:t>‹#›</a:t>
            </a:fld>
            <a:endParaRPr lang="ru-RU"/>
          </a:p>
        </p:txBody>
      </p:sp>
    </p:spTree>
    <p:extLst>
      <p:ext uri="{BB962C8B-B14F-4D97-AF65-F5344CB8AC3E}">
        <p14:creationId xmlns="" xmlns:p14="http://schemas.microsoft.com/office/powerpoint/2010/main" val="1351758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3D848AF-FE13-4251-940E-F4BF463A71DD}" type="datetimeFigureOut">
              <a:rPr lang="ru-RU" smtClean="0"/>
              <a:pPr/>
              <a:t>02.09.2021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C67A534-3F6C-4B18-A056-D5E6B1BE9225}" type="slidenum">
              <a:rPr lang="ru-RU" smtClean="0"/>
              <a:pPr/>
              <a:t>‹#›</a:t>
            </a:fld>
            <a:endParaRPr lang="ru-RU"/>
          </a:p>
        </p:txBody>
      </p:sp>
    </p:spTree>
    <p:extLst>
      <p:ext uri="{BB962C8B-B14F-4D97-AF65-F5344CB8AC3E}">
        <p14:creationId xmlns="" xmlns:p14="http://schemas.microsoft.com/office/powerpoint/2010/main" val="2908273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3D848AF-FE13-4251-940E-F4BF463A71DD}" type="datetimeFigureOut">
              <a:rPr lang="ru-RU" smtClean="0"/>
              <a:pPr/>
              <a:t>02.09.2021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C67A534-3F6C-4B18-A056-D5E6B1BE9225}" type="slidenum">
              <a:rPr lang="ru-RU" smtClean="0"/>
              <a:pPr/>
              <a:t>‹#›</a:t>
            </a:fld>
            <a:endParaRPr lang="ru-RU"/>
          </a:p>
        </p:txBody>
      </p:sp>
    </p:spTree>
    <p:extLst>
      <p:ext uri="{BB962C8B-B14F-4D97-AF65-F5344CB8AC3E}">
        <p14:creationId xmlns="" xmlns:p14="http://schemas.microsoft.com/office/powerpoint/2010/main" val="4204088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3D848AF-FE13-4251-940E-F4BF463A71DD}" type="datetimeFigureOut">
              <a:rPr lang="ru-RU" smtClean="0"/>
              <a:pPr/>
              <a:t>02.09.2021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C67A534-3F6C-4B18-A056-D5E6B1BE9225}" type="slidenum">
              <a:rPr lang="ru-RU" smtClean="0"/>
              <a:pPr/>
              <a:t>‹#›</a:t>
            </a:fld>
            <a:endParaRPr lang="ru-RU"/>
          </a:p>
        </p:txBody>
      </p:sp>
    </p:spTree>
    <p:extLst>
      <p:ext uri="{BB962C8B-B14F-4D97-AF65-F5344CB8AC3E}">
        <p14:creationId xmlns="" xmlns:p14="http://schemas.microsoft.com/office/powerpoint/2010/main" val="1705555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3D848AF-FE13-4251-940E-F4BF463A71DD}" type="datetimeFigureOut">
              <a:rPr lang="ru-RU" smtClean="0"/>
              <a:pPr/>
              <a:t>02.09.2021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C67A534-3F6C-4B18-A056-D5E6B1BE9225}" type="slidenum">
              <a:rPr lang="ru-RU" smtClean="0"/>
              <a:pPr/>
              <a:t>‹#›</a:t>
            </a:fld>
            <a:endParaRPr lang="ru-RU"/>
          </a:p>
        </p:txBody>
      </p:sp>
    </p:spTree>
    <p:extLst>
      <p:ext uri="{BB962C8B-B14F-4D97-AF65-F5344CB8AC3E}">
        <p14:creationId xmlns="" xmlns:p14="http://schemas.microsoft.com/office/powerpoint/2010/main" val="2981708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3D848AF-FE13-4251-940E-F4BF463A71DD}" type="datetimeFigureOut">
              <a:rPr lang="ru-RU" smtClean="0"/>
              <a:pPr/>
              <a:t>02.09.2021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C67A534-3F6C-4B18-A056-D5E6B1BE9225}" type="slidenum">
              <a:rPr lang="ru-RU" smtClean="0"/>
              <a:pPr/>
              <a:t>‹#›</a:t>
            </a:fld>
            <a:endParaRPr lang="ru-RU"/>
          </a:p>
        </p:txBody>
      </p:sp>
    </p:spTree>
    <p:extLst>
      <p:ext uri="{BB962C8B-B14F-4D97-AF65-F5344CB8AC3E}">
        <p14:creationId xmlns="" xmlns:p14="http://schemas.microsoft.com/office/powerpoint/2010/main" val="3841723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3D848AF-FE13-4251-940E-F4BF463A71DD}" type="datetimeFigureOut">
              <a:rPr lang="ru-RU" smtClean="0"/>
              <a:pPr/>
              <a:t>02.09.2021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C67A534-3F6C-4B18-A056-D5E6B1BE9225}" type="slidenum">
              <a:rPr lang="ru-RU" smtClean="0"/>
              <a:pPr/>
              <a:t>‹#›</a:t>
            </a:fld>
            <a:endParaRPr lang="ru-RU"/>
          </a:p>
        </p:txBody>
      </p:sp>
    </p:spTree>
    <p:extLst>
      <p:ext uri="{BB962C8B-B14F-4D97-AF65-F5344CB8AC3E}">
        <p14:creationId xmlns="" xmlns:p14="http://schemas.microsoft.com/office/powerpoint/2010/main" val="3355000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40000"/>
                <a:lumOff val="60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D848AF-FE13-4251-940E-F4BF463A71DD}" type="datetimeFigureOut">
              <a:rPr lang="ru-RU" smtClean="0"/>
              <a:pPr/>
              <a:t>02.09.2021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7A534-3F6C-4B18-A056-D5E6B1BE9225}" type="slidenum">
              <a:rPr lang="ru-RU" smtClean="0"/>
              <a:pPr/>
              <a:t>‹#›</a:t>
            </a:fld>
            <a:endParaRPr lang="ru-RU"/>
          </a:p>
        </p:txBody>
      </p:sp>
    </p:spTree>
    <p:extLst>
      <p:ext uri="{BB962C8B-B14F-4D97-AF65-F5344CB8AC3E}">
        <p14:creationId xmlns="" xmlns:p14="http://schemas.microsoft.com/office/powerpoint/2010/main" val="8931396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audio" Target="file:///I:\&#1082;&#1083;&#1072;&#1089;&#1089;&#1085;&#1099;&#1081;%20&#1095;&#1072;&#1089;%201%20&#1089;&#1077;&#1085;&#1090;&#1103;&#1073;&#1088;&#1103;\&#1053;&#1077;&#1087;&#1086;&#1089;&#1077;&#1076;&#1099;%20-%20&#1041;&#1099;&#1090;&#1100;%20&#1095;&#1077;&#1083;&#1086;&#1074;&#1077;&#1082;&#1086;&#1084;%20(www.hotplayer.ru).mp3" TargetMode="Externa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14282" y="214290"/>
            <a:ext cx="8786874" cy="1752600"/>
          </a:xfrm>
        </p:spPr>
        <p:txBody>
          <a:bodyPr>
            <a:noAutofit/>
          </a:bodyPr>
          <a:lstStyle/>
          <a:p>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КЛАССНЫЙ ЧАС НА ТЕМУ: </a:t>
            </a:r>
          </a:p>
          <a:p>
            <a:r>
              <a:rPr lang="ru-RU"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«2021 год – Год науки и технологий в России»</a:t>
            </a:r>
            <a:endParaRPr lang="ru-RU"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4" name="Picture 4" descr="https://1.bp.blogspot.com/-ljHZytvQY3Q/YACTRMqRiXI/AAAAAAAAUIs/gaO6kWhMRiMW8261U63L3zZ2SMCyrubxwCLcBGAsYHQ/s1024/%25D0%25B5%25D0%25BA%25D0%25BA%2B%25E2%2580%2594%2B%25D0%25BA%25D0%25BE%25D0%25BF%25D0%25B8%25D1%258F.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57158" y="2714620"/>
            <a:ext cx="8423275" cy="3816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911448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778098"/>
          </a:xfrm>
        </p:spPr>
        <p:txBody>
          <a:bodyPr>
            <a:normAutofit/>
          </a:bodyPr>
          <a:lstStyle/>
          <a:p>
            <a:r>
              <a:rPr lang="ru-RU" sz="3600" b="1" dirty="0">
                <a:solidFill>
                  <a:srgbClr val="0000FF"/>
                </a:solidFill>
                <a:latin typeface="Times New Roman" pitchFamily="18" charset="0"/>
                <a:cs typeface="Times New Roman" pitchFamily="18" charset="0"/>
              </a:rPr>
              <a:t>Интересные и редкие профессии</a:t>
            </a:r>
            <a:endParaRPr lang="ru-RU" sz="3600" dirty="0">
              <a:solidFill>
                <a:srgbClr val="0000FF"/>
              </a:solidFill>
            </a:endParaRPr>
          </a:p>
        </p:txBody>
      </p:sp>
      <p:sp>
        <p:nvSpPr>
          <p:cNvPr id="4" name="Объект 3"/>
          <p:cNvSpPr>
            <a:spLocks noGrp="1"/>
          </p:cNvSpPr>
          <p:nvPr>
            <p:ph sz="half" idx="2"/>
          </p:nvPr>
        </p:nvSpPr>
        <p:spPr>
          <a:xfrm>
            <a:off x="214282" y="4786322"/>
            <a:ext cx="8821644" cy="1916832"/>
          </a:xfrm>
        </p:spPr>
        <p:txBody>
          <a:bodyPr>
            <a:normAutofit fontScale="92500"/>
          </a:bodyPr>
          <a:lstStyle/>
          <a:p>
            <a:pPr marL="0" indent="0" algn="just">
              <a:buNone/>
            </a:pPr>
            <a:r>
              <a:rPr lang="ru-RU" b="1" dirty="0">
                <a:latin typeface="Times New Roman" pitchFamily="18" charset="0"/>
                <a:cs typeface="Times New Roman" pitchFamily="18" charset="0"/>
              </a:rPr>
              <a:t>Трамбовщик</a:t>
            </a:r>
            <a:r>
              <a:rPr lang="ru-RU" dirty="0">
                <a:latin typeface="Times New Roman" pitchFamily="18" charset="0"/>
                <a:cs typeface="Times New Roman" pitchFamily="18" charset="0"/>
              </a:rPr>
              <a:t> – это очень молодая профессия – она появилась с развитием метро и возросшим потоком пассажиров. В обязанность этого специалиста входит помощь людям при вхождении в переполненный вагон метро</a:t>
            </a:r>
          </a:p>
        </p:txBody>
      </p:sp>
      <p:pic>
        <p:nvPicPr>
          <p:cNvPr id="5122" name="Picture 2"/>
          <p:cNvPicPr>
            <a:picLocks noGrp="1" noChangeAspect="1" noChangeArrowheads="1"/>
          </p:cNvPicPr>
          <p:nvPr>
            <p:ph sz="half"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1472" y="642918"/>
            <a:ext cx="7776864" cy="3888432"/>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70377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229600" cy="634082"/>
          </a:xfrm>
        </p:spPr>
        <p:txBody>
          <a:bodyPr>
            <a:noAutofit/>
          </a:bodyPr>
          <a:lstStyle/>
          <a:p>
            <a:r>
              <a:rPr lang="ru-RU" sz="3600" b="1" dirty="0">
                <a:solidFill>
                  <a:srgbClr val="0000FF"/>
                </a:solidFill>
                <a:latin typeface="Times New Roman" pitchFamily="18" charset="0"/>
                <a:cs typeface="Times New Roman" pitchFamily="18" charset="0"/>
              </a:rPr>
              <a:t>Интересные и редкие профессии</a:t>
            </a:r>
            <a:endParaRPr lang="ru-RU" sz="3600" dirty="0">
              <a:solidFill>
                <a:srgbClr val="0000FF"/>
              </a:solidFill>
            </a:endParaRPr>
          </a:p>
        </p:txBody>
      </p:sp>
      <p:sp>
        <p:nvSpPr>
          <p:cNvPr id="4" name="Объект 3"/>
          <p:cNvSpPr>
            <a:spLocks noGrp="1"/>
          </p:cNvSpPr>
          <p:nvPr>
            <p:ph sz="half" idx="2"/>
          </p:nvPr>
        </p:nvSpPr>
        <p:spPr>
          <a:xfrm>
            <a:off x="4714876" y="1214422"/>
            <a:ext cx="4038600" cy="4929411"/>
          </a:xfrm>
        </p:spPr>
        <p:txBody>
          <a:bodyPr>
            <a:normAutofit/>
          </a:bodyPr>
          <a:lstStyle/>
          <a:p>
            <a:pPr marL="0" indent="0" algn="just">
              <a:buNone/>
            </a:pPr>
            <a:r>
              <a:rPr lang="ru-RU" b="1" dirty="0" smtClean="0">
                <a:latin typeface="Times New Roman" pitchFamily="18" charset="0"/>
                <a:cs typeface="Times New Roman" pitchFamily="18" charset="0"/>
              </a:rPr>
              <a:t>Учитель серфинга для собак. </a:t>
            </a:r>
            <a:r>
              <a:rPr lang="ru-RU" dirty="0" smtClean="0">
                <a:latin typeface="Times New Roman" pitchFamily="18" charset="0"/>
                <a:cs typeface="Times New Roman" pitchFamily="18" charset="0"/>
              </a:rPr>
              <a:t>За </a:t>
            </a:r>
            <a:r>
              <a:rPr lang="ru-RU" dirty="0">
                <a:latin typeface="Times New Roman" pitchFamily="18" charset="0"/>
                <a:cs typeface="Times New Roman" pitchFamily="18" charset="0"/>
              </a:rPr>
              <a:t>рубежом серфингу обучают не только людей, но и их питомцев. Важным требованием к кандидату на эту должность является наличие у того высшего образования в области зоопсихологии и ветеринарии</a:t>
            </a:r>
          </a:p>
        </p:txBody>
      </p:sp>
      <p:pic>
        <p:nvPicPr>
          <p:cNvPr id="4098" name="Picture 2"/>
          <p:cNvPicPr>
            <a:picLocks noGrp="1" noChangeAspect="1" noChangeArrowheads="1"/>
          </p:cNvPicPr>
          <p:nvPr>
            <p:ph sz="half" idx="1"/>
          </p:nvPr>
        </p:nvPicPr>
        <p:blipFill>
          <a:blip r:embed="rId2">
            <a:extLst>
              <a:ext uri="{28A0092B-C50C-407E-A947-70E740481C1C}">
                <a14:useLocalDpi xmlns="" xmlns:a14="http://schemas.microsoft.com/office/drawing/2010/main" val="0"/>
              </a:ext>
            </a:extLst>
          </a:blip>
          <a:srcRect/>
          <a:stretch>
            <a:fillRect/>
          </a:stretch>
        </p:blipFill>
        <p:spPr bwMode="auto">
          <a:xfrm>
            <a:off x="179512" y="1196752"/>
            <a:ext cx="4320480" cy="3744416"/>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400524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582594"/>
          </a:xfrm>
        </p:spPr>
        <p:txBody>
          <a:bodyPr>
            <a:normAutofit fontScale="90000"/>
          </a:bodyPr>
          <a:lstStyle/>
          <a:p>
            <a:r>
              <a:rPr lang="ru-RU" sz="3600" b="1" dirty="0" smtClean="0">
                <a:solidFill>
                  <a:srgbClr val="0000FF"/>
                </a:solidFill>
                <a:latin typeface="Times New Roman" pitchFamily="18" charset="0"/>
                <a:cs typeface="Times New Roman" pitchFamily="18" charset="0"/>
              </a:rPr>
              <a:t>Интересные и редкие профессии</a:t>
            </a:r>
            <a:endParaRPr lang="ru-RU" sz="3600" dirty="0"/>
          </a:p>
        </p:txBody>
      </p:sp>
      <p:sp>
        <p:nvSpPr>
          <p:cNvPr id="4" name="Содержимое 3"/>
          <p:cNvSpPr>
            <a:spLocks noGrp="1"/>
          </p:cNvSpPr>
          <p:nvPr>
            <p:ph sz="half" idx="2"/>
          </p:nvPr>
        </p:nvSpPr>
        <p:spPr>
          <a:xfrm>
            <a:off x="4572000" y="928670"/>
            <a:ext cx="4429156" cy="6500858"/>
          </a:xfrm>
        </p:spPr>
        <p:txBody>
          <a:bodyPr>
            <a:normAutofit fontScale="77500" lnSpcReduction="20000"/>
          </a:bodyPr>
          <a:lstStyle/>
          <a:p>
            <a:pPr>
              <a:buNone/>
            </a:pPr>
            <a:r>
              <a:rPr lang="ru-RU" sz="3600" b="1" dirty="0" smtClean="0">
                <a:latin typeface="Times New Roman" pitchFamily="18" charset="0"/>
                <a:cs typeface="Times New Roman" pitchFamily="18" charset="0"/>
              </a:rPr>
              <a:t>       </a:t>
            </a:r>
            <a:r>
              <a:rPr lang="ru-RU" sz="2900" b="1" dirty="0" smtClean="0">
                <a:latin typeface="Times New Roman" pitchFamily="18" charset="0"/>
                <a:cs typeface="Times New Roman" pitchFamily="18" charset="0"/>
              </a:rPr>
              <a:t>Переворачиватель пингвинов</a:t>
            </a:r>
            <a:r>
              <a:rPr lang="ru-RU" sz="2900" dirty="0" smtClean="0">
                <a:latin typeface="Times New Roman" pitchFamily="18" charset="0"/>
                <a:cs typeface="Times New Roman" pitchFamily="18" charset="0"/>
              </a:rPr>
              <a:t> – специалисты этой сферы живут только в Антарктике около аэродрома. Напрасно вы думаете, что птичек идет переворачивать тот, кто вытянул короткую соломинку, тут все серьезно. Сами пингвины никогда не падают на спину – только на живот, но так как эти животные очень любопытны, то они любят прогуливаться около аэродрома. Естественно, что когда пролетает вертолет, то они задирают вверх голову и, не удерживая равновесие, шлепаются на спину. Встать они, бедняжки, уже не смогут, поэтому их надо переворачивать.</a:t>
            </a:r>
          </a:p>
          <a:p>
            <a:endParaRPr lang="ru-RU" sz="2300" dirty="0"/>
          </a:p>
        </p:txBody>
      </p:sp>
      <p:sp>
        <p:nvSpPr>
          <p:cNvPr id="36866" name="AutoShape 2" descr="https://pbs.twimg.com/media/EuAXai_XIAIqxiC.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6868" name="AutoShape 4" descr="https://pbs.twimg.com/media/EuAXai_XIAIqxiC.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8" name="Рисунок 7" descr="EuAXai_XIAIqxiC.jpg"/>
          <p:cNvPicPr>
            <a:picLocks noChangeAspect="1"/>
          </p:cNvPicPr>
          <p:nvPr/>
        </p:nvPicPr>
        <p:blipFill>
          <a:blip r:embed="rId2"/>
          <a:stretch>
            <a:fillRect/>
          </a:stretch>
        </p:blipFill>
        <p:spPr>
          <a:xfrm>
            <a:off x="142844" y="1928802"/>
            <a:ext cx="4714908" cy="314327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229600" cy="850106"/>
          </a:xfrm>
        </p:spPr>
        <p:txBody>
          <a:bodyPr>
            <a:normAutofit/>
          </a:bodyPr>
          <a:lstStyle/>
          <a:p>
            <a:r>
              <a:rPr lang="ru-RU" sz="3600" b="1" dirty="0">
                <a:solidFill>
                  <a:srgbClr val="0000FF"/>
                </a:solidFill>
                <a:latin typeface="Times New Roman" pitchFamily="18" charset="0"/>
                <a:cs typeface="Times New Roman" pitchFamily="18" charset="0"/>
              </a:rPr>
              <a:t>Интересные и редкие профессии</a:t>
            </a:r>
            <a:endParaRPr lang="ru-RU" sz="3600" dirty="0">
              <a:solidFill>
                <a:srgbClr val="0000FF"/>
              </a:solidFill>
            </a:endParaRPr>
          </a:p>
        </p:txBody>
      </p:sp>
      <p:sp>
        <p:nvSpPr>
          <p:cNvPr id="4" name="Объект 3"/>
          <p:cNvSpPr>
            <a:spLocks noGrp="1"/>
          </p:cNvSpPr>
          <p:nvPr>
            <p:ph sz="half" idx="2"/>
          </p:nvPr>
        </p:nvSpPr>
        <p:spPr>
          <a:xfrm>
            <a:off x="251520" y="4581128"/>
            <a:ext cx="8640960" cy="2276872"/>
          </a:xfrm>
        </p:spPr>
        <p:txBody>
          <a:bodyPr>
            <a:normAutofit fontScale="77500" lnSpcReduction="20000"/>
          </a:bodyPr>
          <a:lstStyle/>
          <a:p>
            <a:pPr marL="0" indent="0" algn="just">
              <a:buNone/>
            </a:pPr>
            <a:r>
              <a:rPr lang="ru-RU" sz="3300" b="1" dirty="0">
                <a:latin typeface="Times New Roman" pitchFamily="18" charset="0"/>
                <a:cs typeface="Times New Roman" pitchFamily="18" charset="0"/>
              </a:rPr>
              <a:t>Оператор для определения пола цыплят</a:t>
            </a:r>
            <a:r>
              <a:rPr lang="ru-RU" sz="3300" dirty="0">
                <a:latin typeface="Times New Roman" pitchFamily="18" charset="0"/>
                <a:cs typeface="Times New Roman" pitchFamily="18" charset="0"/>
              </a:rPr>
              <a:t> – очень важная профессия, заключающаяся в определении пола птенцов в момент, когда их возраст составляет 1 сутки, т.к. от этого зависит рацион птичек, а также условия их выращивания.</a:t>
            </a:r>
            <a:br>
              <a:rPr lang="ru-RU" sz="3300" dirty="0">
                <a:latin typeface="Times New Roman" pitchFamily="18" charset="0"/>
                <a:cs typeface="Times New Roman" pitchFamily="18" charset="0"/>
              </a:rPr>
            </a:br>
            <a:r>
              <a:rPr lang="ru-RU" dirty="0"/>
              <a:t/>
            </a:r>
            <a:br>
              <a:rPr lang="ru-RU" dirty="0"/>
            </a:br>
            <a:endParaRPr lang="ru-RU" dirty="0"/>
          </a:p>
        </p:txBody>
      </p:sp>
      <p:pic>
        <p:nvPicPr>
          <p:cNvPr id="5122" name="Picture 2" descr="http://otomosem.com/wp-content/uploads/2018/01/%D0%9E%D0%BF%D0%B5%D1%80%D0%B0%D1%82%D0%BE%D1%80-%D0%BE%D0%BF%D1%80%D0%B5%D0%B4%D0%B5%D0%BB%D1%8F%D1%8E%D1%89%D0%B8%D0%B9-%D0%BF%D0%BE%D0%BB-%D1%86%D1%8B%D0%BF%D0%BB%D1%8F%D1%82.jpg"/>
          <p:cNvPicPr>
            <a:picLocks noChangeAspect="1" noChangeArrowheads="1"/>
          </p:cNvPicPr>
          <p:nvPr/>
        </p:nvPicPr>
        <p:blipFill>
          <a:blip r:embed="rId2"/>
          <a:srcRect/>
          <a:stretch>
            <a:fillRect/>
          </a:stretch>
        </p:blipFill>
        <p:spPr bwMode="auto">
          <a:xfrm>
            <a:off x="1928794" y="928670"/>
            <a:ext cx="5572132" cy="3703146"/>
          </a:xfrm>
          <a:prstGeom prst="rect">
            <a:avLst/>
          </a:prstGeom>
          <a:ln>
            <a:noFill/>
          </a:ln>
          <a:effectLst>
            <a:softEdge rad="112500"/>
          </a:effectLst>
        </p:spPr>
      </p:pic>
    </p:spTree>
    <p:extLst>
      <p:ext uri="{BB962C8B-B14F-4D97-AF65-F5344CB8AC3E}">
        <p14:creationId xmlns="" xmlns:p14="http://schemas.microsoft.com/office/powerpoint/2010/main" val="22859762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357158" y="4143380"/>
            <a:ext cx="8229600" cy="2286016"/>
          </a:xfrm>
        </p:spPr>
        <p:txBody>
          <a:bodyPr>
            <a:normAutofit fontScale="92500" lnSpcReduction="20000"/>
          </a:bodyPr>
          <a:lstStyle/>
          <a:p>
            <a:pPr marL="0" indent="0">
              <a:buNone/>
            </a:pPr>
            <a:endParaRPr lang="ru-RU" dirty="0"/>
          </a:p>
          <a:p>
            <a:pPr marL="0" indent="0" algn="ctr">
              <a:buNone/>
            </a:pPr>
            <a:endParaRPr lang="ru-RU" sz="3500" b="1" dirty="0" smtClean="0">
              <a:solidFill>
                <a:srgbClr val="0000FF"/>
              </a:solidFill>
              <a:latin typeface="Times New Roman" pitchFamily="18" charset="0"/>
              <a:cs typeface="Times New Roman" pitchFamily="18" charset="0"/>
            </a:endParaRPr>
          </a:p>
          <a:p>
            <a:pPr marL="0" indent="0" algn="ctr">
              <a:buNone/>
            </a:pPr>
            <a:endParaRPr lang="ru-RU" sz="3500" b="1" dirty="0" smtClean="0">
              <a:solidFill>
                <a:srgbClr val="0000FF"/>
              </a:solidFill>
              <a:latin typeface="Times New Roman" pitchFamily="18" charset="0"/>
              <a:cs typeface="Times New Roman" pitchFamily="18" charset="0"/>
            </a:endParaRPr>
          </a:p>
          <a:p>
            <a:pPr marL="0" indent="0" algn="ctr">
              <a:buNone/>
            </a:pPr>
            <a:r>
              <a:rPr lang="ru-RU" sz="5100" b="1" dirty="0" smtClean="0">
                <a:solidFill>
                  <a:srgbClr val="0000FF"/>
                </a:solidFill>
                <a:latin typeface="Times New Roman" pitchFamily="18" charset="0"/>
                <a:cs typeface="Times New Roman" pitchFamily="18" charset="0"/>
              </a:rPr>
              <a:t>Капсула времени</a:t>
            </a:r>
          </a:p>
          <a:p>
            <a:pPr marL="0" indent="0">
              <a:buNone/>
            </a:pPr>
            <a:endParaRPr lang="ru-RU" dirty="0"/>
          </a:p>
        </p:txBody>
      </p:sp>
      <p:sp>
        <p:nvSpPr>
          <p:cNvPr id="4" name="Прямоугольник 3"/>
          <p:cNvSpPr/>
          <p:nvPr/>
        </p:nvSpPr>
        <p:spPr>
          <a:xfrm>
            <a:off x="571472" y="285728"/>
            <a:ext cx="8429684" cy="1692771"/>
          </a:xfrm>
          <a:prstGeom prst="rect">
            <a:avLst/>
          </a:prstGeom>
        </p:spPr>
        <p:txBody>
          <a:bodyPr wrap="square">
            <a:spAutoFit/>
          </a:bodyPr>
          <a:lstStyle/>
          <a:p>
            <a:pPr algn="ctr"/>
            <a:r>
              <a:rPr lang="ru-RU" sz="4000" b="1" dirty="0" smtClean="0">
                <a:solidFill>
                  <a:srgbClr val="FF0000"/>
                </a:solidFill>
                <a:latin typeface="Times New Roman" pitchFamily="18" charset="0"/>
                <a:cs typeface="Times New Roman" pitchFamily="18" charset="0"/>
              </a:rPr>
              <a:t>Самая главная в жизни профессия</a:t>
            </a:r>
            <a:br>
              <a:rPr lang="ru-RU" sz="4000" b="1" dirty="0" smtClean="0">
                <a:solidFill>
                  <a:srgbClr val="FF0000"/>
                </a:solidFill>
                <a:latin typeface="Times New Roman" pitchFamily="18" charset="0"/>
                <a:cs typeface="Times New Roman" pitchFamily="18" charset="0"/>
              </a:rPr>
            </a:br>
            <a:r>
              <a:rPr lang="ru-RU" sz="4000" b="1" dirty="0" smtClean="0">
                <a:solidFill>
                  <a:srgbClr val="FF0000"/>
                </a:solidFill>
                <a:latin typeface="Times New Roman" pitchFamily="18" charset="0"/>
                <a:cs typeface="Times New Roman" pitchFamily="18" charset="0"/>
              </a:rPr>
              <a:t>Быть человеком!</a:t>
            </a:r>
            <a:r>
              <a:rPr lang="ru-RU" sz="2400" dirty="0" smtClean="0"/>
              <a:t/>
            </a:r>
            <a:br>
              <a:rPr lang="ru-RU" sz="2400" dirty="0" smtClean="0"/>
            </a:br>
            <a:endParaRPr lang="ru-RU" sz="2400" dirty="0"/>
          </a:p>
        </p:txBody>
      </p:sp>
      <p:pic>
        <p:nvPicPr>
          <p:cNvPr id="8" name="Непоседы - Быть человеком (www.hotplayer.ru).mp3">
            <a:hlinkClick r:id="" action="ppaction://media"/>
          </p:cNvPr>
          <p:cNvPicPr>
            <a:picLocks noRot="1" noChangeAspect="1"/>
          </p:cNvPicPr>
          <p:nvPr>
            <a:audioFile r:link="rId1"/>
          </p:nvPr>
        </p:nvPicPr>
        <p:blipFill>
          <a:blip r:embed="rId3"/>
          <a:stretch>
            <a:fillRect/>
          </a:stretch>
        </p:blipFill>
        <p:spPr>
          <a:xfrm>
            <a:off x="8358214" y="5929330"/>
            <a:ext cx="304800" cy="304800"/>
          </a:xfrm>
          <a:prstGeom prst="rect">
            <a:avLst/>
          </a:prstGeom>
        </p:spPr>
      </p:pic>
      <p:sp>
        <p:nvSpPr>
          <p:cNvPr id="6146" name="AutoShape 2" descr="https://clubleela.ru/wp-content/uploads/gandex.ru-26_8148_boy-with-earth.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148" name="AutoShape 4" descr="https://clubleela.ru/wp-content/uploads/gandex.ru-26_8148_boy-with-earth.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150" name="AutoShape 6" descr="https://clubleela.ru/wp-content/uploads/gandex.ru-26_8148_boy-with-earth.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 name="Рисунок 9" descr="gandex.ru-26_8148_boy-with-earth.jpg"/>
          <p:cNvPicPr>
            <a:picLocks noChangeAspect="1"/>
          </p:cNvPicPr>
          <p:nvPr/>
        </p:nvPicPr>
        <p:blipFill>
          <a:blip r:embed="rId4" cstate="print"/>
          <a:stretch>
            <a:fillRect/>
          </a:stretch>
        </p:blipFill>
        <p:spPr>
          <a:xfrm>
            <a:off x="1785918" y="1785926"/>
            <a:ext cx="6057910" cy="3786193"/>
          </a:xfrm>
          <a:prstGeom prst="rect">
            <a:avLst/>
          </a:prstGeom>
          <a:ln>
            <a:noFill/>
          </a:ln>
          <a:effectLst>
            <a:softEdge rad="112500"/>
          </a:effectLst>
        </p:spPr>
      </p:pic>
    </p:spTree>
    <p:extLst>
      <p:ext uri="{BB962C8B-B14F-4D97-AF65-F5344CB8AC3E}">
        <p14:creationId xmlns="" xmlns:p14="http://schemas.microsoft.com/office/powerpoint/2010/main" val="195407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340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0"/>
            <a:ext cx="8229600" cy="714380"/>
          </a:xfrm>
        </p:spPr>
        <p:txBody>
          <a:bodyPr>
            <a:normAutofit/>
          </a:bodyPr>
          <a:lstStyle/>
          <a:p>
            <a:r>
              <a:rPr lang="ru-RU" sz="3600" b="1" dirty="0" smtClean="0">
                <a:solidFill>
                  <a:srgbClr val="0000FF"/>
                </a:solidFill>
                <a:latin typeface="Times New Roman" pitchFamily="18" charset="0"/>
                <a:cs typeface="Times New Roman" pitchFamily="18" charset="0"/>
              </a:rPr>
              <a:t>История возникновения</a:t>
            </a:r>
            <a:endParaRPr lang="ru-RU" sz="3600" dirty="0">
              <a:solidFill>
                <a:srgbClr val="0000FF"/>
              </a:solidFill>
              <a:latin typeface="Times New Roman" pitchFamily="18" charset="0"/>
              <a:cs typeface="Times New Roman" pitchFamily="18" charset="0"/>
            </a:endParaRPr>
          </a:p>
        </p:txBody>
      </p:sp>
      <p:sp>
        <p:nvSpPr>
          <p:cNvPr id="7" name="Содержимое 6"/>
          <p:cNvSpPr>
            <a:spLocks noGrp="1"/>
          </p:cNvSpPr>
          <p:nvPr>
            <p:ph sz="half" idx="1"/>
          </p:nvPr>
        </p:nvSpPr>
        <p:spPr>
          <a:xfrm>
            <a:off x="214282" y="785794"/>
            <a:ext cx="8929718" cy="3500461"/>
          </a:xfrm>
        </p:spPr>
        <p:txBody>
          <a:bodyPr>
            <a:noAutofit/>
          </a:bodyPr>
          <a:lstStyle/>
          <a:p>
            <a:pPr>
              <a:buNone/>
            </a:pPr>
            <a:r>
              <a:rPr lang="ru-RU" sz="2000" b="1" dirty="0" smtClean="0">
                <a:latin typeface="Times New Roman" pitchFamily="18" charset="0"/>
                <a:cs typeface="Times New Roman" pitchFamily="18" charset="0"/>
              </a:rPr>
              <a:t>8 февраля 1724 года </a:t>
            </a:r>
            <a:r>
              <a:rPr lang="ru-RU" sz="2000" dirty="0" smtClean="0">
                <a:latin typeface="Times New Roman" pitchFamily="18" charset="0"/>
                <a:cs typeface="Times New Roman" pitchFamily="18" charset="0"/>
              </a:rPr>
              <a:t>(28 января по старому стилю) Петр I подписал указ об</a:t>
            </a:r>
          </a:p>
          <a:p>
            <a:pPr>
              <a:buNone/>
            </a:pPr>
            <a:r>
              <a:rPr lang="ru-RU" sz="2000" dirty="0" smtClean="0">
                <a:latin typeface="Times New Roman" pitchFamily="18" charset="0"/>
                <a:cs typeface="Times New Roman" pitchFamily="18" charset="0"/>
              </a:rPr>
              <a:t>образовании Российской академии наук, которая первоначально называлась</a:t>
            </a:r>
          </a:p>
          <a:p>
            <a:pPr>
              <a:buNone/>
            </a:pPr>
            <a:r>
              <a:rPr lang="ru-RU" sz="2000" dirty="0" smtClean="0">
                <a:latin typeface="Times New Roman" pitchFamily="18" charset="0"/>
                <a:cs typeface="Times New Roman" pitchFamily="18" charset="0"/>
              </a:rPr>
              <a:t>Академией наук и художеств. </a:t>
            </a:r>
          </a:p>
          <a:p>
            <a:pPr>
              <a:buNone/>
            </a:pPr>
            <a:r>
              <a:rPr lang="ru-RU" sz="2000" b="1" dirty="0" smtClean="0">
                <a:latin typeface="Times New Roman" pitchFamily="18" charset="0"/>
                <a:cs typeface="Times New Roman" pitchFamily="18" charset="0"/>
              </a:rPr>
              <a:t>В 1925 году </a:t>
            </a:r>
            <a:r>
              <a:rPr lang="ru-RU" sz="2000" dirty="0" smtClean="0">
                <a:latin typeface="Times New Roman" pitchFamily="18" charset="0"/>
                <a:cs typeface="Times New Roman" pitchFamily="18" charset="0"/>
              </a:rPr>
              <a:t>она была переименована в Академию наук СССР, а в 1991 - в</a:t>
            </a:r>
          </a:p>
          <a:p>
            <a:pPr>
              <a:buNone/>
            </a:pPr>
            <a:r>
              <a:rPr lang="ru-RU" sz="2000" dirty="0" smtClean="0">
                <a:latin typeface="Times New Roman" pitchFamily="18" charset="0"/>
                <a:cs typeface="Times New Roman" pitchFamily="18" charset="0"/>
              </a:rPr>
              <a:t> Российскую академию наук.</a:t>
            </a:r>
          </a:p>
          <a:p>
            <a:pPr>
              <a:buNone/>
            </a:pPr>
            <a:r>
              <a:rPr lang="ru-RU" sz="2000" b="1" dirty="0" smtClean="0">
                <a:latin typeface="Times New Roman" pitchFamily="18" charset="0"/>
                <a:cs typeface="Times New Roman" pitchFamily="18" charset="0"/>
              </a:rPr>
              <a:t>7 июня 1999 года </a:t>
            </a:r>
            <a:r>
              <a:rPr lang="ru-RU" sz="2000" dirty="0" smtClean="0">
                <a:latin typeface="Times New Roman" pitchFamily="18" charset="0"/>
                <a:cs typeface="Times New Roman" pitchFamily="18" charset="0"/>
              </a:rPr>
              <a:t>указом президента РФ, «следуя историческим традициям</a:t>
            </a:r>
          </a:p>
          <a:p>
            <a:pPr>
              <a:buNone/>
            </a:pPr>
            <a:r>
              <a:rPr lang="ru-RU" sz="2000" dirty="0" smtClean="0">
                <a:latin typeface="Times New Roman" pitchFamily="18" charset="0"/>
                <a:cs typeface="Times New Roman" pitchFamily="18" charset="0"/>
              </a:rPr>
              <a:t> и в ознаменование 275-летия со дня основания в России Академии наук» был </a:t>
            </a:r>
          </a:p>
          <a:p>
            <a:pPr>
              <a:buNone/>
            </a:pPr>
            <a:r>
              <a:rPr lang="ru-RU" sz="2000" dirty="0" smtClean="0">
                <a:latin typeface="Times New Roman" pitchFamily="18" charset="0"/>
                <a:cs typeface="Times New Roman" pitchFamily="18" charset="0"/>
              </a:rPr>
              <a:t>учрежден День российской науки, который ежегодно празднуется 8 февраля.</a:t>
            </a:r>
            <a:endParaRPr lang="ru-RU" sz="2000" dirty="0">
              <a:latin typeface="Times New Roman" pitchFamily="18" charset="0"/>
              <a:cs typeface="Times New Roman" pitchFamily="18" charset="0"/>
            </a:endParaRPr>
          </a:p>
        </p:txBody>
      </p:sp>
      <p:pic>
        <p:nvPicPr>
          <p:cNvPr id="1026" name="Picture 2" descr="http://dimitri.moseparh.ru/files/2019/11/IMG_1064.jpg"/>
          <p:cNvPicPr>
            <a:picLocks noChangeAspect="1" noChangeArrowheads="1"/>
          </p:cNvPicPr>
          <p:nvPr/>
        </p:nvPicPr>
        <p:blipFill>
          <a:blip r:embed="rId2"/>
          <a:srcRect/>
          <a:stretch>
            <a:fillRect/>
          </a:stretch>
        </p:blipFill>
        <p:spPr bwMode="auto">
          <a:xfrm>
            <a:off x="285720" y="3786190"/>
            <a:ext cx="8358246" cy="2893223"/>
          </a:xfrm>
          <a:prstGeom prst="rect">
            <a:avLst/>
          </a:prstGeom>
          <a:ln>
            <a:noFill/>
          </a:ln>
          <a:effectLst>
            <a:softEdge rad="112500"/>
          </a:effectLst>
        </p:spPr>
      </p:pic>
    </p:spTree>
    <p:extLst>
      <p:ext uri="{BB962C8B-B14F-4D97-AF65-F5344CB8AC3E}">
        <p14:creationId xmlns="" xmlns:p14="http://schemas.microsoft.com/office/powerpoint/2010/main" val="2058547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714356"/>
            <a:ext cx="4543428" cy="5411807"/>
          </a:xfrm>
        </p:spPr>
        <p:txBody>
          <a:bodyPr>
            <a:normAutofit/>
          </a:bodyPr>
          <a:lstStyle/>
          <a:p>
            <a:pPr marL="0" indent="0">
              <a:buNone/>
            </a:pPr>
            <a:r>
              <a:rPr lang="ru-RU" sz="3600" b="1" dirty="0" smtClean="0">
                <a:latin typeface="Times New Roman" pitchFamily="18" charset="0"/>
                <a:cs typeface="Times New Roman" pitchFamily="18" charset="0"/>
              </a:rPr>
              <a:t>25 декабря 2020 года Владимир Путин подписал Указ</a:t>
            </a:r>
            <a:endParaRPr lang="ru-RU" sz="3600" dirty="0" smtClean="0">
              <a:latin typeface="Times New Roman" pitchFamily="18" charset="0"/>
              <a:cs typeface="Times New Roman" pitchFamily="18" charset="0"/>
            </a:endParaRPr>
          </a:p>
          <a:p>
            <a:pPr marL="0" indent="0">
              <a:buNone/>
            </a:pPr>
            <a:r>
              <a:rPr lang="ru-RU" sz="3600" b="1" dirty="0" smtClean="0">
                <a:latin typeface="Times New Roman" pitchFamily="18" charset="0"/>
                <a:cs typeface="Times New Roman" pitchFamily="18" charset="0"/>
              </a:rPr>
              <a:t>«О проведении в Российской Федерации Года науки и технологий»</a:t>
            </a:r>
            <a:endParaRPr lang="ru-RU" sz="3600" dirty="0" smtClean="0">
              <a:latin typeface="Times New Roman" pitchFamily="18" charset="0"/>
              <a:cs typeface="Times New Roman" pitchFamily="18" charset="0"/>
            </a:endParaRPr>
          </a:p>
          <a:p>
            <a:endParaRPr lang="ru-RU" dirty="0"/>
          </a:p>
        </p:txBody>
      </p:sp>
      <p:pic>
        <p:nvPicPr>
          <p:cNvPr id="5" name="Picture 2" descr="http://www.edu21.cap.ru/home/4579/2020-2021/01/nauka.jpg"/>
          <p:cNvPicPr>
            <a:picLocks noGrp="1" noChangeAspect="1" noChangeArrowheads="1"/>
          </p:cNvPicPr>
          <p:nvPr>
            <p:ph sz="half" idx="2"/>
          </p:nvPr>
        </p:nvPicPr>
        <p:blipFill>
          <a:blip r:embed="rId2">
            <a:extLst>
              <a:ext uri="{28A0092B-C50C-407E-A947-70E740481C1C}">
                <a14:useLocalDpi xmlns="" xmlns:a14="http://schemas.microsoft.com/office/drawing/2010/main" val="0"/>
              </a:ext>
            </a:extLst>
          </a:blip>
          <a:srcRect/>
          <a:stretch>
            <a:fillRect/>
          </a:stretch>
        </p:blipFill>
        <p:spPr bwMode="auto">
          <a:xfrm>
            <a:off x="5072066" y="1000108"/>
            <a:ext cx="3840480" cy="4456176"/>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058547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5257808" cy="1143000"/>
          </a:xfrm>
        </p:spPr>
        <p:txBody>
          <a:bodyPr>
            <a:normAutofit fontScale="90000"/>
          </a:bodyPr>
          <a:lstStyle/>
          <a:p>
            <a:r>
              <a:rPr lang="ru-RU" b="1" dirty="0" smtClean="0">
                <a:solidFill>
                  <a:srgbClr val="0000FF"/>
                </a:solidFill>
                <a:latin typeface="Times New Roman" pitchFamily="18" charset="0"/>
                <a:cs typeface="Times New Roman" pitchFamily="18" charset="0"/>
              </a:rPr>
              <a:t>Наука – это что?</a:t>
            </a:r>
            <a:br>
              <a:rPr lang="ru-RU" b="1" dirty="0" smtClean="0">
                <a:solidFill>
                  <a:srgbClr val="0000FF"/>
                </a:solidFill>
                <a:latin typeface="Times New Roman" pitchFamily="18" charset="0"/>
                <a:cs typeface="Times New Roman" pitchFamily="18" charset="0"/>
              </a:rPr>
            </a:br>
            <a:endParaRPr lang="ru-RU" dirty="0">
              <a:solidFill>
                <a:srgbClr val="0000FF"/>
              </a:solidFill>
              <a:latin typeface="Times New Roman" pitchFamily="18" charset="0"/>
              <a:cs typeface="Times New Roman" pitchFamily="18" charset="0"/>
            </a:endParaRPr>
          </a:p>
        </p:txBody>
      </p:sp>
      <p:sp>
        <p:nvSpPr>
          <p:cNvPr id="3" name="Объект 2"/>
          <p:cNvSpPr>
            <a:spLocks noGrp="1"/>
          </p:cNvSpPr>
          <p:nvPr>
            <p:ph sz="half" idx="1"/>
          </p:nvPr>
        </p:nvSpPr>
        <p:spPr>
          <a:xfrm>
            <a:off x="357158" y="1214422"/>
            <a:ext cx="7859216" cy="1900807"/>
          </a:xfrm>
        </p:spPr>
        <p:txBody>
          <a:bodyPr>
            <a:normAutofit fontScale="92500"/>
          </a:bodyPr>
          <a:lstStyle/>
          <a:p>
            <a:pPr marL="0" indent="0">
              <a:buNone/>
            </a:pPr>
            <a:r>
              <a:rPr lang="ru-RU" b="1" dirty="0" smtClean="0">
                <a:solidFill>
                  <a:srgbClr val="C00000"/>
                </a:solidFill>
                <a:latin typeface="Times New Roman" pitchFamily="18" charset="0"/>
                <a:cs typeface="Times New Roman" pitchFamily="18" charset="0"/>
              </a:rPr>
              <a:t>Наука</a:t>
            </a:r>
            <a:r>
              <a:rPr lang="ru-RU" dirty="0" smtClean="0">
                <a:latin typeface="Times New Roman" pitchFamily="18" charset="0"/>
                <a:cs typeface="Times New Roman" pitchFamily="18" charset="0"/>
              </a:rPr>
              <a:t> - это сфера человеческой </a:t>
            </a:r>
          </a:p>
          <a:p>
            <a:pPr marL="0" indent="0">
              <a:buNone/>
            </a:pPr>
            <a:r>
              <a:rPr lang="ru-RU" dirty="0" smtClean="0">
                <a:latin typeface="Times New Roman" pitchFamily="18" charset="0"/>
                <a:cs typeface="Times New Roman" pitchFamily="18" charset="0"/>
              </a:rPr>
              <a:t>деятельности, в задачи которой </a:t>
            </a:r>
          </a:p>
          <a:p>
            <a:pPr marL="0" indent="0">
              <a:buNone/>
            </a:pPr>
            <a:r>
              <a:rPr lang="ru-RU" dirty="0" smtClean="0">
                <a:latin typeface="Times New Roman" pitchFamily="18" charset="0"/>
                <a:cs typeface="Times New Roman" pitchFamily="18" charset="0"/>
              </a:rPr>
              <a:t>входит выработка новых знаний и систематизация имеющихся знаний о действительности.</a:t>
            </a:r>
          </a:p>
          <a:p>
            <a:pPr>
              <a:buNone/>
            </a:pPr>
            <a:endParaRPr lang="ru-RU" dirty="0"/>
          </a:p>
        </p:txBody>
      </p:sp>
      <p:sp>
        <p:nvSpPr>
          <p:cNvPr id="4" name="Объект 3"/>
          <p:cNvSpPr>
            <a:spLocks noGrp="1"/>
          </p:cNvSpPr>
          <p:nvPr>
            <p:ph sz="half" idx="2"/>
          </p:nvPr>
        </p:nvSpPr>
        <p:spPr>
          <a:xfrm>
            <a:off x="2428860" y="3214686"/>
            <a:ext cx="6257940" cy="3500461"/>
          </a:xfrm>
        </p:spPr>
        <p:txBody>
          <a:bodyPr>
            <a:normAutofit fontScale="92500"/>
          </a:bodyPr>
          <a:lstStyle/>
          <a:p>
            <a:pPr marL="0" indent="0">
              <a:buNone/>
            </a:pPr>
            <a:r>
              <a:rPr lang="ru-RU" b="1" dirty="0" smtClean="0">
                <a:solidFill>
                  <a:srgbClr val="C00000"/>
                </a:solidFill>
                <a:latin typeface="Times New Roman" pitchFamily="18" charset="0"/>
                <a:cs typeface="Times New Roman" pitchFamily="18" charset="0"/>
              </a:rPr>
              <a:t>                  Наукоемкие технологии </a:t>
            </a:r>
            <a:r>
              <a:rPr lang="ru-RU" dirty="0" smtClean="0">
                <a:latin typeface="Times New Roman" pitchFamily="18" charset="0"/>
                <a:cs typeface="Times New Roman" pitchFamily="18" charset="0"/>
              </a:rPr>
              <a:t>–</a:t>
            </a:r>
          </a:p>
          <a:p>
            <a:pPr marL="0" indent="0">
              <a:buNone/>
            </a:pPr>
            <a:r>
              <a:rPr lang="ru-RU" dirty="0" smtClean="0">
                <a:latin typeface="Times New Roman" pitchFamily="18" charset="0"/>
                <a:cs typeface="Times New Roman" pitchFamily="18" charset="0"/>
              </a:rPr>
              <a:t>                 это применение в производстве</a:t>
            </a:r>
          </a:p>
          <a:p>
            <a:pPr marL="0" indent="0" algn="r">
              <a:buNone/>
            </a:pPr>
            <a:r>
              <a:rPr lang="ru-RU" dirty="0" smtClean="0">
                <a:latin typeface="Times New Roman" pitchFamily="18" charset="0"/>
                <a:cs typeface="Times New Roman" pitchFamily="18" charset="0"/>
              </a:rPr>
              <a:t> эффективных технологий на                       </a:t>
            </a:r>
          </a:p>
          <a:p>
            <a:pPr marL="0" indent="0" algn="r">
              <a:buNone/>
            </a:pPr>
            <a:r>
              <a:rPr lang="ru-RU" dirty="0" smtClean="0">
                <a:latin typeface="Times New Roman" pitchFamily="18" charset="0"/>
                <a:cs typeface="Times New Roman" pitchFamily="18" charset="0"/>
              </a:rPr>
              <a:t>основе новейших достижений </a:t>
            </a:r>
          </a:p>
          <a:p>
            <a:pPr marL="0" indent="0" algn="r">
              <a:buNone/>
            </a:pPr>
            <a:r>
              <a:rPr lang="ru-RU" dirty="0" smtClean="0">
                <a:latin typeface="Times New Roman" pitchFamily="18" charset="0"/>
                <a:cs typeface="Times New Roman" pitchFamily="18" charset="0"/>
              </a:rPr>
              <a:t>науки для </a:t>
            </a:r>
          </a:p>
          <a:p>
            <a:pPr marL="0" indent="0" algn="r">
              <a:buNone/>
            </a:pPr>
            <a:r>
              <a:rPr lang="ru-RU" dirty="0" smtClean="0">
                <a:latin typeface="Times New Roman" pitchFamily="18" charset="0"/>
                <a:cs typeface="Times New Roman" pitchFamily="18" charset="0"/>
              </a:rPr>
              <a:t>конкурентоспособности </a:t>
            </a:r>
          </a:p>
          <a:p>
            <a:pPr marL="0" indent="0" algn="r">
              <a:buNone/>
            </a:pPr>
            <a:r>
              <a:rPr lang="ru-RU" dirty="0" smtClean="0">
                <a:latin typeface="Times New Roman" pitchFamily="18" charset="0"/>
                <a:cs typeface="Times New Roman" pitchFamily="18" charset="0"/>
              </a:rPr>
              <a:t>производимых товаров и услуг.</a:t>
            </a:r>
          </a:p>
          <a:p>
            <a:endParaRPr lang="ru-RU" dirty="0"/>
          </a:p>
        </p:txBody>
      </p:sp>
      <p:sp>
        <p:nvSpPr>
          <p:cNvPr id="17412" name="AutoShape 4" descr="https://cs.hse.ru/data/2020/06/15/1605032192/3D2mM3AuX0AEvkcv%20(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7414" name="Picture 6" descr="https://cs.hse.ru/data/2020/06/15/1605032192/3D2mM3AuX0AEvkcv%20(1).jpg"/>
          <p:cNvPicPr>
            <a:picLocks noChangeAspect="1" noChangeArrowheads="1"/>
          </p:cNvPicPr>
          <p:nvPr/>
        </p:nvPicPr>
        <p:blipFill>
          <a:blip r:embed="rId2"/>
          <a:srcRect/>
          <a:stretch>
            <a:fillRect/>
          </a:stretch>
        </p:blipFill>
        <p:spPr bwMode="auto">
          <a:xfrm>
            <a:off x="142844" y="3929066"/>
            <a:ext cx="3750495" cy="2786082"/>
          </a:xfrm>
          <a:prstGeom prst="rect">
            <a:avLst/>
          </a:prstGeom>
          <a:ln>
            <a:noFill/>
          </a:ln>
          <a:effectLst>
            <a:softEdge rad="112500"/>
          </a:effectLst>
        </p:spPr>
      </p:pic>
    </p:spTree>
    <p:extLst>
      <p:ext uri="{BB962C8B-B14F-4D97-AF65-F5344CB8AC3E}">
        <p14:creationId xmlns="" xmlns:p14="http://schemas.microsoft.com/office/powerpoint/2010/main" val="30273362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229600" cy="706090"/>
          </a:xfrm>
        </p:spPr>
        <p:txBody>
          <a:bodyPr>
            <a:normAutofit/>
          </a:bodyPr>
          <a:lstStyle/>
          <a:p>
            <a:r>
              <a:rPr lang="ru-RU" sz="3600" b="1" dirty="0" smtClean="0">
                <a:solidFill>
                  <a:srgbClr val="0000FF"/>
                </a:solidFill>
                <a:latin typeface="Times New Roman" pitchFamily="18" charset="0"/>
                <a:cs typeface="Times New Roman" pitchFamily="18" charset="0"/>
              </a:rPr>
              <a:t>Современные молодые ученые России</a:t>
            </a:r>
            <a:endParaRPr lang="ru-RU" sz="3600" b="1" dirty="0">
              <a:solidFill>
                <a:srgbClr val="0000FF"/>
              </a:solidFill>
              <a:latin typeface="Times New Roman" pitchFamily="18" charset="0"/>
              <a:cs typeface="Times New Roman" pitchFamily="18" charset="0"/>
            </a:endParaRPr>
          </a:p>
        </p:txBody>
      </p:sp>
      <p:sp>
        <p:nvSpPr>
          <p:cNvPr id="4" name="Объект 3"/>
          <p:cNvSpPr>
            <a:spLocks noGrp="1"/>
          </p:cNvSpPr>
          <p:nvPr>
            <p:ph sz="half" idx="2"/>
          </p:nvPr>
        </p:nvSpPr>
        <p:spPr>
          <a:xfrm>
            <a:off x="4283968" y="785794"/>
            <a:ext cx="4608512" cy="5857916"/>
          </a:xfrm>
        </p:spPr>
        <p:txBody>
          <a:bodyPr>
            <a:normAutofit fontScale="92500" lnSpcReduction="10000"/>
          </a:bodyPr>
          <a:lstStyle/>
          <a:p>
            <a:pPr marL="0" indent="0" algn="just">
              <a:buNone/>
            </a:pPr>
            <a:r>
              <a:rPr lang="ru-RU" b="1" dirty="0" err="1">
                <a:latin typeface="Times New Roman" pitchFamily="18" charset="0"/>
                <a:cs typeface="Times New Roman" pitchFamily="18" charset="0"/>
              </a:rPr>
              <a:t>Хороненкова</a:t>
            </a:r>
            <a:r>
              <a:rPr lang="ru-RU" b="1" dirty="0">
                <a:latin typeface="Times New Roman" pitchFamily="18" charset="0"/>
                <a:cs typeface="Times New Roman" pitchFamily="18" charset="0"/>
              </a:rPr>
              <a:t> Светлана Владимировна (31 год)</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Докторант химического факультета МГУ имени Ломоносова, а также имеющая </a:t>
            </a:r>
            <a:r>
              <a:rPr lang="ru-RU" dirty="0" err="1" smtClean="0">
                <a:latin typeface="Times New Roman" pitchFamily="18" charset="0"/>
                <a:cs typeface="Times New Roman" pitchFamily="18" charset="0"/>
              </a:rPr>
              <a:t>аффилиацию</a:t>
            </a:r>
            <a:r>
              <a:rPr lang="ru-RU" dirty="0" smtClean="0">
                <a:latin typeface="Times New Roman" pitchFamily="18" charset="0"/>
                <a:cs typeface="Times New Roman" pitchFamily="18" charset="0"/>
              </a:rPr>
              <a:t> (принадлежит) </a:t>
            </a:r>
            <a:r>
              <a:rPr lang="ru-RU" dirty="0">
                <a:latin typeface="Times New Roman" pitchFamily="18" charset="0"/>
                <a:cs typeface="Times New Roman" pitchFamily="18" charset="0"/>
              </a:rPr>
              <a:t>Оксфордского университета вошла в состав международной группы ученых. К заслугам 31-летней исследовательницы можно отнести прибор, позволяющий точно определить содержание Д-сирина, отвечающего за регуляцию нервной деятельности человека.</a:t>
            </a:r>
          </a:p>
        </p:txBody>
      </p:sp>
      <p:pic>
        <p:nvPicPr>
          <p:cNvPr id="1026" name="Picture 2"/>
          <p:cNvPicPr>
            <a:picLocks noGrp="1" noChangeAspect="1" noChangeArrowheads="1"/>
          </p:cNvPicPr>
          <p:nvPr>
            <p:ph sz="half" idx="1"/>
          </p:nvPr>
        </p:nvPicPr>
        <p:blipFill>
          <a:blip r:embed="rId2">
            <a:extLst>
              <a:ext uri="{28A0092B-C50C-407E-A947-70E740481C1C}">
                <a14:useLocalDpi xmlns="" xmlns:a14="http://schemas.microsoft.com/office/drawing/2010/main" val="0"/>
              </a:ext>
            </a:extLst>
          </a:blip>
          <a:srcRect/>
          <a:stretch>
            <a:fillRect/>
          </a:stretch>
        </p:blipFill>
        <p:spPr bwMode="auto">
          <a:xfrm>
            <a:off x="142844" y="928670"/>
            <a:ext cx="3996662" cy="5256584"/>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67673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229600" cy="778098"/>
          </a:xfrm>
        </p:spPr>
        <p:txBody>
          <a:bodyPr>
            <a:normAutofit/>
          </a:bodyPr>
          <a:lstStyle/>
          <a:p>
            <a:r>
              <a:rPr lang="ru-RU" sz="3600" b="1" dirty="0">
                <a:solidFill>
                  <a:srgbClr val="0000FF"/>
                </a:solidFill>
                <a:latin typeface="Times New Roman" pitchFamily="18" charset="0"/>
                <a:cs typeface="Times New Roman" pitchFamily="18" charset="0"/>
              </a:rPr>
              <a:t>Интересные и редкие профессии</a:t>
            </a:r>
            <a:endParaRPr lang="ru-RU" sz="3600" dirty="0">
              <a:solidFill>
                <a:srgbClr val="0000FF"/>
              </a:solidFill>
            </a:endParaRPr>
          </a:p>
        </p:txBody>
      </p:sp>
      <p:sp>
        <p:nvSpPr>
          <p:cNvPr id="4" name="Объект 3"/>
          <p:cNvSpPr>
            <a:spLocks noGrp="1"/>
          </p:cNvSpPr>
          <p:nvPr>
            <p:ph sz="half" idx="2"/>
          </p:nvPr>
        </p:nvSpPr>
        <p:spPr>
          <a:xfrm>
            <a:off x="500034" y="980728"/>
            <a:ext cx="8392446" cy="5544616"/>
          </a:xfrm>
        </p:spPr>
        <p:txBody>
          <a:bodyPr>
            <a:normAutofit/>
          </a:bodyPr>
          <a:lstStyle/>
          <a:p>
            <a:pPr marL="0" indent="0" algn="just">
              <a:buNone/>
            </a:pPr>
            <a:r>
              <a:rPr lang="ru-RU" sz="2400" b="1" dirty="0">
                <a:latin typeface="Times New Roman" pitchFamily="18" charset="0"/>
                <a:cs typeface="Times New Roman" pitchFamily="18" charset="0"/>
              </a:rPr>
              <a:t>Дегустатор корма для </a:t>
            </a:r>
            <a:r>
              <a:rPr lang="ru-RU" sz="2400" b="1" dirty="0" smtClean="0">
                <a:latin typeface="Times New Roman" pitchFamily="18" charset="0"/>
                <a:cs typeface="Times New Roman" pitchFamily="18" charset="0"/>
              </a:rPr>
              <a:t>животных</a:t>
            </a:r>
            <a:endParaRPr lang="ru-RU" sz="2400" dirty="0" smtClean="0">
              <a:latin typeface="Times New Roman" pitchFamily="18" charset="0"/>
              <a:cs typeface="Times New Roman" pitchFamily="18" charset="0"/>
            </a:endParaRPr>
          </a:p>
          <a:p>
            <a:pPr marL="0" indent="0" algn="just">
              <a:buNone/>
            </a:pPr>
            <a:r>
              <a:rPr lang="ru-RU" sz="2400" dirty="0" smtClean="0">
                <a:latin typeface="Times New Roman" pitchFamily="18" charset="0"/>
                <a:cs typeface="Times New Roman" pitchFamily="18" charset="0"/>
              </a:rPr>
              <a:t>Для </a:t>
            </a:r>
            <a:r>
              <a:rPr lang="ru-RU" sz="2400" dirty="0">
                <a:latin typeface="Times New Roman" pitchFamily="18" charset="0"/>
                <a:cs typeface="Times New Roman" pitchFamily="18" charset="0"/>
              </a:rPr>
              <a:t>контроля качества и безопасности специализированное питание для животных проходит дегустацию человеком. В год за рубежом на такой работе можно заработать до 24,5 тысяч долларов. Важно обладать развитыми вкусовыми рецепторами, готовностью проверять такие продукты и высшим образованием в сферах ветеринарии, биологии или пищевой промышленности</a:t>
            </a:r>
          </a:p>
        </p:txBody>
      </p:sp>
      <p:pic>
        <p:nvPicPr>
          <p:cNvPr id="2050" name="Picture 2"/>
          <p:cNvPicPr>
            <a:picLocks noGrp="1" noChangeAspect="1" noChangeArrowheads="1"/>
          </p:cNvPicPr>
          <p:nvPr>
            <p:ph sz="half" idx="1"/>
          </p:nvPr>
        </p:nvPicPr>
        <p:blipFill>
          <a:blip r:embed="rId2">
            <a:extLst>
              <a:ext uri="{28A0092B-C50C-407E-A947-70E740481C1C}">
                <a14:useLocalDpi xmlns="" xmlns:a14="http://schemas.microsoft.com/office/drawing/2010/main" val="0"/>
              </a:ext>
            </a:extLst>
          </a:blip>
          <a:srcRect t="4222" b="5013"/>
          <a:stretch>
            <a:fillRect/>
          </a:stretch>
        </p:blipFill>
        <p:spPr bwMode="auto">
          <a:xfrm>
            <a:off x="4214810" y="3643314"/>
            <a:ext cx="4608512" cy="3071834"/>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266601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796908"/>
          </a:xfrm>
        </p:spPr>
        <p:txBody>
          <a:bodyPr>
            <a:normAutofit/>
          </a:bodyPr>
          <a:lstStyle/>
          <a:p>
            <a:r>
              <a:rPr lang="ru-RU" sz="3600" b="1" dirty="0" smtClean="0">
                <a:solidFill>
                  <a:srgbClr val="0000FF"/>
                </a:solidFill>
                <a:latin typeface="Times New Roman" pitchFamily="18" charset="0"/>
                <a:cs typeface="Times New Roman" pitchFamily="18" charset="0"/>
              </a:rPr>
              <a:t>Интересные и редкие профессии</a:t>
            </a:r>
            <a:endParaRPr lang="ru-RU" sz="3600" dirty="0"/>
          </a:p>
        </p:txBody>
      </p:sp>
      <p:pic>
        <p:nvPicPr>
          <p:cNvPr id="33794" name="Picture 2" descr="https://pehorka.ru/upload/medialibrary/3a5/3a5bfed68b870de2c05f7ec7df0ea73c.jpg"/>
          <p:cNvPicPr>
            <a:picLocks noChangeAspect="1" noChangeArrowheads="1"/>
          </p:cNvPicPr>
          <p:nvPr/>
        </p:nvPicPr>
        <p:blipFill>
          <a:blip r:embed="rId2"/>
          <a:srcRect/>
          <a:stretch>
            <a:fillRect/>
          </a:stretch>
        </p:blipFill>
        <p:spPr bwMode="auto">
          <a:xfrm>
            <a:off x="1571604" y="642918"/>
            <a:ext cx="6134829" cy="4091884"/>
          </a:xfrm>
          <a:prstGeom prst="rect">
            <a:avLst/>
          </a:prstGeom>
          <a:ln>
            <a:noFill/>
          </a:ln>
          <a:effectLst>
            <a:softEdge rad="112500"/>
          </a:effectLst>
        </p:spPr>
      </p:pic>
      <p:sp>
        <p:nvSpPr>
          <p:cNvPr id="4" name="Прямоугольник 3"/>
          <p:cNvSpPr/>
          <p:nvPr/>
        </p:nvSpPr>
        <p:spPr>
          <a:xfrm>
            <a:off x="428596" y="4714884"/>
            <a:ext cx="8501122" cy="1938992"/>
          </a:xfrm>
          <a:prstGeom prst="rect">
            <a:avLst/>
          </a:prstGeom>
        </p:spPr>
        <p:txBody>
          <a:bodyPr wrap="square">
            <a:spAutoFit/>
          </a:bodyPr>
          <a:lstStyle/>
          <a:p>
            <a:r>
              <a:rPr lang="ru-RU" sz="2400" b="1" dirty="0" err="1" smtClean="0">
                <a:latin typeface="Times New Roman" pitchFamily="18" charset="0"/>
                <a:cs typeface="Times New Roman" pitchFamily="18" charset="0"/>
              </a:rPr>
              <a:t>Пастижер</a:t>
            </a:r>
            <a:r>
              <a:rPr lang="ru-RU" sz="2400" dirty="0" smtClean="0">
                <a:latin typeface="Times New Roman" pitchFamily="18" charset="0"/>
                <a:cs typeface="Times New Roman" pitchFamily="18" charset="0"/>
              </a:rPr>
              <a:t> – от французского </a:t>
            </a:r>
            <a:r>
              <a:rPr lang="ru-RU" sz="2400" dirty="0" err="1" smtClean="0">
                <a:latin typeface="Times New Roman" pitchFamily="18" charset="0"/>
                <a:cs typeface="Times New Roman" pitchFamily="18" charset="0"/>
              </a:rPr>
              <a:t>postiche</a:t>
            </a:r>
            <a:r>
              <a:rPr lang="ru-RU" sz="2400" dirty="0" smtClean="0">
                <a:latin typeface="Times New Roman" pitchFamily="18" charset="0"/>
                <a:cs typeface="Times New Roman" pitchFamily="18" charset="0"/>
              </a:rPr>
              <a:t>, т.е. накладные волосы – тот, кто изготавливает парики, бакенбарды, усы, бороды, косы, ресницы. Чаще всего этот человек выполняет всю свою работу на заказ. Иногда работу </a:t>
            </a:r>
            <a:r>
              <a:rPr lang="ru-RU" sz="2400" dirty="0" err="1" smtClean="0">
                <a:latin typeface="Times New Roman" pitchFamily="18" charset="0"/>
                <a:cs typeface="Times New Roman" pitchFamily="18" charset="0"/>
              </a:rPr>
              <a:t>пастижером</a:t>
            </a:r>
            <a:r>
              <a:rPr lang="ru-RU" sz="2400" dirty="0" smtClean="0">
                <a:latin typeface="Times New Roman" pitchFamily="18" charset="0"/>
                <a:cs typeface="Times New Roman" pitchFamily="18" charset="0"/>
              </a:rPr>
              <a:t> совмещают с гримированием. </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68280"/>
          </a:xfrm>
        </p:spPr>
        <p:txBody>
          <a:bodyPr>
            <a:noAutofit/>
          </a:bodyPr>
          <a:lstStyle/>
          <a:p>
            <a:r>
              <a:rPr lang="ru-RU" sz="3600" b="1" dirty="0" smtClean="0">
                <a:solidFill>
                  <a:srgbClr val="0000FF"/>
                </a:solidFill>
                <a:latin typeface="Times New Roman" pitchFamily="18" charset="0"/>
                <a:cs typeface="Times New Roman" pitchFamily="18" charset="0"/>
              </a:rPr>
              <a:t>Интересные и редкие профессии</a:t>
            </a:r>
            <a:endParaRPr lang="ru-RU" sz="3600" dirty="0"/>
          </a:p>
        </p:txBody>
      </p:sp>
      <p:sp>
        <p:nvSpPr>
          <p:cNvPr id="5" name="Содержимое 4"/>
          <p:cNvSpPr>
            <a:spLocks noGrp="1"/>
          </p:cNvSpPr>
          <p:nvPr>
            <p:ph idx="1"/>
          </p:nvPr>
        </p:nvSpPr>
        <p:spPr>
          <a:xfrm>
            <a:off x="428596" y="4214818"/>
            <a:ext cx="8429684" cy="2768601"/>
          </a:xfrm>
        </p:spPr>
        <p:txBody>
          <a:bodyPr>
            <a:normAutofit/>
          </a:bodyPr>
          <a:lstStyle/>
          <a:p>
            <a:pPr>
              <a:buNone/>
            </a:pPr>
            <a:r>
              <a:rPr lang="ru-RU" sz="2400" b="1" dirty="0" err="1" smtClean="0">
                <a:latin typeface="Times New Roman" pitchFamily="18" charset="0"/>
                <a:cs typeface="Times New Roman" pitchFamily="18" charset="0"/>
              </a:rPr>
              <a:t>Осериватель</a:t>
            </a:r>
            <a:r>
              <a:rPr lang="ru-RU" sz="2400" dirty="0" smtClean="0">
                <a:latin typeface="Times New Roman" pitchFamily="18" charset="0"/>
                <a:cs typeface="Times New Roman" pitchFamily="18" charset="0"/>
              </a:rPr>
              <a:t> – то, кто управляет станком, который наносит </a:t>
            </a:r>
          </a:p>
          <a:p>
            <a:pPr>
              <a:buNone/>
            </a:pPr>
            <a:r>
              <a:rPr lang="ru-RU" sz="2400" dirty="0" smtClean="0">
                <a:latin typeface="Times New Roman" pitchFamily="18" charset="0"/>
                <a:cs typeface="Times New Roman" pitchFamily="18" charset="0"/>
              </a:rPr>
              <a:t>серу на спички. Эта профессия существует на заводах по</a:t>
            </a:r>
          </a:p>
          <a:p>
            <a:pPr>
              <a:buNone/>
            </a:pPr>
            <a:r>
              <a:rPr lang="ru-RU" sz="2400" dirty="0" smtClean="0">
                <a:latin typeface="Times New Roman" pitchFamily="18" charset="0"/>
                <a:cs typeface="Times New Roman" pitchFamily="18" charset="0"/>
              </a:rPr>
              <a:t> производству спичек. Звучит несколько неблагозвучно, но </a:t>
            </a:r>
          </a:p>
          <a:p>
            <a:pPr>
              <a:buNone/>
            </a:pPr>
            <a:r>
              <a:rPr lang="ru-RU" sz="2400" dirty="0" smtClean="0">
                <a:latin typeface="Times New Roman" pitchFamily="18" charset="0"/>
                <a:cs typeface="Times New Roman" pitchFamily="18" charset="0"/>
              </a:rPr>
              <a:t>что поделаешь. В последнее время эта профессия относится</a:t>
            </a:r>
          </a:p>
          <a:p>
            <a:pPr>
              <a:buNone/>
            </a:pPr>
            <a:r>
              <a:rPr lang="ru-RU" sz="2400" dirty="0" smtClean="0">
                <a:latin typeface="Times New Roman" pitchFamily="18" charset="0"/>
                <a:cs typeface="Times New Roman" pitchFamily="18" charset="0"/>
              </a:rPr>
              <a:t> к отряду «вымирающих», в связи с появлением зажигалок.</a:t>
            </a:r>
          </a:p>
          <a:p>
            <a:endParaRPr lang="ru-RU" dirty="0"/>
          </a:p>
        </p:txBody>
      </p:sp>
      <p:pic>
        <p:nvPicPr>
          <p:cNvPr id="34821" name="Picture 5" descr="https://ic.pics.livejournal.com/zavodfoto/46550561/1217762/1217762_original.jpg"/>
          <p:cNvPicPr>
            <a:picLocks noChangeAspect="1" noChangeArrowheads="1"/>
          </p:cNvPicPr>
          <p:nvPr/>
        </p:nvPicPr>
        <p:blipFill>
          <a:blip r:embed="rId2"/>
          <a:srcRect/>
          <a:stretch>
            <a:fillRect/>
          </a:stretch>
        </p:blipFill>
        <p:spPr bwMode="auto">
          <a:xfrm>
            <a:off x="2214546" y="785794"/>
            <a:ext cx="4618108" cy="328912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68280"/>
          </a:xfrm>
        </p:spPr>
        <p:txBody>
          <a:bodyPr>
            <a:normAutofit fontScale="90000"/>
          </a:bodyPr>
          <a:lstStyle/>
          <a:p>
            <a:r>
              <a:rPr lang="ru-RU" sz="3600" b="1" dirty="0" smtClean="0">
                <a:solidFill>
                  <a:srgbClr val="0000FF"/>
                </a:solidFill>
                <a:latin typeface="Times New Roman" pitchFamily="18" charset="0"/>
                <a:cs typeface="Times New Roman" pitchFamily="18" charset="0"/>
              </a:rPr>
              <a:t>Интересные и редкие профессии</a:t>
            </a:r>
            <a:endParaRPr lang="ru-RU" sz="3600" dirty="0"/>
          </a:p>
        </p:txBody>
      </p:sp>
      <p:sp>
        <p:nvSpPr>
          <p:cNvPr id="3" name="Содержимое 2"/>
          <p:cNvSpPr>
            <a:spLocks noGrp="1"/>
          </p:cNvSpPr>
          <p:nvPr>
            <p:ph idx="1"/>
          </p:nvPr>
        </p:nvSpPr>
        <p:spPr>
          <a:xfrm>
            <a:off x="285720" y="4929198"/>
            <a:ext cx="8858280" cy="1768469"/>
          </a:xfrm>
        </p:spPr>
        <p:txBody>
          <a:bodyPr>
            <a:normAutofit fontScale="92500" lnSpcReduction="10000"/>
          </a:bodyPr>
          <a:lstStyle/>
          <a:p>
            <a:pPr>
              <a:buNone/>
            </a:pPr>
            <a:r>
              <a:rPr lang="ru-RU" sz="2800" b="1" dirty="0" smtClean="0">
                <a:latin typeface="Times New Roman" pitchFamily="18" charset="0"/>
                <a:cs typeface="Times New Roman" pitchFamily="18" charset="0"/>
              </a:rPr>
              <a:t>Плакальщица. </a:t>
            </a:r>
            <a:r>
              <a:rPr lang="ru-RU" sz="2800" dirty="0" smtClean="0">
                <a:latin typeface="Times New Roman" pitchFamily="18" charset="0"/>
                <a:cs typeface="Times New Roman" pitchFamily="18" charset="0"/>
              </a:rPr>
              <a:t>Работать придется в сфере ритуальных</a:t>
            </a:r>
          </a:p>
          <a:p>
            <a:pPr>
              <a:buNone/>
            </a:pPr>
            <a:r>
              <a:rPr lang="ru-RU" sz="2800" dirty="0" smtClean="0">
                <a:latin typeface="Times New Roman" pitchFamily="18" charset="0"/>
                <a:cs typeface="Times New Roman" pitchFamily="18" charset="0"/>
              </a:rPr>
              <a:t> услуг. У сотрудников должна быть высокая </a:t>
            </a:r>
          </a:p>
          <a:p>
            <a:pPr>
              <a:buNone/>
            </a:pPr>
            <a:r>
              <a:rPr lang="ru-RU" sz="2800" dirty="0" smtClean="0">
                <a:latin typeface="Times New Roman" pitchFamily="18" charset="0"/>
                <a:cs typeface="Times New Roman" pitchFamily="18" charset="0"/>
              </a:rPr>
              <a:t>психологическая готовность к такой работе. В час заработок </a:t>
            </a:r>
          </a:p>
          <a:p>
            <a:pPr>
              <a:buNone/>
            </a:pPr>
            <a:r>
              <a:rPr lang="ru-RU" sz="2800" dirty="0" smtClean="0">
                <a:latin typeface="Times New Roman" pitchFamily="18" charset="0"/>
                <a:cs typeface="Times New Roman" pitchFamily="18" charset="0"/>
              </a:rPr>
              <a:t>составляет до 30 долларов.</a:t>
            </a:r>
          </a:p>
          <a:p>
            <a:endParaRPr lang="ru-RU" dirty="0"/>
          </a:p>
        </p:txBody>
      </p:sp>
      <p:pic>
        <p:nvPicPr>
          <p:cNvPr id="35842" name="Picture 2" descr="https://avrorra.com/wp-content/uploads/2018/07/plakalshchicy.jpg"/>
          <p:cNvPicPr>
            <a:picLocks noChangeAspect="1" noChangeArrowheads="1"/>
          </p:cNvPicPr>
          <p:nvPr/>
        </p:nvPicPr>
        <p:blipFill>
          <a:blip r:embed="rId2"/>
          <a:srcRect/>
          <a:stretch>
            <a:fillRect/>
          </a:stretch>
        </p:blipFill>
        <p:spPr bwMode="auto">
          <a:xfrm>
            <a:off x="1285852" y="785794"/>
            <a:ext cx="6454634" cy="428628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493</TotalTime>
  <Words>474</Words>
  <Application>Microsoft Office PowerPoint</Application>
  <PresentationFormat>Экран (4:3)</PresentationFormat>
  <Paragraphs>55</Paragraphs>
  <Slides>14</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Слайд 1</vt:lpstr>
      <vt:lpstr>История возникновения</vt:lpstr>
      <vt:lpstr>Слайд 3</vt:lpstr>
      <vt:lpstr>Наука – это что? </vt:lpstr>
      <vt:lpstr>Современные молодые ученые России</vt:lpstr>
      <vt:lpstr>Интересные и редкие профессии</vt:lpstr>
      <vt:lpstr>Интересные и редкие профессии</vt:lpstr>
      <vt:lpstr>Интересные и редкие профессии</vt:lpstr>
      <vt:lpstr>Интересные и редкие профессии</vt:lpstr>
      <vt:lpstr>Интересные и редкие профессии</vt:lpstr>
      <vt:lpstr>Интересные и редкие профессии</vt:lpstr>
      <vt:lpstr>Интересные и редкие профессии</vt:lpstr>
      <vt:lpstr>Интересные и редкие профессии</vt:lpstr>
      <vt:lpstr>Слайд 14</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Dell</dc:creator>
  <cp:lastModifiedBy>Йося</cp:lastModifiedBy>
  <cp:revision>41</cp:revision>
  <dcterms:created xsi:type="dcterms:W3CDTF">2021-08-18T08:55:53Z</dcterms:created>
  <dcterms:modified xsi:type="dcterms:W3CDTF">2021-09-02T15:34:03Z</dcterms:modified>
</cp:coreProperties>
</file>