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5" r:id="rId6"/>
    <p:sldId id="264" r:id="rId7"/>
    <p:sldId id="270" r:id="rId8"/>
    <p:sldId id="267" r:id="rId9"/>
    <p:sldId id="271" r:id="rId10"/>
    <p:sldId id="272" r:id="rId11"/>
    <p:sldId id="274" r:id="rId12"/>
    <p:sldId id="273" r:id="rId13"/>
    <p:sldId id="259" r:id="rId14"/>
    <p:sldId id="260" r:id="rId15"/>
    <p:sldId id="261" r:id="rId16"/>
    <p:sldId id="266" r:id="rId17"/>
    <p:sldId id="26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A90FF-D554-44DD-B8D4-C0F1C3D6802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BB2D-95FC-4844-A206-2D4C5EC53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0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BB2D-95FC-4844-A206-2D4C5EC53A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9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BB2D-95FC-4844-A206-2D4C5EC53AC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5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BB2D-95FC-4844-A206-2D4C5EC53AC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4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3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0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12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4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582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6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4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1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6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7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3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1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7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3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3D7878-4AA0-441D-9D70-0F7BEB838D1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1F5F42-8D41-40E2-9019-4247A23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03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strazeneca.com/media-centre/press-releases/2020/azd1222hlr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razeneca.com/media-centre/press-releases/2020/azd1222hlr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nvestors.modernatx.com/news-releases/news-release-details/modernas-covid-19-vaccine-candidate-meets-its-primary-efficac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ema.europa.eu/en/documents/product-information/comirnaty-epar-product-information_en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mag.org/news/2021/01/third-time-s-charm-brazil-scales-back-efficacy-claims-covid-19-vaccine-chin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trialrussia.ru/?utm_source=google&amp;utm_medium=cpc&amp;utm_campaign=11483610629-poisk-top-ankety&amp;utm_term=%2B%D0%B8%D1%81%D0%BF%D1%8B%D1%82%D0%B0%D0%BD%D0%B8%D0%B5%20%2B%D0%B2%D0%B0%D0%BA%D1%86%D0%B8%D0%BD%D1%8B&amp;utm_content=475570525384-111831249323&amp;gclid=Cj0KCQiA0fr_BRDaARIsAABw4EszAQY1e508DYwDO6Ujwq7nAM1lDP1BYA387gzBPS2hDwyHlTvNk0waAoIfEALw_wcB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putnikvaccine.com/rus/about-vaccin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066EA-42CF-45E4-BD80-7A462095DD34}"/>
              </a:ext>
            </a:extLst>
          </p:cNvPr>
          <p:cNvSpPr txBox="1"/>
          <p:nvPr/>
        </p:nvSpPr>
        <p:spPr>
          <a:xfrm>
            <a:off x="196645" y="511277"/>
            <a:ext cx="10205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ВАКЦИНИ ПРОТИВ COVID-19</a:t>
            </a:r>
          </a:p>
          <a:p>
            <a:pPr algn="ctr"/>
            <a:r>
              <a:rPr lang="ru-RU" sz="4400" b="1" dirty="0"/>
              <a:t>БЕЗОПАСНОСТЬ И ЭФФЕКТИВНОСТЬ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01F6DE-616B-4BA0-B729-11D35BFBC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03" y="2254644"/>
            <a:ext cx="6724730" cy="37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2CD168-0675-4BBC-816A-E7D9746DFCCD}"/>
              </a:ext>
            </a:extLst>
          </p:cNvPr>
          <p:cNvSpPr txBox="1"/>
          <p:nvPr/>
        </p:nvSpPr>
        <p:spPr>
          <a:xfrm>
            <a:off x="2968831" y="249382"/>
            <a:ext cx="6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Вакцина «ЭпиВакКорона»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F7D59-EE4D-4ED3-A09E-E0B2E06208BB}"/>
              </a:ext>
            </a:extLst>
          </p:cNvPr>
          <p:cNvSpPr txBox="1"/>
          <p:nvPr/>
        </p:nvSpPr>
        <p:spPr>
          <a:xfrm>
            <a:off x="344384" y="1128156"/>
            <a:ext cx="7623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НАЗВАНИЕ:                          ЭпиВакКорона</a:t>
            </a:r>
          </a:p>
          <a:p>
            <a:r>
              <a:rPr lang="ru-RU" sz="2000" b="1" dirty="0"/>
              <a:t>ТИП ВАКЦИНЫ:                    пептидная</a:t>
            </a:r>
          </a:p>
          <a:p>
            <a:r>
              <a:rPr lang="ru-RU" sz="2000" b="1" dirty="0"/>
              <a:t>КОЛИЧЕСТВО ДОЗ:             2 дозы с интервалом 21 день</a:t>
            </a:r>
          </a:p>
          <a:p>
            <a:r>
              <a:rPr lang="ru-RU" sz="2000" b="1" dirty="0"/>
              <a:t>СПОСОБ ВВЕДЕНИЯ:           инъекция в плечо</a:t>
            </a:r>
          </a:p>
          <a:p>
            <a:r>
              <a:rPr lang="ru-RU" sz="2000" b="1" dirty="0"/>
              <a:t>ЭФФЕКТИВНОСТЬ:                не установлена</a:t>
            </a:r>
          </a:p>
          <a:p>
            <a:r>
              <a:rPr lang="ru-RU" sz="2000" b="1" dirty="0"/>
              <a:t>СТАДИЯ ИСПЫТАНИЙ:        3 фаза, раннее одобрение в 								 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F1F6E4-8C6B-4247-8FBD-028D6F4E5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411" y="895713"/>
            <a:ext cx="4207205" cy="2802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BAB83-CB95-4F11-84F1-809E422AB388}"/>
              </a:ext>
            </a:extLst>
          </p:cNvPr>
          <p:cNvSpPr txBox="1"/>
          <p:nvPr/>
        </p:nvSpPr>
        <p:spPr>
          <a:xfrm>
            <a:off x="344384" y="4025735"/>
            <a:ext cx="10153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Рекомендована для лиц в возрасте 18-60 лет, испытания на группе пожилых людей еще не завершены.</a:t>
            </a:r>
          </a:p>
        </p:txBody>
      </p:sp>
    </p:spTree>
    <p:extLst>
      <p:ext uri="{BB962C8B-B14F-4D97-AF65-F5344CB8AC3E}">
        <p14:creationId xmlns:p14="http://schemas.microsoft.com/office/powerpoint/2010/main" val="271366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25.img.ria.ru/images/07e5/01/0d/1592865148_0:0:0:0_0x0_100_0_0_e6721ca0d7ad720d83f5ded4cd9045b4.jpg.webp?source-sid=rian_infographics">
            <a:extLst>
              <a:ext uri="{FF2B5EF4-FFF2-40B4-BE49-F238E27FC236}">
                <a16:creationId xmlns:a16="http://schemas.microsoft.com/office/drawing/2014/main" id="{BDBDC8EC-8AFA-4E9E-8BBA-F9094DDEF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" y="145472"/>
            <a:ext cx="5759532" cy="6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DDFD22-77A5-4F7A-AF72-A4DE1053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296" y="145472"/>
            <a:ext cx="4985691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BF82AB-9388-4684-8EF4-AB0FC29C33C8}"/>
              </a:ext>
            </a:extLst>
          </p:cNvPr>
          <p:cNvSpPr txBox="1"/>
          <p:nvPr/>
        </p:nvSpPr>
        <p:spPr>
          <a:xfrm>
            <a:off x="1021278" y="249382"/>
            <a:ext cx="1043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«КовиВак» (от Центра имени Чумакова)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62D1D-907E-496B-A952-2BD6E1231CEB}"/>
              </a:ext>
            </a:extLst>
          </p:cNvPr>
          <p:cNvSpPr txBox="1"/>
          <p:nvPr/>
        </p:nvSpPr>
        <p:spPr>
          <a:xfrm>
            <a:off x="137062" y="1294410"/>
            <a:ext cx="6762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НАЗВАНИЕ:                          Вакцина коронавирусная</a:t>
            </a:r>
          </a:p>
          <a:p>
            <a:r>
              <a:rPr lang="ru-RU" sz="2000" b="1" dirty="0"/>
              <a:t>ТИП ВАКЦИНЫ:                   цельновирионная 									инактивированная</a:t>
            </a:r>
          </a:p>
          <a:p>
            <a:r>
              <a:rPr lang="ru-RU" sz="2000" b="1" dirty="0"/>
              <a:t>КОЛИЧЕСТВО ДОЗ:            2 дозы с интервалом  								две недели</a:t>
            </a:r>
          </a:p>
          <a:p>
            <a:r>
              <a:rPr lang="ru-RU" sz="2000" b="1" dirty="0"/>
              <a:t>СПОСОБ ВВЕДЕНИЯ:         инъекция в плечо</a:t>
            </a:r>
          </a:p>
          <a:p>
            <a:r>
              <a:rPr lang="ru-RU" sz="2000" b="1" dirty="0"/>
              <a:t>ЭФФЕКТИВНОСТЬ:              </a:t>
            </a:r>
            <a:r>
              <a:rPr lang="ru-RU" sz="2000" b="1" dirty="0" err="1">
                <a:hlinkClick r:id="rId2"/>
              </a:rPr>
              <a:t>предворительно</a:t>
            </a:r>
            <a:r>
              <a:rPr lang="ru-RU" sz="2000" b="1" dirty="0">
                <a:hlinkClick r:id="rId2"/>
              </a:rPr>
              <a:t> 90% </a:t>
            </a:r>
            <a:endParaRPr lang="ru-RU" sz="2000" b="1" dirty="0"/>
          </a:p>
          <a:p>
            <a:r>
              <a:rPr lang="ru-RU" sz="2000" b="1" dirty="0"/>
              <a:t>СТАДИЯ ИСПЫТАНИЙ:       3 фаза планируется в 								апреле 2021г.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55856D-0626-4D0B-BF85-3B010835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792" y="970832"/>
            <a:ext cx="5041146" cy="2645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FC080-847E-4512-89C1-7869AF9A1E1A}"/>
              </a:ext>
            </a:extLst>
          </p:cNvPr>
          <p:cNvSpPr txBox="1"/>
          <p:nvPr/>
        </p:nvSpPr>
        <p:spPr>
          <a:xfrm>
            <a:off x="285008" y="4085112"/>
            <a:ext cx="11424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Последняя российская разработка. </a:t>
            </a:r>
          </a:p>
          <a:p>
            <a:r>
              <a:rPr lang="ru-RU" sz="2400" b="1" dirty="0"/>
              <a:t>Дата регистрации – 20.02.2021. </a:t>
            </a:r>
          </a:p>
          <a:p>
            <a:endParaRPr lang="ru-RU" sz="2400" b="1" dirty="0"/>
          </a:p>
          <a:p>
            <a:r>
              <a:rPr lang="ru-RU" sz="2400" b="1" dirty="0"/>
              <a:t>Если вы перенесли коронавирус и иммунитет снизился, то наиболее адекватно прививаться будет вакциной центра имени Чумакова — она дает полный набор всех антигенов этого вируса, что приводит к выработке всех антител.</a:t>
            </a:r>
          </a:p>
        </p:txBody>
      </p:sp>
    </p:spTree>
    <p:extLst>
      <p:ext uri="{BB962C8B-B14F-4D97-AF65-F5344CB8AC3E}">
        <p14:creationId xmlns:p14="http://schemas.microsoft.com/office/powerpoint/2010/main" val="21126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4C9D-41D7-4287-9341-9ADA1C95575B}"/>
              </a:ext>
            </a:extLst>
          </p:cNvPr>
          <p:cNvSpPr txBox="1"/>
          <p:nvPr/>
        </p:nvSpPr>
        <p:spPr>
          <a:xfrm>
            <a:off x="95003" y="296883"/>
            <a:ext cx="1198220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/>
              <a:t>Вакци</a:t>
            </a:r>
            <a:r>
              <a:rPr lang="ru-RU" sz="3400" b="1" dirty="0"/>
              <a:t>на AstraZeneca и Оксфордского университета</a:t>
            </a:r>
            <a:br>
              <a:rPr lang="ru-RU" sz="3600" dirty="0"/>
            </a:br>
            <a:br>
              <a:rPr lang="ru-RU" sz="3600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3C1C4-FC0F-43FF-8B70-2105FE9CA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482" y="1033065"/>
            <a:ext cx="4323723" cy="2880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464AB-0E86-4BA0-B484-57BDB448A150}"/>
              </a:ext>
            </a:extLst>
          </p:cNvPr>
          <p:cNvSpPr txBox="1"/>
          <p:nvPr/>
        </p:nvSpPr>
        <p:spPr>
          <a:xfrm>
            <a:off x="237506" y="950027"/>
            <a:ext cx="7515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000" dirty="0"/>
            </a:br>
            <a:r>
              <a:rPr lang="ru-RU" sz="2000" b="1" dirty="0"/>
              <a:t>НАЗВАНИЕ:                         AZD1222 или Covishield</a:t>
            </a:r>
          </a:p>
          <a:p>
            <a:r>
              <a:rPr lang="ru-RU" sz="2000" b="1" dirty="0"/>
              <a:t>ТИП ВАКЦИНЫ:                   векторная</a:t>
            </a:r>
          </a:p>
          <a:p>
            <a:r>
              <a:rPr lang="ru-RU" sz="2000" b="1" dirty="0"/>
              <a:t>КОЛИЧЕСТВО ДОЗ:            2 дозы с интервалом 4 недели</a:t>
            </a:r>
          </a:p>
          <a:p>
            <a:r>
              <a:rPr lang="ru-RU" sz="2000" b="1" dirty="0"/>
              <a:t>СПОСОБ ВВЕДЕНИЯ:         инъекция в плечо</a:t>
            </a:r>
          </a:p>
          <a:p>
            <a:r>
              <a:rPr lang="ru-RU" sz="2000" b="1" dirty="0"/>
              <a:t>ЭФФЕКТИВНОСТЬ:             </a:t>
            </a:r>
            <a:r>
              <a:rPr lang="ru-RU" sz="2000" b="1" dirty="0">
                <a:hlinkClick r:id="rId3"/>
              </a:rPr>
              <a:t>от 60 до 90% в зависимости от   </a:t>
            </a:r>
            <a:endParaRPr lang="ru-RU" sz="2000" b="1" dirty="0"/>
          </a:p>
          <a:p>
            <a:r>
              <a:rPr lang="ru-RU" sz="2000" b="1" dirty="0"/>
              <a:t>						      </a:t>
            </a:r>
            <a:r>
              <a:rPr lang="ru-RU" sz="2000" b="1" dirty="0">
                <a:hlinkClick r:id="rId3"/>
              </a:rPr>
              <a:t>дозировки</a:t>
            </a:r>
            <a:endParaRPr lang="ru-RU" sz="2000" b="1" dirty="0"/>
          </a:p>
          <a:p>
            <a:r>
              <a:rPr lang="ru-RU" sz="2000" b="1" dirty="0"/>
              <a:t>СТАДИЯ ИСПЫТАНИЙ:      3 фаза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71455-981C-4D4C-907C-D68317DA0634}"/>
              </a:ext>
            </a:extLst>
          </p:cNvPr>
          <p:cNvSpPr txBox="1"/>
          <p:nvPr/>
        </p:nvSpPr>
        <p:spPr>
          <a:xfrm>
            <a:off x="237507" y="4013860"/>
            <a:ext cx="11716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Недостаток препарата, как и всех других векторных вакцин – </a:t>
            </a:r>
          </a:p>
          <a:p>
            <a:r>
              <a:rPr lang="ru-RU" sz="2400" b="1" dirty="0"/>
              <a:t>новая технология, ранее не использовавшаяся в здравоохранении. </a:t>
            </a:r>
          </a:p>
          <a:p>
            <a:r>
              <a:rPr lang="ru-RU" sz="2400" b="1" dirty="0"/>
              <a:t>Один из плюсов для производителей векторных препаратов – </a:t>
            </a:r>
          </a:p>
          <a:p>
            <a:r>
              <a:rPr lang="ru-RU" sz="2400" b="1" dirty="0"/>
              <a:t>скорость создания. </a:t>
            </a:r>
          </a:p>
          <a:p>
            <a:r>
              <a:rPr lang="ru-RU" sz="2400" b="1" dirty="0"/>
              <a:t>Вакцина зарегистрирована для применения в странах Евросоюза. Разрешена для экстренного использования еще в 20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129287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0D985D-B6C2-419A-88E6-3EDC7F2AB38D}"/>
              </a:ext>
            </a:extLst>
          </p:cNvPr>
          <p:cNvSpPr txBox="1"/>
          <p:nvPr/>
        </p:nvSpPr>
        <p:spPr>
          <a:xfrm>
            <a:off x="2683823" y="178130"/>
            <a:ext cx="6044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Вакцина Moderna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0D145-9ED8-49A5-B57F-F62BD84A0964}"/>
              </a:ext>
            </a:extLst>
          </p:cNvPr>
          <p:cNvSpPr txBox="1"/>
          <p:nvPr/>
        </p:nvSpPr>
        <p:spPr>
          <a:xfrm>
            <a:off x="320634" y="902525"/>
            <a:ext cx="71659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НАЗВАНИЕ:                          mRNA-1273</a:t>
            </a:r>
          </a:p>
          <a:p>
            <a:r>
              <a:rPr lang="ru-RU" sz="2000" b="1" dirty="0"/>
              <a:t>ТИП ВАКЦИНЫ:                   мРНК-вакцина</a:t>
            </a:r>
          </a:p>
          <a:p>
            <a:r>
              <a:rPr lang="ru-RU" sz="2000" b="1" dirty="0"/>
              <a:t>КОЛИЧЕСТВО ДОЗ:            2 дозы с интервалом </a:t>
            </a:r>
          </a:p>
          <a:p>
            <a:r>
              <a:rPr lang="ru-RU" sz="2000" b="1" dirty="0"/>
              <a:t>							4 недели</a:t>
            </a:r>
          </a:p>
          <a:p>
            <a:r>
              <a:rPr lang="ru-RU" sz="2000" b="1" dirty="0"/>
              <a:t>СПОСОБ ВВЕДЕНИЯ:         инъекция в плечо</a:t>
            </a:r>
          </a:p>
          <a:p>
            <a:r>
              <a:rPr lang="ru-RU" sz="2000" b="1" dirty="0"/>
              <a:t>ЭФФЕКТИВНОСТЬ:             </a:t>
            </a:r>
            <a:r>
              <a:rPr lang="ru-RU" sz="2000" b="1" dirty="0">
                <a:hlinkClick r:id="rId2"/>
              </a:rPr>
              <a:t>94,5%</a:t>
            </a:r>
            <a:endParaRPr lang="ru-RU" sz="2000" b="1" dirty="0"/>
          </a:p>
          <a:p>
            <a:r>
              <a:rPr lang="ru-RU" sz="2000" b="1" dirty="0"/>
              <a:t>СТАДИЯ ИСПЫТАНИЙ:      3 фаза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83019-9881-4966-B83B-E6F9A410E916}"/>
              </a:ext>
            </a:extLst>
          </p:cNvPr>
          <p:cNvSpPr txBox="1"/>
          <p:nvPr/>
        </p:nvSpPr>
        <p:spPr>
          <a:xfrm>
            <a:off x="403761" y="3895108"/>
            <a:ext cx="99515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Компания Moderna первой в мире начала проводить испытания собственной вакцины от коронавируса на людях. </a:t>
            </a:r>
          </a:p>
          <a:p>
            <a:r>
              <a:rPr lang="ru-RU" sz="2800" b="1" dirty="0"/>
              <a:t>Применяется в странах ЕС, Норвегии, Исландии, Гренландии и на Фарерских островах.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4760B3-007D-4E20-A913-AF8F28801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53" y="778294"/>
            <a:ext cx="5446321" cy="30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9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44A83E-0ACD-432E-9CE3-B6E423549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591" y="736446"/>
            <a:ext cx="4393251" cy="2926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A549A-E52A-41F4-BE6A-F3AE06A40D99}"/>
              </a:ext>
            </a:extLst>
          </p:cNvPr>
          <p:cNvSpPr txBox="1"/>
          <p:nvPr/>
        </p:nvSpPr>
        <p:spPr>
          <a:xfrm>
            <a:off x="186665" y="646331"/>
            <a:ext cx="7283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НАЗВАНИЕ:                          Comirnaty 												(tozinameran,BNT162b2)</a:t>
            </a:r>
          </a:p>
          <a:p>
            <a:r>
              <a:rPr lang="ru-RU" sz="2000" b="1" dirty="0"/>
              <a:t>ТИП ВАКЦИНЫ:                   мРНК-вакцина</a:t>
            </a:r>
          </a:p>
          <a:p>
            <a:r>
              <a:rPr lang="ru-RU" sz="2000" b="1" dirty="0"/>
              <a:t>КОЛИЧЕСТВО ДОЗ:            2 дозы с интервалом 21 день</a:t>
            </a:r>
          </a:p>
          <a:p>
            <a:r>
              <a:rPr lang="ru-RU" sz="2000" b="1" dirty="0"/>
              <a:t>СПОСОБ ВВЕДЕНИЯ:         инъекция в плечо</a:t>
            </a:r>
          </a:p>
          <a:p>
            <a:r>
              <a:rPr lang="ru-RU" sz="2000" b="1" dirty="0"/>
              <a:t>ЭФФЕКТИВНОСТЬ:             </a:t>
            </a:r>
            <a:r>
              <a:rPr lang="ru-RU" sz="2000" b="1" dirty="0">
                <a:hlinkClick r:id="rId4"/>
              </a:rPr>
              <a:t>95%</a:t>
            </a:r>
            <a:endParaRPr lang="ru-RU" sz="2000" b="1" dirty="0"/>
          </a:p>
          <a:p>
            <a:r>
              <a:rPr lang="ru-RU" sz="2000" b="1" dirty="0"/>
              <a:t>СТАДИЯ ИСПЫТАНИЙ:      3 фаза, полностью одобрена 							в некоторых странах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544C4-70AC-412A-8D74-9169448978C8}"/>
              </a:ext>
            </a:extLst>
          </p:cNvPr>
          <p:cNvSpPr txBox="1"/>
          <p:nvPr/>
        </p:nvSpPr>
        <p:spPr>
          <a:xfrm>
            <a:off x="486888" y="0"/>
            <a:ext cx="1003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Вакцина </a:t>
            </a:r>
            <a:r>
              <a:rPr lang="en-US" sz="3600" b="1" dirty="0"/>
              <a:t>Comirnaty (Pfizer-Bio</a:t>
            </a:r>
            <a:r>
              <a:rPr lang="ru-RU" sz="3600" b="1" dirty="0"/>
              <a:t> </a:t>
            </a:r>
            <a:r>
              <a:rPr lang="en-US" sz="3600" b="1" dirty="0"/>
              <a:t>NTech</a:t>
            </a:r>
            <a:r>
              <a:rPr lang="ru-RU" sz="3600" b="1" dirty="0"/>
              <a:t> </a:t>
            </a:r>
            <a:r>
              <a:rPr lang="en-US" sz="3600" b="1" dirty="0"/>
              <a:t>)</a:t>
            </a:r>
            <a:endParaRPr lang="ru-RU" sz="3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D711CF-38EF-431B-9496-4D9658DE5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987" y="3776664"/>
            <a:ext cx="4938013" cy="2774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23D056-B6AF-473B-A025-FBF194B0AB49}"/>
              </a:ext>
            </a:extLst>
          </p:cNvPr>
          <p:cNvSpPr txBox="1"/>
          <p:nvPr/>
        </p:nvSpPr>
        <p:spPr>
          <a:xfrm>
            <a:off x="55777" y="3200877"/>
            <a:ext cx="71424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Важно! Норвежское медицинское агентство </a:t>
            </a:r>
          </a:p>
          <a:p>
            <a:r>
              <a:rPr lang="ru-RU" sz="2000" b="1" dirty="0"/>
              <a:t>14 января сообщило о 23 случаях смерти среди пожилых людей, привитых Comirnaty. </a:t>
            </a:r>
          </a:p>
          <a:p>
            <a:endParaRPr lang="ru-RU" sz="2000" b="1" dirty="0"/>
          </a:p>
          <a:p>
            <a:r>
              <a:rPr lang="ru-RU" sz="2000" b="1" dirty="0"/>
              <a:t>Специалисты считают, что побочные эффекты мРНК-вакцин могут спровоцировать тяжелое течение болезни у ослабленных пациентов.</a:t>
            </a:r>
          </a:p>
          <a:p>
            <a:endParaRPr lang="ru-RU" sz="2000" b="1" dirty="0"/>
          </a:p>
          <a:p>
            <a:r>
              <a:rPr lang="ru-RU" sz="2000" b="1" dirty="0"/>
              <a:t>Используется в экстренном порядке в США, Канаде, ЕС и ряде других стран, она полностью одобрена в Саудовской Аравии, Бахрейне и Швейцарии.</a:t>
            </a:r>
          </a:p>
        </p:txBody>
      </p:sp>
    </p:spTree>
    <p:extLst>
      <p:ext uri="{BB962C8B-B14F-4D97-AF65-F5344CB8AC3E}">
        <p14:creationId xmlns:p14="http://schemas.microsoft.com/office/powerpoint/2010/main" val="155399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D523C-6ED4-431F-B22B-E2A3CF18DFEE}"/>
              </a:ext>
            </a:extLst>
          </p:cNvPr>
          <p:cNvSpPr txBox="1"/>
          <p:nvPr/>
        </p:nvSpPr>
        <p:spPr>
          <a:xfrm>
            <a:off x="1353787" y="296883"/>
            <a:ext cx="8835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Вакцина </a:t>
            </a:r>
            <a:r>
              <a:rPr lang="en-US" sz="3600" b="1" dirty="0"/>
              <a:t>CoronaVac (Sinovac)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EFAD6F-CD7B-4BCA-829B-FB1079FE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6" y="927945"/>
            <a:ext cx="4405127" cy="2934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FA3FE-A9FF-48AF-8EB5-02C2CEFD2650}"/>
              </a:ext>
            </a:extLst>
          </p:cNvPr>
          <p:cNvSpPr txBox="1"/>
          <p:nvPr/>
        </p:nvSpPr>
        <p:spPr>
          <a:xfrm>
            <a:off x="210418" y="1220213"/>
            <a:ext cx="73660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НАЗВАНИЕ:                         CoronaVac или PiCoVacc</a:t>
            </a:r>
          </a:p>
          <a:p>
            <a:r>
              <a:rPr lang="ru-RU" sz="2000" b="1" dirty="0"/>
              <a:t>ТИП ВАКЦИНЫ:                   цельновирионная 										инактивированная</a:t>
            </a:r>
          </a:p>
          <a:p>
            <a:r>
              <a:rPr lang="ru-RU" sz="2000" b="1" dirty="0"/>
              <a:t>КОЛИЧЕСТВО ДОЗ:            2 дозы с интервалом 14 дней</a:t>
            </a:r>
          </a:p>
          <a:p>
            <a:r>
              <a:rPr lang="ru-RU" sz="2000" b="1" dirty="0"/>
              <a:t>СПОСОБ ВВЕДЕНИЯ:         инъекция в плечо</a:t>
            </a:r>
          </a:p>
          <a:p>
            <a:r>
              <a:rPr lang="ru-RU" sz="2000" b="1" dirty="0"/>
              <a:t>ЭФФЕКТИВНОСТЬ:             </a:t>
            </a:r>
            <a:r>
              <a:rPr lang="ru-RU" sz="2000" b="1" dirty="0">
                <a:hlinkClick r:id="rId3"/>
              </a:rPr>
              <a:t>50,4%</a:t>
            </a:r>
            <a:endParaRPr lang="ru-RU" sz="2000" b="1" dirty="0"/>
          </a:p>
          <a:p>
            <a:r>
              <a:rPr lang="ru-RU" sz="2000" b="1" dirty="0"/>
              <a:t>СТАДИЯ ИСПЫТАНИЙ:      3 фаза, разрешена в Китае, 							Индонезии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A3C8E-5270-44AC-9EBC-77B106A863B4}"/>
              </a:ext>
            </a:extLst>
          </p:cNvPr>
          <p:cNvSpPr txBox="1"/>
          <p:nvPr/>
        </p:nvSpPr>
        <p:spPr>
          <a:xfrm>
            <a:off x="210417" y="3862208"/>
            <a:ext cx="11625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Использование этой вакцины 13 января разрешили власти Турции. </a:t>
            </a:r>
          </a:p>
          <a:p>
            <a:endParaRPr lang="ru-RU" sz="2400" b="1" dirty="0"/>
          </a:p>
          <a:p>
            <a:r>
              <a:rPr lang="ru-RU" sz="2400" b="1" dirty="0"/>
              <a:t>Несколько азиатских стран — Сингапур, Малайзия и Филиппины, а также Бразилия и Украина подписали соглашения о закупках.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01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34D9F4-DC1E-4AC6-92C0-DEFAF2D640D9}"/>
              </a:ext>
            </a:extLst>
          </p:cNvPr>
          <p:cNvSpPr txBox="1"/>
          <p:nvPr/>
        </p:nvSpPr>
        <p:spPr>
          <a:xfrm>
            <a:off x="771896" y="261257"/>
            <a:ext cx="972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Вакцина </a:t>
            </a:r>
            <a:r>
              <a:rPr lang="en-US" sz="3600" b="1" dirty="0"/>
              <a:t>Convidecia (CanSinoBIO)</a:t>
            </a:r>
            <a:endParaRPr lang="ru-RU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9DDF1-F97E-415F-893D-3A1B949D49C6}"/>
              </a:ext>
            </a:extLst>
          </p:cNvPr>
          <p:cNvSpPr txBox="1"/>
          <p:nvPr/>
        </p:nvSpPr>
        <p:spPr>
          <a:xfrm>
            <a:off x="261258" y="1104405"/>
            <a:ext cx="7528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НАЗВАНИЕ:                         Convidecia или Ad5-nCoV</a:t>
            </a:r>
          </a:p>
          <a:p>
            <a:r>
              <a:rPr lang="ru-RU" sz="2000" b="1" dirty="0"/>
              <a:t>ТИП ВАКЦИНЫ:                   векторная</a:t>
            </a:r>
          </a:p>
          <a:p>
            <a:r>
              <a:rPr lang="ru-RU" sz="2000" b="1" dirty="0"/>
              <a:t>КОЛИЧЕСТВО ДОЗ:            1 доза</a:t>
            </a:r>
          </a:p>
          <a:p>
            <a:r>
              <a:rPr lang="ru-RU" sz="2000" b="1" dirty="0"/>
              <a:t>СПОСОБ ВВЕДЕНИЯ:         инъекция в плечо</a:t>
            </a:r>
          </a:p>
          <a:p>
            <a:r>
              <a:rPr lang="ru-RU" sz="2000" b="1" dirty="0"/>
              <a:t>ЭФФЕКТИВНОСТЬ:             не установлена</a:t>
            </a:r>
          </a:p>
          <a:p>
            <a:r>
              <a:rPr lang="ru-RU" sz="2000" b="1" dirty="0"/>
              <a:t>СТАДИЯ ИСПЫТАНИЙ:      3 фаза, разрешена в Китае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61F78A-3804-41D8-AAD0-90E4D0958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351" y="907589"/>
            <a:ext cx="3677391" cy="2449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9295D-C2C5-4DDD-9309-30185DB946CE}"/>
              </a:ext>
            </a:extLst>
          </p:cNvPr>
          <p:cNvSpPr txBox="1"/>
          <p:nvPr/>
        </p:nvSpPr>
        <p:spPr>
          <a:xfrm>
            <a:off x="261257" y="3429001"/>
            <a:ext cx="11162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Вакцина китайской компании CanSinoBIO на базе аденовирусного вектора Ad5 в настоящее время проходит третью стадию клинических испытаний </a:t>
            </a:r>
            <a:r>
              <a:rPr lang="ru-RU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 России</a:t>
            </a:r>
            <a:r>
              <a:rPr lang="ru-RU" sz="2400" b="1" dirty="0"/>
              <a:t> (в России вакцина называется </a:t>
            </a:r>
          </a:p>
          <a:p>
            <a:r>
              <a:rPr lang="ru-RU" sz="2400" b="1" dirty="0"/>
              <a:t>Ad5-nCoV).</a:t>
            </a:r>
          </a:p>
          <a:p>
            <a:endParaRPr lang="ru-RU" sz="2400" b="1" dirty="0"/>
          </a:p>
          <a:p>
            <a:r>
              <a:rPr lang="ru-RU" sz="2400" b="1" dirty="0"/>
              <a:t>Согласно промежуточным результатам третьей фазы клинических испытаний в России, Ad5-nCoV показала эффективность в 92,5%. Окончательные результаты исследования появятся в середине 2021г. </a:t>
            </a:r>
          </a:p>
        </p:txBody>
      </p:sp>
    </p:spTree>
    <p:extLst>
      <p:ext uri="{BB962C8B-B14F-4D97-AF65-F5344CB8AC3E}">
        <p14:creationId xmlns:p14="http://schemas.microsoft.com/office/powerpoint/2010/main" val="369514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467782-9DFD-4F77-BFCA-D24FB3BB9712}"/>
              </a:ext>
            </a:extLst>
          </p:cNvPr>
          <p:cNvSpPr/>
          <p:nvPr/>
        </p:nvSpPr>
        <p:spPr>
          <a:xfrm>
            <a:off x="190005" y="570017"/>
            <a:ext cx="11530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«Болезнь легче предупредить, чем лечить» </a:t>
            </a:r>
          </a:p>
          <a:p>
            <a:r>
              <a:rPr lang="ru-RU" sz="3600" b="1" dirty="0"/>
              <a:t>																</a:t>
            </a:r>
            <a:r>
              <a:rPr lang="ru-RU" sz="3600" b="1" i="1" dirty="0"/>
              <a:t>Гиппократ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3F23B9-2101-4FD9-B185-D0943C5B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807" y="1770346"/>
            <a:ext cx="7258049" cy="48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7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D3B59D-E270-4353-B54E-AD1A20B0EA97}"/>
              </a:ext>
            </a:extLst>
          </p:cNvPr>
          <p:cNvSpPr txBox="1"/>
          <p:nvPr/>
        </p:nvSpPr>
        <p:spPr>
          <a:xfrm>
            <a:off x="1187532" y="356260"/>
            <a:ext cx="945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</a:t>
            </a:r>
            <a:r>
              <a:rPr lang="ru-RU" sz="3600" b="1" dirty="0"/>
              <a:t>- БЕЛОК: КУСОЧЕК ВИРУСА В ВАКЦИНЕ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A74BD3-6B2C-48B5-9EFA-3EFADC3D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04" y="4131289"/>
            <a:ext cx="4102001" cy="2528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8D8E28-A6F9-46CB-9855-BD421E738001}"/>
              </a:ext>
            </a:extLst>
          </p:cNvPr>
          <p:cNvSpPr txBox="1"/>
          <p:nvPr/>
        </p:nvSpPr>
        <p:spPr>
          <a:xfrm>
            <a:off x="214780" y="890649"/>
            <a:ext cx="7110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Коронавирусы</a:t>
            </a:r>
            <a:r>
              <a:rPr lang="ru-RU" sz="2800" dirty="0"/>
              <a:t> - это РНК-вирусы, их генетический материал представлен одноцепочечной рибонуклеиновой кислотой.</a:t>
            </a:r>
          </a:p>
          <a:p>
            <a:endParaRPr lang="ru-RU" sz="2800" dirty="0"/>
          </a:p>
          <a:p>
            <a:r>
              <a:rPr lang="ru-RU" sz="2800" b="1" u="sng" dirty="0"/>
              <a:t>Вирусная частица </a:t>
            </a:r>
            <a:r>
              <a:rPr lang="ru-RU" sz="2800" dirty="0"/>
              <a:t>- состоит из РНК или ДНК вируса и белковой оболочки, капсида. </a:t>
            </a:r>
          </a:p>
          <a:p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4D13A4-91E1-4EC1-89EE-89DA88892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914" y="1016908"/>
            <a:ext cx="4652306" cy="54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BFF6F7-8835-485B-8E66-C50C47B7485B}"/>
              </a:ext>
            </a:extLst>
          </p:cNvPr>
          <p:cNvSpPr txBox="1"/>
          <p:nvPr/>
        </p:nvSpPr>
        <p:spPr>
          <a:xfrm>
            <a:off x="475013" y="344384"/>
            <a:ext cx="11067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ТИПЫ ВАКЦИНЫ ПРОПИВ COVID-19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D8038-ED8B-4D63-A166-130F4FF88F51}"/>
              </a:ext>
            </a:extLst>
          </p:cNvPr>
          <p:cNvSpPr txBox="1"/>
          <p:nvPr/>
        </p:nvSpPr>
        <p:spPr>
          <a:xfrm>
            <a:off x="475013" y="1267714"/>
            <a:ext cx="1124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51FB149-4481-4E2C-8824-3760AE334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91116"/>
              </p:ext>
            </p:extLst>
          </p:nvPr>
        </p:nvGraphicFramePr>
        <p:xfrm>
          <a:off x="475013" y="1116281"/>
          <a:ext cx="11542816" cy="5070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6169">
                  <a:extLst>
                    <a:ext uri="{9D8B030D-6E8A-4147-A177-3AD203B41FA5}">
                      <a16:colId xmlns:a16="http://schemas.microsoft.com/office/drawing/2014/main" val="1259418592"/>
                    </a:ext>
                  </a:extLst>
                </a:gridCol>
                <a:gridCol w="9006647">
                  <a:extLst>
                    <a:ext uri="{9D8B030D-6E8A-4147-A177-3AD203B41FA5}">
                      <a16:colId xmlns:a16="http://schemas.microsoft.com/office/drawing/2014/main" val="1604368675"/>
                    </a:ext>
                  </a:extLst>
                </a:gridCol>
              </a:tblGrid>
              <a:tr h="2770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Тип вакцины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Что в основе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291562"/>
                  </a:ext>
                </a:extLst>
              </a:tr>
              <a:tr h="19396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Векторная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Вектор - вирус, лишенный способности размножаться в клетках и вызывать болезнь. Для получения вакцин против COVID-19 чаще всего используют аденовирусные векторы, геном которых представлен двухцепочечной ДНК. В векторную ДНК встроен ген коронавируса, кодирующий S-белок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980072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Пептидная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Фрагменты вирусных S-белков, целые белки или белки, собранные в вирусоподобные частицы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460620"/>
                  </a:ext>
                </a:extLst>
              </a:tr>
              <a:tr h="11083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мРНК-вакцина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Матричная РНК коронавируса, кодирующая S-белки. РНК называют матричной, потому что с нее, как с матрицы, считывается информация о первичной структуре белков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815205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ДНК-вакцина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ДНК, содержащая гены, кодирующие вирусные S-белки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615158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Цельновирионная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Целые ослабленные или инактивированные (убитые) вирусы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99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20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60FDC8-788C-4581-92C4-3A5C9F69A36E}"/>
              </a:ext>
            </a:extLst>
          </p:cNvPr>
          <p:cNvSpPr txBox="1"/>
          <p:nvPr/>
        </p:nvSpPr>
        <p:spPr>
          <a:xfrm>
            <a:off x="225631" y="344384"/>
            <a:ext cx="11673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Статистика вакцинации от COVID-19 в мире</a:t>
            </a:r>
          </a:p>
          <a:p>
            <a:pPr algn="ctr"/>
            <a:r>
              <a:rPr lang="ru-RU" sz="3600" b="1" dirty="0"/>
              <a:t>на 18.03.2021 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1EE19-B4B4-4878-A854-E261342802C6}"/>
              </a:ext>
            </a:extLst>
          </p:cNvPr>
          <p:cNvSpPr txBox="1"/>
          <p:nvPr/>
        </p:nvSpPr>
        <p:spPr>
          <a:xfrm>
            <a:off x="356261" y="1698171"/>
            <a:ext cx="8597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244 567 281 чел. (3.14% от населения) - привито </a:t>
            </a:r>
          </a:p>
          <a:p>
            <a:r>
              <a:rPr lang="ru-RU" sz="2400" b="1" dirty="0"/>
              <a:t>хотя бы одним компонентом вакцины</a:t>
            </a:r>
            <a:br>
              <a:rPr lang="ru-RU" sz="2400" b="1" dirty="0"/>
            </a:br>
            <a:r>
              <a:rPr lang="ru-RU" sz="2400" b="1" dirty="0"/>
              <a:t>94 383 058 чел. - полностью привито</a:t>
            </a:r>
            <a:br>
              <a:rPr lang="ru-RU" sz="2400" b="1" dirty="0"/>
            </a:br>
            <a:r>
              <a:rPr lang="ru-RU" sz="2400" b="1" dirty="0"/>
              <a:t>338 950 339 шт. - всего прививок сделано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C61877-7346-4FDE-822F-3BEB712F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104" y="1354708"/>
            <a:ext cx="3450635" cy="2493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44E88-F157-4896-BDEF-E9E9DFFD4930}"/>
              </a:ext>
            </a:extLst>
          </p:cNvPr>
          <p:cNvSpPr txBox="1"/>
          <p:nvPr/>
        </p:nvSpPr>
        <p:spPr>
          <a:xfrm>
            <a:off x="225630" y="3429001"/>
            <a:ext cx="11780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 среднем в неделю прививается:</a:t>
            </a:r>
            <a:br>
              <a:rPr lang="ru-RU" sz="2800" b="1" dirty="0"/>
            </a:br>
            <a:r>
              <a:rPr lang="ru-RU" sz="2800" b="1" dirty="0"/>
              <a:t>5 736 277 чел. в день (0.07% от населения) - кол-во новых привитых в день. При сохранении данного темпа для вакцинации первой прививкой 50% населения потребуется еще 637 дней.</a:t>
            </a:r>
            <a:br>
              <a:rPr lang="ru-RU" sz="2800" b="1" dirty="0"/>
            </a:br>
            <a:r>
              <a:rPr lang="ru-RU" sz="2800" b="1" dirty="0"/>
              <a:t>10 308 446 шт. в день - кол-во всех прививок (первых и вторых).</a:t>
            </a:r>
          </a:p>
        </p:txBody>
      </p:sp>
    </p:spTree>
    <p:extLst>
      <p:ext uri="{BB962C8B-B14F-4D97-AF65-F5344CB8AC3E}">
        <p14:creationId xmlns:p14="http://schemas.microsoft.com/office/powerpoint/2010/main" val="222216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C5B579-2214-49F7-8B09-E41E0521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10" y="1429476"/>
            <a:ext cx="9100379" cy="49772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00D75-7EE8-4A61-B2C7-0DFEFEB3FE6C}"/>
              </a:ext>
            </a:extLst>
          </p:cNvPr>
          <p:cNvSpPr txBox="1"/>
          <p:nvPr/>
        </p:nvSpPr>
        <p:spPr>
          <a:xfrm>
            <a:off x="973777" y="451262"/>
            <a:ext cx="10284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КАРТА РЕЗУЛЬТАТОВ ВАКЦИНАЦИИ В МИРЕ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72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EA61F-293D-4F6C-AE2B-457B72065558}"/>
              </a:ext>
            </a:extLst>
          </p:cNvPr>
          <p:cNvSpPr txBox="1"/>
          <p:nvPr/>
        </p:nvSpPr>
        <p:spPr>
          <a:xfrm>
            <a:off x="950026" y="391886"/>
            <a:ext cx="10640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ТЕМПЫ ВАКЦИНАЦИИ В МИРЕ </a:t>
            </a:r>
          </a:p>
          <a:p>
            <a:pPr algn="ctr"/>
            <a:r>
              <a:rPr lang="ru-RU" sz="3600" b="1" dirty="0"/>
              <a:t>ЗА ПЕРИОД С 13.02.2021 ПО 16.03.2021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10AB2F-A411-4F82-B919-80882A2F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45" y="1861925"/>
            <a:ext cx="8538359" cy="46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2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6222A-7B38-42A7-9295-678F35D2AB85}"/>
              </a:ext>
            </a:extLst>
          </p:cNvPr>
          <p:cNvSpPr txBox="1"/>
          <p:nvPr/>
        </p:nvSpPr>
        <p:spPr>
          <a:xfrm>
            <a:off x="201881" y="225631"/>
            <a:ext cx="1131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Вакцины-лидеры, предназначенные для профилактики COVID-19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A77936B-0F4C-4B98-B0AA-C8239AE5C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36256"/>
              </p:ext>
            </p:extLst>
          </p:nvPr>
        </p:nvGraphicFramePr>
        <p:xfrm>
          <a:off x="106879" y="1531917"/>
          <a:ext cx="11883242" cy="4572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374">
                  <a:extLst>
                    <a:ext uri="{9D8B030D-6E8A-4147-A177-3AD203B41FA5}">
                      <a16:colId xmlns:a16="http://schemas.microsoft.com/office/drawing/2014/main" val="1243178506"/>
                    </a:ext>
                  </a:extLst>
                </a:gridCol>
                <a:gridCol w="3777873">
                  <a:extLst>
                    <a:ext uri="{9D8B030D-6E8A-4147-A177-3AD203B41FA5}">
                      <a16:colId xmlns:a16="http://schemas.microsoft.com/office/drawing/2014/main" val="3565165467"/>
                    </a:ext>
                  </a:extLst>
                </a:gridCol>
                <a:gridCol w="2409814">
                  <a:extLst>
                    <a:ext uri="{9D8B030D-6E8A-4147-A177-3AD203B41FA5}">
                      <a16:colId xmlns:a16="http://schemas.microsoft.com/office/drawing/2014/main" val="3620384400"/>
                    </a:ext>
                  </a:extLst>
                </a:gridCol>
                <a:gridCol w="3201129">
                  <a:extLst>
                    <a:ext uri="{9D8B030D-6E8A-4147-A177-3AD203B41FA5}">
                      <a16:colId xmlns:a16="http://schemas.microsoft.com/office/drawing/2014/main" val="2569183987"/>
                    </a:ext>
                  </a:extLst>
                </a:gridCol>
                <a:gridCol w="1830052">
                  <a:extLst>
                    <a:ext uri="{9D8B030D-6E8A-4147-A177-3AD203B41FA5}">
                      <a16:colId xmlns:a16="http://schemas.microsoft.com/office/drawing/2014/main" val="675023305"/>
                    </a:ext>
                  </a:extLst>
                </a:gridCol>
              </a:tblGrid>
              <a:tr h="6280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Вакцина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Страна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Тип вакцины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Эффективность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781213345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Спутник V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Россия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Векторная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91.4%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220154151"/>
                  </a:ext>
                </a:extLst>
              </a:tr>
              <a:tr h="409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AstraZeneca(</a:t>
                      </a:r>
                      <a:r>
                        <a:rPr lang="en-US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AZD1222)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Англия, Швеция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Векторная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 60 до 90%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2793937307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Ad26.COV2.S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США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Векторная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95%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3092153352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4.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Convidecia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Китай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Векторная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1333560676"/>
                  </a:ext>
                </a:extLst>
              </a:tr>
              <a:tr h="402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Comirnaty (tozinameran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США, Германия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мРНК-вакцина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95%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802092176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Moderna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США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мРНК-вакцина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94,5%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4241110351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Novavax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США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Пептидная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1083048169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ЭпиВакКорона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Россия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Пептидная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3864377736"/>
                  </a:ext>
                </a:extLst>
              </a:tr>
              <a:tr h="628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9.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BBIBP-CorV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Китай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Цельновирионная  инактивированная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79,37%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1656488602"/>
                  </a:ext>
                </a:extLst>
              </a:tr>
              <a:tr h="628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CoronaVac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Китай</a:t>
                      </a:r>
                      <a:endPara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Цельновирионная  инактивированная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78%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/>
                </a:tc>
                <a:extLst>
                  <a:ext uri="{0D108BD9-81ED-4DB2-BD59-A6C34878D82A}">
                    <a16:rowId xmlns:a16="http://schemas.microsoft.com/office/drawing/2014/main" val="1521499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3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AA72F7-6B97-4841-8EB0-6B0F30B61389}"/>
              </a:ext>
            </a:extLst>
          </p:cNvPr>
          <p:cNvSpPr txBox="1"/>
          <p:nvPr/>
        </p:nvSpPr>
        <p:spPr>
          <a:xfrm>
            <a:off x="126918" y="249382"/>
            <a:ext cx="1193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Вакцина «Спутник V» («Гам-КОВИД-Вак», </a:t>
            </a:r>
          </a:p>
          <a:p>
            <a:pPr algn="ctr"/>
            <a:r>
              <a:rPr lang="ru-RU" sz="3600" b="1" dirty="0"/>
              <a:t>Центр имени Гамалеи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EE638-11D7-45C5-91E9-AC26525895BA}"/>
              </a:ext>
            </a:extLst>
          </p:cNvPr>
          <p:cNvSpPr txBox="1"/>
          <p:nvPr/>
        </p:nvSpPr>
        <p:spPr>
          <a:xfrm>
            <a:off x="126916" y="1484415"/>
            <a:ext cx="76870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НАЗВАНИЕ:                       Спутник V или Гам-КОВИД-Вак</a:t>
            </a:r>
          </a:p>
          <a:p>
            <a:r>
              <a:rPr lang="ru-RU" sz="2000" b="1" dirty="0"/>
              <a:t>ТИП ВАКЦИНЫ:                 векторная</a:t>
            </a:r>
          </a:p>
          <a:p>
            <a:r>
              <a:rPr lang="ru-RU" sz="2000" b="1" dirty="0"/>
              <a:t>КОЛИЧЕСТВО ДОЗ:          2 дозы с интервалом 21 день</a:t>
            </a:r>
          </a:p>
          <a:p>
            <a:r>
              <a:rPr lang="ru-RU" sz="2000" b="1" dirty="0"/>
              <a:t>СПОСОБ ВВЕДЕНИЯ:       инъекция в плечо</a:t>
            </a:r>
          </a:p>
          <a:p>
            <a:r>
              <a:rPr lang="ru-RU" sz="2000" b="1" dirty="0"/>
              <a:t>ЭФФЕКТИВНОСТЬ:            </a:t>
            </a:r>
            <a:r>
              <a:rPr lang="ru-RU" sz="2000" b="1" dirty="0">
                <a:hlinkClick r:id="rId2"/>
              </a:rPr>
              <a:t>91,4%</a:t>
            </a:r>
            <a:endParaRPr lang="ru-RU" sz="2000" b="1" dirty="0"/>
          </a:p>
          <a:p>
            <a:r>
              <a:rPr lang="ru-RU" sz="2000" b="1" dirty="0"/>
              <a:t>СТАДИЯ ИСПЫТАНИЙ:    3 фаза, раннее одобрение в 								    России и ряде др. стран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F04D4D-6CE2-4132-9361-18BE1A55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803" y="1354708"/>
            <a:ext cx="4077442" cy="2716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F897B-79D7-4708-A9BF-4029F7AF3556}"/>
              </a:ext>
            </a:extLst>
          </p:cNvPr>
          <p:cNvSpPr txBox="1"/>
          <p:nvPr/>
        </p:nvSpPr>
        <p:spPr>
          <a:xfrm>
            <a:off x="261257" y="4144488"/>
            <a:ext cx="11578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Разработка зарегистрирована в августе 2020 года, предупреждает развитие тяжелой формы заболевания в 100 % случаев. </a:t>
            </a:r>
          </a:p>
          <a:p>
            <a:endParaRPr lang="ru-RU" sz="2400" b="1" dirty="0"/>
          </a:p>
          <a:p>
            <a:r>
              <a:rPr lang="ru-RU" sz="2400" b="1" dirty="0"/>
              <a:t>«Спутник V» рекомендован взрослым людям с 18 до 60 лет, а также пожилым. Как показали исследования, вероятность осложнений в группе пожилых людей не выше, чем в других группах.</a:t>
            </a:r>
          </a:p>
        </p:txBody>
      </p:sp>
    </p:spTree>
    <p:extLst>
      <p:ext uri="{BB962C8B-B14F-4D97-AF65-F5344CB8AC3E}">
        <p14:creationId xmlns:p14="http://schemas.microsoft.com/office/powerpoint/2010/main" val="377671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C07990-F19A-4A04-A990-D2CB15CF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6" y="1858570"/>
            <a:ext cx="4896000" cy="2538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5BC78-8EEB-420B-821B-D83623AE037D}"/>
              </a:ext>
            </a:extLst>
          </p:cNvPr>
          <p:cNvSpPr txBox="1"/>
          <p:nvPr/>
        </p:nvSpPr>
        <p:spPr>
          <a:xfrm>
            <a:off x="213756" y="130629"/>
            <a:ext cx="4085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Как работают векторные вакцины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DA1290-8840-482F-B6E0-9B72CAAAE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4" y="1858570"/>
            <a:ext cx="6453358" cy="475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2F97C-4538-4621-BC79-B6BA7793407B}"/>
              </a:ext>
            </a:extLst>
          </p:cNvPr>
          <p:cNvSpPr txBox="1"/>
          <p:nvPr/>
        </p:nvSpPr>
        <p:spPr>
          <a:xfrm>
            <a:off x="6721435" y="130629"/>
            <a:ext cx="5256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b="1" dirty="0"/>
              <a:t>Как работает двукратная вакцинация «Спутником V».</a:t>
            </a:r>
          </a:p>
        </p:txBody>
      </p:sp>
    </p:spTree>
    <p:extLst>
      <p:ext uri="{BB962C8B-B14F-4D97-AF65-F5344CB8AC3E}">
        <p14:creationId xmlns:p14="http://schemas.microsoft.com/office/powerpoint/2010/main" val="310577527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589</TotalTime>
  <Words>640</Words>
  <Application>Microsoft Office PowerPoint</Application>
  <PresentationFormat>Широкоэкранный</PresentationFormat>
  <Paragraphs>177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2021-03-18T17:01:45Z</dcterms:created>
  <dcterms:modified xsi:type="dcterms:W3CDTF">2021-05-17T14:52:10Z</dcterms:modified>
</cp:coreProperties>
</file>