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70" r:id="rId3"/>
    <p:sldId id="25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72" r:id="rId13"/>
    <p:sldId id="265" r:id="rId14"/>
    <p:sldId id="271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692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_upimg_147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648200"/>
            <a:ext cx="8382000" cy="1882913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1000" y="3048000"/>
            <a:ext cx="83057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День Героев Отечества 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1143000"/>
            <a:ext cx="7848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9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8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декабря</a:t>
            </a:r>
            <a:endParaRPr lang="ru-RU" sz="8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ООР</a:t>
            </a:r>
            <a:endParaRPr lang="ru-RU" dirty="0"/>
          </a:p>
        </p:txBody>
      </p:sp>
      <p:pic>
        <p:nvPicPr>
          <p:cNvPr id="4" name="Содержимое 3" descr="41_upimg_147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648200"/>
            <a:ext cx="8382000" cy="1882913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04800" y="4572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67000" y="685800"/>
            <a:ext cx="6096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2400" b="1" dirty="0" smtClean="0"/>
              <a:t>Героизм советских людей в боях с фашистами оказался массовым. Появилась необходимость установить новую награду. Этот орден был утверждён 08.11.1943 года.  Им награждали лиц рядового и сержантского состава Красной Армии за личные подвиги на поле боя. </a:t>
            </a:r>
            <a:endParaRPr lang="ru-RU" sz="2400" b="1" dirty="0"/>
          </a:p>
        </p:txBody>
      </p:sp>
      <p:pic>
        <p:nvPicPr>
          <p:cNvPr id="9" name="Рисунок 8" descr="220px-OrderOfGlory1stCla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14400"/>
            <a:ext cx="1813324" cy="3733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0400" y="6096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2. «Орден Славы»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_upimg_147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648200"/>
            <a:ext cx="8382000" cy="1882913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5800" y="1524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6" name="Рисунок 5" descr="orden_SL_1_2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828800"/>
            <a:ext cx="4242955" cy="2667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3400" y="457200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Орден Славы носится на левой стороне груди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3048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Орденом Славы награждаются </a:t>
            </a:r>
            <a:r>
              <a:rPr lang="ru-RU" sz="2400" b="1" dirty="0" smtClean="0">
                <a:solidFill>
                  <a:srgbClr val="FF0000"/>
                </a:solidFill>
              </a:rPr>
              <a:t>лица рядового и сержантского </a:t>
            </a:r>
            <a:r>
              <a:rPr lang="ru-RU" sz="2400" b="1" dirty="0" smtClean="0"/>
              <a:t>состава за храбрость, мужество и бесстрашие.</a:t>
            </a:r>
          </a:p>
          <a:p>
            <a:r>
              <a:rPr lang="ru-RU" sz="2400" b="1" dirty="0" smtClean="0"/>
              <a:t>Орден Славы состоит из трёх степеней: I, II и III степени.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ООР</a:t>
            </a:r>
            <a:endParaRPr lang="ru-RU" dirty="0"/>
          </a:p>
        </p:txBody>
      </p:sp>
      <p:pic>
        <p:nvPicPr>
          <p:cNvPr id="4" name="Содержимое 3" descr="41_upimg_147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648200"/>
            <a:ext cx="8382000" cy="1882913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04800" y="4572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9" name="Рисунок 8" descr="220px-OrderOfGlory1stCla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57200"/>
            <a:ext cx="1073192" cy="22098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1524000" y="381000"/>
            <a:ext cx="7620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Полных кавалеров ордена Славы насчитывается 2674 человека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среди них:  лётчик штурмового авиационного полка </a:t>
            </a:r>
            <a:r>
              <a:rPr lang="ru-RU" sz="2400" b="1" dirty="0" smtClean="0"/>
              <a:t>Иван </a:t>
            </a:r>
            <a:r>
              <a:rPr lang="ru-RU" sz="2400" b="1" dirty="0" err="1" smtClean="0"/>
              <a:t>Драченко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морской пехотинец </a:t>
            </a:r>
            <a:r>
              <a:rPr lang="ru-RU" sz="2400" b="1" dirty="0" smtClean="0"/>
              <a:t>Павел </a:t>
            </a:r>
            <a:r>
              <a:rPr lang="ru-RU" sz="2400" b="1" dirty="0" err="1" smtClean="0"/>
              <a:t>Дубинда</a:t>
            </a:r>
            <a:r>
              <a:rPr lang="ru-RU" sz="2400" dirty="0" smtClean="0"/>
              <a:t>; артиллерист, </a:t>
            </a:r>
            <a:r>
              <a:rPr lang="ru-RU" sz="2400" b="1" dirty="0" smtClean="0"/>
              <a:t>Николай Кузнецов</a:t>
            </a:r>
            <a:r>
              <a:rPr lang="ru-RU" sz="2400" dirty="0" smtClean="0"/>
              <a:t>. </a:t>
            </a:r>
          </a:p>
          <a:p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54395420_AleksenkoVlAv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905000" y="2743200"/>
            <a:ext cx="1439722" cy="2133600"/>
          </a:xfrm>
          <a:prstGeom prst="rect">
            <a:avLst/>
          </a:prstGeom>
        </p:spPr>
      </p:pic>
      <p:pic>
        <p:nvPicPr>
          <p:cNvPr id="8" name="Рисунок 7" descr="61922298_dubinda_ph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2743200"/>
            <a:ext cx="1321236" cy="1828800"/>
          </a:xfrm>
          <a:prstGeom prst="rect">
            <a:avLst/>
          </a:prstGeom>
        </p:spPr>
      </p:pic>
      <p:pic>
        <p:nvPicPr>
          <p:cNvPr id="11" name="Рисунок 10" descr="kuznecownikolajserzhan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0" y="2819400"/>
            <a:ext cx="1371600" cy="1954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_upimg_147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648200"/>
            <a:ext cx="8382000" cy="1882913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5800" y="1524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38100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3. Медаль «Золотая Звезда» Героя Советского Союза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43200" y="1371600"/>
            <a:ext cx="6172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1939 года Указом Президиума Верховного Совета СССР была учреждена медаль «Герой Советского Союза».  На оборотной стороне – надпись «Герой СССР» и номер медали. Орденская лента – красная, шириной 20 мм.</a:t>
            </a:r>
            <a:endParaRPr lang="ru-RU" sz="2400" b="1" dirty="0"/>
          </a:p>
        </p:txBody>
      </p:sp>
      <p:pic>
        <p:nvPicPr>
          <p:cNvPr id="9" name="Рисунок 8" descr="zvezd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95400"/>
            <a:ext cx="2303916" cy="3738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_upimg_147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5029200"/>
            <a:ext cx="8382000" cy="1828800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" y="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71800" y="762000"/>
            <a:ext cx="6172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Среди них: </a:t>
            </a:r>
            <a:r>
              <a:rPr lang="ru-RU" sz="2000" b="1" dirty="0" smtClean="0"/>
              <a:t>Иван Папанин</a:t>
            </a:r>
            <a:r>
              <a:rPr lang="ru-RU" sz="2000" dirty="0" smtClean="0"/>
              <a:t>  - начальник первой советской дрейфующей станции «Северный полюс-1»; </a:t>
            </a:r>
          </a:p>
          <a:p>
            <a:r>
              <a:rPr lang="ru-RU" sz="2000" b="1" dirty="0" smtClean="0"/>
              <a:t>Александр Василевский </a:t>
            </a:r>
            <a:r>
              <a:rPr lang="ru-RU" sz="2000" dirty="0" smtClean="0"/>
              <a:t>-  главнокомандующий советскими войсками на Дальнем Востоке;</a:t>
            </a:r>
          </a:p>
          <a:p>
            <a:r>
              <a:rPr lang="ru-RU" sz="2000" dirty="0" smtClean="0"/>
              <a:t> </a:t>
            </a:r>
            <a:r>
              <a:rPr lang="ru-RU" sz="2000" b="1" dirty="0" smtClean="0"/>
              <a:t>Георгий Береговой </a:t>
            </a:r>
            <a:r>
              <a:rPr lang="ru-RU" sz="2000" dirty="0" smtClean="0"/>
              <a:t>– летчик-космонавт.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3810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Дважды удостоенные этого звания всего 154 человек.</a:t>
            </a:r>
          </a:p>
          <a:p>
            <a:endParaRPr lang="ru-RU" sz="2400" b="1" dirty="0"/>
          </a:p>
        </p:txBody>
      </p:sp>
      <p:pic>
        <p:nvPicPr>
          <p:cNvPr id="11" name="Рисунок 10" descr="___1_~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44" y="1219200"/>
            <a:ext cx="1741714" cy="1676400"/>
          </a:xfrm>
          <a:prstGeom prst="rect">
            <a:avLst/>
          </a:prstGeom>
        </p:spPr>
      </p:pic>
      <p:pic>
        <p:nvPicPr>
          <p:cNvPr id="12" name="Рисунок 11" descr="c4c38e9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2895600"/>
            <a:ext cx="2192274" cy="26098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 descr="0a12152b45d9512327478c1d2ac4b41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2819400"/>
            <a:ext cx="1931276" cy="2667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 descr="8962958_434536d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2819400"/>
            <a:ext cx="1860195" cy="25908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_upimg_147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4800600"/>
            <a:ext cx="8382000" cy="1882913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5800" y="1524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6" name="Рисунок 5" descr="znacho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66" y="1066801"/>
            <a:ext cx="2038970" cy="39624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90800" y="1295400"/>
            <a:ext cx="586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«Звание Героя Российской Федерации присваивается Президентом Российской Федерации. Герою Российской Федерации вручаются: знак особого отличия – медаль „Золотая Звезда“ 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304801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4. Медаль «Золотая Звезда» Героя Российской Федерации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41_upimg_147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4343400"/>
            <a:ext cx="8382000" cy="1882913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1000" y="3048000"/>
            <a:ext cx="83057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1143000"/>
            <a:ext cx="7848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8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Герой Отечества – высшее  звание. </a:t>
            </a:r>
            <a:r>
              <a:rPr lang="ru-RU" sz="2800" b="1" dirty="0" smtClean="0"/>
              <a:t>Присваивается за совершение исключительного подвига и является высшей государственной наградой за проявленные мужество и героизм.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_upimg_147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5009322"/>
            <a:ext cx="8229600" cy="1848678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5800" y="152400"/>
            <a:ext cx="81534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9 декабря отмечается День Героев Отечества.</a:t>
            </a:r>
          </a:p>
          <a:p>
            <a:r>
              <a:rPr lang="ru-RU" sz="2400" b="1" dirty="0" smtClean="0"/>
              <a:t>В этот день чествуют Героев Советского Союза, Героев Российской Федерации, кавалеров ордена Святого Георгия и ордена Славы.</a:t>
            </a:r>
            <a:endParaRPr lang="ru-RU" sz="2400" b="1" dirty="0"/>
          </a:p>
        </p:txBody>
      </p:sp>
      <p:pic>
        <p:nvPicPr>
          <p:cNvPr id="7" name="Рисунок 6" descr="iCAZDDYC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438400"/>
            <a:ext cx="4267200" cy="3019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_upimg_147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724400"/>
            <a:ext cx="8382000" cy="1882913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62400" y="381000"/>
            <a:ext cx="480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Эта дата была установлена в декабре 2007 года и приурочена к событиям эпохи правления Екатерины II.</a:t>
            </a:r>
          </a:p>
          <a:p>
            <a:r>
              <a:rPr lang="ru-RU" sz="2400" b="1" dirty="0" smtClean="0"/>
              <a:t>Императрица в 1769 году учредила орден Святого Георгия Победоносца. Этим орденом награждали воинов, проявивших доблесть, отвагу и смелость. </a:t>
            </a:r>
            <a:endParaRPr lang="ru-RU" sz="2400" b="1" dirty="0"/>
          </a:p>
        </p:txBody>
      </p:sp>
      <p:pic>
        <p:nvPicPr>
          <p:cNvPr id="6" name="Рисунок 5" descr="_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33400"/>
            <a:ext cx="3102429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_upimg_147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648200"/>
            <a:ext cx="8382000" cy="1882913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343400" y="457200"/>
            <a:ext cx="4343400" cy="4495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Георгий Победоносец – один из популярных христианских святых. Символ ордена – всадник, сидящий на белом коне, поражающий копьём дракона, - олицетворял мужество воина, способного отстоять свою землю от врагов. </a:t>
            </a:r>
            <a:endParaRPr lang="ru-RU" sz="2400" b="1" dirty="0"/>
          </a:p>
        </p:txBody>
      </p:sp>
      <p:pic>
        <p:nvPicPr>
          <p:cNvPr id="6" name="Рисунок 5" descr="image3_7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33400"/>
            <a:ext cx="3505200" cy="427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_upimg_147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648200"/>
            <a:ext cx="8382000" cy="1882913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5800" y="1524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609600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1. Полное название ордена – </a:t>
            </a:r>
            <a:r>
              <a:rPr lang="ru-RU" sz="2400" b="1" dirty="0" smtClean="0">
                <a:solidFill>
                  <a:srgbClr val="FF0000"/>
                </a:solidFill>
              </a:rPr>
              <a:t>«Императорский Военный орден Святого Великомученика и Победоносца Георгия»</a:t>
            </a:r>
            <a:r>
              <a:rPr lang="ru-RU" sz="2400" b="1" dirty="0" smtClean="0"/>
              <a:t> Орден имел 4 степени отличия, из которых первая была наивысшей</a:t>
            </a:r>
            <a:endParaRPr lang="ru-RU" sz="2400" b="1" dirty="0"/>
          </a:p>
        </p:txBody>
      </p:sp>
      <p:pic>
        <p:nvPicPr>
          <p:cNvPr id="8" name="Рисунок 7" descr="a56b509d73b0d064698cb0931a8ef5c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438400"/>
            <a:ext cx="6277852" cy="252447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_upimg_147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648200"/>
            <a:ext cx="8382000" cy="1882913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5800" y="1524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3048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Орден состоит из знаков: золотого креста, ленты и четырёхконечной звезды.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2667000"/>
            <a:ext cx="8458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Орден носили: </a:t>
            </a:r>
          </a:p>
          <a:p>
            <a:r>
              <a:rPr lang="ru-RU" b="1" dirty="0" smtClean="0"/>
              <a:t>    I степень – крест на ленте шириной 10 см через правое плечо, звезду на левой стороне груди.</a:t>
            </a:r>
          </a:p>
          <a:p>
            <a:r>
              <a:rPr lang="ru-RU" b="1" dirty="0" smtClean="0"/>
              <a:t>    II степень – крест на шее на ленте шириной 5 см, звезду на левой стороне груди.</a:t>
            </a:r>
          </a:p>
          <a:p>
            <a:r>
              <a:rPr lang="ru-RU" b="1" dirty="0" smtClean="0"/>
              <a:t>    III степень – крест на шее на ленте шириной 3,2 см.</a:t>
            </a:r>
          </a:p>
          <a:p>
            <a:r>
              <a:rPr lang="ru-RU" b="1" dirty="0" smtClean="0"/>
              <a:t>    IV степень – крест на груди на ленте шириной 2,2 </a:t>
            </a:r>
            <a:endParaRPr lang="ru-RU" b="1" dirty="0"/>
          </a:p>
        </p:txBody>
      </p:sp>
      <p:pic>
        <p:nvPicPr>
          <p:cNvPr id="8" name="Рисунок 7" descr="iCA1XPR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143000"/>
            <a:ext cx="1143000" cy="1602336"/>
          </a:xfrm>
          <a:prstGeom prst="rect">
            <a:avLst/>
          </a:prstGeom>
        </p:spPr>
      </p:pic>
      <p:pic>
        <p:nvPicPr>
          <p:cNvPr id="10" name="Рисунок 9" descr="iCAMG0V8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219200"/>
            <a:ext cx="1419225" cy="1428750"/>
          </a:xfrm>
          <a:prstGeom prst="rect">
            <a:avLst/>
          </a:prstGeom>
        </p:spPr>
      </p:pic>
      <p:pic>
        <p:nvPicPr>
          <p:cNvPr id="11" name="Рисунок 10" descr="Juni10-35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1143000"/>
            <a:ext cx="21336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_upimg_147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800600"/>
            <a:ext cx="8333452" cy="1872007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5800" y="1524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381000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Полные кавалеры ордена, то есть имеющие все четыре степени – это четверо выдающихся русских полководцев:</a:t>
            </a:r>
          </a:p>
          <a:p>
            <a:r>
              <a:rPr lang="ru-RU" b="1" dirty="0" smtClean="0"/>
              <a:t>   князь, генерал-фельдмаршал М. И. Кутузов;  </a:t>
            </a:r>
          </a:p>
          <a:p>
            <a:r>
              <a:rPr lang="ru-RU" b="1" dirty="0" smtClean="0"/>
              <a:t>   генерал-фельдмаршал М. Б. Барклай-де-Толли; </a:t>
            </a:r>
          </a:p>
          <a:p>
            <a:r>
              <a:rPr lang="ru-RU" b="1" dirty="0" smtClean="0"/>
              <a:t>   генерал-фельдмаршал И. Ф. Паскевич; </a:t>
            </a:r>
          </a:p>
          <a:p>
            <a:r>
              <a:rPr lang="ru-RU" b="1" dirty="0" smtClean="0"/>
              <a:t>   И. И. Дибич-Забалканский. </a:t>
            </a:r>
            <a:endParaRPr lang="ru-RU" b="1" dirty="0"/>
          </a:p>
        </p:txBody>
      </p:sp>
      <p:pic>
        <p:nvPicPr>
          <p:cNvPr id="7" name="Рисунок 6" descr="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667000"/>
            <a:ext cx="1752600" cy="2194670"/>
          </a:xfrm>
          <a:prstGeom prst="rect">
            <a:avLst/>
          </a:prstGeom>
        </p:spPr>
      </p:pic>
      <p:pic>
        <p:nvPicPr>
          <p:cNvPr id="8" name="Рисунок 7" descr="1985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2655802"/>
            <a:ext cx="1905000" cy="2184947"/>
          </a:xfrm>
          <a:prstGeom prst="rect">
            <a:avLst/>
          </a:prstGeom>
        </p:spPr>
      </p:pic>
      <p:pic>
        <p:nvPicPr>
          <p:cNvPr id="12" name="Рисунок 11" descr="81581240_imag_de_toll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2667000"/>
            <a:ext cx="1676400" cy="2149231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3" name="Рисунок 12" descr="94156659_Kutuzov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2667000"/>
            <a:ext cx="1765946" cy="2140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_upimg_147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648200"/>
            <a:ext cx="8382000" cy="1882913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5800" y="1524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3810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советской России орден был упразднён после Октябрьской революции 1917 года.</a:t>
            </a:r>
            <a:endParaRPr lang="ru-RU" sz="2400" b="1" dirty="0"/>
          </a:p>
        </p:txBody>
      </p:sp>
      <p:pic>
        <p:nvPicPr>
          <p:cNvPr id="7" name="Рисунок 6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990600"/>
            <a:ext cx="4495800" cy="302717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57200" y="39624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В 2000г. орден Святого Георгия был восстановлен в качестве военной награды Российской Федерации.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364</TotalTime>
  <Words>554</Words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ООР</vt:lpstr>
      <vt:lpstr>Слайд 11</vt:lpstr>
      <vt:lpstr>ООР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Боня</dc:creator>
  <cp:lastModifiedBy>гг</cp:lastModifiedBy>
  <cp:revision>41</cp:revision>
  <dcterms:created xsi:type="dcterms:W3CDTF">2014-12-02T09:15:35Z</dcterms:created>
  <dcterms:modified xsi:type="dcterms:W3CDTF">2021-12-19T16:41:16Z</dcterms:modified>
</cp:coreProperties>
</file>