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63" r:id="rId5"/>
    <p:sldId id="260" r:id="rId6"/>
    <p:sldId id="267" r:id="rId7"/>
    <p:sldId id="268" r:id="rId8"/>
    <p:sldId id="269" r:id="rId9"/>
    <p:sldId id="270" r:id="rId10"/>
    <p:sldId id="276" r:id="rId11"/>
    <p:sldId id="277" r:id="rId12"/>
    <p:sldId id="278" r:id="rId13"/>
    <p:sldId id="279" r:id="rId14"/>
    <p:sldId id="280" r:id="rId15"/>
    <p:sldId id="281" r:id="rId16"/>
    <p:sldId id="261" r:id="rId17"/>
    <p:sldId id="266" r:id="rId18"/>
    <p:sldId id="265" r:id="rId19"/>
    <p:sldId id="282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2FF"/>
    <a:srgbClr val="266678"/>
    <a:srgbClr val="A7D6E3"/>
    <a:srgbClr val="87C7D9"/>
    <a:srgbClr val="8A0000"/>
    <a:srgbClr val="FF8B8B"/>
    <a:srgbClr val="B07BD7"/>
    <a:srgbClr val="D1B2E8"/>
    <a:srgbClr val="C39B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03" autoAdjust="0"/>
    <p:restoredTop sz="94660"/>
  </p:normalViewPr>
  <p:slideViewPr>
    <p:cSldViewPr>
      <p:cViewPr>
        <p:scale>
          <a:sx n="66" d="100"/>
          <a:sy n="66" d="100"/>
        </p:scale>
        <p:origin x="-165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C9FD1-1056-4FE8-B088-83DD4BD283C9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7130A-B472-4B6A-9A11-0A353991CC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04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7130A-B472-4B6A-9A11-0A353991CC2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6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accent5">
                <a:lumMod val="20000"/>
                <a:lumOff val="8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clck/jsredir?from=yandex.ru;images/search;images;;&amp;text=&amp;etext=1973._7JKoRg6iC_7E-WnnLRItfPT_HBp_ALAxrLf8T8jwwU7rrCcnASJUij23VMm6SO6t8BFZn9wBXdWoSlAcle3Lw.286c4f22604afd8466ee590a9a5acee29e6e1db1&amp;uuid=&amp;state=tid_Wvm4RM28ca_MiO4Ne9osTPtpHS9wicjEF5X7fRziVPIHCd9FyQ,,&amp;data=UlNrNmk5WktYejR0eWJFYk1LdmtxdEVVUVBNelRRNTdNZVhmQjVCOUtxUlpDNk96UWFMQS14R01kbEV4X0ZpR3I1WWtxemtWa0NLczZRZjdPU255Qk5YVTVjcmVscmQ4aE5OZDZsMzdRM2FTbFNWS3VUa1pfVktiMi1PZExRb2U2TlpUWnVSX0NsYzdMWVZDMzVWTVRBLCw,&amp;sign=1f1001349bcbd35cf8cbaf69c4f25211&amp;keyno=0&amp;b64e=2&amp;l10n=ru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hutterstock.com/ru/image-vector/vector-illustration-happy-couple-holding-their-33127554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476672"/>
            <a:ext cx="75009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latin typeface="Arial Black" pitchFamily="34" charset="0"/>
              </a:rPr>
              <a:t>Информационный  час  </a:t>
            </a:r>
          </a:p>
          <a:p>
            <a:pPr algn="ctr">
              <a:defRPr/>
            </a:pPr>
            <a:r>
              <a:rPr lang="ru-RU" sz="32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latin typeface="Arial Black" pitchFamily="34" charset="0"/>
              </a:rPr>
              <a:t>для  младших  школьников</a:t>
            </a:r>
            <a:endParaRPr lang="ru-RU" sz="32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835696" y="4797152"/>
            <a:ext cx="4392488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  <a:latin typeface="Arial Black" panose="020B0A04020102020204" pitchFamily="34" charset="0"/>
                <a:cs typeface="Arial" charset="0"/>
              </a:rPr>
              <a:t> </a:t>
            </a:r>
            <a:endParaRPr lang="ru-RU" sz="1800" dirty="0">
              <a:solidFill>
                <a:srgbClr val="0070C0"/>
              </a:solidFill>
              <a:latin typeface="Arial Black" panose="020B0A04020102020204" pitchFamily="34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69354"/>
            <a:ext cx="2331243" cy="233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63353" y="2060848"/>
            <a:ext cx="75009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20  ноября  - Всемирный  день  ребёнка. </a:t>
            </a:r>
            <a:r>
              <a:rPr lang="ru-RU" sz="3200" b="1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Права  ребёнка  </a:t>
            </a:r>
            <a:endParaRPr lang="ru-RU" sz="32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 rot="5214342">
            <a:off x="8282215" y="4709678"/>
            <a:ext cx="1152128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FFC000"/>
                </a:solidFill>
              </a:rPr>
              <a:t>..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1972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Неполноценные (физически или психически) дети должны быть обеспечены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особой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заботой и вниманием. </a:t>
            </a:r>
          </a:p>
        </p:txBody>
      </p:sp>
      <p:pic>
        <p:nvPicPr>
          <p:cNvPr id="4" name="Picture 2" descr="http://6school6.wmsite.ru/_mod_files/ce_images/kb/343304_html_m72b9a6c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01008"/>
            <a:ext cx="292032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3063683" cy="324036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09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6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1972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Каждый  ребёнок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имеет право на любовь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со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стороны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родителей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 государства,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чьё гражданство  он  имеет. 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4699" b="1847"/>
          <a:stretch/>
        </p:blipFill>
        <p:spPr bwMode="auto">
          <a:xfrm>
            <a:off x="1763688" y="3717032"/>
            <a:ext cx="3018971" cy="23513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359" t="2425" r="33" b="30"/>
          <a:stretch/>
        </p:blipFill>
        <p:spPr bwMode="auto">
          <a:xfrm>
            <a:off x="5436096" y="3717032"/>
            <a:ext cx="3106057" cy="233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0539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7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7499176" cy="1972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Все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дети должны учиться бесплатно. Они имеют право играть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и  развиваться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. Родители обязаны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дать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им эту возможность. Они же должны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учить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детей ответственности и полезности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своему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обществу. </a:t>
            </a:r>
          </a:p>
        </p:txBody>
      </p:sp>
      <p:sp>
        <p:nvSpPr>
          <p:cNvPr id="4" name="AutoShape 2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4" name="Picture 10" descr="C:\Documents and Settings\Лариса\Рабочий стол\deti_s_knigami-1024x5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40042"/>
            <a:ext cx="4536504" cy="213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40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8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7632848" cy="1972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Права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ребёнка  определяются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как первостепенные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в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возможности получить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помощь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. </a:t>
            </a:r>
          </a:p>
        </p:txBody>
      </p:sp>
      <p:pic>
        <p:nvPicPr>
          <p:cNvPr id="17410" name="Picture 2" descr="http://xn----8sbanxiew0ah9b.xn--p1ai/images/raznoe/telefon_doveriy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2195736" y="3046806"/>
            <a:ext cx="5472608" cy="339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36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9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340768"/>
            <a:ext cx="7499176" cy="1972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Ребёнок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не должен привлекаться к выполнению работ, приносящих вред его развитию и эмоциональной стабильности. К детям нельзя применять силу. Воспитание должно проходить в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пояснительно - убеждающей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манере.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6876256" y="4552213"/>
            <a:ext cx="1782352" cy="199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28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10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7499176" cy="19728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Каждый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ребёнок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имеет право на мирную жизнь, в которой взрослые люди, в первую очередь родители, учат его заботе и взаимопониманию. Запрещается воспитывать в детях чувство расовой и социальной ненависти. Все люди равны. </a:t>
            </a:r>
          </a:p>
        </p:txBody>
      </p:sp>
      <p:pic>
        <p:nvPicPr>
          <p:cNvPr id="19458" name="Picture 2" descr="http://laoblogger.com/images/clipart-different-races-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2771800" y="5013176"/>
            <a:ext cx="4226952" cy="1607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4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183" y="692696"/>
            <a:ext cx="7283152" cy="24048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Позже  20 ноября  1989 года   была  принята 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Конвенция  о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правах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ребёнка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,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 которая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обязывает  все  страны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обеспечить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детям  хорошую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жизнь.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23864" y="3717032"/>
            <a:ext cx="6840760" cy="18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Конвенция  - это  соглашение. Все  государства,  которые  её  подписали,  согласились  защищать  права  детей.  В  её  составе  54  статьи.   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0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7709" y="2632002"/>
            <a:ext cx="37719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1979712" y="2600607"/>
            <a:ext cx="2664296" cy="384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260433" y="349157"/>
            <a:ext cx="7499176" cy="219594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Это  международный  документ,  который защищает  права 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ВСЕХ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юных  жителей  планеты.  К нему  присоединились  около  200 стран.  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4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332656"/>
            <a:ext cx="7211144" cy="40324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К сожалению, наш мир не стал безопасным: войны, теракты, преступления, аварии, стихийные бедствия, голод и эпидемии. Даже взрослые, сильные люди не могут противостоять этим опасностям, но самыми беззащитными оказываются дети. Они даже в мирной жизни нуждаются в особой заботе и внимании со стороны взрослых.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89354"/>
            <a:ext cx="3312368" cy="22329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19132"/>
            <a:ext cx="3397560" cy="2265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38276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"/>
          <a:stretch/>
        </p:blipFill>
        <p:spPr bwMode="auto">
          <a:xfrm>
            <a:off x="2300447" y="659543"/>
            <a:ext cx="6191250" cy="271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47329" y="4085456"/>
            <a:ext cx="7452320" cy="19442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Пусть  на  нашей  огромной  планете</a:t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счастливы  будут  дети!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3581" y="2059541"/>
            <a:ext cx="1152128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dirty="0" smtClean="0">
                <a:solidFill>
                  <a:srgbClr val="00B0F0"/>
                </a:solidFill>
              </a:rPr>
              <a:t>..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2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904" y="1195796"/>
            <a:ext cx="74289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Знаете  ли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вы, что с самого рождения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имеете  свои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права,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которые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защищает самая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авторитетная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организация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на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нашей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земле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– Организация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Объединённых  Наций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1689"/>
            <a:ext cx="778902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latin typeface="Arial Black" pitchFamily="34" charset="0"/>
              </a:rPr>
              <a:t>20  ноября  - Всемирный  день  ребёнка  </a:t>
            </a:r>
            <a:endParaRPr lang="ru-RU" sz="28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2414236" cy="2414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2123728" y="5406820"/>
            <a:ext cx="3552231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Эмблема   ООН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562074"/>
          </a:xfrm>
        </p:spPr>
        <p:txBody>
          <a:bodyPr/>
          <a:lstStyle/>
          <a:p>
            <a:r>
              <a:rPr lang="ru-RU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anose="020B0A04020102020204" pitchFamily="34" charset="0"/>
              </a:rPr>
              <a:t>Интернет   ресурсы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980728"/>
            <a:ext cx="7344816" cy="4525963"/>
          </a:xfrm>
        </p:spPr>
        <p:txBody>
          <a:bodyPr/>
          <a:lstStyle/>
          <a:p>
            <a:pPr lvl="0" fontAlgn="ctr"/>
            <a:r>
              <a:rPr lang="en-US" sz="2000" b="1" dirty="0">
                <a:solidFill>
                  <a:srgbClr val="0070C0"/>
                </a:solidFill>
                <a:latin typeface="Arial Black" panose="020B0A04020102020204" pitchFamily="34" charset="0"/>
                <a:hlinkClick r:id="rId2"/>
              </a:rPr>
              <a:t>http://linda6035.ucoz.ru/</a:t>
            </a:r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  <a:cs typeface="Arial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  <a:cs typeface="Arial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  <a:cs typeface="Arial" charset="0"/>
              </a:rPr>
              <a:t> (источник  </a:t>
            </a:r>
            <a:r>
              <a:rPr lang="ru-RU" sz="2000" dirty="0" smtClean="0">
                <a:solidFill>
                  <a:srgbClr val="0070C0"/>
                </a:solidFill>
                <a:latin typeface="Arial Black" panose="020B0A04020102020204" pitchFamily="34" charset="0"/>
                <a:cs typeface="Arial" charset="0"/>
              </a:rPr>
              <a:t>шаблона</a:t>
            </a:r>
            <a:r>
              <a:rPr lang="ru-RU" sz="2000" dirty="0">
                <a:solidFill>
                  <a:srgbClr val="0070C0"/>
                </a:solidFill>
                <a:latin typeface="Arial Black" panose="020B0A04020102020204" pitchFamily="34" charset="0"/>
                <a:cs typeface="Arial" charset="0"/>
              </a:rPr>
              <a:t>)</a:t>
            </a:r>
            <a:endParaRPr lang="en-US" b="1" dirty="0">
              <a:hlinkClick r:id="rId3"/>
            </a:endParaRPr>
          </a:p>
          <a:p>
            <a:pPr fontAlgn="b"/>
            <a:r>
              <a:rPr lang="en-US" sz="2000" b="1" dirty="0" smtClean="0">
                <a:latin typeface="Arial Black" pitchFamily="34" charset="0"/>
                <a:hlinkClick r:id="rId3"/>
              </a:rPr>
              <a:t>olimp-in-yaz.ru</a:t>
            </a:r>
            <a:endParaRPr lang="ru-RU" sz="2000" b="1" dirty="0" smtClean="0">
              <a:latin typeface="Arial Black" pitchFamily="34" charset="0"/>
              <a:hlinkClick r:id="rId3"/>
            </a:endParaRPr>
          </a:p>
          <a:p>
            <a:pPr fontAlgn="b"/>
            <a:r>
              <a:rPr lang="en-US" sz="2000" b="1" dirty="0">
                <a:latin typeface="Arial Black" pitchFamily="34" charset="0"/>
                <a:hlinkClick r:id="rId3"/>
              </a:rPr>
              <a:t>https://</a:t>
            </a:r>
            <a:r>
              <a:rPr lang="en-US" sz="2000" b="1" dirty="0" smtClean="0">
                <a:latin typeface="Arial Black" pitchFamily="34" charset="0"/>
                <a:hlinkClick r:id="rId3"/>
              </a:rPr>
              <a:t>litemove.ru/vsemirnyj-den-rebenka-20-noyabrya.html</a:t>
            </a:r>
            <a:endParaRPr lang="ru-RU" sz="2000" b="1" dirty="0" smtClean="0">
              <a:latin typeface="Arial Black" pitchFamily="34" charset="0"/>
              <a:hlinkClick r:id="rId3"/>
            </a:endParaRPr>
          </a:p>
          <a:p>
            <a:pPr fontAlgn="b"/>
            <a:r>
              <a:rPr lang="en-US" sz="2000" b="1" dirty="0">
                <a:latin typeface="Arial Black" pitchFamily="34" charset="0"/>
                <a:hlinkClick r:id="rId3"/>
              </a:rPr>
              <a:t>http://</a:t>
            </a:r>
            <a:r>
              <a:rPr lang="en-US" sz="2000" b="1" dirty="0" smtClean="0">
                <a:latin typeface="Arial Black" pitchFamily="34" charset="0"/>
                <a:hlinkClick r:id="rId3"/>
              </a:rPr>
              <a:t>fb.ru/article/169492/printsipov-deklaratsii-prav-rebenka-deklaratsiya-prav-rebenka-kratkoe-soderjanie</a:t>
            </a:r>
            <a:endParaRPr lang="ru-RU" sz="2000" b="1" dirty="0" smtClean="0">
              <a:latin typeface="Arial Black" pitchFamily="34" charset="0"/>
              <a:hlinkClick r:id="rId3"/>
            </a:endParaRPr>
          </a:p>
          <a:p>
            <a:pPr fontAlgn="b"/>
            <a:r>
              <a:rPr lang="en-US" sz="2000" b="1" dirty="0" smtClean="0">
                <a:latin typeface="Arial Black" pitchFamily="34" charset="0"/>
                <a:hlinkClick r:id="rId3"/>
              </a:rPr>
              <a:t>icvl.ru</a:t>
            </a:r>
            <a:endParaRPr lang="ru-RU" sz="2000" b="1" dirty="0" smtClean="0">
              <a:latin typeface="Arial Black" pitchFamily="34" charset="0"/>
              <a:hlinkClick r:id="rId3"/>
            </a:endParaRPr>
          </a:p>
          <a:p>
            <a:pPr fontAlgn="b"/>
            <a:r>
              <a:rPr lang="en-US" sz="2000" b="1" dirty="0" smtClean="0">
                <a:latin typeface="Arial Black" pitchFamily="34" charset="0"/>
                <a:hlinkClick r:id="rId3"/>
              </a:rPr>
              <a:t>mbousosh-olekan.ucoz.ru</a:t>
            </a:r>
            <a:endParaRPr lang="ru-RU" sz="2000" b="1" dirty="0" smtClean="0">
              <a:latin typeface="Arial Black" pitchFamily="34" charset="0"/>
              <a:hlinkClick r:id="rId3"/>
            </a:endParaRPr>
          </a:p>
          <a:p>
            <a:pPr fontAlgn="b"/>
            <a:r>
              <a:rPr lang="en-US" sz="2000" b="1" dirty="0" smtClean="0">
                <a:latin typeface="Arial Black" pitchFamily="34" charset="0"/>
                <a:hlinkClick r:id="rId3"/>
              </a:rPr>
              <a:t>npcdp-pay.ru</a:t>
            </a:r>
            <a:endParaRPr lang="ru-RU" sz="2000" b="1" dirty="0" smtClean="0">
              <a:latin typeface="Arial Black" pitchFamily="34" charset="0"/>
              <a:hlinkClick r:id="rId3"/>
            </a:endParaRPr>
          </a:p>
          <a:p>
            <a:pPr fontAlgn="ctr"/>
            <a:r>
              <a:rPr lang="en-US" sz="2000" b="1" dirty="0">
                <a:latin typeface="Arial Black" pitchFamily="34" charset="0"/>
                <a:hlinkClick r:id="rId4"/>
              </a:rPr>
              <a:t>www.shutterstock.com</a:t>
            </a:r>
          </a:p>
          <a:p>
            <a:pPr fontAlgn="b"/>
            <a:endParaRPr lang="en-US" sz="2000" b="1" dirty="0">
              <a:latin typeface="Arial Black" pitchFamily="34" charset="0"/>
              <a:hlinkClick r:id="rId3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28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404664"/>
            <a:ext cx="7211144" cy="201622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Цель  праздника  -  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улучшение условий  жизни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развития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детей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всего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мира, обеспечение счастливого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детства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.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64904"/>
            <a:ext cx="3816424" cy="38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 rot="5214342">
            <a:off x="6250789" y="4312967"/>
            <a:ext cx="1152128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FFC000"/>
                </a:solidFill>
              </a:rPr>
              <a:t>..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4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32656"/>
            <a:ext cx="756084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В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этот  день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активизируют свою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деятельность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благотворительные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фонды;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проходят акции по сбору средств на нужды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детей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бедных стран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мира;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с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обираются деньги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одежда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, учебники, другие школьные принадлежности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для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детских домов и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малоимущих семей;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проводятся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митинги , демонстрации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, беседы  в  школах,   </a:t>
            </a:r>
            <a:r>
              <a:rPr lang="ru-RU" sz="2800" dirty="0" err="1">
                <a:solidFill>
                  <a:srgbClr val="0070C0"/>
                </a:solidFill>
                <a:latin typeface="Arial Black" pitchFamily="34" charset="0"/>
              </a:rPr>
              <a:t>флешмобы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 в защиту прав детей.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3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548680"/>
            <a:ext cx="735516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20  ноября  в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1959 году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Генеральная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Ассамблея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ООН приняла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Декларацию прав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ребёнка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. </a:t>
            </a:r>
            <a:endParaRPr lang="ru-RU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Документ  объединил  10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основополагающих принципов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и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провозгласил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своей  конечной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целью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«обеспечить 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детям счастливое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детство».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41013"/>
            <a:ext cx="2248907" cy="224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36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Декларация  </a:t>
            </a:r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прав 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ребёнка</a:t>
            </a:r>
            <a:b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Принцип 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735516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Arial Black" pitchFamily="34" charset="0"/>
              </a:rPr>
              <a:t>Все </a:t>
            </a:r>
            <a:r>
              <a:rPr lang="ru-RU" sz="2400" dirty="0">
                <a:solidFill>
                  <a:srgbClr val="0070C0"/>
                </a:solidFill>
                <a:latin typeface="Arial Black" pitchFamily="34" charset="0"/>
              </a:rPr>
              <a:t>дети, независимо от того, в какой стране они родились, какой у них возраст, цвет кожи, социальный статус, - имеют равные со своими сверстниками права. Они не могут быть ущемлены, занижены или отменены вовсе.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6019428" cy="2433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82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Декларация  прав  </a:t>
            </a:r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ребёнка</a:t>
            </a: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Принцип 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84784"/>
            <a:ext cx="7499176" cy="25488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Каждый  ребёнок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имеет право на собственное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достоинство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 возможность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развиваться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нравственно,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физически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, духовно.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93086"/>
            <a:ext cx="4234983" cy="282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70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Декларация  </a:t>
            </a:r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прав  ребёнка</a:t>
            </a:r>
            <a:br>
              <a:rPr lang="ru-RU" sz="36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7632848" cy="226084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Все дети - субъекты стран, в которых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проживают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, поэтому государство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обязано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обеспечить их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гражданством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,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а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родители - именем.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3708309" cy="310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34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br>
              <a:rPr lang="ru-RU" sz="32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Принцип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12776"/>
            <a:ext cx="7416824" cy="19008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Чтобы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правильно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расти и развиваться,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ребёнок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имеет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право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на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социальный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уход и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медицинскую  поддержку.  Дети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имеют право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на  жильё  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и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питание</a:t>
            </a:r>
            <a:r>
              <a:rPr lang="ru-RU" sz="2800" dirty="0">
                <a:solidFill>
                  <a:srgbClr val="0070C0"/>
                </a:solidFill>
                <a:latin typeface="Arial Black" pitchFamily="34" charset="0"/>
              </a:rPr>
              <a:t>. </a:t>
            </a: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endParaRPr lang="ru-RU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324036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68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574</Words>
  <Application>Microsoft Office PowerPoint</Application>
  <PresentationFormat>Экран (4:3)</PresentationFormat>
  <Paragraphs>53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Декларация  прав ребёнка Принцип 1</vt:lpstr>
      <vt:lpstr>Декларация  прав  ребёнка Принцип 2</vt:lpstr>
      <vt:lpstr>Декларация  прав  ребёнка Принцип 3</vt:lpstr>
      <vt:lpstr>Декларация  прав  ребёнка Принцип 4</vt:lpstr>
      <vt:lpstr>Декларация  прав  ребёнка Принцип 5</vt:lpstr>
      <vt:lpstr>Декларация  прав  ребёнка Принцип 6</vt:lpstr>
      <vt:lpstr>Декларация  прав  ребёнка Принцип 7</vt:lpstr>
      <vt:lpstr>Декларация  прав  ребёнка Принцип 8</vt:lpstr>
      <vt:lpstr>Декларация  прав  ребёнка Принцип 9</vt:lpstr>
      <vt:lpstr>Декларация  прав  ребёнка Принцип 10</vt:lpstr>
      <vt:lpstr>Слайд 16</vt:lpstr>
      <vt:lpstr>Слайд 17</vt:lpstr>
      <vt:lpstr>Слайд 18</vt:lpstr>
      <vt:lpstr>Слайд 19</vt:lpstr>
      <vt:lpstr>Интернет  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гг</cp:lastModifiedBy>
  <cp:revision>44</cp:revision>
  <dcterms:created xsi:type="dcterms:W3CDTF">2014-11-07T17:01:55Z</dcterms:created>
  <dcterms:modified xsi:type="dcterms:W3CDTF">2021-11-16T15:54:05Z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591243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