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8" r:id="rId1"/>
  </p:sldMasterIdLst>
  <p:sldIdLst>
    <p:sldId id="269" r:id="rId2"/>
    <p:sldId id="256" r:id="rId3"/>
    <p:sldId id="257" r:id="rId4"/>
    <p:sldId id="260" r:id="rId5"/>
    <p:sldId id="261" r:id="rId6"/>
    <p:sldId id="262" r:id="rId7"/>
    <p:sldId id="258" r:id="rId8"/>
    <p:sldId id="264" r:id="rId9"/>
    <p:sldId id="268" r:id="rId10"/>
    <p:sldId id="267" r:id="rId11"/>
    <p:sldId id="263" r:id="rId12"/>
    <p:sldId id="266" r:id="rId13"/>
    <p:sldId id="271" r:id="rId14"/>
    <p:sldId id="272" r:id="rId15"/>
    <p:sldId id="273" r:id="rId16"/>
    <p:sldId id="274" r:id="rId17"/>
    <p:sldId id="275" r:id="rId18"/>
    <p:sldId id="276" r:id="rId19"/>
    <p:sldId id="285" r:id="rId20"/>
    <p:sldId id="277" r:id="rId21"/>
    <p:sldId id="278" r:id="rId22"/>
    <p:sldId id="279" r:id="rId23"/>
    <p:sldId id="280" r:id="rId24"/>
    <p:sldId id="284" r:id="rId25"/>
    <p:sldId id="281" r:id="rId26"/>
    <p:sldId id="282" r:id="rId2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3300"/>
    <a:srgbClr val="FFFFFF"/>
    <a:srgbClr val="0000CC"/>
    <a:srgbClr val="006600"/>
    <a:srgbClr val="800000"/>
    <a:srgbClr val="FF6699"/>
    <a:srgbClr val="FF5050"/>
    <a:srgbClr val="66FF33"/>
    <a:srgbClr val="99FF99"/>
    <a:srgbClr val="A50021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429064" y="3337560"/>
            <a:ext cx="6480048" cy="2301240"/>
          </a:xfrm>
        </p:spPr>
        <p:txBody>
          <a:bodyPr rIns="45720" anchor="t"/>
          <a:lstStyle>
            <a:lvl1pPr algn="r">
              <a:defRPr lang="en-US" b="1" cap="all" baseline="0" dirty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433050" y="1544812"/>
            <a:ext cx="6480048" cy="1752600"/>
          </a:xfrm>
        </p:spPr>
        <p:txBody>
          <a:bodyPr tIns="0" rIns="45720" bIns="0" anchor="b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2B4D5A-9F98-480F-BC51-9770DE7E5A86}" type="datetimeFigureOut">
              <a:rPr lang="ru-RU" smtClean="0"/>
              <a:pPr/>
              <a:t>03.12.2014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100F93-44E8-45FA-8F21-B4A3F9D311E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2B4D5A-9F98-480F-BC51-9770DE7E5A86}" type="datetimeFigureOut">
              <a:rPr lang="ru-RU" smtClean="0"/>
              <a:pPr/>
              <a:t>03.12.2014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100F93-44E8-45FA-8F21-B4A3F9D311E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2B4D5A-9F98-480F-BC51-9770DE7E5A86}" type="datetimeFigureOut">
              <a:rPr lang="ru-RU" smtClean="0"/>
              <a:pPr/>
              <a:t>03.12.2014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100F93-44E8-45FA-8F21-B4A3F9D311E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2B4D5A-9F98-480F-BC51-9770DE7E5A86}" type="datetimeFigureOut">
              <a:rPr lang="ru-RU" smtClean="0"/>
              <a:pPr/>
              <a:t>03.12.2014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100F93-44E8-45FA-8F21-B4A3F9D311E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Полилиния 8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83837"/>
            <a:ext cx="6629400" cy="1826363"/>
          </a:xfrm>
        </p:spPr>
        <p:txBody>
          <a:bodyPr tIns="0" bIns="0" anchor="t"/>
          <a:lstStyle>
            <a:lvl1pPr algn="l">
              <a:buNone/>
              <a:defRPr sz="4200" b="1" cap="none" baseline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2485800"/>
            <a:ext cx="6629400" cy="1066688"/>
          </a:xfrm>
        </p:spPr>
        <p:txBody>
          <a:bodyPr lIns="45720" tIns="0" rIns="45720" bIns="0" anchor="b"/>
          <a:lstStyle>
            <a:lvl1pPr marL="0" indent="0" algn="l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2B4D5A-9F98-480F-BC51-9770DE7E5A86}" type="datetimeFigureOut">
              <a:rPr lang="ru-RU" smtClean="0"/>
              <a:pPr/>
              <a:t>03.12.2014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100F93-44E8-45FA-8F21-B4A3F9D311E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26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2B4D5A-9F98-480F-BC51-9770DE7E5A86}" type="datetimeFigureOut">
              <a:rPr lang="ru-RU" smtClean="0"/>
              <a:pPr/>
              <a:t>03.12.2014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100F93-44E8-45FA-8F21-B4A3F9D311E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486400"/>
            <a:ext cx="4040188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5486400"/>
            <a:ext cx="4041775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516912"/>
            <a:ext cx="4040188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1516912"/>
            <a:ext cx="4041775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2B4D5A-9F98-480F-BC51-9770DE7E5A86}" type="datetimeFigureOut">
              <a:rPr lang="ru-RU" smtClean="0"/>
              <a:pPr/>
              <a:t>03.12.2014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100F93-44E8-45FA-8F21-B4A3F9D311E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7470648" cy="1143000"/>
          </a:xfrm>
        </p:spPr>
        <p:txBody>
          <a:bodyPr anchor="ctr"/>
          <a:lstStyle>
            <a:lvl1pPr algn="l">
              <a:defRPr sz="460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2B4D5A-9F98-480F-BC51-9770DE7E5A86}" type="datetimeFigureOut">
              <a:rPr lang="ru-RU" smtClean="0"/>
              <a:pPr/>
              <a:t>03.12.2014</a:t>
            </a:fld>
            <a:endParaRPr lang="ru-RU"/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2100F93-44E8-45FA-8F21-B4A3F9D311EA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Нижний колонтитул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2B4D5A-9F98-480F-BC51-9770DE7E5A86}" type="datetimeFigureOut">
              <a:rPr lang="ru-RU" smtClean="0"/>
              <a:pPr/>
              <a:t>03.12.2014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100F93-44E8-45FA-8F21-B4A3F9D311E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85528"/>
            <a:ext cx="3200400" cy="730250"/>
          </a:xfrm>
        </p:spPr>
        <p:txBody>
          <a:bodyPr tIns="0" bIns="0" anchor="t"/>
          <a:lstStyle>
            <a:lvl1pPr algn="l">
              <a:buNone/>
              <a:defRPr sz="1800" b="1">
                <a:solidFill>
                  <a:schemeClr val="accent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214424"/>
            <a:ext cx="2743200" cy="914400"/>
          </a:xfrm>
        </p:spPr>
        <p:txBody>
          <a:bodyPr lIns="45720" tIns="0" rIns="45720" bIns="0" anchor="b"/>
          <a:lstStyle>
            <a:lvl1pPr marL="0" indent="0" algn="l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7086600" cy="3810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2B4D5A-9F98-480F-BC51-9770DE7E5A86}" type="datetimeFigureOut">
              <a:rPr lang="ru-RU" smtClean="0"/>
              <a:pPr/>
              <a:t>03.12.2014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156448" y="6422064"/>
            <a:ext cx="762000" cy="365125"/>
          </a:xfrm>
        </p:spPr>
        <p:txBody>
          <a:bodyPr/>
          <a:lstStyle/>
          <a:p>
            <a:fld id="{12100F93-44E8-45FA-8F21-B4A3F9D311E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56732" y="1705709"/>
            <a:ext cx="3053868" cy="1253808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065628" y="1019907"/>
            <a:ext cx="4114800" cy="4114800"/>
          </a:xfrm>
          <a:prstGeom prst="ellipse">
            <a:avLst/>
          </a:prstGeom>
          <a:solidFill>
            <a:schemeClr val="bg2">
              <a:shade val="50000"/>
            </a:schemeClr>
          </a:solidFill>
          <a:ln w="50800" cap="flat">
            <a:solidFill>
              <a:schemeClr val="bg2"/>
            </a:solidFill>
            <a:miter lim="800000"/>
          </a:ln>
          <a:effectLst>
            <a:outerShdw blurRad="152000" dist="345000" dir="5400000" sx="-80000" sy="-18000" rotWithShape="0">
              <a:srgbClr val="000000">
                <a:alpha val="25000"/>
              </a:srgbClr>
            </a:outerShdw>
          </a:effectLst>
          <a:scene3d>
            <a:camera prst="orthographicFront"/>
            <a:lightRig rig="contrasting" dir="t">
              <a:rot lat="0" lon="0" rev="2400000"/>
            </a:lightRig>
          </a:scene3d>
          <a:sp3d contourW="7620">
            <a:bevelT w="63500" h="63500"/>
            <a:contourClr>
              <a:schemeClr val="bg2">
                <a:shade val="50000"/>
              </a:schemeClr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556734" y="2998765"/>
            <a:ext cx="3053866" cy="2663482"/>
          </a:xfrm>
        </p:spPr>
        <p:txBody>
          <a:bodyPr lIns="45720" rIns="45720"/>
          <a:lstStyle>
            <a:lvl1pPr marL="0" indent="0">
              <a:buFontTx/>
              <a:buNone/>
              <a:defRPr sz="12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422064"/>
            <a:ext cx="2133600" cy="365125"/>
          </a:xfrm>
        </p:spPr>
        <p:txBody>
          <a:bodyPr/>
          <a:lstStyle/>
          <a:p>
            <a:fld id="{7C2B4D5A-9F98-480F-BC51-9770DE7E5A86}" type="datetimeFigureOut">
              <a:rPr lang="ru-RU" smtClean="0"/>
              <a:pPr/>
              <a:t>03.12.2014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100F93-44E8-45FA-8F21-B4A3F9D311E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олилиния 11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олилиния 15"/>
          <p:cNvSpPr>
            <a:spLocks/>
          </p:cNvSpPr>
          <p:nvPr/>
        </p:nvSpPr>
        <p:spPr bwMode="auto">
          <a:xfrm>
            <a:off x="7315200" y="0"/>
            <a:ext cx="1828800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2082" y="1734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422064"/>
            <a:ext cx="2133600" cy="365125"/>
          </a:xfrm>
          <a:prstGeom prst="rect">
            <a:avLst/>
          </a:prstGeom>
        </p:spPr>
        <p:txBody>
          <a:bodyPr vert="horz" bIns="0" anchor="b"/>
          <a:lstStyle>
            <a:lvl1pPr algn="l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7C2B4D5A-9F98-480F-BC51-9770DE7E5A86}" type="datetimeFigureOut">
              <a:rPr lang="ru-RU" smtClean="0"/>
              <a:pPr/>
              <a:t>03.12.2014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3124200" y="6422064"/>
            <a:ext cx="2895600" cy="365125"/>
          </a:xfrm>
          <a:prstGeom prst="rect">
            <a:avLst/>
          </a:prstGeom>
        </p:spPr>
        <p:txBody>
          <a:bodyPr vert="horz" lIns="0" rIns="0" bIns="0" anchor="b"/>
          <a:lstStyle>
            <a:lvl1pPr algn="ct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8153400" y="6422064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12100F93-44E8-45FA-8F21-B4A3F9D311EA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txStyles>
    <p:titleStyle>
      <a:lvl1pPr algn="l" rtl="0" eaLnBrk="1" latinLnBrk="0" hangingPunct="1">
        <a:spcBef>
          <a:spcPct val="0"/>
        </a:spcBef>
        <a:buNone/>
        <a:defRPr kumimoji="0" sz="4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20624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22376" indent="-274320" algn="l" rtl="0" eaLnBrk="1" latinLnBrk="0" hangingPunct="1">
        <a:spcBef>
          <a:spcPct val="20000"/>
        </a:spcBef>
        <a:buClr>
          <a:schemeClr val="accent1"/>
        </a:buClr>
        <a:buSzPct val="90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56032" algn="l" rtl="0" eaLnBrk="1" latinLnBrk="0" hangingPunct="1">
        <a:spcBef>
          <a:spcPct val="20000"/>
        </a:spcBef>
        <a:buClr>
          <a:schemeClr val="accent2"/>
        </a:buClr>
        <a:buSzPct val="85000"/>
        <a:buFont typeface="Arial"/>
        <a:buChar char="○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37744" algn="l" rtl="0" eaLnBrk="1" latinLnBrk="0" hangingPunct="1">
        <a:spcBef>
          <a:spcPct val="20000"/>
        </a:spcBef>
        <a:buClr>
          <a:schemeClr val="accent3"/>
        </a:buClr>
        <a:buSzPct val="9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90472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Arial"/>
        <a:buChar char="-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0784" indent="-182880" algn="l" rtl="0" eaLnBrk="1" latinLnBrk="0" hangingPunct="1">
        <a:spcBef>
          <a:spcPct val="20000"/>
        </a:spcBef>
        <a:buClr>
          <a:schemeClr val="accent5"/>
        </a:buClr>
        <a:buFont typeface="Arial"/>
        <a:buChar char="-"/>
        <a:defRPr kumimoji="0" sz="20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Arial"/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39696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▪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31720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hyperlink" Target="http://upload.wikimedia.org/wikipedia/commons/8/81/%D0%94%D0%B8%D1%81%D1%82%D1%80%D0%BE%D1%84%D0%B8%D1%8F_%D0%B0%D0%BB%D0%B8%D0%BC%D0%B5%D0%BD%D1%82%D0%B0%D1%80%D0%BD%D0%B0%D1%8F.jpg" TargetMode="Externa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em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1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hyperlink" Target="http://upload.wikimedia.org/wikipedia/commons/d/dc/Len-doro.jpg" TargetMode="Externa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3.jpe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hyperlink" Target="http://ru.wikipedia.org/wiki/%D0%A4%D0%B0%D0%B9%D0%BB:%D0%9E%D0%BB%D1%8C%D0%B3%D0%B0_%D0%91%D0%B5%D1%80%D0%B3%D0%B3%D0%BE%D0%BB%D1%8C%D1%86.jpg" TargetMode="Externa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hyperlink" Target="http://upload.wikimedia.org/wikipedia/commons/f/f6/%D0%9C%D0%BE%D0%B1%D0%B8%D0%BB%D0%B8%D0%B7%D0%B0%D1%86%D0%B8%D1%8F_%D0%B2_%D0%9B%D0%B5%D0%BD%D0%B8%D0%BD%D0%B3%D1%80%D0%B0%D0%B4%D0%B5_%D0%BB%D0%B5%D1%82%D0%BE%D0%BC_1941-%D0%B3%D0%BE.jpg" TargetMode="Externa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hyperlink" Target="http://ru.wikipedia.org/wiki/%D0%A4%D0%B0%D0%B9%D0%BB:Leningrad_bread_ration_stamp.jpg" TargetMode="Externa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346" name="Picture 2" descr="C:\Documents and Settings\User\Мои документы\Мои рисунки\Рисунок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0"/>
            <a:ext cx="9143999" cy="6858000"/>
          </a:xfrm>
          <a:prstGeom prst="rect">
            <a:avLst/>
          </a:prstGeom>
          <a:noFill/>
        </p:spPr>
      </p:pic>
      <p:sp>
        <p:nvSpPr>
          <p:cNvPr id="3" name="Rectangle 2"/>
          <p:cNvSpPr>
            <a:spLocks noGrp="1" noChangeArrowheads="1"/>
          </p:cNvSpPr>
          <p:nvPr>
            <p:ph type="ctrTitle"/>
          </p:nvPr>
        </p:nvSpPr>
        <p:spPr>
          <a:xfrm>
            <a:off x="500034" y="714356"/>
            <a:ext cx="7772400" cy="1828800"/>
          </a:xfrm>
        </p:spPr>
        <p:txBody>
          <a:bodyPr>
            <a:noAutofit/>
          </a:bodyPr>
          <a:lstStyle/>
          <a:p>
            <a:pPr eaLnBrk="1" hangingPunct="1">
              <a:defRPr/>
            </a:pPr>
            <a:r>
              <a:rPr lang="ru-RU" sz="4400" dirty="0" smtClean="0">
                <a:solidFill>
                  <a:srgbClr val="0000FF"/>
                </a:solidFill>
                <a:effectLst/>
                <a:latin typeface="Arial" pitchFamily="34" charset="0"/>
                <a:cs typeface="Arial" pitchFamily="34" charset="0"/>
              </a:rPr>
              <a:t>Симфония мужества блокадного Ленинграда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0" y="5157192"/>
            <a:ext cx="6804248" cy="1500174"/>
          </a:xfrm>
        </p:spPr>
        <p:txBody>
          <a:bodyPr>
            <a:noAutofit/>
          </a:bodyPr>
          <a:lstStyle/>
          <a:p>
            <a:pPr algn="l" eaLnBrk="1" hangingPunct="1">
              <a:defRPr/>
            </a:pPr>
            <a:r>
              <a:rPr lang="ru-RU" sz="2400" dirty="0" smtClean="0">
                <a:solidFill>
                  <a:srgbClr val="FFFFFF"/>
                </a:solidFill>
                <a:latin typeface="Arial Black" pitchFamily="34" charset="0"/>
                <a:cs typeface="Arial" pitchFamily="34" charset="0"/>
              </a:rPr>
              <a:t>Великий подвиг  ленинградцев</a:t>
            </a:r>
          </a:p>
          <a:p>
            <a:pPr algn="l" eaLnBrk="1" hangingPunct="1">
              <a:defRPr/>
            </a:pPr>
            <a:r>
              <a:rPr lang="ru-RU" sz="2400" dirty="0" smtClean="0">
                <a:solidFill>
                  <a:srgbClr val="FFFFFF"/>
                </a:solidFill>
                <a:latin typeface="Arial Black" pitchFamily="34" charset="0"/>
                <a:cs typeface="Arial" pitchFamily="34" charset="0"/>
              </a:rPr>
              <a:t>8 сентября 1941 – </a:t>
            </a:r>
            <a:r>
              <a:rPr lang="ru-RU" sz="2400" dirty="0" smtClean="0">
                <a:solidFill>
                  <a:srgbClr val="FFFFFF"/>
                </a:solidFill>
                <a:latin typeface="Arial Black" pitchFamily="34" charset="0"/>
                <a:cs typeface="Arial" pitchFamily="34" charset="0"/>
              </a:rPr>
              <a:t>27 </a:t>
            </a:r>
            <a:r>
              <a:rPr lang="ru-RU" sz="2400" dirty="0" smtClean="0">
                <a:solidFill>
                  <a:srgbClr val="FFFFFF"/>
                </a:solidFill>
                <a:latin typeface="Arial Black" pitchFamily="34" charset="0"/>
                <a:cs typeface="Arial" pitchFamily="34" charset="0"/>
              </a:rPr>
              <a:t>января 1944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51520" y="404664"/>
            <a:ext cx="8572544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>
                <a:solidFill>
                  <a:srgbClr val="FFFFFF"/>
                </a:solidFill>
                <a:latin typeface="Arial Black" pitchFamily="34" charset="0"/>
              </a:rPr>
              <a:t>В </a:t>
            </a:r>
            <a:r>
              <a:rPr lang="ru-RU" sz="2000" b="1" dirty="0" smtClean="0">
                <a:solidFill>
                  <a:srgbClr val="FFFFFF"/>
                </a:solidFill>
                <a:latin typeface="Arial Black" pitchFamily="34" charset="0"/>
              </a:rPr>
              <a:t>сентябре - октябре 1941 года </a:t>
            </a:r>
            <a:r>
              <a:rPr lang="ru-RU" sz="2000" dirty="0" smtClean="0">
                <a:solidFill>
                  <a:srgbClr val="FFFFFF"/>
                </a:solidFill>
                <a:latin typeface="Arial Black" pitchFamily="34" charset="0"/>
              </a:rPr>
              <a:t>немецкая авиация совершала по несколько налётов в день, и во всех случаях, независимо от количества появившихся самолётов, объявлялась воздушная тревога. Ленинград подготовился и к возможному прорыву немцев. На этот случай был разработан план уничтожения войск противника. На улицах и перекрёстках были возведены баррикады и противотанковые препятствия, построено 4100 дотов и дзотов, в зданиях оборудовано более 20 тысяч огневых точек.</a:t>
            </a:r>
            <a:endParaRPr lang="ru-RU" sz="2000" dirty="0">
              <a:solidFill>
                <a:srgbClr val="FFFFFF"/>
              </a:solidFill>
              <a:latin typeface="Arial Black" pitchFamily="34" charset="0"/>
            </a:endParaRPr>
          </a:p>
        </p:txBody>
      </p:sp>
      <p:pic>
        <p:nvPicPr>
          <p:cNvPr id="3" name="Рисунок 2" descr="13-1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220072" y="3342590"/>
            <a:ext cx="3672408" cy="3305167"/>
          </a:xfrm>
          <a:prstGeom prst="rect">
            <a:avLst/>
          </a:prstGeom>
        </p:spPr>
      </p:pic>
      <p:pic>
        <p:nvPicPr>
          <p:cNvPr id="6" name="Рисунок 5" descr="95034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39552" y="3717032"/>
            <a:ext cx="4176464" cy="289568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4283968" y="260648"/>
            <a:ext cx="4680520" cy="63709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rgbClr val="FFFF00"/>
                </a:solidFill>
                <a:latin typeface="Arial" charset="0"/>
              </a:rPr>
              <a:t>Несмотря на все трудности, город жил и не сдавался.</a:t>
            </a:r>
            <a:br>
              <a:rPr lang="ru-RU" sz="2400" b="1" dirty="0" smtClean="0">
                <a:solidFill>
                  <a:srgbClr val="FFFF00"/>
                </a:solidFill>
                <a:latin typeface="Arial" charset="0"/>
              </a:rPr>
            </a:br>
            <a:r>
              <a:rPr lang="ru-RU" sz="2400" b="1" dirty="0" smtClean="0">
                <a:solidFill>
                  <a:srgbClr val="FFFF00"/>
                </a:solidFill>
                <a:latin typeface="Arial" charset="0"/>
              </a:rPr>
              <a:t>Уже впервые месяцы Великой отечественной войны в Ленинграде композитор Дмитрий Шостакович начинает работать над 7-й симфонией — “Ленинградской”. </a:t>
            </a:r>
            <a:br>
              <a:rPr lang="ru-RU" sz="2400" b="1" dirty="0" smtClean="0">
                <a:solidFill>
                  <a:srgbClr val="FFFF00"/>
                </a:solidFill>
                <a:latin typeface="Arial" charset="0"/>
              </a:rPr>
            </a:br>
            <a:r>
              <a:rPr lang="ru-RU" sz="2400" b="1" dirty="0" smtClean="0">
                <a:solidFill>
                  <a:srgbClr val="FFFF00"/>
                </a:solidFill>
                <a:latin typeface="Arial" charset="0"/>
              </a:rPr>
              <a:t>“Нашей борьбе с фашизмом, нашей грядущей победе над врагом, моему родному городу - Ленинграду - и посвящаю свою 7-ю симфонию”, - написал на партитуре Шостакович летом 1941 года.</a:t>
            </a:r>
            <a:endParaRPr lang="ru-RU" sz="2400" dirty="0">
              <a:solidFill>
                <a:srgbClr val="FFFF00"/>
              </a:solidFill>
            </a:endParaRPr>
          </a:p>
        </p:txBody>
      </p:sp>
      <p:pic>
        <p:nvPicPr>
          <p:cNvPr id="1026" name="Picture 2" descr="C:\Users\женя\Documents\Шостакович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548680"/>
            <a:ext cx="3829013" cy="2552675"/>
          </a:xfrm>
          <a:prstGeom prst="rect">
            <a:avLst/>
          </a:prstGeom>
          <a:noFill/>
        </p:spPr>
      </p:pic>
      <p:pic>
        <p:nvPicPr>
          <p:cNvPr id="1027" name="Picture 3" descr="C:\Users\женя\Documents\62517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6" y="3645024"/>
            <a:ext cx="3810001" cy="252028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 descr="14l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69593" y="1142984"/>
            <a:ext cx="3759573" cy="250033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6" name="Прямоугольник 5"/>
          <p:cNvSpPr/>
          <p:nvPr/>
        </p:nvSpPr>
        <p:spPr>
          <a:xfrm>
            <a:off x="285720" y="1214422"/>
            <a:ext cx="4929222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В блокированном городе осталось 400 тыс. детей. Главным подвигом юных жителей была учёба. Тридцать девять ленинградских школ работали без перерыва даже в самые тяжёлые дни. Когда начинались затяжные бомбёжки, уроки продолжались в бомбоубежищах.</a:t>
            </a:r>
            <a:r>
              <a:rPr lang="ru-RU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endParaRPr lang="ru-RU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95536" y="260648"/>
            <a:ext cx="7906332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dirty="0" smtClean="0">
                <a:solidFill>
                  <a:srgbClr val="003300"/>
                </a:solidFill>
                <a:latin typeface="Arial Black" pitchFamily="34" charset="0"/>
              </a:rPr>
              <a:t>Дети блокадного Ленинграда</a:t>
            </a:r>
            <a:endParaRPr lang="ru-RU" sz="3600" dirty="0">
              <a:solidFill>
                <a:srgbClr val="003300"/>
              </a:solidFill>
              <a:latin typeface="Arial Black" pitchFamily="34" charset="0"/>
            </a:endParaRPr>
          </a:p>
        </p:txBody>
      </p:sp>
      <p:pic>
        <p:nvPicPr>
          <p:cNvPr id="8" name="Picture 6" descr="bomboubezhish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1472" y="3548740"/>
            <a:ext cx="2500330" cy="330926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9" name="Прямоугольник 8"/>
          <p:cNvSpPr/>
          <p:nvPr/>
        </p:nvSpPr>
        <p:spPr>
          <a:xfrm>
            <a:off x="3143240" y="4000504"/>
            <a:ext cx="6000760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latin typeface="Arial" pitchFamily="34" charset="0"/>
                <a:cs typeface="Arial" pitchFamily="34" charset="0"/>
              </a:rPr>
              <a:t>Вот что написано в отчете 251-й школы Октябрьского района: “Из 220 учащихся пришедших в школу 3 ноября 1941 года, систематически продолжали занятия 55 человек. За два месяца 18 учащихся погибло во время артналётов. Недостаток питания сказывался на всех. В декабре - январе умерло 11 мальчиков. Остальные мальчики лежали и не могли посещать школу. Остались только девочки, но и те еле ходили”. 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285720" y="285728"/>
            <a:ext cx="3929090" cy="60016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002060"/>
                </a:solidFill>
              </a:rPr>
              <a:t>В блокадных днях</a:t>
            </a:r>
            <a:br>
              <a:rPr lang="ru-RU" sz="3200" b="1" dirty="0" smtClean="0">
                <a:solidFill>
                  <a:srgbClr val="002060"/>
                </a:solidFill>
              </a:rPr>
            </a:br>
            <a:r>
              <a:rPr lang="ru-RU" sz="3200" b="1" dirty="0" smtClean="0">
                <a:solidFill>
                  <a:srgbClr val="002060"/>
                </a:solidFill>
              </a:rPr>
              <a:t>Мы так и не узнали:</a:t>
            </a:r>
            <a:br>
              <a:rPr lang="ru-RU" sz="3200" b="1" dirty="0" smtClean="0">
                <a:solidFill>
                  <a:srgbClr val="002060"/>
                </a:solidFill>
              </a:rPr>
            </a:br>
            <a:r>
              <a:rPr lang="ru-RU" sz="3200" b="1" dirty="0" smtClean="0">
                <a:solidFill>
                  <a:srgbClr val="002060"/>
                </a:solidFill>
              </a:rPr>
              <a:t>Меж юностью и детством</a:t>
            </a:r>
            <a:br>
              <a:rPr lang="ru-RU" sz="3200" b="1" dirty="0" smtClean="0">
                <a:solidFill>
                  <a:srgbClr val="002060"/>
                </a:solidFill>
              </a:rPr>
            </a:br>
            <a:r>
              <a:rPr lang="ru-RU" sz="3200" b="1" dirty="0" smtClean="0">
                <a:solidFill>
                  <a:srgbClr val="002060"/>
                </a:solidFill>
              </a:rPr>
              <a:t>Где черта?...</a:t>
            </a:r>
            <a:br>
              <a:rPr lang="ru-RU" sz="3200" b="1" dirty="0" smtClean="0">
                <a:solidFill>
                  <a:srgbClr val="002060"/>
                </a:solidFill>
              </a:rPr>
            </a:br>
            <a:r>
              <a:rPr lang="ru-RU" sz="3200" b="1" dirty="0" smtClean="0">
                <a:solidFill>
                  <a:srgbClr val="002060"/>
                </a:solidFill>
              </a:rPr>
              <a:t>Нам в сорок третьем</a:t>
            </a:r>
            <a:br>
              <a:rPr lang="ru-RU" sz="3200" b="1" dirty="0" smtClean="0">
                <a:solidFill>
                  <a:srgbClr val="002060"/>
                </a:solidFill>
              </a:rPr>
            </a:br>
            <a:r>
              <a:rPr lang="ru-RU" sz="3200" b="1" dirty="0" smtClean="0">
                <a:solidFill>
                  <a:srgbClr val="002060"/>
                </a:solidFill>
              </a:rPr>
              <a:t>Выдали  медали.</a:t>
            </a:r>
            <a:br>
              <a:rPr lang="ru-RU" sz="3200" b="1" dirty="0" smtClean="0">
                <a:solidFill>
                  <a:srgbClr val="002060"/>
                </a:solidFill>
              </a:rPr>
            </a:br>
            <a:r>
              <a:rPr lang="ru-RU" sz="3200" b="1" dirty="0" smtClean="0">
                <a:solidFill>
                  <a:srgbClr val="002060"/>
                </a:solidFill>
              </a:rPr>
              <a:t>И только в сорок пятом</a:t>
            </a:r>
            <a:br>
              <a:rPr lang="ru-RU" sz="3200" b="1" dirty="0" smtClean="0">
                <a:solidFill>
                  <a:srgbClr val="002060"/>
                </a:solidFill>
              </a:rPr>
            </a:br>
            <a:r>
              <a:rPr lang="ru-RU" sz="3200" b="1" dirty="0" smtClean="0">
                <a:solidFill>
                  <a:srgbClr val="002060"/>
                </a:solidFill>
              </a:rPr>
              <a:t>Паспорта.</a:t>
            </a:r>
            <a:endParaRPr lang="ru-RU" sz="3200" dirty="0">
              <a:solidFill>
                <a:srgbClr val="002060"/>
              </a:solidFill>
            </a:endParaRPr>
          </a:p>
        </p:txBody>
      </p:sp>
      <p:pic>
        <p:nvPicPr>
          <p:cNvPr id="5" name="Picture 4" descr="1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86375" y="285750"/>
            <a:ext cx="3000375" cy="3357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5" descr="за оборону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14813" y="3786188"/>
            <a:ext cx="4602162" cy="2790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5" descr="Файл:Дистрофия алиментарная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246452801" descr="24645280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85720" y="357166"/>
            <a:ext cx="7906332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dirty="0" smtClean="0">
                <a:solidFill>
                  <a:srgbClr val="003300"/>
                </a:solidFill>
                <a:latin typeface="Arial Black" pitchFamily="34" charset="0"/>
              </a:rPr>
              <a:t>Дети блокадного Ленинграда</a:t>
            </a:r>
            <a:endParaRPr lang="ru-RU" sz="3600" dirty="0">
              <a:solidFill>
                <a:srgbClr val="003300"/>
              </a:solidFill>
              <a:latin typeface="Arial Black" pitchFamily="34" charset="0"/>
            </a:endParaRPr>
          </a:p>
        </p:txBody>
      </p:sp>
      <p:pic>
        <p:nvPicPr>
          <p:cNvPr id="3" name="Picture 11" descr="Рисунок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15338" y="428604"/>
            <a:ext cx="652203" cy="5715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5" descr="Историческое :: Блокада Ленинграда фото 6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5720" y="1071546"/>
            <a:ext cx="4033838" cy="2879725"/>
          </a:xfrm>
          <a:prstGeom prst="rect">
            <a:avLst/>
          </a:prstGeom>
          <a:noFill/>
          <a:ln w="38100">
            <a:solidFill>
              <a:srgbClr val="FFFF00"/>
            </a:solidFill>
            <a:miter lim="800000"/>
            <a:headEnd/>
            <a:tailEnd/>
          </a:ln>
        </p:spPr>
      </p:pic>
      <p:pic>
        <p:nvPicPr>
          <p:cNvPr id="5" name="Picture 9" descr="tanya_sav_mem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43438" y="1071546"/>
            <a:ext cx="4025900" cy="2879725"/>
          </a:xfrm>
          <a:prstGeom prst="rect">
            <a:avLst/>
          </a:prstGeom>
          <a:solidFill>
            <a:schemeClr val="accent1"/>
          </a:solidFill>
          <a:ln w="38100">
            <a:solidFill>
              <a:srgbClr val="FFFF00"/>
            </a:solidFill>
            <a:miter lim="800000"/>
            <a:headEnd/>
            <a:tailEnd/>
          </a:ln>
        </p:spPr>
      </p:pic>
      <p:sp>
        <p:nvSpPr>
          <p:cNvPr id="6" name="Прямоугольник 5"/>
          <p:cNvSpPr/>
          <p:nvPr/>
        </p:nvSpPr>
        <p:spPr>
          <a:xfrm>
            <a:off x="1214414" y="4071942"/>
            <a:ext cx="196444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>
                <a:solidFill>
                  <a:srgbClr val="FFFFFF"/>
                </a:solidFill>
                <a:latin typeface="Arial" charset="0"/>
              </a:rPr>
              <a:t>Таня Савичева </a:t>
            </a:r>
            <a:endParaRPr lang="ru-RU" dirty="0">
              <a:solidFill>
                <a:srgbClr val="FFFFFF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4929190" y="4071942"/>
            <a:ext cx="343536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b="1" dirty="0" smtClean="0">
                <a:solidFill>
                  <a:srgbClr val="FFFFFF"/>
                </a:solidFill>
                <a:latin typeface="Arial" charset="0"/>
              </a:rPr>
              <a:t>Памятник семье Савичевых</a:t>
            </a:r>
            <a:endParaRPr lang="ru-RU" b="1" dirty="0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251520" y="4581128"/>
            <a:ext cx="8572512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000" b="1" dirty="0" smtClean="0">
                <a:solidFill>
                  <a:srgbClr val="002060"/>
                </a:solidFill>
                <a:latin typeface="Arial" charset="0"/>
              </a:rPr>
              <a:t>Таня Савичева жила в ленинградской семье. Началась война, затем  блокада. </a:t>
            </a:r>
            <a:r>
              <a:rPr lang="ru-RU" sz="2000" b="1" dirty="0" smtClean="0">
                <a:solidFill>
                  <a:srgbClr val="002060"/>
                </a:solidFill>
                <a:latin typeface="Arial" charset="0"/>
              </a:rPr>
              <a:t>На </a:t>
            </a:r>
            <a:r>
              <a:rPr lang="ru-RU" sz="2000" b="1" dirty="0" smtClean="0">
                <a:solidFill>
                  <a:srgbClr val="002060"/>
                </a:solidFill>
                <a:latin typeface="Arial" charset="0"/>
              </a:rPr>
              <a:t>глазах Тани погибли её бабушка, двое дядей, мама, брат и сестра. Когда началась эвакуация детей, девочку удалось вывезти по Дороге Жизни на «Большую землю». Врачи боролись за её жизнь, но медицинская помощь пришла слишком поздно. Таня Савичева умерла от истощения.</a:t>
            </a:r>
            <a:endParaRPr lang="ru-RU" sz="2000" b="1" dirty="0">
              <a:solidFill>
                <a:srgbClr val="002060"/>
              </a:solidFill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285984" y="214290"/>
            <a:ext cx="398378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b="1" dirty="0" smtClean="0">
                <a:solidFill>
                  <a:srgbClr val="003300"/>
                </a:solidFill>
                <a:latin typeface="Arial Black" pitchFamily="34" charset="0"/>
              </a:rPr>
              <a:t>Дорога Жизни</a:t>
            </a:r>
            <a:endParaRPr lang="ru-RU" sz="3600" dirty="0">
              <a:solidFill>
                <a:srgbClr val="003300"/>
              </a:solidFill>
              <a:latin typeface="Arial Black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0" y="908720"/>
            <a:ext cx="8676456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Font typeface="Wingdings" pitchFamily="2" charset="2"/>
              <a:buNone/>
              <a:defRPr/>
            </a:pPr>
            <a:r>
              <a:rPr lang="ru-RU" sz="2000" b="1" dirty="0" smtClean="0">
                <a:solidFill>
                  <a:srgbClr val="FFFF00"/>
                </a:solidFill>
                <a:latin typeface="Arial" pitchFamily="34" charset="0"/>
              </a:rPr>
              <a:t>Для подвоза продовольствия и боеприпасов в Ленинград оставалась единственная коммуникация -  по Ладожскому озеру. </a:t>
            </a:r>
          </a:p>
          <a:p>
            <a:pPr algn="ctr">
              <a:buFont typeface="Wingdings" pitchFamily="2" charset="2"/>
              <a:buNone/>
              <a:defRPr/>
            </a:pPr>
            <a:r>
              <a:rPr lang="ru-RU" sz="2000" b="1" dirty="0" smtClean="0">
                <a:solidFill>
                  <a:srgbClr val="FFFF00"/>
                </a:solidFill>
                <a:latin typeface="Arial" pitchFamily="34" charset="0"/>
              </a:rPr>
              <a:t>Судов на Ладоге было крайне мало, и они не смогли существенно помочь голодающему городу. В ноябре Ладога стала понемногу затягиваться льдом. К 17 ноября толщина льда достигла 10 см, но этого было недостаточно для открытия движения. Ждали морозов. 20 ноября толщина льда достигла 18 см- на лёд вышли конные обозы. 22 ноября на лёд вышли машины. Так начала действовать блокадная "артерия" Ленинграда, которую народ назвал "Дорогой жизни". </a:t>
            </a:r>
          </a:p>
        </p:txBody>
      </p:sp>
      <p:pic>
        <p:nvPicPr>
          <p:cNvPr id="4" name="Picture 6" descr="Файл:Len-doro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20072" y="4149080"/>
            <a:ext cx="3456384" cy="242088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050" name="Picture 2" descr="C:\Users\женя\Documents\1336544671273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5536" y="4077072"/>
            <a:ext cx="3456384" cy="251451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Documents and Settings\Администратор\Рабочий стол\Ленинград\Ленинград2\х0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95536" y="476672"/>
            <a:ext cx="4790906" cy="60016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Font typeface="Wingdings" pitchFamily="2" charset="2"/>
              <a:buNone/>
              <a:defRPr/>
            </a:pPr>
            <a:r>
              <a:rPr lang="ru-RU" sz="1600" b="1" dirty="0" smtClean="0">
                <a:solidFill>
                  <a:srgbClr val="FFFFFF"/>
                </a:solidFill>
                <a:latin typeface="Arial Black" pitchFamily="34" charset="0"/>
              </a:rPr>
              <a:t>И было так: на всём ходу </a:t>
            </a:r>
            <a:br>
              <a:rPr lang="ru-RU" sz="1600" b="1" dirty="0" smtClean="0">
                <a:solidFill>
                  <a:srgbClr val="FFFFFF"/>
                </a:solidFill>
                <a:latin typeface="Arial Black" pitchFamily="34" charset="0"/>
              </a:rPr>
            </a:br>
            <a:r>
              <a:rPr lang="ru-RU" sz="1600" b="1" dirty="0" smtClean="0">
                <a:solidFill>
                  <a:srgbClr val="FFFFFF"/>
                </a:solidFill>
                <a:latin typeface="Arial Black" pitchFamily="34" charset="0"/>
              </a:rPr>
              <a:t>машина задняя </a:t>
            </a:r>
            <a:r>
              <a:rPr lang="ru-RU" sz="1600" b="1" dirty="0" err="1" smtClean="0">
                <a:solidFill>
                  <a:srgbClr val="FFFFFF"/>
                </a:solidFill>
                <a:latin typeface="Arial Black" pitchFamily="34" charset="0"/>
              </a:rPr>
              <a:t>осела</a:t>
            </a:r>
            <a:r>
              <a:rPr lang="ru-RU" sz="1600" b="1" dirty="0" smtClean="0">
                <a:solidFill>
                  <a:srgbClr val="FFFFFF"/>
                </a:solidFill>
                <a:latin typeface="Arial Black" pitchFamily="34" charset="0"/>
              </a:rPr>
              <a:t>. </a:t>
            </a:r>
            <a:br>
              <a:rPr lang="ru-RU" sz="1600" b="1" dirty="0" smtClean="0">
                <a:solidFill>
                  <a:srgbClr val="FFFFFF"/>
                </a:solidFill>
                <a:latin typeface="Arial Black" pitchFamily="34" charset="0"/>
              </a:rPr>
            </a:br>
            <a:r>
              <a:rPr lang="ru-RU" sz="1600" b="1" dirty="0" smtClean="0">
                <a:solidFill>
                  <a:srgbClr val="FFFFFF"/>
                </a:solidFill>
                <a:latin typeface="Arial Black" pitchFamily="34" charset="0"/>
              </a:rPr>
              <a:t>Шофёр вскочил, шофёр на льду. </a:t>
            </a:r>
            <a:br>
              <a:rPr lang="ru-RU" sz="1600" b="1" dirty="0" smtClean="0">
                <a:solidFill>
                  <a:srgbClr val="FFFFFF"/>
                </a:solidFill>
                <a:latin typeface="Arial Black" pitchFamily="34" charset="0"/>
              </a:rPr>
            </a:br>
            <a:r>
              <a:rPr lang="ru-RU" sz="1600" b="1" dirty="0" smtClean="0">
                <a:solidFill>
                  <a:srgbClr val="FFFFFF"/>
                </a:solidFill>
                <a:latin typeface="Arial Black" pitchFamily="34" charset="0"/>
              </a:rPr>
              <a:t>- Ну, так и есть - мотор заело. </a:t>
            </a:r>
            <a:br>
              <a:rPr lang="ru-RU" sz="1600" b="1" dirty="0" smtClean="0">
                <a:solidFill>
                  <a:srgbClr val="FFFFFF"/>
                </a:solidFill>
                <a:latin typeface="Arial Black" pitchFamily="34" charset="0"/>
              </a:rPr>
            </a:br>
            <a:r>
              <a:rPr lang="ru-RU" sz="1600" b="1" dirty="0" smtClean="0">
                <a:solidFill>
                  <a:srgbClr val="FFFFFF"/>
                </a:solidFill>
                <a:latin typeface="Arial Black" pitchFamily="34" charset="0"/>
              </a:rPr>
              <a:t>Ремонт на пять минут, пустяк. </a:t>
            </a:r>
            <a:br>
              <a:rPr lang="ru-RU" sz="1600" b="1" dirty="0" smtClean="0">
                <a:solidFill>
                  <a:srgbClr val="FFFFFF"/>
                </a:solidFill>
                <a:latin typeface="Arial Black" pitchFamily="34" charset="0"/>
              </a:rPr>
            </a:br>
            <a:r>
              <a:rPr lang="ru-RU" sz="1600" b="1" dirty="0" smtClean="0">
                <a:solidFill>
                  <a:srgbClr val="FFFFFF"/>
                </a:solidFill>
                <a:latin typeface="Arial Black" pitchFamily="34" charset="0"/>
              </a:rPr>
              <a:t>Поломка эта - не угроза, </a:t>
            </a:r>
            <a:br>
              <a:rPr lang="ru-RU" sz="1600" b="1" dirty="0" smtClean="0">
                <a:solidFill>
                  <a:srgbClr val="FFFFFF"/>
                </a:solidFill>
                <a:latin typeface="Arial Black" pitchFamily="34" charset="0"/>
              </a:rPr>
            </a:br>
            <a:r>
              <a:rPr lang="ru-RU" sz="1600" b="1" dirty="0" smtClean="0">
                <a:solidFill>
                  <a:srgbClr val="FFFFFF"/>
                </a:solidFill>
                <a:latin typeface="Arial Black" pitchFamily="34" charset="0"/>
              </a:rPr>
              <a:t>да рук не разогнуть никак: </a:t>
            </a:r>
            <a:br>
              <a:rPr lang="ru-RU" sz="1600" b="1" dirty="0" smtClean="0">
                <a:solidFill>
                  <a:srgbClr val="FFFFFF"/>
                </a:solidFill>
                <a:latin typeface="Arial Black" pitchFamily="34" charset="0"/>
              </a:rPr>
            </a:br>
            <a:r>
              <a:rPr lang="ru-RU" sz="1600" b="1" dirty="0" smtClean="0">
                <a:solidFill>
                  <a:srgbClr val="FFFFFF"/>
                </a:solidFill>
                <a:latin typeface="Arial Black" pitchFamily="34" charset="0"/>
              </a:rPr>
              <a:t>их на руле свело морозом. </a:t>
            </a:r>
            <a:br>
              <a:rPr lang="ru-RU" sz="1600" b="1" dirty="0" smtClean="0">
                <a:solidFill>
                  <a:srgbClr val="FFFFFF"/>
                </a:solidFill>
                <a:latin typeface="Arial Black" pitchFamily="34" charset="0"/>
              </a:rPr>
            </a:br>
            <a:r>
              <a:rPr lang="ru-RU" sz="1600" b="1" dirty="0" smtClean="0">
                <a:solidFill>
                  <a:srgbClr val="FFFFFF"/>
                </a:solidFill>
                <a:latin typeface="Arial Black" pitchFamily="34" charset="0"/>
              </a:rPr>
              <a:t>Чуть разогнёшь - опять сведёт. </a:t>
            </a:r>
            <a:br>
              <a:rPr lang="ru-RU" sz="1600" b="1" dirty="0" smtClean="0">
                <a:solidFill>
                  <a:srgbClr val="FFFFFF"/>
                </a:solidFill>
                <a:latin typeface="Arial Black" pitchFamily="34" charset="0"/>
              </a:rPr>
            </a:br>
            <a:r>
              <a:rPr lang="ru-RU" sz="1600" b="1" dirty="0" smtClean="0">
                <a:solidFill>
                  <a:srgbClr val="FFFFFF"/>
                </a:solidFill>
                <a:latin typeface="Arial Black" pitchFamily="34" charset="0"/>
              </a:rPr>
              <a:t>Стоять? А хлеб? Других дождаться? </a:t>
            </a:r>
            <a:br>
              <a:rPr lang="ru-RU" sz="1600" b="1" dirty="0" smtClean="0">
                <a:solidFill>
                  <a:srgbClr val="FFFFFF"/>
                </a:solidFill>
                <a:latin typeface="Arial Black" pitchFamily="34" charset="0"/>
              </a:rPr>
            </a:br>
            <a:r>
              <a:rPr lang="ru-RU" sz="1600" b="1" dirty="0" smtClean="0">
                <a:solidFill>
                  <a:srgbClr val="FFFFFF"/>
                </a:solidFill>
                <a:latin typeface="Arial Black" pitchFamily="34" charset="0"/>
              </a:rPr>
              <a:t>А хлеб - две тонны? Он спасёт </a:t>
            </a:r>
            <a:br>
              <a:rPr lang="ru-RU" sz="1600" b="1" dirty="0" smtClean="0">
                <a:solidFill>
                  <a:srgbClr val="FFFFFF"/>
                </a:solidFill>
                <a:latin typeface="Arial Black" pitchFamily="34" charset="0"/>
              </a:rPr>
            </a:br>
            <a:r>
              <a:rPr lang="ru-RU" sz="1600" b="1" dirty="0" smtClean="0">
                <a:solidFill>
                  <a:srgbClr val="FFFFFF"/>
                </a:solidFill>
                <a:latin typeface="Arial Black" pitchFamily="34" charset="0"/>
              </a:rPr>
              <a:t>шестнадцать тысяч ленинградцев.- </a:t>
            </a:r>
            <a:br>
              <a:rPr lang="ru-RU" sz="1600" b="1" dirty="0" smtClean="0">
                <a:solidFill>
                  <a:srgbClr val="FFFFFF"/>
                </a:solidFill>
                <a:latin typeface="Arial Black" pitchFamily="34" charset="0"/>
              </a:rPr>
            </a:br>
            <a:r>
              <a:rPr lang="ru-RU" sz="1600" b="1" dirty="0" smtClean="0">
                <a:solidFill>
                  <a:srgbClr val="FFFFFF"/>
                </a:solidFill>
                <a:latin typeface="Arial Black" pitchFamily="34" charset="0"/>
              </a:rPr>
              <a:t>И вот - в бензине руки он </a:t>
            </a:r>
            <a:br>
              <a:rPr lang="ru-RU" sz="1600" b="1" dirty="0" smtClean="0">
                <a:solidFill>
                  <a:srgbClr val="FFFFFF"/>
                </a:solidFill>
                <a:latin typeface="Arial Black" pitchFamily="34" charset="0"/>
              </a:rPr>
            </a:br>
            <a:r>
              <a:rPr lang="ru-RU" sz="1600" b="1" dirty="0" smtClean="0">
                <a:solidFill>
                  <a:srgbClr val="FFFFFF"/>
                </a:solidFill>
                <a:latin typeface="Arial Black" pitchFamily="34" charset="0"/>
              </a:rPr>
              <a:t>смочил, поджёг их от мотора, </a:t>
            </a:r>
            <a:br>
              <a:rPr lang="ru-RU" sz="1600" b="1" dirty="0" smtClean="0">
                <a:solidFill>
                  <a:srgbClr val="FFFFFF"/>
                </a:solidFill>
                <a:latin typeface="Arial Black" pitchFamily="34" charset="0"/>
              </a:rPr>
            </a:br>
            <a:r>
              <a:rPr lang="ru-RU" sz="1600" b="1" dirty="0" smtClean="0">
                <a:solidFill>
                  <a:srgbClr val="FFFFFF"/>
                </a:solidFill>
                <a:latin typeface="Arial Black" pitchFamily="34" charset="0"/>
              </a:rPr>
              <a:t>и быстро двинулся ремонт </a:t>
            </a:r>
            <a:br>
              <a:rPr lang="ru-RU" sz="1600" b="1" dirty="0" smtClean="0">
                <a:solidFill>
                  <a:srgbClr val="FFFFFF"/>
                </a:solidFill>
                <a:latin typeface="Arial Black" pitchFamily="34" charset="0"/>
              </a:rPr>
            </a:br>
            <a:r>
              <a:rPr lang="ru-RU" sz="1600" b="1" dirty="0" smtClean="0">
                <a:solidFill>
                  <a:srgbClr val="FFFFFF"/>
                </a:solidFill>
                <a:latin typeface="Arial Black" pitchFamily="34" charset="0"/>
              </a:rPr>
              <a:t>в пылающих руках шофёра. </a:t>
            </a:r>
            <a:br>
              <a:rPr lang="ru-RU" sz="1600" b="1" dirty="0" smtClean="0">
                <a:solidFill>
                  <a:srgbClr val="FFFFFF"/>
                </a:solidFill>
                <a:latin typeface="Arial Black" pitchFamily="34" charset="0"/>
              </a:rPr>
            </a:br>
            <a:r>
              <a:rPr lang="ru-RU" sz="1600" b="1" dirty="0" smtClean="0">
                <a:solidFill>
                  <a:srgbClr val="FFFFFF"/>
                </a:solidFill>
                <a:latin typeface="Arial Black" pitchFamily="34" charset="0"/>
              </a:rPr>
              <a:t>Вперёд! Как ноют волдыри, </a:t>
            </a:r>
            <a:br>
              <a:rPr lang="ru-RU" sz="1600" b="1" dirty="0" smtClean="0">
                <a:solidFill>
                  <a:srgbClr val="FFFFFF"/>
                </a:solidFill>
                <a:latin typeface="Arial Black" pitchFamily="34" charset="0"/>
              </a:rPr>
            </a:br>
            <a:r>
              <a:rPr lang="ru-RU" sz="1600" b="1" dirty="0" smtClean="0">
                <a:solidFill>
                  <a:srgbClr val="FFFFFF"/>
                </a:solidFill>
                <a:latin typeface="Arial Black" pitchFamily="34" charset="0"/>
              </a:rPr>
              <a:t>примёрзли к варежкам ладони. </a:t>
            </a:r>
            <a:br>
              <a:rPr lang="ru-RU" sz="1600" b="1" dirty="0" smtClean="0">
                <a:solidFill>
                  <a:srgbClr val="FFFFFF"/>
                </a:solidFill>
                <a:latin typeface="Arial Black" pitchFamily="34" charset="0"/>
              </a:rPr>
            </a:br>
            <a:r>
              <a:rPr lang="ru-RU" sz="1600" b="1" dirty="0" smtClean="0">
                <a:solidFill>
                  <a:srgbClr val="FFFFFF"/>
                </a:solidFill>
                <a:latin typeface="Arial Black" pitchFamily="34" charset="0"/>
              </a:rPr>
              <a:t>Но он доставит хлеб, пригонит </a:t>
            </a:r>
            <a:br>
              <a:rPr lang="ru-RU" sz="1600" b="1" dirty="0" smtClean="0">
                <a:solidFill>
                  <a:srgbClr val="FFFFFF"/>
                </a:solidFill>
                <a:latin typeface="Arial Black" pitchFamily="34" charset="0"/>
              </a:rPr>
            </a:br>
            <a:r>
              <a:rPr lang="ru-RU" sz="1600" b="1" dirty="0" smtClean="0">
                <a:solidFill>
                  <a:srgbClr val="FFFFFF"/>
                </a:solidFill>
                <a:latin typeface="Arial Black" pitchFamily="34" charset="0"/>
              </a:rPr>
              <a:t>к хлебопекарне до зари. </a:t>
            </a:r>
            <a:br>
              <a:rPr lang="ru-RU" sz="1600" b="1" dirty="0" smtClean="0">
                <a:solidFill>
                  <a:srgbClr val="FFFFFF"/>
                </a:solidFill>
                <a:latin typeface="Arial Black" pitchFamily="34" charset="0"/>
              </a:rPr>
            </a:br>
            <a:r>
              <a:rPr lang="ru-RU" sz="1600" b="1" dirty="0" smtClean="0">
                <a:solidFill>
                  <a:srgbClr val="FFFFFF"/>
                </a:solidFill>
                <a:latin typeface="Arial Black" pitchFamily="34" charset="0"/>
              </a:rPr>
              <a:t>Шестнадцать тысяч матерей </a:t>
            </a:r>
            <a:br>
              <a:rPr lang="ru-RU" sz="1600" b="1" dirty="0" smtClean="0">
                <a:solidFill>
                  <a:srgbClr val="FFFFFF"/>
                </a:solidFill>
                <a:latin typeface="Arial Black" pitchFamily="34" charset="0"/>
              </a:rPr>
            </a:br>
            <a:r>
              <a:rPr lang="ru-RU" sz="1600" b="1" dirty="0" smtClean="0">
                <a:solidFill>
                  <a:srgbClr val="FFFFFF"/>
                </a:solidFill>
                <a:latin typeface="Arial Black" pitchFamily="34" charset="0"/>
              </a:rPr>
              <a:t>пайки получат на заре - </a:t>
            </a:r>
            <a:br>
              <a:rPr lang="ru-RU" sz="1600" b="1" dirty="0" smtClean="0">
                <a:solidFill>
                  <a:srgbClr val="FFFFFF"/>
                </a:solidFill>
                <a:latin typeface="Arial Black" pitchFamily="34" charset="0"/>
              </a:rPr>
            </a:br>
            <a:r>
              <a:rPr lang="ru-RU" sz="1600" b="1" dirty="0" smtClean="0">
                <a:solidFill>
                  <a:srgbClr val="FFFFFF"/>
                </a:solidFill>
                <a:latin typeface="Arial Black" pitchFamily="34" charset="0"/>
              </a:rPr>
              <a:t>сто двадцать пять блокадных грамм </a:t>
            </a:r>
            <a:br>
              <a:rPr lang="ru-RU" sz="1600" b="1" dirty="0" smtClean="0">
                <a:solidFill>
                  <a:srgbClr val="FFFFFF"/>
                </a:solidFill>
                <a:latin typeface="Arial Black" pitchFamily="34" charset="0"/>
              </a:rPr>
            </a:br>
            <a:r>
              <a:rPr lang="ru-RU" sz="1600" b="1" dirty="0" smtClean="0">
                <a:solidFill>
                  <a:srgbClr val="FFFFFF"/>
                </a:solidFill>
                <a:latin typeface="Arial Black" pitchFamily="34" charset="0"/>
              </a:rPr>
              <a:t>с огнём и кровью пополам.</a:t>
            </a:r>
          </a:p>
        </p:txBody>
      </p:sp>
      <p:pic>
        <p:nvPicPr>
          <p:cNvPr id="5" name="Picture 8" descr="Ольга Берггольц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22173" y="692150"/>
            <a:ext cx="3601151" cy="46090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57158" y="214290"/>
            <a:ext cx="842968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dirty="0" smtClean="0">
                <a:solidFill>
                  <a:srgbClr val="003300"/>
                </a:solidFill>
                <a:latin typeface="Arial Black" pitchFamily="34" charset="0"/>
                <a:cs typeface="Arial" pitchFamily="34" charset="0"/>
              </a:rPr>
              <a:t>Нападение Германии на СССР и выход их войск к Ленинграду</a:t>
            </a:r>
            <a:endParaRPr lang="ru-RU" sz="3600" dirty="0">
              <a:solidFill>
                <a:srgbClr val="003300"/>
              </a:solidFill>
              <a:latin typeface="Arial Black" pitchFamily="34" charset="0"/>
              <a:cs typeface="Arial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85720" y="1428736"/>
            <a:ext cx="8358246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>
                <a:solidFill>
                  <a:srgbClr val="FFFF00"/>
                </a:solidFill>
                <a:latin typeface="Arial Black" pitchFamily="34" charset="0"/>
              </a:rPr>
              <a:t>- Захват Ленинграда был составной частью разработанного фашистской Германией плана войны против СССР — плана «Барбаросса». В нём предусматривалось, что Советский Союз должен быть полностью разгромлен в течение 3−4 месяцев лета и осени 1941 года, то есть в ходе молниеносной войны («блицкрига»).</a:t>
            </a:r>
          </a:p>
          <a:p>
            <a:r>
              <a:rPr lang="ru-RU" sz="2000" b="1" dirty="0" smtClean="0">
                <a:solidFill>
                  <a:srgbClr val="FFFF00"/>
                </a:solidFill>
                <a:latin typeface="Arial Black" pitchFamily="34" charset="0"/>
              </a:rPr>
              <a:t>- В длительных изматывающих боях, немецкие войска в течение месяца готовились к штурму Ленинграда. </a:t>
            </a:r>
          </a:p>
          <a:p>
            <a:pPr>
              <a:buFont typeface="Wingdings" pitchFamily="2" charset="2"/>
              <a:buNone/>
            </a:pPr>
            <a:r>
              <a:rPr lang="ru-RU" sz="2000" b="1" dirty="0" smtClean="0">
                <a:solidFill>
                  <a:srgbClr val="FFFF00"/>
                </a:solidFill>
                <a:latin typeface="Arial Black" pitchFamily="34" charset="0"/>
              </a:rPr>
              <a:t>- Гитлеровское командование бросило к Ленинграду огромные военные силы: более 40 отборных дивизий, более 1000 танков и 1500 самолётов.</a:t>
            </a:r>
          </a:p>
          <a:p>
            <a:pPr>
              <a:buFont typeface="Wingdings" pitchFamily="2" charset="2"/>
              <a:buNone/>
            </a:pPr>
            <a:r>
              <a:rPr lang="ru-RU" sz="2000" b="1" dirty="0" smtClean="0">
                <a:solidFill>
                  <a:srgbClr val="FFFF00"/>
                </a:solidFill>
                <a:latin typeface="Arial Black" pitchFamily="34" charset="0"/>
              </a:rPr>
              <a:t>- Вместе с немцами на Ленинград наступали: армия белофиннов, дивизия из фашистской Испании, легионеры Нидерландов, Голландии, Бельгии, Норвегии.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714356"/>
            <a:ext cx="8858280" cy="56938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Font typeface="Wingdings" pitchFamily="2" charset="2"/>
              <a:buNone/>
              <a:defRPr/>
            </a:pPr>
            <a:r>
              <a:rPr lang="ru-RU" sz="2600" dirty="0" smtClean="0">
                <a:solidFill>
                  <a:srgbClr val="002060"/>
                </a:solidFill>
                <a:latin typeface="Arial Black" pitchFamily="34" charset="0"/>
              </a:rPr>
              <a:t>Перерезать Дорогу Жизни немцы стремились постоянно. В первые недели работы трассы немецкие лётчики безнаказанно расстреливали с бреющего полёта автомашины и бомбами разбивали лёд на трассе. Для прикрытия Дороги жизни командование Ленинградского фронта установило прямо на льду Ладоги зенитные орудия и пулемёты, а также привлекло истребительную авиацию. Результаты не замедлили сказаться - 16 января 1942 года на западный берег Ладоги вместо запланированных 2000 тонн было доставлено 2506 тонн грузов.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907704" y="188640"/>
            <a:ext cx="4958410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ru-RU" sz="4400" b="1" dirty="0" smtClean="0">
                <a:ln w="17780" cmpd="sng">
                  <a:solidFill>
                    <a:schemeClr val="bg1"/>
                  </a:solidFill>
                  <a:prstDash val="solid"/>
                  <a:miter lim="800000"/>
                </a:ln>
                <a:solidFill>
                  <a:srgbClr val="C0000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Arial Black" pitchFamily="34" charset="0"/>
              </a:rPr>
              <a:t>Освобождение</a:t>
            </a:r>
            <a:endParaRPr lang="ru-RU" sz="4400" b="1" dirty="0">
              <a:ln w="17780" cmpd="sng">
                <a:solidFill>
                  <a:schemeClr val="bg1"/>
                </a:solidFill>
                <a:prstDash val="solid"/>
                <a:miter lim="800000"/>
              </a:ln>
              <a:solidFill>
                <a:srgbClr val="C00000"/>
              </a:solidFill>
              <a:effectLst>
                <a:glow rad="101600">
                  <a:schemeClr val="bg1">
                    <a:alpha val="60000"/>
                  </a:schemeClr>
                </a:glow>
              </a:effectLst>
              <a:latin typeface="Arial Black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51520" y="928670"/>
            <a:ext cx="8640960" cy="28931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2000" b="1" dirty="0" smtClean="0">
                <a:ln w="3175" cmpd="sng">
                  <a:solidFill>
                    <a:srgbClr val="FFFF00"/>
                  </a:solidFill>
                  <a:prstDash val="solid"/>
                  <a:miter lim="800000"/>
                </a:ln>
                <a:solidFill>
                  <a:srgbClr val="FFFF00"/>
                </a:solidFill>
                <a:cs typeface="Arial" pitchFamily="34" charset="0"/>
              </a:rPr>
              <a:t>В начале декабря 1942 года советские войска окружили, а в январе - начале февраля 1943 года разгромили главную группировку неприятеля, прорвали оборону немцев и перешли в наступление, отбросив врага на сотни километров на запад.</a:t>
            </a:r>
          </a:p>
          <a:p>
            <a:pPr>
              <a:defRPr/>
            </a:pPr>
            <a:r>
              <a:rPr lang="ru-RU" sz="2000" b="1" dirty="0" smtClean="0">
                <a:ln w="3175" cmpd="sng">
                  <a:solidFill>
                    <a:srgbClr val="FFFF00"/>
                  </a:solidFill>
                  <a:prstDash val="solid"/>
                  <a:miter lim="800000"/>
                </a:ln>
                <a:solidFill>
                  <a:srgbClr val="FFFF00"/>
                </a:solidFill>
                <a:cs typeface="Arial" pitchFamily="34" charset="0"/>
              </a:rPr>
              <a:t> Шестнадцатимесячная блокада Ленинграда усилиями советских воинов 18 января 1943 года была прорвана.</a:t>
            </a:r>
          </a:p>
          <a:p>
            <a:pPr>
              <a:defRPr/>
            </a:pPr>
            <a:r>
              <a:rPr lang="ru-RU" sz="2000" b="1" dirty="0" smtClean="0">
                <a:ln w="3175" cmpd="sng">
                  <a:solidFill>
                    <a:srgbClr val="FFFF00"/>
                  </a:solidFill>
                  <a:prstDash val="solid"/>
                  <a:miter lim="800000"/>
                </a:ln>
                <a:solidFill>
                  <a:srgbClr val="FFFF00"/>
                </a:solidFill>
                <a:cs typeface="Arial" pitchFamily="34" charset="0"/>
              </a:rPr>
              <a:t>Обстановка к концу 1943 года коренным образом изменилась. Наши войска готовились к новым решающим ударам по врагу.</a:t>
            </a:r>
          </a:p>
          <a:p>
            <a:pPr algn="ctr">
              <a:defRPr/>
            </a:pPr>
            <a:endParaRPr lang="ru-RU" sz="2200" b="1" dirty="0">
              <a:ln w="3175" cmpd="sng">
                <a:solidFill>
                  <a:srgbClr val="FFFF00"/>
                </a:solidFill>
                <a:prstDash val="solid"/>
                <a:miter lim="800000"/>
              </a:ln>
              <a:solidFill>
                <a:srgbClr val="FFFF00"/>
              </a:solidFill>
            </a:endParaRPr>
          </a:p>
        </p:txBody>
      </p:sp>
      <p:pic>
        <p:nvPicPr>
          <p:cNvPr id="4" name="Рисунок 3" descr="48496717_b39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0825" y="3860800"/>
            <a:ext cx="3970338" cy="2811463"/>
          </a:xfrm>
          <a:prstGeom prst="rect">
            <a:avLst/>
          </a:prstGeom>
          <a:noFill/>
          <a:ln w="38100">
            <a:solidFill>
              <a:schemeClr val="bg1"/>
            </a:solidFill>
            <a:miter lim="800000"/>
            <a:headEnd/>
            <a:tailEnd/>
          </a:ln>
        </p:spPr>
      </p:pic>
      <p:pic>
        <p:nvPicPr>
          <p:cNvPr id="5" name="Рисунок 4" descr="пппппп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3860800"/>
            <a:ext cx="4354513" cy="2808288"/>
          </a:xfrm>
          <a:prstGeom prst="rect">
            <a:avLst/>
          </a:prstGeom>
          <a:noFill/>
          <a:ln w="38100">
            <a:solidFill>
              <a:schemeClr val="bg1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8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1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267744" y="404664"/>
            <a:ext cx="462658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dirty="0" smtClean="0">
                <a:solidFill>
                  <a:srgbClr val="003300"/>
                </a:solidFill>
                <a:latin typeface="Arial Black" pitchFamily="34" charset="0"/>
              </a:rPr>
              <a:t>Прорыв блокады</a:t>
            </a:r>
            <a:endParaRPr lang="ru-RU" sz="3600" dirty="0">
              <a:solidFill>
                <a:srgbClr val="003300"/>
              </a:solidFill>
              <a:latin typeface="Arial Black" pitchFamily="34" charset="0"/>
            </a:endParaRPr>
          </a:p>
        </p:txBody>
      </p:sp>
      <p:pic>
        <p:nvPicPr>
          <p:cNvPr id="5" name="Picture 5" descr="logo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00958" y="303833"/>
            <a:ext cx="928694" cy="8110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4" descr="Противотанковый укрепленный район на подступах к Москве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9724" y="1196752"/>
            <a:ext cx="8388988" cy="5327676"/>
          </a:xfrm>
          <a:prstGeom prst="rect">
            <a:avLst/>
          </a:prstGeom>
          <a:noFill/>
          <a:ln w="38100">
            <a:solidFill>
              <a:srgbClr val="00FFFF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Рисунок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285720" y="285728"/>
            <a:ext cx="3429024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200" b="1" dirty="0" smtClean="0">
                <a:latin typeface="Arial Black" pitchFamily="34" charset="0"/>
              </a:rPr>
              <a:t>Всех имен благородных мы здесь перечислить не сможем…</a:t>
            </a:r>
            <a:br>
              <a:rPr lang="ru-RU" sz="2200" b="1" dirty="0" smtClean="0">
                <a:latin typeface="Arial Black" pitchFamily="34" charset="0"/>
              </a:rPr>
            </a:br>
            <a:r>
              <a:rPr lang="ru-RU" sz="2200" b="1" dirty="0" smtClean="0">
                <a:latin typeface="Arial Black" pitchFamily="34" charset="0"/>
              </a:rPr>
              <a:t>Так их много под вечной охраной гранита…</a:t>
            </a:r>
            <a:br>
              <a:rPr lang="ru-RU" sz="2200" b="1" dirty="0" smtClean="0">
                <a:latin typeface="Arial Black" pitchFamily="34" charset="0"/>
              </a:rPr>
            </a:br>
            <a:r>
              <a:rPr lang="ru-RU" sz="2200" b="1" dirty="0" smtClean="0">
                <a:latin typeface="Arial Black" pitchFamily="34" charset="0"/>
              </a:rPr>
              <a:t>Но помни, внимающий этим камням, -</a:t>
            </a:r>
            <a:br>
              <a:rPr lang="ru-RU" sz="2200" b="1" dirty="0" smtClean="0">
                <a:latin typeface="Arial Black" pitchFamily="34" charset="0"/>
              </a:rPr>
            </a:br>
            <a:r>
              <a:rPr lang="ru-RU" sz="2200" b="1" dirty="0" smtClean="0">
                <a:latin typeface="Arial Black" pitchFamily="34" charset="0"/>
              </a:rPr>
              <a:t>Никто не забыт и ничто не забыто! </a:t>
            </a:r>
            <a:endParaRPr lang="ru-RU" sz="2200" b="1" dirty="0">
              <a:latin typeface="Arial Black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0" y="6519446"/>
            <a:ext cx="4572000" cy="33855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1600" b="1" dirty="0" smtClean="0"/>
              <a:t>Пискаревское</a:t>
            </a:r>
            <a:r>
              <a:rPr lang="ru-RU" sz="1600" dirty="0" smtClean="0"/>
              <a:t> </a:t>
            </a:r>
            <a:r>
              <a:rPr lang="ru-RU" sz="1600" b="1" dirty="0" smtClean="0"/>
              <a:t>мемориальное</a:t>
            </a:r>
            <a:r>
              <a:rPr lang="ru-RU" sz="1600" dirty="0" smtClean="0"/>
              <a:t> </a:t>
            </a:r>
            <a:r>
              <a:rPr lang="ru-RU" sz="1600" b="1" dirty="0" smtClean="0"/>
              <a:t>кладбище</a:t>
            </a:r>
            <a:endParaRPr lang="ru-RU" sz="1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Рисунок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57158" y="1000108"/>
            <a:ext cx="5000628" cy="4735896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5572132" y="0"/>
            <a:ext cx="3571868" cy="65556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>
                <a:solidFill>
                  <a:srgbClr val="66FF33"/>
                </a:solidFill>
              </a:rPr>
              <a:t>За залпом залп</a:t>
            </a:r>
            <a:br>
              <a:rPr lang="ru-RU" sz="2000" b="1" dirty="0" smtClean="0">
                <a:solidFill>
                  <a:srgbClr val="66FF33"/>
                </a:solidFill>
              </a:rPr>
            </a:br>
            <a:r>
              <a:rPr lang="ru-RU" sz="2000" b="1" dirty="0" smtClean="0">
                <a:solidFill>
                  <a:srgbClr val="66FF33"/>
                </a:solidFill>
              </a:rPr>
              <a:t>Гремит салют.</a:t>
            </a:r>
            <a:br>
              <a:rPr lang="ru-RU" sz="2000" b="1" dirty="0" smtClean="0">
                <a:solidFill>
                  <a:srgbClr val="66FF33"/>
                </a:solidFill>
              </a:rPr>
            </a:br>
            <a:r>
              <a:rPr lang="ru-RU" sz="2000" b="1" dirty="0" smtClean="0">
                <a:solidFill>
                  <a:srgbClr val="66FF33"/>
                </a:solidFill>
              </a:rPr>
              <a:t>Ракеты в воздухе горячем</a:t>
            </a:r>
            <a:br>
              <a:rPr lang="ru-RU" sz="2000" b="1" dirty="0" smtClean="0">
                <a:solidFill>
                  <a:srgbClr val="66FF33"/>
                </a:solidFill>
              </a:rPr>
            </a:br>
            <a:r>
              <a:rPr lang="ru-RU" sz="2000" b="1" dirty="0" smtClean="0">
                <a:solidFill>
                  <a:srgbClr val="66FF33"/>
                </a:solidFill>
              </a:rPr>
              <a:t>Цветами пестрыми цветут.</a:t>
            </a:r>
            <a:br>
              <a:rPr lang="ru-RU" sz="2000" b="1" dirty="0" smtClean="0">
                <a:solidFill>
                  <a:srgbClr val="66FF33"/>
                </a:solidFill>
              </a:rPr>
            </a:br>
            <a:r>
              <a:rPr lang="ru-RU" sz="2000" b="1" dirty="0" smtClean="0">
                <a:solidFill>
                  <a:srgbClr val="66FF33"/>
                </a:solidFill>
              </a:rPr>
              <a:t>А ленинградцы</a:t>
            </a:r>
            <a:br>
              <a:rPr lang="ru-RU" sz="2000" b="1" dirty="0" smtClean="0">
                <a:solidFill>
                  <a:srgbClr val="66FF33"/>
                </a:solidFill>
              </a:rPr>
            </a:br>
            <a:r>
              <a:rPr lang="ru-RU" sz="2000" b="1" dirty="0" smtClean="0">
                <a:solidFill>
                  <a:srgbClr val="66FF33"/>
                </a:solidFill>
              </a:rPr>
              <a:t>Тихо плачут.</a:t>
            </a:r>
            <a:br>
              <a:rPr lang="ru-RU" sz="2000" b="1" dirty="0" smtClean="0">
                <a:solidFill>
                  <a:srgbClr val="66FF33"/>
                </a:solidFill>
              </a:rPr>
            </a:br>
            <a:r>
              <a:rPr lang="ru-RU" sz="2000" b="1" dirty="0" smtClean="0">
                <a:solidFill>
                  <a:srgbClr val="66FF33"/>
                </a:solidFill>
              </a:rPr>
              <a:t>Ни успокаивать пока,</a:t>
            </a:r>
            <a:br>
              <a:rPr lang="ru-RU" sz="2000" b="1" dirty="0" smtClean="0">
                <a:solidFill>
                  <a:srgbClr val="66FF33"/>
                </a:solidFill>
              </a:rPr>
            </a:br>
            <a:r>
              <a:rPr lang="ru-RU" sz="2000" b="1" dirty="0" smtClean="0">
                <a:solidFill>
                  <a:srgbClr val="66FF33"/>
                </a:solidFill>
              </a:rPr>
              <a:t>Ни утешать людей не надо.</a:t>
            </a:r>
            <a:br>
              <a:rPr lang="ru-RU" sz="2000" b="1" dirty="0" smtClean="0">
                <a:solidFill>
                  <a:srgbClr val="66FF33"/>
                </a:solidFill>
              </a:rPr>
            </a:br>
            <a:r>
              <a:rPr lang="ru-RU" sz="2000" b="1" dirty="0" smtClean="0">
                <a:solidFill>
                  <a:srgbClr val="66FF33"/>
                </a:solidFill>
              </a:rPr>
              <a:t>Их радость слишком велика-</a:t>
            </a:r>
            <a:br>
              <a:rPr lang="ru-RU" sz="2000" b="1" dirty="0" smtClean="0">
                <a:solidFill>
                  <a:srgbClr val="66FF33"/>
                </a:solidFill>
              </a:rPr>
            </a:br>
            <a:r>
              <a:rPr lang="ru-RU" sz="2000" b="1" dirty="0" smtClean="0">
                <a:solidFill>
                  <a:srgbClr val="66FF33"/>
                </a:solidFill>
              </a:rPr>
              <a:t>Гремит салют над Ленинградом.</a:t>
            </a:r>
            <a:br>
              <a:rPr lang="ru-RU" sz="2000" b="1" dirty="0" smtClean="0">
                <a:solidFill>
                  <a:srgbClr val="66FF33"/>
                </a:solidFill>
              </a:rPr>
            </a:br>
            <a:r>
              <a:rPr lang="ru-RU" sz="2000" b="1" dirty="0" smtClean="0">
                <a:solidFill>
                  <a:srgbClr val="66FF33"/>
                </a:solidFill>
              </a:rPr>
              <a:t>Рыдают люди, и поют,</a:t>
            </a:r>
            <a:br>
              <a:rPr lang="ru-RU" sz="2000" b="1" dirty="0" smtClean="0">
                <a:solidFill>
                  <a:srgbClr val="66FF33"/>
                </a:solidFill>
              </a:rPr>
            </a:br>
            <a:r>
              <a:rPr lang="ru-RU" sz="2000" b="1" dirty="0" smtClean="0">
                <a:solidFill>
                  <a:srgbClr val="66FF33"/>
                </a:solidFill>
              </a:rPr>
              <a:t>И лиц заплаканных не прячут.</a:t>
            </a:r>
            <a:br>
              <a:rPr lang="ru-RU" sz="2000" b="1" dirty="0" smtClean="0">
                <a:solidFill>
                  <a:srgbClr val="66FF33"/>
                </a:solidFill>
              </a:rPr>
            </a:br>
            <a:r>
              <a:rPr lang="ru-RU" sz="2000" b="1" dirty="0" smtClean="0">
                <a:solidFill>
                  <a:srgbClr val="66FF33"/>
                </a:solidFill>
              </a:rPr>
              <a:t>Сегодня в городе-</a:t>
            </a:r>
            <a:br>
              <a:rPr lang="ru-RU" sz="2000" b="1" dirty="0" smtClean="0">
                <a:solidFill>
                  <a:srgbClr val="66FF33"/>
                </a:solidFill>
              </a:rPr>
            </a:br>
            <a:r>
              <a:rPr lang="ru-RU" sz="2000" b="1" dirty="0" smtClean="0">
                <a:solidFill>
                  <a:srgbClr val="66FF33"/>
                </a:solidFill>
              </a:rPr>
              <a:t>Салют!</a:t>
            </a:r>
            <a:br>
              <a:rPr lang="ru-RU" sz="2000" b="1" dirty="0" smtClean="0">
                <a:solidFill>
                  <a:srgbClr val="66FF33"/>
                </a:solidFill>
              </a:rPr>
            </a:br>
            <a:r>
              <a:rPr lang="ru-RU" sz="2000" b="1" dirty="0" smtClean="0">
                <a:solidFill>
                  <a:srgbClr val="66FF33"/>
                </a:solidFill>
              </a:rPr>
              <a:t>Сегодня ленинградцы</a:t>
            </a:r>
            <a:br>
              <a:rPr lang="ru-RU" sz="2000" b="1" dirty="0" smtClean="0">
                <a:solidFill>
                  <a:srgbClr val="66FF33"/>
                </a:solidFill>
              </a:rPr>
            </a:br>
            <a:r>
              <a:rPr lang="ru-RU" sz="2000" b="1" dirty="0" smtClean="0">
                <a:solidFill>
                  <a:srgbClr val="66FF33"/>
                </a:solidFill>
              </a:rPr>
              <a:t>Плачут! </a:t>
            </a:r>
            <a:endParaRPr lang="ru-RU" sz="2000" b="1" dirty="0">
              <a:solidFill>
                <a:srgbClr val="66FF33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42910" y="285728"/>
            <a:ext cx="7965642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b="1" dirty="0" smtClean="0">
                <a:solidFill>
                  <a:srgbClr val="003300"/>
                </a:solidFill>
                <a:latin typeface="Arial Black" pitchFamily="34" charset="0"/>
              </a:rPr>
              <a:t>900дней блокады – 900 берёз</a:t>
            </a:r>
            <a:endParaRPr lang="ru-RU" sz="3600" dirty="0">
              <a:solidFill>
                <a:srgbClr val="003300"/>
              </a:solidFill>
              <a:latin typeface="Arial Black" pitchFamily="34" charset="0"/>
            </a:endParaRPr>
          </a:p>
        </p:txBody>
      </p:sp>
      <p:pic>
        <p:nvPicPr>
          <p:cNvPr id="3" name="Picture 4" descr="x_7896c64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625" y="1214438"/>
            <a:ext cx="5334000" cy="514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6" descr="x_93c6a7f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983288" y="1214438"/>
            <a:ext cx="2946400" cy="5072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85720" y="179249"/>
            <a:ext cx="3643338" cy="64633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/>
              <a:t>Мне кажется:</a:t>
            </a:r>
            <a:br>
              <a:rPr lang="ru-RU" b="1" dirty="0" smtClean="0"/>
            </a:br>
            <a:r>
              <a:rPr lang="ru-RU" b="1" dirty="0" smtClean="0"/>
              <a:t>Когда гремит салют,</a:t>
            </a:r>
            <a:br>
              <a:rPr lang="ru-RU" b="1" dirty="0" smtClean="0"/>
            </a:br>
            <a:r>
              <a:rPr lang="ru-RU" b="1" dirty="0" smtClean="0"/>
              <a:t>Погибшие блокадники встают. </a:t>
            </a:r>
            <a:br>
              <a:rPr lang="ru-RU" b="1" dirty="0" smtClean="0"/>
            </a:b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/>
              <a:t>Они к Неве</a:t>
            </a:r>
            <a:br>
              <a:rPr lang="ru-RU" b="1" dirty="0" smtClean="0"/>
            </a:br>
            <a:r>
              <a:rPr lang="ru-RU" b="1" dirty="0" smtClean="0"/>
              <a:t>По улицам идут,</a:t>
            </a:r>
            <a:br>
              <a:rPr lang="ru-RU" b="1" dirty="0" smtClean="0"/>
            </a:br>
            <a:r>
              <a:rPr lang="ru-RU" b="1" dirty="0" smtClean="0"/>
              <a:t>Как все живые.</a:t>
            </a:r>
            <a:br>
              <a:rPr lang="ru-RU" b="1" dirty="0" smtClean="0"/>
            </a:br>
            <a:r>
              <a:rPr lang="ru-RU" b="1" dirty="0" smtClean="0"/>
              <a:t>Только не поют: </a:t>
            </a:r>
            <a:br>
              <a:rPr lang="ru-RU" b="1" dirty="0" smtClean="0"/>
            </a:b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/>
              <a:t>Не потому,</a:t>
            </a:r>
            <a:br>
              <a:rPr lang="ru-RU" b="1" dirty="0" smtClean="0"/>
            </a:br>
            <a:r>
              <a:rPr lang="ru-RU" b="1" dirty="0" smtClean="0"/>
              <a:t>Что с нами не хотят,</a:t>
            </a:r>
            <a:br>
              <a:rPr lang="ru-RU" b="1" dirty="0" smtClean="0"/>
            </a:br>
            <a:r>
              <a:rPr lang="ru-RU" b="1" dirty="0" smtClean="0"/>
              <a:t>А потому, что мёртвые</a:t>
            </a:r>
            <a:br>
              <a:rPr lang="ru-RU" b="1" dirty="0" smtClean="0"/>
            </a:br>
            <a:r>
              <a:rPr lang="ru-RU" b="1" dirty="0" smtClean="0"/>
              <a:t>Молчат. </a:t>
            </a:r>
            <a:br>
              <a:rPr lang="ru-RU" b="1" dirty="0" smtClean="0"/>
            </a:b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/>
              <a:t>Мы их не слышим,</a:t>
            </a:r>
            <a:br>
              <a:rPr lang="ru-RU" b="1" dirty="0" smtClean="0"/>
            </a:br>
            <a:r>
              <a:rPr lang="ru-RU" b="1" dirty="0" smtClean="0"/>
              <a:t>Мы не видим их,</a:t>
            </a:r>
            <a:br>
              <a:rPr lang="ru-RU" b="1" dirty="0" smtClean="0"/>
            </a:br>
            <a:r>
              <a:rPr lang="ru-RU" b="1" dirty="0" smtClean="0"/>
              <a:t>Но мёртвые</a:t>
            </a:r>
            <a:br>
              <a:rPr lang="ru-RU" b="1" dirty="0" smtClean="0"/>
            </a:br>
            <a:r>
              <a:rPr lang="ru-RU" b="1" dirty="0" smtClean="0"/>
              <a:t>Всегда среди живых. </a:t>
            </a:r>
            <a:br>
              <a:rPr lang="ru-RU" b="1" dirty="0" smtClean="0"/>
            </a:b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/>
              <a:t>Идут и смотрят,</a:t>
            </a:r>
            <a:br>
              <a:rPr lang="ru-RU" b="1" dirty="0" smtClean="0"/>
            </a:br>
            <a:r>
              <a:rPr lang="ru-RU" b="1" dirty="0" smtClean="0"/>
              <a:t>Будто ждут ответ:</a:t>
            </a:r>
            <a:br>
              <a:rPr lang="ru-RU" b="1" dirty="0" smtClean="0"/>
            </a:br>
            <a:r>
              <a:rPr lang="ru-RU" b="1" dirty="0" smtClean="0"/>
              <a:t>Ты этой жизни</a:t>
            </a:r>
            <a:br>
              <a:rPr lang="ru-RU" b="1" dirty="0" smtClean="0"/>
            </a:br>
            <a:r>
              <a:rPr lang="ru-RU" b="1" dirty="0" smtClean="0"/>
              <a:t>Стоишь или нет? </a:t>
            </a:r>
            <a:endParaRPr lang="ru-RU" b="1" i="1" dirty="0" smtClean="0"/>
          </a:p>
        </p:txBody>
      </p:sp>
      <p:pic>
        <p:nvPicPr>
          <p:cNvPr id="3" name="Picture 5" descr="338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27538" y="333375"/>
            <a:ext cx="4248150" cy="2808288"/>
          </a:xfrm>
          <a:prstGeom prst="rect">
            <a:avLst/>
          </a:prstGeom>
          <a:noFill/>
          <a:ln w="38100">
            <a:solidFill>
              <a:srgbClr val="00FFFF"/>
            </a:solidFill>
            <a:miter lim="800000"/>
            <a:headEnd/>
            <a:tailEnd/>
          </a:ln>
        </p:spPr>
      </p:pic>
      <p:pic>
        <p:nvPicPr>
          <p:cNvPr id="4" name="Picture 7" descr="big%2f280399290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29124" y="3286124"/>
            <a:ext cx="4224269" cy="3284537"/>
          </a:xfrm>
          <a:prstGeom prst="rect">
            <a:avLst/>
          </a:prstGeom>
          <a:noFill/>
          <a:ln w="38100">
            <a:solidFill>
              <a:srgbClr val="00FFFF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:\Зарина\0_3df1_9025f75a_X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14546" y="3678940"/>
            <a:ext cx="3929090" cy="294618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5" name="Прямоугольник 4"/>
          <p:cNvSpPr/>
          <p:nvPr/>
        </p:nvSpPr>
        <p:spPr>
          <a:xfrm>
            <a:off x="1691680" y="260648"/>
            <a:ext cx="523150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dirty="0" smtClean="0">
                <a:solidFill>
                  <a:srgbClr val="003300"/>
                </a:solidFill>
                <a:latin typeface="Arial Black" pitchFamily="34" charset="0"/>
              </a:rPr>
              <a:t>8 сентября 1941 г.</a:t>
            </a:r>
            <a:endParaRPr lang="ru-RU" sz="3600" dirty="0">
              <a:solidFill>
                <a:srgbClr val="003300"/>
              </a:solidFill>
              <a:latin typeface="Arial Black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85720" y="928670"/>
            <a:ext cx="8572560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None/>
            </a:pPr>
            <a:r>
              <a:rPr lang="ru-RU" b="1" dirty="0" smtClean="0">
                <a:solidFill>
                  <a:schemeClr val="tx1">
                    <a:lumMod val="95000"/>
                  </a:schemeClr>
                </a:solidFill>
                <a:latin typeface="Arial Black" pitchFamily="34" charset="0"/>
              </a:rPr>
              <a:t>В 18 часов 55 минут на Ленинград обрушился невиданный ранее по ударной мощи налёт вражеской авиации. Только за один заход бомбардировщиков на город было сброшено 6327 зажигательных бомб. От немецкой бомбежки загорелись </a:t>
            </a:r>
            <a:r>
              <a:rPr lang="ru-RU" b="1" dirty="0" err="1" smtClean="0">
                <a:solidFill>
                  <a:schemeClr val="tx1">
                    <a:lumMod val="95000"/>
                  </a:schemeClr>
                </a:solidFill>
                <a:latin typeface="Arial Black" pitchFamily="34" charset="0"/>
              </a:rPr>
              <a:t>Бадаевские</a:t>
            </a:r>
            <a:r>
              <a:rPr lang="ru-RU" b="1" dirty="0" smtClean="0">
                <a:solidFill>
                  <a:schemeClr val="tx1">
                    <a:lumMod val="95000"/>
                  </a:schemeClr>
                </a:solidFill>
                <a:latin typeface="Arial Black" pitchFamily="34" charset="0"/>
              </a:rPr>
              <a:t> склады. </a:t>
            </a:r>
          </a:p>
          <a:p>
            <a:pPr>
              <a:buFont typeface="Wingdings" pitchFamily="2" charset="2"/>
              <a:buNone/>
            </a:pPr>
            <a:r>
              <a:rPr lang="ru-RU" b="1" dirty="0" smtClean="0">
                <a:solidFill>
                  <a:schemeClr val="tx1">
                    <a:lumMod val="95000"/>
                  </a:schemeClr>
                </a:solidFill>
                <a:latin typeface="Arial Black" pitchFamily="34" charset="0"/>
              </a:rPr>
              <a:t>     Ущерб складам был нанесён незначительный, но сам факт пожара породил устойчивую легенду, согласно которой при пожаре сгорели "стратегические запасы продовольствия", что и стало причиной последующего страшного голода.</a:t>
            </a:r>
            <a:endParaRPr lang="ru-RU" dirty="0">
              <a:solidFill>
                <a:schemeClr val="tx1">
                  <a:lumMod val="95000"/>
                </a:schemeClr>
              </a:solidFill>
              <a:latin typeface="Arial Black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 descr="Файл:Мобилизация в Ленинграде летом 1941-го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00166" y="1285860"/>
            <a:ext cx="5643602" cy="39455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285720" y="214290"/>
            <a:ext cx="821537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dirty="0" smtClean="0">
                <a:solidFill>
                  <a:srgbClr val="003300"/>
                </a:solidFill>
                <a:latin typeface="Arial Black" pitchFamily="34" charset="0"/>
              </a:rPr>
              <a:t>Мобилизация в Ленинграде. </a:t>
            </a:r>
            <a:br>
              <a:rPr lang="ru-RU" sz="3200" dirty="0" smtClean="0">
                <a:solidFill>
                  <a:srgbClr val="003300"/>
                </a:solidFill>
                <a:latin typeface="Arial Black" pitchFamily="34" charset="0"/>
              </a:rPr>
            </a:br>
            <a:r>
              <a:rPr lang="ru-RU" sz="3200" dirty="0" smtClean="0">
                <a:solidFill>
                  <a:srgbClr val="003300"/>
                </a:solidFill>
                <a:latin typeface="Arial Black" pitchFamily="34" charset="0"/>
              </a:rPr>
              <a:t>Лето 1941 года</a:t>
            </a:r>
            <a:endParaRPr lang="ru-RU" sz="3200" dirty="0">
              <a:solidFill>
                <a:srgbClr val="003300"/>
              </a:solidFill>
              <a:latin typeface="Arial Black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428596" y="5429264"/>
            <a:ext cx="7786710" cy="11264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588" indent="361950">
              <a:lnSpc>
                <a:spcPct val="80000"/>
              </a:lnSpc>
              <a:defRPr/>
            </a:pPr>
            <a:r>
              <a:rPr lang="ru-RU" sz="2800" dirty="0" smtClean="0">
                <a:solidFill>
                  <a:srgbClr val="FFFF00"/>
                </a:solidFill>
              </a:rPr>
              <a:t>Оборона Ленинграда - образец народного мужества, невиданной стойкости,  выдержки,  железной дисциплины и силы духа. 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375652644" descr="37565264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0628" y="500042"/>
            <a:ext cx="3911555" cy="57864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0" y="642918"/>
            <a:ext cx="5000628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Tx/>
              <a:buNone/>
              <a:defRPr/>
            </a:pPr>
            <a:r>
              <a:rPr lang="ru-RU" sz="2400" b="1" dirty="0" smtClean="0">
                <a:solidFill>
                  <a:srgbClr val="002060"/>
                </a:solidFill>
                <a:latin typeface="Arial Black" pitchFamily="34" charset="0"/>
              </a:rPr>
              <a:t>«Из города трёх революций </a:t>
            </a:r>
          </a:p>
          <a:p>
            <a:pPr>
              <a:buFontTx/>
              <a:buNone/>
              <a:defRPr/>
            </a:pPr>
            <a:r>
              <a:rPr lang="ru-RU" sz="2400" b="1" dirty="0" smtClean="0">
                <a:solidFill>
                  <a:srgbClr val="002060"/>
                </a:solidFill>
                <a:latin typeface="Arial Black" pitchFamily="34" charset="0"/>
              </a:rPr>
              <a:t>Уходит рабочий отряд:</a:t>
            </a:r>
          </a:p>
          <a:p>
            <a:pPr>
              <a:buFontTx/>
              <a:buNone/>
              <a:defRPr/>
            </a:pPr>
            <a:r>
              <a:rPr lang="ru-RU" sz="2400" b="1" dirty="0" smtClean="0">
                <a:solidFill>
                  <a:srgbClr val="002060"/>
                </a:solidFill>
                <a:latin typeface="Arial Black" pitchFamily="34" charset="0"/>
              </a:rPr>
              <a:t>Ребята - </a:t>
            </a:r>
            <a:r>
              <a:rPr lang="ru-RU" sz="2400" b="1" dirty="0" err="1" smtClean="0">
                <a:solidFill>
                  <a:srgbClr val="002060"/>
                </a:solidFill>
                <a:latin typeface="Arial Black" pitchFamily="34" charset="0"/>
              </a:rPr>
              <a:t>путиловцы</a:t>
            </a:r>
            <a:r>
              <a:rPr lang="ru-RU" sz="2400" b="1" dirty="0" smtClean="0">
                <a:solidFill>
                  <a:srgbClr val="002060"/>
                </a:solidFill>
                <a:latin typeface="Arial Black" pitchFamily="34" charset="0"/>
              </a:rPr>
              <a:t> бьются</a:t>
            </a:r>
          </a:p>
          <a:p>
            <a:pPr>
              <a:buFontTx/>
              <a:buNone/>
              <a:defRPr/>
            </a:pPr>
            <a:r>
              <a:rPr lang="ru-RU" sz="2400" b="1" dirty="0" smtClean="0">
                <a:solidFill>
                  <a:srgbClr val="002060"/>
                </a:solidFill>
                <a:latin typeface="Arial Black" pitchFamily="34" charset="0"/>
              </a:rPr>
              <a:t>За красный родной Петроград.</a:t>
            </a:r>
          </a:p>
          <a:p>
            <a:pPr>
              <a:buFontTx/>
              <a:buNone/>
              <a:defRPr/>
            </a:pPr>
            <a:endParaRPr lang="ru-RU" sz="2400" b="1" dirty="0" smtClean="0">
              <a:solidFill>
                <a:srgbClr val="002060"/>
              </a:solidFill>
              <a:latin typeface="Arial Black" pitchFamily="34" charset="0"/>
            </a:endParaRPr>
          </a:p>
          <a:p>
            <a:pPr>
              <a:buFontTx/>
              <a:buNone/>
              <a:defRPr/>
            </a:pPr>
            <a:r>
              <a:rPr lang="ru-RU" sz="2400" b="1" dirty="0" smtClean="0">
                <a:solidFill>
                  <a:srgbClr val="002060"/>
                </a:solidFill>
                <a:latin typeface="Arial Black" pitchFamily="34" charset="0"/>
              </a:rPr>
              <a:t>Они запевают, отвагой объяты,</a:t>
            </a:r>
          </a:p>
          <a:p>
            <a:pPr>
              <a:buFontTx/>
              <a:buNone/>
              <a:defRPr/>
            </a:pPr>
            <a:r>
              <a:rPr lang="ru-RU" sz="2400" b="1" dirty="0" smtClean="0">
                <a:solidFill>
                  <a:srgbClr val="002060"/>
                </a:solidFill>
                <a:latin typeface="Arial Black" pitchFamily="34" charset="0"/>
              </a:rPr>
              <a:t>О том, что сердца говорят:</a:t>
            </a:r>
          </a:p>
          <a:p>
            <a:pPr>
              <a:buFontTx/>
              <a:buNone/>
              <a:defRPr/>
            </a:pPr>
            <a:r>
              <a:rPr lang="ru-RU" sz="2400" b="1" dirty="0" smtClean="0">
                <a:solidFill>
                  <a:srgbClr val="002060"/>
                </a:solidFill>
                <a:latin typeface="Arial Black" pitchFamily="34" charset="0"/>
              </a:rPr>
              <a:t> - Ещё не ступала нога супостата –</a:t>
            </a:r>
          </a:p>
          <a:p>
            <a:pPr>
              <a:buFontTx/>
              <a:buNone/>
              <a:defRPr/>
            </a:pPr>
            <a:r>
              <a:rPr lang="ru-RU" sz="2400" b="1" dirty="0" smtClean="0">
                <a:solidFill>
                  <a:srgbClr val="002060"/>
                </a:solidFill>
                <a:latin typeface="Arial Black" pitchFamily="34" charset="0"/>
              </a:rPr>
              <a:t>На камни твои, Петроград…»  </a:t>
            </a:r>
          </a:p>
          <a:p>
            <a:pPr>
              <a:buFontTx/>
              <a:buNone/>
              <a:defRPr/>
            </a:pPr>
            <a:r>
              <a:rPr lang="ru-RU" sz="2400" b="1" dirty="0" smtClean="0">
                <a:solidFill>
                  <a:srgbClr val="002060"/>
                </a:solidFill>
                <a:latin typeface="Arial Black" pitchFamily="34" charset="0"/>
              </a:rPr>
              <a:t> О. Ф. </a:t>
            </a:r>
            <a:r>
              <a:rPr lang="ru-RU" sz="2400" b="1" dirty="0" err="1" smtClean="0">
                <a:solidFill>
                  <a:srgbClr val="002060"/>
                </a:solidFill>
                <a:latin typeface="Arial Black" pitchFamily="34" charset="0"/>
              </a:rPr>
              <a:t>Берггольц</a:t>
            </a:r>
            <a:r>
              <a:rPr lang="ru-RU" sz="2400" b="1" dirty="0" smtClean="0">
                <a:solidFill>
                  <a:srgbClr val="002060"/>
                </a:solidFill>
                <a:latin typeface="Arial Black" pitchFamily="34" charset="0"/>
              </a:rPr>
              <a:t> </a:t>
            </a:r>
            <a:endParaRPr lang="ru-RU" sz="2400" dirty="0">
              <a:solidFill>
                <a:srgbClr val="002060"/>
              </a:solidFill>
              <a:latin typeface="Arial Black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907704" y="332656"/>
            <a:ext cx="455926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b="1" dirty="0" smtClean="0">
                <a:solidFill>
                  <a:srgbClr val="003300"/>
                </a:solidFill>
                <a:latin typeface="Arial Black" pitchFamily="34" charset="0"/>
              </a:rPr>
              <a:t>Начало блокады</a:t>
            </a:r>
            <a:endParaRPr lang="ru-RU" sz="3600" dirty="0">
              <a:solidFill>
                <a:srgbClr val="003300"/>
              </a:solidFill>
              <a:latin typeface="Arial Black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95536" y="1196752"/>
            <a:ext cx="8501090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Font typeface="Wingdings" pitchFamily="2" charset="2"/>
              <a:buNone/>
            </a:pPr>
            <a:r>
              <a:rPr lang="ru-RU" sz="2000" b="1" dirty="0" smtClean="0">
                <a:solidFill>
                  <a:srgbClr val="FFFFFF"/>
                </a:solidFill>
                <a:latin typeface="Arial Black" pitchFamily="34" charset="0"/>
              </a:rPr>
              <a:t>На момент установления блокады в городе находилось 2 миллиона 544 тысячи человек, в том числе около 400 тысяч детей. Кроме того, в пригородных районах, то есть тоже в кольце блокады, осталось 343 тысячи человек. В сентябре, когда начались систематические бомбардировки, обстрелы и пожары, многие хотели выехать, но пути уже были отрезаны. </a:t>
            </a:r>
          </a:p>
          <a:p>
            <a:pPr algn="ctr">
              <a:buFont typeface="Wingdings" pitchFamily="2" charset="2"/>
              <a:buNone/>
            </a:pPr>
            <a:r>
              <a:rPr lang="ru-RU" sz="2000" b="1" dirty="0" smtClean="0">
                <a:solidFill>
                  <a:srgbClr val="FFFFFF"/>
                </a:solidFill>
                <a:latin typeface="Arial Black" pitchFamily="34" charset="0"/>
              </a:rPr>
              <a:t>Горожане начали готовиться к осаде: люди бросились изымать средства из сберкасс, за несколько часов был выбран весь денежный запас по городу. У всех магазинов выстроились огромные очереди. На самом деле в осаду мало кто верил, но по старой привычке запасались сахаром, мукой, мылом, солью. Даже по официальным данным спрос на эти продукты в некоторых районах превышал 500 процентов.</a:t>
            </a:r>
            <a:endParaRPr lang="ru-RU" sz="2000" dirty="0">
              <a:solidFill>
                <a:srgbClr val="FFFFFF"/>
              </a:solidFill>
              <a:latin typeface="Arial Black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835696" y="188640"/>
            <a:ext cx="5086649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3600" dirty="0" smtClean="0">
                <a:solidFill>
                  <a:srgbClr val="003300"/>
                </a:solidFill>
                <a:latin typeface="Arial Black" pitchFamily="34" charset="0"/>
              </a:rPr>
              <a:t>Хлебная карточка </a:t>
            </a:r>
          </a:p>
          <a:p>
            <a:pPr algn="ctr"/>
            <a:r>
              <a:rPr lang="ru-RU" sz="3600" dirty="0" smtClean="0">
                <a:solidFill>
                  <a:srgbClr val="003300"/>
                </a:solidFill>
                <a:latin typeface="Arial Black" pitchFamily="34" charset="0"/>
              </a:rPr>
              <a:t>блокадника</a:t>
            </a:r>
            <a:endParaRPr lang="ru-RU" sz="3600" dirty="0">
              <a:solidFill>
                <a:srgbClr val="003300"/>
              </a:solidFill>
              <a:latin typeface="Arial Black" pitchFamily="34" charset="0"/>
            </a:endParaRPr>
          </a:p>
        </p:txBody>
      </p:sp>
      <p:pic>
        <p:nvPicPr>
          <p:cNvPr id="5" name="Picture 5" descr="200px-Leningrad_bread_ration_stamp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48064" y="1582112"/>
            <a:ext cx="3703066" cy="500517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6" name="Прямоугольник 5"/>
          <p:cNvSpPr/>
          <p:nvPr/>
        </p:nvSpPr>
        <p:spPr>
          <a:xfrm>
            <a:off x="285720" y="1643050"/>
            <a:ext cx="4714908" cy="48705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</a:pPr>
            <a:r>
              <a:rPr lang="ru-RU" sz="2300" dirty="0" smtClean="0">
                <a:solidFill>
                  <a:srgbClr val="FFFF00"/>
                </a:solidFill>
                <a:latin typeface="Arial Black" pitchFamily="34" charset="0"/>
              </a:rPr>
              <a:t>- Рабочим — 250 грамм хлеба в сутки. </a:t>
            </a:r>
          </a:p>
          <a:p>
            <a:pPr>
              <a:lnSpc>
                <a:spcPct val="90000"/>
              </a:lnSpc>
            </a:pPr>
            <a:r>
              <a:rPr lang="ru-RU" sz="2300" dirty="0" smtClean="0">
                <a:solidFill>
                  <a:srgbClr val="FFFF00"/>
                </a:solidFill>
                <a:latin typeface="Arial Black" pitchFamily="34" charset="0"/>
              </a:rPr>
              <a:t>Служащим, иждивенцам и детям до 12 лет — по 125 грамм. </a:t>
            </a:r>
          </a:p>
          <a:p>
            <a:pPr>
              <a:lnSpc>
                <a:spcPct val="90000"/>
              </a:lnSpc>
            </a:pPr>
            <a:r>
              <a:rPr lang="ru-RU" sz="2300" dirty="0" smtClean="0">
                <a:solidFill>
                  <a:srgbClr val="FFFF00"/>
                </a:solidFill>
                <a:latin typeface="Arial Black" pitchFamily="34" charset="0"/>
              </a:rPr>
              <a:t>- Личному составу военизированной охраны, пожарных команд, истребительных отрядов, ремесленных училищ и школ ФЗО, находившемуся на котловом довольствии — 300 грамм. </a:t>
            </a:r>
          </a:p>
          <a:p>
            <a:pPr>
              <a:lnSpc>
                <a:spcPct val="90000"/>
              </a:lnSpc>
            </a:pPr>
            <a:r>
              <a:rPr lang="ru-RU" sz="2300" dirty="0" smtClean="0">
                <a:solidFill>
                  <a:srgbClr val="FFFF00"/>
                </a:solidFill>
                <a:latin typeface="Arial Black" pitchFamily="34" charset="0"/>
              </a:rPr>
              <a:t>- Войскам первой линии — 500 грамм. </a:t>
            </a:r>
            <a:endParaRPr lang="ru-RU" sz="2300" dirty="0">
              <a:solidFill>
                <a:srgbClr val="FFFF00"/>
              </a:solidFill>
              <a:latin typeface="Arial Black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57158" y="214291"/>
            <a:ext cx="5286412" cy="65248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2200" dirty="0" smtClean="0">
                <a:ln w="3175" cmpd="sng">
                  <a:solidFill>
                    <a:schemeClr val="bg1"/>
                  </a:solidFill>
                  <a:prstDash val="solid"/>
                  <a:miter lim="800000"/>
                </a:ln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Блокада принесла ленинградцам тяжелейшие испытания. Зимой 1941-1942 годов город сковала лютая стужа. Не было топлива и электроэнергии. Истощенные голодом, обессилевшие и измученные непрерывными бомбежками и обстрелами, ленинградцы жили в </a:t>
            </a:r>
            <a:r>
              <a:rPr lang="ru-RU" sz="2200" dirty="0" err="1" smtClean="0">
                <a:ln w="3175" cmpd="sng">
                  <a:solidFill>
                    <a:schemeClr val="bg1"/>
                  </a:solidFill>
                  <a:prstDash val="solid"/>
                  <a:miter lim="800000"/>
                </a:ln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неотапливаемых</a:t>
            </a:r>
            <a:r>
              <a:rPr lang="ru-RU" sz="2200" dirty="0" smtClean="0">
                <a:ln w="3175" cmpd="sng">
                  <a:solidFill>
                    <a:schemeClr val="bg1"/>
                  </a:solidFill>
                  <a:prstDash val="solid"/>
                  <a:miter lim="800000"/>
                </a:ln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комнатах с заделанными картоном окнами, потому что стекла были выбиты взрывной волной. Тускло светили коптилки. Замерзли водопровод и канализация. За водой для питья приходилось ходить на набережную Невы, с трудом спускаться на лед, брать воду в быстро замерзающих прорубях, а потом под обстрелом доставлять ее домой.</a:t>
            </a:r>
            <a:endParaRPr lang="ru-RU" sz="2200" dirty="0">
              <a:ln w="3175" cmpd="sng">
                <a:solidFill>
                  <a:schemeClr val="bg1"/>
                </a:solidFill>
                <a:prstDash val="solid"/>
                <a:miter lim="800000"/>
              </a:ln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Рисунок 4" descr="1941_77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59888" y="285728"/>
            <a:ext cx="3080913" cy="3714776"/>
          </a:xfrm>
          <a:prstGeom prst="rect">
            <a:avLst/>
          </a:prstGeom>
          <a:noFill/>
          <a:ln w="38100">
            <a:solidFill>
              <a:schemeClr val="bg1"/>
            </a:solidFill>
            <a:miter lim="800000"/>
            <a:headEnd/>
            <a:tailEnd/>
          </a:ln>
        </p:spPr>
      </p:pic>
      <p:pic>
        <p:nvPicPr>
          <p:cNvPr id="6" name="Рисунок 5" descr="0_3e12_86dcd314_XL.jpe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15008" y="4214818"/>
            <a:ext cx="3188723" cy="2357430"/>
          </a:xfrm>
          <a:prstGeom prst="rect">
            <a:avLst/>
          </a:prstGeom>
          <a:noFill/>
          <a:ln w="38100">
            <a:solidFill>
              <a:schemeClr val="bg1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550301577" descr="55030157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хническая">
  <a:themeElements>
    <a:clrScheme name="Литейная">
      <a:dk1>
        <a:sysClr val="windowText" lastClr="000000"/>
      </a:dk1>
      <a:lt1>
        <a:sysClr val="window" lastClr="FFFFFF"/>
      </a:lt1>
      <a:dk2>
        <a:srgbClr val="676A55"/>
      </a:dk2>
      <a:lt2>
        <a:srgbClr val="EAEBDE"/>
      </a:lt2>
      <a:accent1>
        <a:srgbClr val="72A376"/>
      </a:accent1>
      <a:accent2>
        <a:srgbClr val="B0CCB0"/>
      </a:accent2>
      <a:accent3>
        <a:srgbClr val="A8CDD7"/>
      </a:accent3>
      <a:accent4>
        <a:srgbClr val="C0BEAF"/>
      </a:accent4>
      <a:accent5>
        <a:srgbClr val="CEC597"/>
      </a:accent5>
      <a:accent6>
        <a:srgbClr val="E8B7B7"/>
      </a:accent6>
      <a:hlink>
        <a:srgbClr val="DB5353"/>
      </a:hlink>
      <a:folHlink>
        <a:srgbClr val="903638"/>
      </a:folHlink>
    </a:clrScheme>
    <a:fontScheme name="Техническая">
      <a:majorFont>
        <a:latin typeface="Franklin Gothic Book"/>
        <a:ea typeface=""/>
        <a:cs typeface=""/>
        <a:font script="Jpan" typeface="ＭＳ Ｐゴシック"/>
        <a:font script="Hang" typeface="HY견고딕"/>
        <a:font script="Hans" typeface="宋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HGｺﾞｼｯｸM"/>
        <a:font script="Hang" typeface="HY중고딕"/>
        <a:font script="Hans" typeface="黑体"/>
        <a:font script="Hant" typeface="微軟正黑體"/>
        <a:font script="Arab" typeface="Tahoma"/>
        <a:font script="Hebr" typeface="Levenim MT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Техническая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</a:schemeClr>
            </a:gs>
            <a:gs pos="68000">
              <a:schemeClr val="phClr">
                <a:tint val="77000"/>
              </a:schemeClr>
            </a:gs>
            <a:gs pos="81000">
              <a:schemeClr val="phClr">
                <a:tint val="79000"/>
              </a:schemeClr>
            </a:gs>
            <a:gs pos="86000">
              <a:schemeClr val="phClr">
                <a:tint val="73000"/>
              </a:schemeClr>
            </a:gs>
            <a:gs pos="100000">
              <a:schemeClr val="phClr">
                <a:tint val="3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3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shade val="57000"/>
                <a:satMod val="120000"/>
              </a:schemeClr>
            </a:gs>
            <a:gs pos="80000">
              <a:schemeClr val="phClr">
                <a:shade val="56000"/>
                <a:satMod val="145000"/>
              </a:schemeClr>
            </a:gs>
            <a:gs pos="88000">
              <a:schemeClr val="phClr">
                <a:shade val="63000"/>
                <a:satMod val="160000"/>
              </a:schemeClr>
            </a:gs>
            <a:gs pos="100000">
              <a:schemeClr val="phClr">
                <a:tint val="99555"/>
                <a:satMod val="155000"/>
              </a:schemeClr>
            </a:gs>
          </a:gsLst>
          <a:lin ang="5400000" scaled="1"/>
        </a:gradFill>
      </a:fillStyleLst>
      <a:lnStyleLst>
        <a:ln w="9525" cap="flat" cmpd="sng" algn="ctr">
          <a:solidFill>
            <a:schemeClr val="phClr">
              <a:shade val="60000"/>
              <a:satMod val="30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00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62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  <a:scene3d>
            <a:camera prst="orthographicFront" fov="0">
              <a:rot lat="0" lon="0" rev="0"/>
            </a:camera>
            <a:lightRig rig="harsh" dir="t">
              <a:rot lat="6000000" lon="6000000" rev="0"/>
            </a:lightRig>
          </a:scene3d>
          <a:sp3d contourW="10000" prstMaterial="metal">
            <a:bevelT w="20000" h="9000" prst="softRound"/>
            <a:contourClr>
              <a:schemeClr val="phClr">
                <a:shade val="30000"/>
                <a:satMod val="2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50000"/>
              </a:schemeClr>
            </a:gs>
            <a:gs pos="30000">
              <a:schemeClr val="phClr">
                <a:shade val="60000"/>
                <a:satMod val="150000"/>
              </a:schemeClr>
            </a:gs>
            <a:gs pos="100000">
              <a:schemeClr val="phClr">
                <a:tint val="83000"/>
                <a:satMod val="200000"/>
              </a:schemeClr>
            </a:gs>
          </a:gsLst>
          <a:lin ang="13000000" scaled="0"/>
        </a:gra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60000" t="50000" r="4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Technic</Template>
  <TotalTime>454</TotalTime>
  <Words>956</Words>
  <Application>Microsoft Office PowerPoint</Application>
  <PresentationFormat>Экран (4:3)</PresentationFormat>
  <Paragraphs>58</Paragraphs>
  <Slides>26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26</vt:i4>
      </vt:variant>
    </vt:vector>
  </HeadingPairs>
  <TitlesOfParts>
    <vt:vector size="27" baseType="lpstr">
      <vt:lpstr>Техническая</vt:lpstr>
      <vt:lpstr>Симфония мужества блокадного Ленинграда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</vt:vector>
  </TitlesOfParts>
  <Company>Reanimator Extreme Edition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женя</cp:lastModifiedBy>
  <cp:revision>53</cp:revision>
  <dcterms:created xsi:type="dcterms:W3CDTF">2014-12-01T10:09:08Z</dcterms:created>
  <dcterms:modified xsi:type="dcterms:W3CDTF">2014-12-03T08:05:22Z</dcterms:modified>
</cp:coreProperties>
</file>