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59" r:id="rId3"/>
    <p:sldId id="287" r:id="rId4"/>
    <p:sldId id="290" r:id="rId5"/>
    <p:sldId id="278" r:id="rId6"/>
    <p:sldId id="291" r:id="rId7"/>
    <p:sldId id="293" r:id="rId8"/>
    <p:sldId id="275" r:id="rId9"/>
    <p:sldId id="269" r:id="rId10"/>
    <p:sldId id="298" r:id="rId11"/>
    <p:sldId id="294" r:id="rId12"/>
    <p:sldId id="295" r:id="rId13"/>
    <p:sldId id="296" r:id="rId14"/>
    <p:sldId id="297" r:id="rId15"/>
    <p:sldId id="299" r:id="rId16"/>
    <p:sldId id="263" r:id="rId17"/>
    <p:sldId id="264" r:id="rId18"/>
    <p:sldId id="274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0075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7152" autoAdjust="0"/>
  </p:normalViewPr>
  <p:slideViewPr>
    <p:cSldViewPr>
      <p:cViewPr>
        <p:scale>
          <a:sx n="64" d="100"/>
          <a:sy n="64" d="100"/>
        </p:scale>
        <p:origin x="-155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79%20&#1083;&#1077;&#1090;%20&#1050;&#1050;\&#1076;&#1080;&#1072;&#1075;&#1088;&#1072;&#1084;&#1084;&#1072;%20&#1085;&#1072;&#1089;&#1077;&#1083;&#1077;&#1085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Население края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FF3399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ysClr val="windowText" lastClr="000000"/>
                      </a:solidFill>
                    </a:defRPr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Лист1!$A$7:$A$8</c:f>
              <c:strCache>
                <c:ptCount val="2"/>
                <c:pt idx="0">
                  <c:v>Городское</c:v>
                </c:pt>
                <c:pt idx="1">
                  <c:v>Сельское </c:v>
                </c:pt>
              </c:strCache>
            </c:strRef>
          </c:cat>
          <c:val>
            <c:numRef>
              <c:f>Лист1!$B$7:$B$8</c:f>
              <c:numCache>
                <c:formatCode>0.00%</c:formatCode>
                <c:ptCount val="2"/>
                <c:pt idx="0">
                  <c:v>0.54320000000000002</c:v>
                </c:pt>
                <c:pt idx="1">
                  <c:v>0.45679999999999998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9B95A-2534-43E5-8F39-8C866B504533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C537-C778-4123-B054-02CABF27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Большую роль играл экономический фактор. В результате политики индустриализации ко второй половине 30-х годов на Дону и Северном Кавказе была создана мощная промышленная база. Азово-Черноморский край к этому времени тоже преобразился, и его экономикой стало невозможно руководить из одного административного центра. Руководство признавалось, что «край чрезвычайно большой был и для руководства трудный»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Большую роль играл экономический фактор. В результате политики индустриализации ко второй половине 30-х годов на Дону и Северном Кавказе была создана мощная промышленная база. Азово-Черноморский край к этому времени тоже преобразился, и его экономикой стало невозможно руководить из одного административного центра. Руководство признавалось, что «край чрезвычайно большой был и для руководства трудный»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картинки- появляются автоматически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КРАСНОДАР - административный центр Краснодарского края. Крупный экономический и культурный центр Северного Кавказа и Южного федерального округа, центр историко-географической области Кубань. Неофициально именуется столицей Кубани, а также южной столицей России. Население — 853 848 человек (2016 год).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Флаг Краснодарского края представляет собой прямоугольное полотнище из трех равновеликих горизонтальных полос: верхней - синего, средней - малинового и нижней - зеленого цвета. Ширина двух крайних полос равна ширине малиновой полосы. В центре флага расположен герб Краснодарского края, выполненный в одноцветном варианте - желтым цветом с оранжевым контуром. Отношение ширины флага и его длины - 2 : 3.</a:t>
            </a:r>
          </a:p>
          <a:p>
            <a:r>
              <a:rPr lang="ru-RU" dirty="0" smtClean="0"/>
              <a:t>Закон Краснодарского края от 5 мая 1995 года N 5-КЗ "О символах Краснодарского края" принят 24 марта 1995 года Законодательным Собранием Краснодарского края, глава 2, статья 7 (в редакции Закона Краснодарского края "О внесении изменений в Закон Краснодарского края "О символах Краснодарского края" от 28 июня 2004 года N 730-КЗ).</a:t>
            </a:r>
          </a:p>
          <a:p>
            <a:r>
              <a:rPr lang="ru-RU" dirty="0" smtClean="0"/>
              <a:t>Флаг Краснодарского края внесен в Государственный геральдический регистр Российской Федерации 22 сентября 2004 года с присвоением регистрационного номера - 1503.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Значения цветов флага Кубанской Республики и их расположения не были закреплены документально. Однако существуют различные неофициальные версии значений символики кубанского флага. По одной из них малиновый цвет символизировал казаков-черноморцев, потомков запорожцев, синий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казаков-линейцев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наследников донцов, зелёный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адыгов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(либо всех горцев-мусульман) . По другой малиновый цвет символизировал всех казаков Кубани, потомков как запорожцев, так и донцов, синий — иногороднее (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неказачье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население («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гамселов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») , зелёный —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адыгов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(либо всех горцев-мусульман) 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Гимном Краснодарского края является произведение на стихи полкового священника отца </a:t>
            </a:r>
            <a:r>
              <a:rPr lang="ru-RU" dirty="0" err="1" smtClean="0"/>
              <a:t>Констанина</a:t>
            </a:r>
            <a:r>
              <a:rPr lang="ru-RU" dirty="0" smtClean="0"/>
              <a:t> Образцова, положенное на народную музыку в обработке профессора Виктора Захарченко (Закон Краснодарского края «О символах Краснодарского края» от 5 мая 1995 года №</a:t>
            </a:r>
            <a:r>
              <a:rPr lang="ru-RU" baseline="0" dirty="0" smtClean="0"/>
              <a:t> </a:t>
            </a:r>
            <a:r>
              <a:rPr lang="ru-RU" dirty="0" smtClean="0"/>
              <a:t>5-КЗ принят 24 марта 1995 года Законодательным Собранием Краснодарского края, глава 3, статья 16).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Историческая справка:</a:t>
            </a:r>
            <a:endParaRPr lang="ru-RU" dirty="0" smtClean="0"/>
          </a:p>
          <a:p>
            <a:r>
              <a:rPr lang="ru-RU" dirty="0" smtClean="0"/>
              <a:t>Народная песня «Ты, Кубань, Ты наша Родина», написана в 1914 году на русско-турецком фронте. Была посвящена казакам 1-го Кавказского казачьего полка в память боевой их славы в первой мировой войне. Автор слов - полковой священник Константин Образцов.</a:t>
            </a:r>
          </a:p>
          <a:p>
            <a:r>
              <a:rPr lang="ru-RU" dirty="0" smtClean="0"/>
              <a:t>Песня сразу привлекла внимание воинов. Военные песни их репертуара, как правило, описывали картины походов, сражений, где участвовали казаки. А в новой песне нет ничего батального, внешнего, описательного. Свое содержание, чувства она передает по-человечески просто, задушевно и в то же время мудро, величаво.</a:t>
            </a:r>
          </a:p>
          <a:p>
            <a:r>
              <a:rPr lang="ru-RU" dirty="0" smtClean="0"/>
              <a:t>Текст песни написан в виде приветственного послания, коллективного письма на Кубань. Казаки вспоминают  станицы вольные: родной отцовский дом  и бьются насмерть с «врагом-басурманином», чтоб жила их святая родина.</a:t>
            </a:r>
          </a:p>
          <a:p>
            <a:r>
              <a:rPr lang="ru-RU" dirty="0" smtClean="0"/>
              <a:t>Сначала песня исполнялась в небольшом кругу фронтовиков. Через год-два ее запели все кубанские подразделения действующей армии. В период гражданской войны она была официальным гимном Кубанской рады. И в годы Великой Отечественной песня поднимала боевой дух казаков и вместе с ними прошла победный путь от берегов Кубани до Эльбы. Ее слышали в Польше, Румынии, Болгарии, Венгрии, Германии.</a:t>
            </a:r>
          </a:p>
          <a:p>
            <a:r>
              <a:rPr lang="ru-RU" dirty="0" smtClean="0"/>
              <a:t>В настоящее время песня олицетворяет собою Кубань.</a:t>
            </a:r>
          </a:p>
          <a:p>
            <a:r>
              <a:rPr lang="ru-RU" dirty="0" smtClean="0"/>
              <a:t>В марте 1995 года Законодательное Собрание Краснодарского края утвердило ее в качестве гимна Краснодарского края.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Общая площадь земель в крае составляет 7546,6 тыс. га.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Распределение земельного фонда по угодьям (тыс. га): </a:t>
            </a:r>
          </a:p>
          <a:p>
            <a:pPr lvl="1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сельскохозяйственные угодья, всего - 4724,5 тыс. га; </a:t>
            </a:r>
          </a:p>
          <a:p>
            <a:pPr lvl="1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земли под поверхностными водами - 388,5 тыс. га; </a:t>
            </a:r>
          </a:p>
          <a:p>
            <a:pPr lvl="1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болота - 183,8 тыс. га; </a:t>
            </a:r>
          </a:p>
          <a:p>
            <a:pPr lvl="1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земли под лесами и древесно-кустарниковой растительностью - 1703,1 тыс. га; </a:t>
            </a:r>
          </a:p>
          <a:p>
            <a:pPr lvl="1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другие угодья - 548,6 тыс. га.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C537-C778-4123-B054-02CABF27ABF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3.gif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gif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gif"/><Relationship Id="rId7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858148" y="285728"/>
            <a:ext cx="1027575" cy="642942"/>
            <a:chOff x="7858148" y="285728"/>
            <a:chExt cx="1027575" cy="642942"/>
          </a:xfrm>
        </p:grpSpPr>
        <p:sp>
          <p:nvSpPr>
            <p:cNvPr id="13" name="Овал 12"/>
            <p:cNvSpPr/>
            <p:nvPr/>
          </p:nvSpPr>
          <p:spPr>
            <a:xfrm>
              <a:off x="8001024" y="571480"/>
              <a:ext cx="642942" cy="357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министерство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8148" y="285728"/>
              <a:ext cx="1027575" cy="642942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214313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84 года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rgbClr val="EA007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КРАСНОДАРСКОМУ </a:t>
            </a:r>
            <a:r>
              <a:rPr lang="ru-RU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КРАЮ</a:t>
            </a:r>
            <a:endParaRPr lang="ru-RU" sz="54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57422" y="3857628"/>
            <a:ext cx="4557722" cy="61437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дзаголовок 9"/>
          <p:cNvSpPr txBox="1">
            <a:spLocks/>
          </p:cNvSpPr>
          <p:nvPr/>
        </p:nvSpPr>
        <p:spPr>
          <a:xfrm>
            <a:off x="928662" y="214296"/>
            <a:ext cx="6286544" cy="642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Содержимое 8" descr="kubanfla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85728"/>
            <a:ext cx="952500" cy="561975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Содержимое 8" descr="krasnod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357298"/>
            <a:ext cx="7215238" cy="481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285728"/>
            <a:ext cx="1255925" cy="714380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358214" y="6215082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КРАСНОДАР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b="1" dirty="0" smtClean="0">
                <a:ln w="11430"/>
                <a:solidFill>
                  <a:srgbClr val="EA007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столица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КУБАНИ</a:t>
            </a:r>
            <a:endParaRPr lang="ru-RU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hbqwfenbz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1" y="1357298"/>
            <a:ext cx="7215238" cy="48577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0166" y="5500702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Население — 853 848 человек (2016 год)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ФЛАГ  КУБАНИ</a:t>
            </a:r>
            <a:endParaRPr lang="ru-RU" sz="32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Содержимое 17" descr="Gosdolg-Krasnodarskogo-kraya-sostavlyaet-bolee-122-mlrd-rubley-krasnkra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3501" y="1600200"/>
            <a:ext cx="701699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58214" y="6215082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0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71670" y="274638"/>
            <a:ext cx="4857784" cy="5111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ФЛАГ  КУБАНИ</a:t>
            </a:r>
            <a:endParaRPr lang="ru-RU" sz="32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Содержимое 17" descr="Gosdolg-Krasnodarskogo-kraya-sostavlyaet-bolee-122-mlrd-rubley-krasnkraj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428869"/>
            <a:ext cx="354421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00496" y="1071546"/>
            <a:ext cx="4900618" cy="5143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</a:rPr>
              <a:t>Малиновая </a:t>
            </a:r>
            <a:r>
              <a:rPr lang="ru-RU" sz="2200" dirty="0" smtClean="0"/>
              <a:t>полоса в центре (</a:t>
            </a:r>
            <a:r>
              <a:rPr lang="ru-RU" sz="2200" b="1" dirty="0" smtClean="0">
                <a:solidFill>
                  <a:srgbClr val="EA0075"/>
                </a:solidFill>
              </a:rPr>
              <a:t>«ствол»</a:t>
            </a:r>
            <a:r>
              <a:rPr lang="ru-RU" sz="2200" dirty="0" smtClean="0"/>
              <a:t>) символизировала «центральное», </a:t>
            </a:r>
            <a:r>
              <a:rPr lang="ru-RU" sz="2200" dirty="0" err="1" smtClean="0"/>
              <a:t>государствообразующее</a:t>
            </a:r>
            <a:r>
              <a:rPr lang="ru-RU" sz="2200" dirty="0" smtClean="0"/>
              <a:t> население Кубани - казаков-черноморцев</a:t>
            </a:r>
          </a:p>
          <a:p>
            <a:pPr marL="0" indent="0">
              <a:buNone/>
            </a:pPr>
            <a:endParaRPr lang="ru-RU" sz="700" b="1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9900"/>
                </a:solidFill>
              </a:rPr>
              <a:t>Зелёная</a:t>
            </a:r>
            <a:r>
              <a:rPr lang="ru-RU" sz="2200" dirty="0" smtClean="0"/>
              <a:t> снизу (</a:t>
            </a:r>
            <a:r>
              <a:rPr lang="ru-RU" sz="2200" b="1" dirty="0" smtClean="0">
                <a:solidFill>
                  <a:srgbClr val="009900"/>
                </a:solidFill>
              </a:rPr>
              <a:t>«корень»</a:t>
            </a:r>
            <a:r>
              <a:rPr lang="ru-RU" sz="2200" dirty="0" smtClean="0"/>
              <a:t>) символизировала «изначальное», автохтонное население Кубани - </a:t>
            </a:r>
            <a:r>
              <a:rPr lang="ru-RU" sz="2200" dirty="0" err="1" smtClean="0"/>
              <a:t>адыгов</a:t>
            </a:r>
            <a:endParaRPr lang="ru-RU" sz="2200" dirty="0" smtClean="0"/>
          </a:p>
          <a:p>
            <a:pPr marL="0" indent="0">
              <a:buNone/>
            </a:pPr>
            <a:endParaRPr lang="ru-RU" sz="7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00FF"/>
                </a:solidFill>
              </a:rPr>
              <a:t>Синяя </a:t>
            </a:r>
            <a:r>
              <a:rPr lang="ru-RU" sz="2200" dirty="0" smtClean="0"/>
              <a:t>сверху (</a:t>
            </a:r>
            <a:r>
              <a:rPr lang="ru-RU" sz="2200" b="1" dirty="0" smtClean="0">
                <a:solidFill>
                  <a:srgbClr val="0000FF"/>
                </a:solidFill>
              </a:rPr>
              <a:t>«ветви»</a:t>
            </a:r>
            <a:r>
              <a:rPr lang="ru-RU" sz="2200" dirty="0" smtClean="0"/>
              <a:t>) символизировала «позднейшее» (полярное «изначальному») остальное население Кубани, формировавшееся на «корневой» и «стволовой» базе.</a:t>
            </a:r>
          </a:p>
          <a:p>
            <a:pPr marL="0" indent="0">
              <a:buNone/>
            </a:pPr>
            <a:endParaRPr lang="ru-RU" sz="22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58214" y="6215082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ГЕРБ   КУБАНИ</a:t>
            </a:r>
            <a:endParaRPr lang="ru-RU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Содержимое 10" descr="kuba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4794" y="1600200"/>
            <a:ext cx="3823411" cy="4525963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29124" y="1285860"/>
            <a:ext cx="4257676" cy="48403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сторонам за щитом накрест положены четыре лазоревых знамени с золотым изображением коронованных вензелей императрицы Екатерины </a:t>
            </a:r>
            <a:r>
              <a:rPr lang="en-US" dirty="0" smtClean="0"/>
              <a:t>II</a:t>
            </a:r>
            <a:r>
              <a:rPr lang="ru-RU" dirty="0" smtClean="0"/>
              <a:t> и императоров Павла </a:t>
            </a:r>
            <a:r>
              <a:rPr lang="en-US" dirty="0" smtClean="0"/>
              <a:t>I</a:t>
            </a:r>
            <a:r>
              <a:rPr lang="ru-RU" dirty="0" smtClean="0"/>
              <a:t>, Александра </a:t>
            </a:r>
            <a:r>
              <a:rPr lang="en-US" dirty="0" smtClean="0"/>
              <a:t>I</a:t>
            </a:r>
            <a:r>
              <a:rPr lang="ru-RU" dirty="0" smtClean="0"/>
              <a:t> и Николая </a:t>
            </a:r>
            <a:r>
              <a:rPr lang="en-US" dirty="0" smtClean="0"/>
              <a:t>I</a:t>
            </a:r>
            <a:r>
              <a:rPr lang="ru-RU" dirty="0" smtClean="0"/>
              <a:t>, окруженных такими же дубово-лавровыми венками. </a:t>
            </a:r>
          </a:p>
          <a:p>
            <a:pPr marL="0" indent="0">
              <a:buNone/>
            </a:pPr>
            <a:r>
              <a:rPr lang="ru-RU" dirty="0" smtClean="0"/>
              <a:t>Древки штандарта и знамен лазоревые, </a:t>
            </a:r>
            <a:r>
              <a:rPr lang="ru-RU" dirty="0" err="1" smtClean="0"/>
              <a:t>навершия</a:t>
            </a:r>
            <a:r>
              <a:rPr lang="ru-RU" dirty="0" smtClean="0"/>
              <a:t>, кисти на шнурах и бахрома штандарта, знамен и подтоки золотые.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58214" y="6215082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1538" y="214290"/>
            <a:ext cx="4900618" cy="7969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   КУБАНИ</a:t>
            </a:r>
            <a:endParaRPr lang="ru-RU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Содержимое 10" descr="kuban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3286148" cy="3297069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72066" y="857232"/>
            <a:ext cx="3714776" cy="56436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/>
              <a:t>«ТЫ, КУБАНЬ, ТЫ, НАША РОДИНА» </a:t>
            </a:r>
            <a:endParaRPr lang="ru-RU" sz="400" dirty="0" smtClean="0"/>
          </a:p>
          <a:p>
            <a:pPr marL="0" indent="0">
              <a:buNone/>
            </a:pPr>
            <a:r>
              <a:rPr lang="ru-RU" sz="1400" dirty="0" smtClean="0"/>
              <a:t>Ты, Кубань, ты, наша родина, </a:t>
            </a:r>
            <a:br>
              <a:rPr lang="ru-RU" sz="1400" dirty="0" smtClean="0"/>
            </a:br>
            <a:r>
              <a:rPr lang="ru-RU" sz="1400" dirty="0" smtClean="0"/>
              <a:t>Вековой наш богатырь! </a:t>
            </a:r>
            <a:br>
              <a:rPr lang="ru-RU" sz="1400" dirty="0" smtClean="0"/>
            </a:br>
            <a:r>
              <a:rPr lang="ru-RU" sz="1400" dirty="0" smtClean="0"/>
              <a:t>Многоводная, раздольная, </a:t>
            </a:r>
            <a:br>
              <a:rPr lang="ru-RU" sz="1400" dirty="0" smtClean="0"/>
            </a:br>
            <a:r>
              <a:rPr lang="ru-RU" sz="1400" dirty="0" smtClean="0"/>
              <a:t>Разлилась ты вдаль и вширь.</a:t>
            </a:r>
          </a:p>
          <a:p>
            <a:pPr marL="0" indent="0">
              <a:buNone/>
            </a:pPr>
            <a:r>
              <a:rPr lang="ru-RU" sz="1400" dirty="0" smtClean="0"/>
              <a:t>Из далеких стран полуденных, </a:t>
            </a:r>
            <a:br>
              <a:rPr lang="ru-RU" sz="1400" dirty="0" smtClean="0"/>
            </a:br>
            <a:r>
              <a:rPr lang="ru-RU" sz="1400" dirty="0" smtClean="0"/>
              <a:t>Из заморской стороны </a:t>
            </a:r>
            <a:br>
              <a:rPr lang="ru-RU" sz="1400" dirty="0" smtClean="0"/>
            </a:br>
            <a:r>
              <a:rPr lang="ru-RU" sz="1400" dirty="0" smtClean="0"/>
              <a:t>Бьем челом тебе, родимая, </a:t>
            </a:r>
            <a:br>
              <a:rPr lang="ru-RU" sz="1400" dirty="0" smtClean="0"/>
            </a:br>
            <a:r>
              <a:rPr lang="ru-RU" sz="1400" dirty="0" smtClean="0"/>
              <a:t>Твои верные сыны.</a:t>
            </a:r>
          </a:p>
          <a:p>
            <a:pPr marL="0" indent="0">
              <a:buNone/>
            </a:pPr>
            <a:r>
              <a:rPr lang="ru-RU" sz="1400" dirty="0" smtClean="0"/>
              <a:t>О тебе здесь </a:t>
            </a:r>
            <a:r>
              <a:rPr lang="ru-RU" sz="1400" dirty="0" err="1" smtClean="0"/>
              <a:t>вспоминаючи</a:t>
            </a:r>
            <a:r>
              <a:rPr lang="ru-RU" sz="1400" dirty="0" smtClean="0"/>
              <a:t>, </a:t>
            </a:r>
            <a:br>
              <a:rPr lang="ru-RU" sz="1400" dirty="0" smtClean="0"/>
            </a:br>
            <a:r>
              <a:rPr lang="ru-RU" sz="1400" dirty="0" smtClean="0"/>
              <a:t>Песню дружно мы поем, </a:t>
            </a:r>
            <a:br>
              <a:rPr lang="ru-RU" sz="1400" dirty="0" smtClean="0"/>
            </a:br>
            <a:r>
              <a:rPr lang="ru-RU" sz="1400" dirty="0" smtClean="0"/>
              <a:t>Про твои станицы вольные, </a:t>
            </a:r>
            <a:br>
              <a:rPr lang="ru-RU" sz="1400" dirty="0" smtClean="0"/>
            </a:br>
            <a:r>
              <a:rPr lang="ru-RU" sz="1400" dirty="0" smtClean="0"/>
              <a:t>Про родной отцовский дом.</a:t>
            </a:r>
          </a:p>
          <a:p>
            <a:pPr marL="0" indent="0">
              <a:buNone/>
            </a:pPr>
            <a:r>
              <a:rPr lang="ru-RU" sz="1400" dirty="0" smtClean="0"/>
              <a:t>О тебе здесь </a:t>
            </a:r>
            <a:r>
              <a:rPr lang="ru-RU" sz="1400" dirty="0" err="1" smtClean="0"/>
              <a:t>вспоминаючи</a:t>
            </a:r>
            <a:r>
              <a:rPr lang="ru-RU" sz="1400" dirty="0" smtClean="0"/>
              <a:t>, </a:t>
            </a:r>
            <a:br>
              <a:rPr lang="ru-RU" sz="1400" dirty="0" smtClean="0"/>
            </a:br>
            <a:r>
              <a:rPr lang="ru-RU" sz="1400" dirty="0" smtClean="0"/>
              <a:t>Как о матери родной, </a:t>
            </a:r>
            <a:br>
              <a:rPr lang="ru-RU" sz="1400" dirty="0" smtClean="0"/>
            </a:br>
            <a:r>
              <a:rPr lang="ru-RU" sz="1400" dirty="0" smtClean="0"/>
              <a:t>На врага на басурманина </a:t>
            </a:r>
            <a:br>
              <a:rPr lang="ru-RU" sz="1400" dirty="0" smtClean="0"/>
            </a:br>
            <a:r>
              <a:rPr lang="ru-RU" sz="1400" dirty="0" smtClean="0"/>
              <a:t>Мы идем на смертный бой.</a:t>
            </a:r>
          </a:p>
          <a:p>
            <a:pPr marL="0" indent="0">
              <a:buNone/>
            </a:pPr>
            <a:r>
              <a:rPr lang="ru-RU" sz="1400" dirty="0" smtClean="0"/>
              <a:t>О тебе здесь </a:t>
            </a:r>
            <a:r>
              <a:rPr lang="ru-RU" sz="1400" dirty="0" err="1" smtClean="0"/>
              <a:t>вспоминаючи</a:t>
            </a:r>
            <a:r>
              <a:rPr lang="ru-RU" sz="1400" dirty="0" smtClean="0"/>
              <a:t>, </a:t>
            </a:r>
            <a:br>
              <a:rPr lang="ru-RU" sz="1400" dirty="0" smtClean="0"/>
            </a:br>
            <a:r>
              <a:rPr lang="ru-RU" sz="1400" dirty="0" smtClean="0"/>
              <a:t>За тебя ль не постоять, </a:t>
            </a:r>
            <a:br>
              <a:rPr lang="ru-RU" sz="1400" dirty="0" smtClean="0"/>
            </a:br>
            <a:r>
              <a:rPr lang="ru-RU" sz="1400" dirty="0" smtClean="0"/>
              <a:t>За твою ли славу старую </a:t>
            </a:r>
            <a:br>
              <a:rPr lang="ru-RU" sz="1400" dirty="0" smtClean="0"/>
            </a:br>
            <a:r>
              <a:rPr lang="ru-RU" sz="1400" dirty="0" smtClean="0"/>
              <a:t>Жизнь свою ли не отдать?</a:t>
            </a:r>
          </a:p>
          <a:p>
            <a:pPr marL="0" indent="0">
              <a:buNone/>
            </a:pPr>
            <a:r>
              <a:rPr lang="ru-RU" sz="1400" dirty="0" smtClean="0"/>
              <a:t>Мы, как дань свою покорную, </a:t>
            </a:r>
            <a:br>
              <a:rPr lang="ru-RU" sz="1400" dirty="0" smtClean="0"/>
            </a:br>
            <a:r>
              <a:rPr lang="ru-RU" sz="1400" dirty="0" smtClean="0"/>
              <a:t>От прославленных знамен </a:t>
            </a:r>
            <a:br>
              <a:rPr lang="ru-RU" sz="1400" dirty="0" smtClean="0"/>
            </a:br>
            <a:r>
              <a:rPr lang="ru-RU" sz="1400" dirty="0" smtClean="0"/>
              <a:t>Шлем тебе, Кубань родимая, </a:t>
            </a:r>
            <a:br>
              <a:rPr lang="ru-RU" sz="1400" dirty="0" smtClean="0"/>
            </a:br>
            <a:r>
              <a:rPr lang="ru-RU" sz="1400" dirty="0" smtClean="0"/>
              <a:t>До сырой земли поклон.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214290"/>
            <a:ext cx="1255925" cy="714380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58214" y="6215082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596" y="4286256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Стихи </a:t>
            </a:r>
            <a:r>
              <a:rPr lang="ru-RU" dirty="0" smtClean="0"/>
              <a:t>полкового священника отца </a:t>
            </a:r>
            <a:r>
              <a:rPr lang="ru-RU" dirty="0" err="1" smtClean="0"/>
              <a:t>Констанина</a:t>
            </a:r>
            <a:r>
              <a:rPr lang="ru-RU" dirty="0" smtClean="0"/>
              <a:t> Образцова, </a:t>
            </a:r>
          </a:p>
          <a:p>
            <a:r>
              <a:rPr lang="ru-RU" b="1" dirty="0" smtClean="0"/>
              <a:t>Музыка</a:t>
            </a:r>
            <a:r>
              <a:rPr lang="ru-RU" dirty="0" smtClean="0"/>
              <a:t> народная  в обработке профессора Виктора Захарченко</a:t>
            </a:r>
          </a:p>
          <a:p>
            <a:r>
              <a:rPr lang="ru-RU" b="1" dirty="0" smtClean="0"/>
              <a:t>В марте 1995 года </a:t>
            </a:r>
            <a:r>
              <a:rPr lang="ru-RU" dirty="0" smtClean="0"/>
              <a:t>Законодательное Собрание Краснодарского края утвердило ее в качестве гимна Краснодарского края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vskritie-zamkov-avto-dverei-krasnodarskii-krai-masterskaya-galina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864399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986466" y="0"/>
            <a:ext cx="3157534" cy="8683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КАРТА КРАЯ</a:t>
            </a: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215340" y="2999578"/>
            <a:ext cx="5286412" cy="1588"/>
          </a:xfrm>
          <a:prstGeom prst="straightConnector1">
            <a:avLst/>
          </a:prstGeom>
          <a:ln w="76200">
            <a:solidFill>
              <a:srgbClr val="EA007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757098" y="181501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327 КМ</a:t>
            </a:r>
            <a:endParaRPr lang="ru-RU" sz="3200" b="1" dirty="0">
              <a:ln>
                <a:solidFill>
                  <a:srgbClr val="009900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57158" y="3357562"/>
            <a:ext cx="8286808" cy="1588"/>
          </a:xfrm>
          <a:prstGeom prst="straightConnector1">
            <a:avLst/>
          </a:prstGeom>
          <a:ln w="76200">
            <a:solidFill>
              <a:srgbClr val="EA007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86380" y="2714620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0099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 КМ</a:t>
            </a:r>
            <a:endParaRPr lang="ru-RU" sz="3200" b="1" dirty="0">
              <a:ln>
                <a:solidFill>
                  <a:srgbClr val="009900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Рисунок 25" descr="Krasnodar-kr-geo-stub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29586" y="785794"/>
            <a:ext cx="760169" cy="7254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0034" y="4000504"/>
            <a:ext cx="400052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75,5 тыс. кв. км</a:t>
            </a:r>
            <a:endParaRPr lang="ru-RU" sz="66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EA007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ВЕХИ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386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Краснодарском крае проживает свыше </a:t>
            </a:r>
            <a:r>
              <a:rPr lang="ru-RU" sz="2400" b="1" dirty="0" smtClean="0">
                <a:solidFill>
                  <a:srgbClr val="0000FF"/>
                </a:solidFill>
              </a:rPr>
              <a:t>пяти с половиной миллионов</a:t>
            </a:r>
            <a:r>
              <a:rPr lang="ru-RU" sz="2400" dirty="0" smtClean="0"/>
              <a:t> человек (на 2016 год), в том числе: </a:t>
            </a:r>
          </a:p>
          <a:p>
            <a:pPr marL="355600" indent="-177800">
              <a:buClr>
                <a:srgbClr val="EA0075"/>
              </a:buClr>
              <a:buFont typeface="Wingdings" pitchFamily="2" charset="2"/>
              <a:buChar char="§"/>
            </a:pPr>
            <a:r>
              <a:rPr lang="ru-RU" sz="2400" b="1" dirty="0" smtClean="0"/>
              <a:t>54,32%</a:t>
            </a:r>
            <a:r>
              <a:rPr lang="ru-RU" sz="2400" dirty="0" smtClean="0"/>
              <a:t> - в городах </a:t>
            </a:r>
          </a:p>
          <a:p>
            <a:pPr marL="355600" indent="-177800">
              <a:buClr>
                <a:srgbClr val="EA0075"/>
              </a:buClr>
              <a:buFont typeface="Wingdings" pitchFamily="2" charset="2"/>
              <a:buChar char="§"/>
            </a:pPr>
            <a:r>
              <a:rPr lang="ru-RU" sz="2400" b="1" dirty="0" smtClean="0"/>
              <a:t>45,68% </a:t>
            </a:r>
            <a:r>
              <a:rPr lang="ru-RU" sz="2400" dirty="0" smtClean="0"/>
              <a:t>- в сельской местности</a:t>
            </a:r>
          </a:p>
          <a:p>
            <a:pPr marL="0" indent="0">
              <a:buNone/>
            </a:pPr>
            <a:r>
              <a:rPr lang="ru-RU" sz="2400" dirty="0" smtClean="0"/>
              <a:t>Плотность населения — 73,05 чел./км2 (на 2016 год)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pic>
        <p:nvPicPr>
          <p:cNvPr id="12" name="Рисунок 11" descr="564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4143380"/>
            <a:ext cx="4438994" cy="2404691"/>
          </a:xfrm>
          <a:prstGeom prst="rect">
            <a:avLst/>
          </a:prstGeom>
        </p:spPr>
      </p:pic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4214810" y="1600201"/>
          <a:ext cx="4471990" cy="282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rot="10800000" flipV="1">
            <a:off x="3500430" y="3286124"/>
            <a:ext cx="1500198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3357554" y="3429000"/>
            <a:ext cx="300039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715040" cy="7969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НАЦИОНАЛЬНОСТИ КУБАНИ</a:t>
            </a:r>
            <a:endParaRPr lang="ru-RU" sz="32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pic>
        <p:nvPicPr>
          <p:cNvPr id="9" name="Рисунок 8" descr="ккк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285860"/>
            <a:ext cx="1714500" cy="2533650"/>
          </a:xfrm>
          <a:prstGeom prst="rect">
            <a:avLst/>
          </a:prstGeom>
        </p:spPr>
      </p:pic>
      <p:pic>
        <p:nvPicPr>
          <p:cNvPr id="11" name="Рисунок 10" descr="щщщ.bmp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214422"/>
            <a:ext cx="1838325" cy="2676525"/>
          </a:xfrm>
          <a:prstGeom prst="rect">
            <a:avLst/>
          </a:prstGeom>
        </p:spPr>
      </p:pic>
      <p:pic>
        <p:nvPicPr>
          <p:cNvPr id="12" name="Рисунок 11" descr="Копия 874.bmp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472" y="4000504"/>
            <a:ext cx="1733333" cy="2309420"/>
          </a:xfrm>
          <a:prstGeom prst="rect">
            <a:avLst/>
          </a:prstGeom>
        </p:spPr>
      </p:pic>
      <p:pic>
        <p:nvPicPr>
          <p:cNvPr id="13" name="Рисунок 12" descr="costum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2F4E6"/>
              </a:clrFrom>
              <a:clrTo>
                <a:srgbClr val="F2F4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4143380"/>
            <a:ext cx="1595438" cy="2051734"/>
          </a:xfrm>
          <a:prstGeom prst="rect">
            <a:avLst/>
          </a:prstGeom>
        </p:spPr>
      </p:pic>
      <p:pic>
        <p:nvPicPr>
          <p:cNvPr id="14" name="Рисунок 13" descr="0_3cc7f_1fc15db2_x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7422" y="1571612"/>
            <a:ext cx="1785950" cy="2225939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58214" y="6215082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6DCECFA83B969224904128208896_15e4a349ba6.3_w7pmIM7yoWIK1d52TLClw2oTIUeuuVI7LcbKMGR1XXXwNmyHXHtSBgnkZYPpMvXd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4000504"/>
            <a:ext cx="1905000" cy="2209800"/>
          </a:xfrm>
          <a:prstGeom prst="rect">
            <a:avLst/>
          </a:prstGeom>
        </p:spPr>
      </p:pic>
      <p:pic>
        <p:nvPicPr>
          <p:cNvPr id="17" name="Рисунок 16" descr="hello_html_m1dc2c8a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7073" r="10120"/>
          <a:stretch>
            <a:fillRect/>
          </a:stretch>
        </p:blipFill>
        <p:spPr>
          <a:xfrm>
            <a:off x="4071934" y="1357298"/>
            <a:ext cx="2428892" cy="2590795"/>
          </a:xfrm>
          <a:prstGeom prst="rect">
            <a:avLst/>
          </a:prstGeom>
        </p:spPr>
      </p:pic>
      <p:pic>
        <p:nvPicPr>
          <p:cNvPr id="18" name="Рисунок 17" descr="1128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882186"/>
            <a:ext cx="1704972" cy="226441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ГУБЕРНАТОР    КУБАНИ</a:t>
            </a:r>
            <a:endParaRPr lang="ru-RU" sz="32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Содержимое 9" descr="news-2016-I3lSLh42c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071546"/>
            <a:ext cx="6616325" cy="4410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8358214" y="6215082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00100" y="564357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EA0075"/>
                  </a:solidFill>
                </a:ln>
                <a:solidFill>
                  <a:srgbClr val="EA007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Вениамин Иванович Кондратьев</a:t>
            </a:r>
            <a:endParaRPr lang="ru-RU" sz="3200" b="1" dirty="0">
              <a:ln w="11430">
                <a:solidFill>
                  <a:srgbClr val="EA0075"/>
                </a:solidFill>
              </a:ln>
              <a:solidFill>
                <a:srgbClr val="EA007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EA0075"/>
                  </a:solidFill>
                </a:ln>
                <a:solidFill>
                  <a:srgbClr val="EA007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– КАЗАЧАТА!</a:t>
            </a:r>
            <a:endParaRPr lang="ru-RU" b="1" dirty="0">
              <a:ln w="11430">
                <a:solidFill>
                  <a:srgbClr val="EA0075"/>
                </a:solidFill>
              </a:ln>
              <a:solidFill>
                <a:srgbClr val="EA007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7" name="Рисунок 6" descr="министерств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pic>
        <p:nvPicPr>
          <p:cNvPr id="23" name="Рисунок 22" descr="Рисунок10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5338" y="5905517"/>
            <a:ext cx="642942" cy="583411"/>
          </a:xfrm>
          <a:prstGeom prst="rect">
            <a:avLst/>
          </a:prstGeom>
        </p:spPr>
      </p:pic>
      <p:sp>
        <p:nvSpPr>
          <p:cNvPr id="9" name="Кольцо 8"/>
          <p:cNvSpPr/>
          <p:nvPr/>
        </p:nvSpPr>
        <p:spPr>
          <a:xfrm>
            <a:off x="2143108" y="1214422"/>
            <a:ext cx="5214974" cy="5214974"/>
          </a:xfrm>
          <a:prstGeom prst="donut">
            <a:avLst>
              <a:gd name="adj" fmla="val 254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F:\конкурс по казачеству\SDC18577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052736"/>
            <a:ext cx="4725680" cy="3917032"/>
          </a:xfrm>
          <a:prstGeom prst="rect">
            <a:avLst/>
          </a:prstGeom>
          <a:noFill/>
        </p:spPr>
      </p:pic>
      <p:pic>
        <p:nvPicPr>
          <p:cNvPr id="1029" name="Picture 5" descr="D:\Ekaterina\Desktop\SDC185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2825552"/>
            <a:ext cx="4933521" cy="355577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07223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84 года </a:t>
            </a:r>
            <a:r>
              <a:rPr lang="ru-RU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Краснодарскому краю</a:t>
            </a:r>
            <a:endParaRPr lang="ru-RU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 </a:t>
            </a:r>
          </a:p>
          <a:p>
            <a:pPr marL="0" indent="0"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министерств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pic>
        <p:nvPicPr>
          <p:cNvPr id="1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7166"/>
            <a:ext cx="952500" cy="561975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zPa8Wyx2Wy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1428736"/>
            <a:ext cx="7429552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Племена на землях Кубани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73387"/>
            <a:ext cx="8009063" cy="498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Переселение казаков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500174"/>
            <a:ext cx="6858016" cy="5000660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b="1" dirty="0" smtClean="0">
                <a:solidFill>
                  <a:srgbClr val="000099"/>
                </a:solidFill>
              </a:rPr>
              <a:t>1792</a:t>
            </a:r>
            <a:r>
              <a:rPr lang="ru-RU" dirty="0" smtClean="0"/>
              <a:t> году во главе казачьей делегации войсковой судья Черноморского казачьего войска  </a:t>
            </a:r>
            <a:r>
              <a:rPr lang="ru-RU" b="1" i="1" dirty="0" smtClean="0">
                <a:solidFill>
                  <a:srgbClr val="000099"/>
                </a:solidFill>
              </a:rPr>
              <a:t>Антон Головатый </a:t>
            </a:r>
            <a:r>
              <a:rPr lang="ru-RU" dirty="0" smtClean="0"/>
              <a:t>отправился в столицу с целью вручения Екатерине II прошения о предоставлении земель Черноморскому казачьему войску в районе </a:t>
            </a:r>
            <a:r>
              <a:rPr lang="ru-RU" i="1" dirty="0" smtClean="0"/>
              <a:t>Тамани и окрестностей</a:t>
            </a:r>
            <a:endParaRPr lang="ru-RU" i="1" dirty="0"/>
          </a:p>
        </p:txBody>
      </p:sp>
      <p:pic>
        <p:nvPicPr>
          <p:cNvPr id="9218" name="Picture 2" descr="C:\Users\любовь\Desktop\403m.jpg"/>
          <p:cNvPicPr>
            <a:picLocks noChangeAspect="1" noChangeArrowheads="1"/>
          </p:cNvPicPr>
          <p:nvPr/>
        </p:nvPicPr>
        <p:blipFill>
          <a:blip r:embed="rId2" cstate="print"/>
          <a:srcRect l="8333" t="2206" r="8333" b="7352"/>
          <a:stretch>
            <a:fillRect/>
          </a:stretch>
        </p:blipFill>
        <p:spPr bwMode="auto">
          <a:xfrm>
            <a:off x="285720" y="2500306"/>
            <a:ext cx="214314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eed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142984"/>
            <a:ext cx="3650269" cy="49351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00496" y="1000108"/>
            <a:ext cx="4857784" cy="5126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Планомерное заселение Кубани российскими подданными началось после двух русско-турецких воин XVIII века Прославившемуся в борьбе с турками Черноморскому войску (бывшим запорожцам) 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Екатерина II даровала </a:t>
            </a:r>
            <a:r>
              <a:rPr lang="ru-RU" sz="1800" b="1" dirty="0" smtClean="0">
                <a:solidFill>
                  <a:srgbClr val="FF0000"/>
                </a:solidFill>
              </a:rPr>
              <a:t>30 июня 1792 года </a:t>
            </a:r>
            <a:r>
              <a:rPr lang="ru-RU" sz="1800" dirty="0" smtClean="0"/>
              <a:t>земли Таманского полуострова с </a:t>
            </a:r>
            <a:r>
              <a:rPr lang="ru-RU" sz="1800" dirty="0" err="1" smtClean="0"/>
              <a:t>окрестнос</a:t>
            </a:r>
            <a:r>
              <a:rPr lang="en-US" sz="1800" dirty="0" smtClean="0"/>
              <a:t>-</a:t>
            </a:r>
            <a:r>
              <a:rPr lang="ru-RU" sz="1800" dirty="0" err="1" smtClean="0"/>
              <a:t>тями</a:t>
            </a:r>
            <a:r>
              <a:rPr lang="ru-RU" sz="1800" dirty="0" smtClean="0"/>
              <a:t> с целью охраны новых южных границ России. Первая партия строевых казаков во главе с С. Белым прибыла сюда морем и 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25 августа 1792 года </a:t>
            </a:r>
            <a:r>
              <a:rPr lang="ru-RU" sz="1800" dirty="0" smtClean="0"/>
              <a:t>высадилась в Тамани.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9220" name="Picture 2" descr="Картинка 1 из 166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14818"/>
            <a:ext cx="2114544" cy="213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Грамота императрицы Екатерины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429024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Казаки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786214" cy="49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6"/>
            <a:ext cx="6286544" cy="500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l="7762" t="11783" r="6621" b="2229"/>
          <a:stretch>
            <a:fillRect/>
          </a:stretch>
        </p:blipFill>
        <p:spPr bwMode="auto">
          <a:xfrm>
            <a:off x="4572000" y="357166"/>
            <a:ext cx="426644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Главный город Краснодарского края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err="1" smtClean="0">
                <a:solidFill>
                  <a:srgbClr val="000099"/>
                </a:solidFill>
              </a:rPr>
              <a:t>Екатеринодар</a:t>
            </a:r>
            <a:endParaRPr lang="ru-RU" sz="4800" dirty="0">
              <a:solidFill>
                <a:srgbClr val="000099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981" y="2714620"/>
            <a:ext cx="463673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</a:rPr>
              <a:t>Краснодар</a:t>
            </a:r>
            <a:endParaRPr lang="ru-RU" sz="4800" dirty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8536" y="2759868"/>
            <a:ext cx="4042358" cy="302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ВЕХИ ИСТОРИИ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министерств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285728"/>
            <a:ext cx="1255925" cy="714380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614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Территория </a:t>
            </a:r>
            <a:r>
              <a:rPr lang="ru-RU" sz="2000" b="1" dirty="0" smtClean="0">
                <a:solidFill>
                  <a:srgbClr val="EA0075"/>
                </a:solidFill>
              </a:rPr>
              <a:t>КУБАНИ</a:t>
            </a:r>
            <a:r>
              <a:rPr lang="ru-RU" sz="2000" dirty="0" smtClean="0"/>
              <a:t> сложилась из части территорий, занимаемых до революции Кубанской областью и Черноморской губернией. </a:t>
            </a:r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sz="2000" dirty="0" smtClean="0"/>
              <a:t>На III Чрезвычайном съезде Советов </a:t>
            </a:r>
            <a:r>
              <a:rPr lang="ru-RU" sz="2000" b="1" dirty="0" smtClean="0">
                <a:solidFill>
                  <a:srgbClr val="EA0075"/>
                </a:solidFill>
              </a:rPr>
              <a:t>30 мая 1918 года </a:t>
            </a:r>
            <a:r>
              <a:rPr lang="ru-RU" sz="2000" dirty="0" smtClean="0"/>
              <a:t>было принято решение о слиянии Кубанской и Черноморской республик в единую Кубано-Черноморскую советскую социалистическую республику.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EA0075"/>
                </a:solidFill>
              </a:rPr>
              <a:t>С марта 1920 года </a:t>
            </a:r>
            <a:r>
              <a:rPr lang="ru-RU" sz="2000" dirty="0" smtClean="0"/>
              <a:t>она стала областью.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EA0075"/>
                </a:solidFill>
              </a:rPr>
              <a:t>В феврале 1924 года </a:t>
            </a:r>
            <a:r>
              <a:rPr lang="ru-RU" sz="2000" dirty="0" smtClean="0"/>
              <a:t>Кубано-Черноморская область вошла в состав обширного </a:t>
            </a:r>
            <a:r>
              <a:rPr lang="ru-RU" sz="2000" dirty="0" err="1" smtClean="0"/>
              <a:t>Северо-Кавказского</a:t>
            </a:r>
            <a:r>
              <a:rPr lang="ru-RU" sz="2000" dirty="0" smtClean="0"/>
              <a:t> края, имевшего 144 района, с центром в Ростове-на-Дону.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EA0075"/>
                </a:solidFill>
              </a:rPr>
              <a:t>В январе 1934 года </a:t>
            </a:r>
            <a:r>
              <a:rPr lang="ru-RU" sz="2000" dirty="0" smtClean="0"/>
              <a:t>из этого края создаются два: </a:t>
            </a:r>
          </a:p>
          <a:p>
            <a:pPr marL="355600" indent="-177800">
              <a:buClr>
                <a:srgbClr val="EA0075"/>
              </a:buClr>
              <a:buFont typeface="Wingdings" pitchFamily="2" charset="2"/>
              <a:buChar char="§"/>
            </a:pPr>
            <a:r>
              <a:rPr lang="ru-RU" sz="2000" dirty="0" smtClean="0"/>
              <a:t>Азово-Черноморский (центр — Ростов-на-Дону) </a:t>
            </a:r>
          </a:p>
          <a:p>
            <a:pPr marL="355600" indent="-177800">
              <a:buClr>
                <a:srgbClr val="EA0075"/>
              </a:buClr>
              <a:buFont typeface="Wingdings" pitchFamily="2" charset="2"/>
              <a:buChar char="§"/>
            </a:pPr>
            <a:r>
              <a:rPr lang="ru-RU" sz="2000" dirty="0" err="1" smtClean="0"/>
              <a:t>Северо-Кавказский</a:t>
            </a:r>
            <a:r>
              <a:rPr lang="ru-RU" sz="2000" dirty="0" smtClean="0"/>
              <a:t> (Пятигорск).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 </a:t>
            </a:r>
          </a:p>
          <a:p>
            <a:pPr marL="0" indent="0"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5" name="Содержимое 8" descr="kubanfla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57166"/>
            <a:ext cx="952500" cy="561975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285728"/>
            <a:ext cx="8572560" cy="6215106"/>
          </a:xfrm>
          <a:prstGeom prst="roundRect">
            <a:avLst>
              <a:gd name="adj" fmla="val 5020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ВЕХИ ИСТОРИИ</a:t>
            </a:r>
            <a:endParaRPr lang="ru-RU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Азово-Черноморский_край_(1934-1937)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5214974" cy="4092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78621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13 сентября 1937 года </a:t>
            </a:r>
            <a:r>
              <a:rPr lang="ru-RU" sz="2400" dirty="0" smtClean="0"/>
              <a:t>постановлением ЦИК СССР Азово-Черноморский край </a:t>
            </a:r>
          </a:p>
          <a:p>
            <a:pPr marL="0" indent="0" algn="ctr">
              <a:buNone/>
            </a:pPr>
            <a:r>
              <a:rPr lang="ru-RU" sz="2400" dirty="0" smtClean="0"/>
              <a:t>был разделён на: </a:t>
            </a:r>
          </a:p>
          <a:p>
            <a:pPr marL="0" indent="0" algn="ctr">
              <a:buNone/>
            </a:pPr>
            <a:r>
              <a:rPr lang="ru-RU" sz="2400" dirty="0" smtClean="0"/>
              <a:t>Краснодарский край </a:t>
            </a:r>
          </a:p>
          <a:p>
            <a:pPr marL="0" indent="0" algn="ctr">
              <a:buNone/>
            </a:pPr>
            <a:r>
              <a:rPr lang="ru-RU" sz="2400" dirty="0" smtClean="0"/>
              <a:t>с центром в г. Краснодаре  </a:t>
            </a:r>
          </a:p>
          <a:p>
            <a:pPr marL="0" indent="0" algn="ctr">
              <a:buNone/>
            </a:pPr>
            <a:endParaRPr lang="ru-RU" sz="1000" dirty="0" smtClean="0"/>
          </a:p>
          <a:p>
            <a:pPr marL="0" indent="0" algn="ctr">
              <a:buNone/>
            </a:pPr>
            <a:r>
              <a:rPr lang="ru-RU" sz="2400" dirty="0" smtClean="0"/>
              <a:t>Ростовскую область </a:t>
            </a:r>
          </a:p>
          <a:p>
            <a:pPr marL="0" indent="0" algn="ctr">
              <a:buNone/>
            </a:pPr>
            <a:r>
              <a:rPr lang="ru-RU" sz="2400" dirty="0" smtClean="0"/>
              <a:t>с центром в г. Ростове-на-Дону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7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8" descr="kuban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85728"/>
            <a:ext cx="952500" cy="561975"/>
          </a:xfrm>
          <a:prstGeom prst="rect">
            <a:avLst/>
          </a:prstGeom>
        </p:spPr>
      </p:pic>
      <p:pic>
        <p:nvPicPr>
          <p:cNvPr id="11" name="Рисунок 10" descr="министерств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214290"/>
            <a:ext cx="1255925" cy="714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596" y="5643579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1991 году </a:t>
            </a:r>
            <a:r>
              <a:rPr lang="ru-RU" sz="2400" dirty="0" smtClean="0"/>
              <a:t>Адыгейская автономная область вышла из состава края и была преобразована в Республику Адыгея 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286776" y="6286520"/>
            <a:ext cx="571504" cy="3571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1024</Words>
  <Application>Microsoft Office PowerPoint</Application>
  <PresentationFormat>Экран (4:3)</PresentationFormat>
  <Paragraphs>108</Paragraphs>
  <Slides>19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84 года  КРАСНОДАРСКОМУ КРАЮ</vt:lpstr>
      <vt:lpstr>84 года Краснодарскому краю</vt:lpstr>
      <vt:lpstr>Племена на землях Кубани</vt:lpstr>
      <vt:lpstr>Переселение казаков</vt:lpstr>
      <vt:lpstr>Грамота императрицы Екатерины II</vt:lpstr>
      <vt:lpstr>Казаки </vt:lpstr>
      <vt:lpstr>Главный город Краснодарского края</vt:lpstr>
      <vt:lpstr>ВЕХИ ИСТОРИИ</vt:lpstr>
      <vt:lpstr>ВЕХИ ИСТОРИИ</vt:lpstr>
      <vt:lpstr>КРАСНОДАР - столица КУБАНИ</vt:lpstr>
      <vt:lpstr>ФЛАГ  КУБАНИ</vt:lpstr>
      <vt:lpstr>ФЛАГ  КУБАНИ</vt:lpstr>
      <vt:lpstr>ГЕРБ   КУБАНИ</vt:lpstr>
      <vt:lpstr>ГИМН   КУБАНИ</vt:lpstr>
      <vt:lpstr>КАРТА КРАЯ</vt:lpstr>
      <vt:lpstr>ВЕХИ ИСТОРИИ</vt:lpstr>
      <vt:lpstr>НАЦИОНАЛЬНОСТИ КУБАНИ</vt:lpstr>
      <vt:lpstr>ГУБЕРНАТОР    КУБАНИ</vt:lpstr>
      <vt:lpstr>МЫ – КАЗАЧАТА!</vt:lpstr>
    </vt:vector>
  </TitlesOfParts>
  <Company>МБДОУ "ДС №8"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79 лет Краснодарскому краю</dc:title>
  <dc:subject>кубановедение</dc:subject>
  <dc:creator>Алейник Н.В.</dc:creator>
  <cp:lastModifiedBy>User</cp:lastModifiedBy>
  <cp:revision>178</cp:revision>
  <dcterms:created xsi:type="dcterms:W3CDTF">2016-09-10T19:50:21Z</dcterms:created>
  <dcterms:modified xsi:type="dcterms:W3CDTF">2021-09-13T04:31:50Z</dcterms:modified>
  <cp:category>презентация</cp:category>
</cp:coreProperties>
</file>