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1" r:id="rId6"/>
    <p:sldId id="270" r:id="rId7"/>
    <p:sldId id="260" r:id="rId8"/>
    <p:sldId id="263" r:id="rId9"/>
    <p:sldId id="272" r:id="rId10"/>
    <p:sldId id="27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orum" panose="020B0604020202020204" charset="0"/>
      <p:regular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E0"/>
    <a:srgbClr val="60352A"/>
    <a:srgbClr val="362C28"/>
    <a:srgbClr val="000000"/>
    <a:srgbClr val="B09A8F"/>
    <a:srgbClr val="C7B9A9"/>
    <a:srgbClr val="A9948E"/>
    <a:srgbClr val="592313"/>
    <a:srgbClr val="3D4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AD9A770-E881-4F8F-8903-4A9D02BE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98"/>
          <a:stretch>
            <a:fillRect/>
          </a:stretch>
        </p:blipFill>
        <p:spPr>
          <a:xfrm>
            <a:off x="13868606" y="8718583"/>
            <a:ext cx="4419394" cy="146204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BA722FA-0DD7-4890-93DE-B741629D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371600" y="106375"/>
            <a:ext cx="16518537" cy="8630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E789CF-3C9A-493D-9CDA-B59303617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173"/>
          <a:stretch/>
        </p:blipFill>
        <p:spPr>
          <a:xfrm rot="3280235">
            <a:off x="-1875546" y="6960004"/>
            <a:ext cx="7576720" cy="4235928"/>
          </a:xfrm>
          <a:prstGeom prst="rect">
            <a:avLst/>
          </a:prstGeom>
        </p:spPr>
      </p:pic>
      <p:sp>
        <p:nvSpPr>
          <p:cNvPr id="7" name="Арка 6">
            <a:extLst>
              <a:ext uri="{FF2B5EF4-FFF2-40B4-BE49-F238E27FC236}">
                <a16:creationId xmlns:a16="http://schemas.microsoft.com/office/drawing/2014/main" id="{9BE858AE-CA98-4BEA-9423-8ACE3D025E57}"/>
              </a:ext>
            </a:extLst>
          </p:cNvPr>
          <p:cNvSpPr/>
          <p:nvPr/>
        </p:nvSpPr>
        <p:spPr>
          <a:xfrm rot="10065902">
            <a:off x="-1671163" y="9118112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Арка 7">
            <a:extLst>
              <a:ext uri="{FF2B5EF4-FFF2-40B4-BE49-F238E27FC236}">
                <a16:creationId xmlns:a16="http://schemas.microsoft.com/office/drawing/2014/main" id="{91DE821A-FCD4-450A-8043-8FC6BCA4C26B}"/>
              </a:ext>
            </a:extLst>
          </p:cNvPr>
          <p:cNvSpPr/>
          <p:nvPr/>
        </p:nvSpPr>
        <p:spPr>
          <a:xfrm>
            <a:off x="13462773" y="-3128498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819400" y="1984280"/>
            <a:ext cx="14554200" cy="6854219"/>
          </a:xfrm>
          <a:prstGeom prst="rect">
            <a:avLst/>
          </a:prstGeom>
          <a:solidFill>
            <a:srgbClr val="C08C6A">
              <a:alpha val="8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3540303" y="1448500"/>
            <a:ext cx="5968644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418047" y="1588904"/>
            <a:ext cx="529729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017255" y="5763633"/>
            <a:ext cx="577824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0" y="985877"/>
            <a:ext cx="10801761" cy="27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94A15D79-941D-48F1-967D-411C8F03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6397" y="206616"/>
            <a:ext cx="1851603" cy="9674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43AD4E-AEA9-4B9D-BA11-567D80B155C2}"/>
              </a:ext>
            </a:extLst>
          </p:cNvPr>
          <p:cNvSpPr/>
          <p:nvPr/>
        </p:nvSpPr>
        <p:spPr>
          <a:xfrm>
            <a:off x="3904129" y="2457392"/>
            <a:ext cx="12725400" cy="5595238"/>
          </a:xfrm>
          <a:prstGeom prst="rect">
            <a:avLst/>
          </a:prstGeom>
          <a:solidFill>
            <a:srgbClr val="E9E3E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F625249F-9C23-46C0-88B8-DFF0E2F35A63}"/>
              </a:ext>
            </a:extLst>
          </p:cNvPr>
          <p:cNvSpPr txBox="1"/>
          <p:nvPr/>
        </p:nvSpPr>
        <p:spPr>
          <a:xfrm>
            <a:off x="4666129" y="2801411"/>
            <a:ext cx="11201400" cy="3014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um Bold"/>
              </a:rPr>
              <a:t>Услуги оказывают организации-партнеры Инжинирингового центра, которые предварительно прошли отбор.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um Bold"/>
              </a:rPr>
              <a:t>На данный момент разрабатывается новый регламент, который позволит стать партнером Фонда развития бизнеса Краснодарского края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48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rum Bold"/>
            </a:endParaRPr>
          </a:p>
        </p:txBody>
      </p:sp>
      <p:pic>
        <p:nvPicPr>
          <p:cNvPr id="40" name="object 7">
            <a:extLst>
              <a:ext uri="{FF2B5EF4-FFF2-40B4-BE49-F238E27FC236}">
                <a16:creationId xmlns:a16="http://schemas.microsoft.com/office/drawing/2014/main" id="{6BBED262-1B58-4F70-8691-8A7FB553DB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53" y="636331"/>
            <a:ext cx="2048255" cy="8202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E5EDD-FE63-4938-A713-5CF8F57D1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21" y="6031523"/>
            <a:ext cx="1930092" cy="19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7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04836" y="1547607"/>
            <a:ext cx="6002214" cy="2138287"/>
            <a:chOff x="-2667651" y="-345614"/>
            <a:chExt cx="8002952" cy="2851049"/>
          </a:xfrm>
        </p:grpSpPr>
        <p:sp>
          <p:nvSpPr>
            <p:cNvPr id="3" name="TextBox 3"/>
            <p:cNvSpPr txBox="1"/>
            <p:nvPr/>
          </p:nvSpPr>
          <p:spPr>
            <a:xfrm>
              <a:off x="-2667651" y="-345614"/>
              <a:ext cx="5335301" cy="159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1"/>
                </a:lnSpc>
                <a:spcBef>
                  <a:spcPct val="0"/>
                </a:spcBef>
              </a:pPr>
              <a:r>
                <a:rPr lang="en-US" sz="4376" spc="183" dirty="0" err="1">
                  <a:solidFill>
                    <a:srgbClr val="474037"/>
                  </a:solidFill>
                  <a:latin typeface="Forum Bold"/>
                </a:rPr>
                <a:t>Контактная</a:t>
              </a:r>
              <a:r>
                <a:rPr lang="en-US" sz="4376" spc="183" dirty="0">
                  <a:solidFill>
                    <a:srgbClr val="474037"/>
                  </a:solidFill>
                  <a:latin typeface="Forum Bold"/>
                </a:rPr>
                <a:t> </a:t>
              </a:r>
              <a:r>
                <a:rPr lang="en-US" sz="4376" spc="183" dirty="0" err="1">
                  <a:solidFill>
                    <a:srgbClr val="474037"/>
                  </a:solidFill>
                  <a:latin typeface="Forum Bold"/>
                </a:rPr>
                <a:t>информация</a:t>
              </a:r>
              <a:endParaRPr lang="en-US" sz="4376" spc="183" dirty="0">
                <a:solidFill>
                  <a:srgbClr val="474037"/>
                </a:solidFill>
                <a:latin typeface="Forum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68501"/>
              <a:ext cx="5335301" cy="436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8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449198" y="3289250"/>
            <a:ext cx="8353801" cy="45719"/>
          </a:xfrm>
          <a:prstGeom prst="rect">
            <a:avLst/>
          </a:prstGeom>
          <a:solidFill>
            <a:srgbClr val="C08C6A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82264" y="8170864"/>
            <a:ext cx="1225165" cy="12251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8360" y="4138365"/>
            <a:ext cx="934003" cy="7099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39593" y="5541388"/>
            <a:ext cx="520763" cy="709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42122" y="6965057"/>
            <a:ext cx="905450" cy="5466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752441" y="4138365"/>
            <a:ext cx="6050557" cy="472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38"/>
              </a:lnSpc>
              <a:spcBef>
                <a:spcPct val="0"/>
              </a:spcBef>
            </a:pPr>
            <a:r>
              <a:rPr lang="en-US" sz="2813" dirty="0">
                <a:solidFill>
                  <a:srgbClr val="000000"/>
                </a:solidFill>
                <a:latin typeface="Forum"/>
              </a:rPr>
              <a:t>г. </a:t>
            </a:r>
            <a:r>
              <a:rPr lang="en-US" sz="2813" dirty="0" err="1">
                <a:solidFill>
                  <a:srgbClr val="000000"/>
                </a:solidFill>
                <a:latin typeface="Forum"/>
              </a:rPr>
              <a:t>Краснодар</a:t>
            </a:r>
            <a:r>
              <a:rPr lang="en-US" sz="2813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2813" dirty="0" err="1">
                <a:solidFill>
                  <a:srgbClr val="000000"/>
                </a:solidFill>
                <a:latin typeface="Forum"/>
              </a:rPr>
              <a:t>ул</a:t>
            </a:r>
            <a:r>
              <a:rPr lang="en-US" sz="2813" dirty="0">
                <a:solidFill>
                  <a:srgbClr val="000000"/>
                </a:solidFill>
                <a:latin typeface="Forum"/>
              </a:rPr>
              <a:t>. </a:t>
            </a:r>
            <a:r>
              <a:rPr lang="en-US" sz="2813" dirty="0" err="1">
                <a:solidFill>
                  <a:srgbClr val="000000"/>
                </a:solidFill>
                <a:latin typeface="Forum"/>
              </a:rPr>
              <a:t>Северная</a:t>
            </a:r>
            <a:r>
              <a:rPr lang="en-US" sz="2813" dirty="0">
                <a:solidFill>
                  <a:srgbClr val="000000"/>
                </a:solidFill>
                <a:latin typeface="Forum"/>
              </a:rPr>
              <a:t> 405, 4 </a:t>
            </a:r>
            <a:r>
              <a:rPr lang="en-US" sz="2813" dirty="0" err="1">
                <a:solidFill>
                  <a:srgbClr val="000000"/>
                </a:solidFill>
                <a:latin typeface="Forum"/>
              </a:rPr>
              <a:t>этаж</a:t>
            </a:r>
            <a:endParaRPr lang="en-US" sz="2813" dirty="0">
              <a:solidFill>
                <a:srgbClr val="000000"/>
              </a:solidFill>
              <a:latin typeface="For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752442" y="5702501"/>
            <a:ext cx="2872473" cy="49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8"/>
              </a:lnSpc>
              <a:spcBef>
                <a:spcPct val="0"/>
              </a:spcBef>
            </a:pPr>
            <a:r>
              <a:rPr lang="en-US" sz="2813">
                <a:solidFill>
                  <a:srgbClr val="000000"/>
                </a:solidFill>
                <a:latin typeface="Forum"/>
              </a:rPr>
              <a:t>8 (861) 991 49 87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86233" y="8292005"/>
            <a:ext cx="2838682" cy="49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8"/>
              </a:lnSpc>
              <a:spcBef>
                <a:spcPct val="0"/>
              </a:spcBef>
            </a:pPr>
            <a:r>
              <a:rPr lang="en-US" sz="2813">
                <a:solidFill>
                  <a:srgbClr val="000000"/>
                </a:solidFill>
                <a:latin typeface="Forum"/>
              </a:rPr>
              <a:t>https://moibiz93.ru/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52442" y="7017742"/>
            <a:ext cx="2872473" cy="472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38"/>
              </a:lnSpc>
              <a:spcBef>
                <a:spcPct val="0"/>
              </a:spcBef>
            </a:pPr>
            <a:r>
              <a:rPr lang="en-US" sz="2813" dirty="0">
                <a:solidFill>
                  <a:srgbClr val="000000"/>
                </a:solidFill>
                <a:latin typeface="Forum"/>
              </a:rPr>
              <a:t>rce@gfkuban.ru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E789CF-3C9A-493D-9CDA-B593036178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173"/>
          <a:stretch/>
        </p:blipFill>
        <p:spPr>
          <a:xfrm rot="3280235">
            <a:off x="-2265267" y="6665481"/>
            <a:ext cx="7576720" cy="4235928"/>
          </a:xfrm>
          <a:prstGeom prst="rect">
            <a:avLst/>
          </a:prstGeom>
        </p:spPr>
      </p:pic>
      <p:sp>
        <p:nvSpPr>
          <p:cNvPr id="17" name="Арка 16">
            <a:extLst>
              <a:ext uri="{FF2B5EF4-FFF2-40B4-BE49-F238E27FC236}">
                <a16:creationId xmlns:a16="http://schemas.microsoft.com/office/drawing/2014/main" id="{9BE858AE-CA98-4BEA-9423-8ACE3D025E57}"/>
              </a:ext>
            </a:extLst>
          </p:cNvPr>
          <p:cNvSpPr/>
          <p:nvPr/>
        </p:nvSpPr>
        <p:spPr>
          <a:xfrm rot="10065902">
            <a:off x="-1570335" y="8145164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>
            <a:extLst>
              <a:ext uri="{FF2B5EF4-FFF2-40B4-BE49-F238E27FC236}">
                <a16:creationId xmlns:a16="http://schemas.microsoft.com/office/drawing/2014/main" id="{91DE821A-FCD4-450A-8043-8FC6BCA4C26B}"/>
              </a:ext>
            </a:extLst>
          </p:cNvPr>
          <p:cNvSpPr/>
          <p:nvPr/>
        </p:nvSpPr>
        <p:spPr>
          <a:xfrm>
            <a:off x="14207050" y="-3785683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5806DB38-96D9-4E5D-9567-829B98B45D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36397" y="0"/>
            <a:ext cx="1851603" cy="967462"/>
          </a:xfrm>
          <a:prstGeom prst="rect">
            <a:avLst/>
          </a:prstGeom>
        </p:spPr>
      </p:pic>
      <p:sp>
        <p:nvSpPr>
          <p:cNvPr id="20" name="Арка 19">
            <a:extLst>
              <a:ext uri="{FF2B5EF4-FFF2-40B4-BE49-F238E27FC236}">
                <a16:creationId xmlns:a16="http://schemas.microsoft.com/office/drawing/2014/main" id="{E652E31E-C0F9-4529-8CE3-B94EDA4538A1}"/>
              </a:ext>
            </a:extLst>
          </p:cNvPr>
          <p:cNvSpPr/>
          <p:nvPr/>
        </p:nvSpPr>
        <p:spPr>
          <a:xfrm rot="17111643">
            <a:off x="-1274655" y="-1465155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8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22627" y="-1099933"/>
            <a:ext cx="23742041" cy="58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4"/>
              </a:lnSpc>
              <a:spcBef>
                <a:spcPct val="0"/>
              </a:spcBef>
            </a:pPr>
            <a:r>
              <a:rPr lang="en-US" sz="20785" spc="-623">
                <a:solidFill>
                  <a:srgbClr val="3D4248">
                    <a:alpha val="10980"/>
                  </a:srgbClr>
                </a:solidFill>
                <a:latin typeface="Forum"/>
              </a:rPr>
              <a:t>Инжиниринговый центр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629814" y="1187691"/>
            <a:ext cx="7917859" cy="2351341"/>
            <a:chOff x="0" y="0"/>
            <a:chExt cx="2678387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E9E3E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5381625"/>
            <a:ext cx="23759118" cy="585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80"/>
              </a:lnSpc>
              <a:spcBef>
                <a:spcPct val="0"/>
              </a:spcBef>
            </a:pPr>
            <a:r>
              <a:rPr lang="en-US" sz="20800" spc="-624" dirty="0" err="1">
                <a:solidFill>
                  <a:srgbClr val="3D4248">
                    <a:alpha val="11765"/>
                  </a:srgbClr>
                </a:solidFill>
                <a:latin typeface="Forum"/>
              </a:rPr>
              <a:t>Инжиниринговый</a:t>
            </a:r>
            <a:r>
              <a:rPr lang="en-US" sz="20800" spc="-624" dirty="0">
                <a:solidFill>
                  <a:srgbClr val="3D4248">
                    <a:alpha val="11765"/>
                  </a:srgbClr>
                </a:solidFill>
                <a:latin typeface="Forum"/>
              </a:rPr>
              <a:t> </a:t>
            </a:r>
            <a:r>
              <a:rPr lang="en-US" sz="20800" spc="-624" dirty="0" err="1">
                <a:solidFill>
                  <a:srgbClr val="3D4248">
                    <a:alpha val="11765"/>
                  </a:srgbClr>
                </a:solidFill>
                <a:latin typeface="Forum"/>
              </a:rPr>
              <a:t>центр</a:t>
            </a:r>
            <a:endParaRPr lang="en-US" sz="20800" spc="-624" dirty="0">
              <a:solidFill>
                <a:srgbClr val="3D4248">
                  <a:alpha val="11765"/>
                </a:srgbClr>
              </a:solidFill>
              <a:latin typeface="For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629814" y="3967829"/>
            <a:ext cx="7917859" cy="2351341"/>
            <a:chOff x="0" y="0"/>
            <a:chExt cx="2678387" cy="7953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E9E3E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629814" y="6706122"/>
            <a:ext cx="7917859" cy="2351341"/>
            <a:chOff x="0" y="0"/>
            <a:chExt cx="2678387" cy="7953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E9E3E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84563" y="2259981"/>
            <a:ext cx="8936634" cy="221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06"/>
              </a:lnSpc>
              <a:spcBef>
                <a:spcPct val="0"/>
              </a:spcBef>
            </a:pPr>
            <a:r>
              <a:rPr lang="en-US" sz="7823" spc="-234" dirty="0" err="1">
                <a:solidFill>
                  <a:srgbClr val="362C28"/>
                </a:solidFill>
                <a:latin typeface="Forum"/>
              </a:rPr>
              <a:t>Инжиниринговый</a:t>
            </a:r>
            <a:r>
              <a:rPr lang="en-US" sz="7823" spc="-234" dirty="0">
                <a:solidFill>
                  <a:srgbClr val="362C28"/>
                </a:solidFill>
                <a:latin typeface="Forum"/>
              </a:rPr>
              <a:t> </a:t>
            </a:r>
            <a:r>
              <a:rPr lang="en-US" sz="7823" spc="-234" dirty="0" err="1">
                <a:solidFill>
                  <a:srgbClr val="362C28"/>
                </a:solidFill>
                <a:latin typeface="Forum"/>
              </a:rPr>
              <a:t>центр</a:t>
            </a:r>
            <a:endParaRPr lang="en-US" sz="7823" spc="-234" dirty="0">
              <a:solidFill>
                <a:srgbClr val="362C28"/>
              </a:solidFill>
              <a:latin typeface="Forum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911206" y="1741636"/>
            <a:ext cx="1425786" cy="1425781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8875048" y="4478235"/>
            <a:ext cx="1425786" cy="1425781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76" r="-24976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911206" y="7168902"/>
            <a:ext cx="1425786" cy="1425781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471" r="-25471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554790" y="1799206"/>
            <a:ext cx="5361490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Forum Bold"/>
              </a:rPr>
              <a:t>Разработка</a:t>
            </a:r>
            <a:r>
              <a:rPr lang="en-US" sz="2400" dirty="0">
                <a:solidFill>
                  <a:srgbClr val="000000"/>
                </a:solidFill>
                <a:latin typeface="Forum Bold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Forum Bold"/>
              </a:rPr>
              <a:t>проектирование</a:t>
            </a:r>
            <a:r>
              <a:rPr lang="en-US" sz="2400" dirty="0">
                <a:solidFill>
                  <a:srgbClr val="000000"/>
                </a:solidFill>
                <a:latin typeface="Forum Bold"/>
              </a:rPr>
              <a:t>)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Forum Bold"/>
              </a:rPr>
              <a:t>технологических</a:t>
            </a:r>
            <a:r>
              <a:rPr lang="en-US" sz="2400" dirty="0">
                <a:solidFill>
                  <a:srgbClr val="000000"/>
                </a:solidFill>
                <a:latin typeface="Forum Bold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Forum Bold"/>
              </a:rPr>
              <a:t>технических</a:t>
            </a:r>
            <a:r>
              <a:rPr lang="en-US" sz="2400" dirty="0">
                <a:solidFill>
                  <a:srgbClr val="000000"/>
                </a:solidFill>
                <a:latin typeface="Forum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 Bold"/>
              </a:rPr>
              <a:t>процессов</a:t>
            </a:r>
            <a:r>
              <a:rPr lang="en-US" sz="2400" dirty="0">
                <a:solidFill>
                  <a:srgbClr val="000000"/>
                </a:solidFill>
                <a:latin typeface="Forum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54790" y="4535805"/>
            <a:ext cx="5361490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orum Bold"/>
              </a:rPr>
              <a:t>Оказание услуг СМСП, направленных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orum Bold"/>
              </a:rPr>
              <a:t>на повышение технологической готовности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54790" y="7341193"/>
            <a:ext cx="5361490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orum Bold"/>
              </a:rPr>
              <a:t>Обеспечение решения проектных, инженерных, технологических и организационно-внедренческих задач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4563" y="4584974"/>
            <a:ext cx="5281271" cy="14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7"/>
              </a:lnSpc>
              <a:spcBef>
                <a:spcPct val="0"/>
              </a:spcBef>
            </a:pP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структурное</a:t>
            </a:r>
            <a:r>
              <a:rPr lang="en-US" sz="2790" dirty="0">
                <a:solidFill>
                  <a:srgbClr val="000000"/>
                </a:solidFill>
                <a:latin typeface="Forum Bold"/>
              </a:rPr>
              <a:t> </a:t>
            </a: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подразделение</a:t>
            </a:r>
            <a:r>
              <a:rPr lang="en-US" sz="2790" dirty="0">
                <a:solidFill>
                  <a:srgbClr val="000000"/>
                </a:solidFill>
                <a:latin typeface="Forum Bold"/>
              </a:rPr>
              <a:t> </a:t>
            </a:r>
          </a:p>
          <a:p>
            <a:pPr>
              <a:lnSpc>
                <a:spcPts val="3907"/>
              </a:lnSpc>
              <a:spcBef>
                <a:spcPct val="0"/>
              </a:spcBef>
            </a:pP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Фонд</a:t>
            </a:r>
            <a:r>
              <a:rPr lang="en-US" sz="2790" dirty="0">
                <a:solidFill>
                  <a:srgbClr val="000000"/>
                </a:solidFill>
                <a:latin typeface="Forum Bold"/>
              </a:rPr>
              <a:t> </a:t>
            </a: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развития</a:t>
            </a:r>
            <a:r>
              <a:rPr lang="en-US" sz="2790" dirty="0">
                <a:solidFill>
                  <a:srgbClr val="000000"/>
                </a:solidFill>
                <a:latin typeface="Forum Bold"/>
              </a:rPr>
              <a:t> </a:t>
            </a: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бизнеса</a:t>
            </a:r>
            <a:r>
              <a:rPr lang="en-US" sz="2790" dirty="0">
                <a:solidFill>
                  <a:srgbClr val="000000"/>
                </a:solidFill>
                <a:latin typeface="Forum Bold"/>
              </a:rPr>
              <a:t> </a:t>
            </a:r>
          </a:p>
          <a:p>
            <a:pPr>
              <a:lnSpc>
                <a:spcPts val="3907"/>
              </a:lnSpc>
              <a:spcBef>
                <a:spcPct val="0"/>
              </a:spcBef>
            </a:pP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Краснодарского</a:t>
            </a:r>
            <a:r>
              <a:rPr lang="en-US" sz="2790" dirty="0">
                <a:solidFill>
                  <a:srgbClr val="000000"/>
                </a:solidFill>
                <a:latin typeface="Forum Bold"/>
              </a:rPr>
              <a:t> </a:t>
            </a:r>
            <a:r>
              <a:rPr lang="en-US" sz="2790" dirty="0" err="1">
                <a:solidFill>
                  <a:srgbClr val="000000"/>
                </a:solidFill>
                <a:latin typeface="Forum Bold"/>
              </a:rPr>
              <a:t>края</a:t>
            </a:r>
            <a:endParaRPr lang="en-US" sz="2790" dirty="0">
              <a:solidFill>
                <a:srgbClr val="000000"/>
              </a:solidFill>
              <a:latin typeface="Forum Bol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36397" y="9319538"/>
            <a:ext cx="1851603" cy="967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8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Арка 34">
            <a:extLst>
              <a:ext uri="{FF2B5EF4-FFF2-40B4-BE49-F238E27FC236}">
                <a16:creationId xmlns:a16="http://schemas.microsoft.com/office/drawing/2014/main" id="{A280EB2E-CEC6-4451-AB47-227CFF35CE1E}"/>
              </a:ext>
            </a:extLst>
          </p:cNvPr>
          <p:cNvSpPr/>
          <p:nvPr/>
        </p:nvSpPr>
        <p:spPr>
          <a:xfrm rot="4942833">
            <a:off x="16766144" y="1670213"/>
            <a:ext cx="7439866" cy="8334978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1BE5460-54A9-4CE3-B9F3-93CE4FBDE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>
            <a:off x="5884213" y="6948060"/>
            <a:ext cx="7576720" cy="4235928"/>
          </a:xfrm>
          <a:prstGeom prst="rect">
            <a:avLst/>
          </a:prstGeom>
        </p:spPr>
      </p:pic>
      <p:sp>
        <p:nvSpPr>
          <p:cNvPr id="33" name="Арка 32">
            <a:extLst>
              <a:ext uri="{FF2B5EF4-FFF2-40B4-BE49-F238E27FC236}">
                <a16:creationId xmlns:a16="http://schemas.microsoft.com/office/drawing/2014/main" id="{C4832271-DCBE-4F80-BAEA-AB2BD6011D1F}"/>
              </a:ext>
            </a:extLst>
          </p:cNvPr>
          <p:cNvSpPr/>
          <p:nvPr/>
        </p:nvSpPr>
        <p:spPr>
          <a:xfrm rot="10063649">
            <a:off x="-3367626" y="-28661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3792680" y="5314950"/>
            <a:ext cx="4214985" cy="4633605"/>
          </a:xfrm>
          <a:prstGeom prst="rect">
            <a:avLst/>
          </a:prstGeom>
          <a:solidFill>
            <a:srgbClr val="E9E3E0"/>
          </a:solidFill>
        </p:spPr>
      </p:sp>
      <p:sp>
        <p:nvSpPr>
          <p:cNvPr id="2" name="AutoShape 2"/>
          <p:cNvSpPr/>
          <p:nvPr/>
        </p:nvSpPr>
        <p:spPr>
          <a:xfrm>
            <a:off x="297666" y="5314950"/>
            <a:ext cx="4214985" cy="4633605"/>
          </a:xfrm>
          <a:prstGeom prst="rect">
            <a:avLst/>
          </a:prstGeom>
          <a:solidFill>
            <a:srgbClr val="E9E3E0"/>
          </a:solidFill>
        </p:spPr>
      </p:sp>
      <p:sp>
        <p:nvSpPr>
          <p:cNvPr id="3" name="AutoShape 3"/>
          <p:cNvSpPr/>
          <p:nvPr/>
        </p:nvSpPr>
        <p:spPr>
          <a:xfrm>
            <a:off x="297666" y="2092916"/>
            <a:ext cx="4214985" cy="2879134"/>
          </a:xfrm>
          <a:prstGeom prst="rect">
            <a:avLst/>
          </a:prstGeom>
          <a:solidFill>
            <a:srgbClr val="E9E3E0"/>
          </a:solidFill>
        </p:spPr>
      </p:sp>
      <p:sp>
        <p:nvSpPr>
          <p:cNvPr id="4" name="AutoShape 4"/>
          <p:cNvSpPr/>
          <p:nvPr/>
        </p:nvSpPr>
        <p:spPr>
          <a:xfrm>
            <a:off x="9296400" y="5314950"/>
            <a:ext cx="4214985" cy="4633605"/>
          </a:xfrm>
          <a:prstGeom prst="rect">
            <a:avLst/>
          </a:prstGeom>
          <a:solidFill>
            <a:srgbClr val="E9E3E0"/>
          </a:solidFill>
        </p:spPr>
      </p:sp>
      <p:sp>
        <p:nvSpPr>
          <p:cNvPr id="5" name="AutoShape 5"/>
          <p:cNvSpPr/>
          <p:nvPr/>
        </p:nvSpPr>
        <p:spPr>
          <a:xfrm>
            <a:off x="9296400" y="2092916"/>
            <a:ext cx="4214985" cy="2879134"/>
          </a:xfrm>
          <a:prstGeom prst="rect">
            <a:avLst/>
          </a:prstGeom>
          <a:solidFill>
            <a:srgbClr val="E9E3E0"/>
          </a:solidFill>
        </p:spPr>
      </p:sp>
      <p:sp>
        <p:nvSpPr>
          <p:cNvPr id="6" name="AutoShape 6"/>
          <p:cNvSpPr/>
          <p:nvPr/>
        </p:nvSpPr>
        <p:spPr>
          <a:xfrm>
            <a:off x="4776615" y="5314950"/>
            <a:ext cx="4214985" cy="4633605"/>
          </a:xfrm>
          <a:prstGeom prst="rect">
            <a:avLst/>
          </a:prstGeom>
          <a:solidFill>
            <a:srgbClr val="E9E3E0"/>
          </a:solidFill>
        </p:spPr>
      </p:sp>
      <p:sp>
        <p:nvSpPr>
          <p:cNvPr id="7" name="AutoShape 7"/>
          <p:cNvSpPr/>
          <p:nvPr/>
        </p:nvSpPr>
        <p:spPr>
          <a:xfrm>
            <a:off x="4776615" y="2092916"/>
            <a:ext cx="4214985" cy="2879134"/>
          </a:xfrm>
          <a:prstGeom prst="rect">
            <a:avLst/>
          </a:prstGeom>
          <a:solidFill>
            <a:srgbClr val="E9E3E0"/>
          </a:solidFill>
        </p:spPr>
      </p:sp>
      <p:grpSp>
        <p:nvGrpSpPr>
          <p:cNvPr id="8" name="Group 8"/>
          <p:cNvGrpSpPr/>
          <p:nvPr/>
        </p:nvGrpSpPr>
        <p:grpSpPr>
          <a:xfrm>
            <a:off x="9867496" y="5549527"/>
            <a:ext cx="3072794" cy="3422683"/>
            <a:chOff x="0" y="0"/>
            <a:chExt cx="4097058" cy="4563577"/>
          </a:xfrm>
        </p:grpSpPr>
        <p:sp>
          <p:nvSpPr>
            <p:cNvPr id="9" name="TextBox 9"/>
            <p:cNvSpPr txBox="1"/>
            <p:nvPr/>
          </p:nvSpPr>
          <p:spPr>
            <a:xfrm>
              <a:off x="0" y="4169960"/>
              <a:ext cx="4097058" cy="393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097058" cy="406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Составление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бизнес-планов</a:t>
              </a:r>
            </a:p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/ ТЭО / инвестиционных меморандумов для инвестиционных проектов предприятий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456175" y="6231568"/>
            <a:ext cx="3072794" cy="218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17242D"/>
                </a:solidFill>
                <a:latin typeface="Forum Bold"/>
              </a:rPr>
              <a:t>Содействие в проведении сертификации, декларировании, аттестации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3792680" y="2092916"/>
            <a:ext cx="4214985" cy="2807984"/>
          </a:xfrm>
          <a:prstGeom prst="rect">
            <a:avLst/>
          </a:prstGeom>
          <a:solidFill>
            <a:srgbClr val="E9E3E0"/>
          </a:solidFill>
        </p:spPr>
      </p:sp>
      <p:grpSp>
        <p:nvGrpSpPr>
          <p:cNvPr id="14" name="Group 14"/>
          <p:cNvGrpSpPr/>
          <p:nvPr/>
        </p:nvGrpSpPr>
        <p:grpSpPr>
          <a:xfrm>
            <a:off x="851431" y="5790947"/>
            <a:ext cx="3072794" cy="3422683"/>
            <a:chOff x="0" y="0"/>
            <a:chExt cx="4097058" cy="456357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169960"/>
              <a:ext cx="4097058" cy="393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4097058" cy="406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Содействие в разработке программ модернизации, технического перевооружения и (или) развития производства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47711" y="5790947"/>
            <a:ext cx="3072794" cy="3422683"/>
            <a:chOff x="0" y="0"/>
            <a:chExt cx="4097058" cy="456357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4169960"/>
              <a:ext cx="4097058" cy="393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4097058" cy="4064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Разработка технических решений (проектов, планов) по внедрению цифровизации производственных процессов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67671" y="171080"/>
            <a:ext cx="9247858" cy="1650449"/>
            <a:chOff x="0" y="57151"/>
            <a:chExt cx="12330477" cy="2200598"/>
          </a:xfrm>
        </p:grpSpPr>
        <p:sp>
          <p:nvSpPr>
            <p:cNvPr id="21" name="TextBox 21"/>
            <p:cNvSpPr txBox="1"/>
            <p:nvPr/>
          </p:nvSpPr>
          <p:spPr>
            <a:xfrm>
              <a:off x="513227" y="57151"/>
              <a:ext cx="11304022" cy="843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2"/>
                </a:lnSpc>
              </a:pPr>
              <a:r>
                <a:rPr lang="en-US" sz="4665" spc="195" dirty="0">
                  <a:solidFill>
                    <a:srgbClr val="60352A"/>
                  </a:solidFill>
                  <a:latin typeface="Forum Bold"/>
                </a:rPr>
                <a:t>ПЕРЕЧЕНЬ УСЛУГ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469954" y="1170343"/>
              <a:ext cx="7390568" cy="585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999" spc="149" dirty="0">
                  <a:solidFill>
                    <a:srgbClr val="C01A1E"/>
                  </a:solidFill>
                  <a:latin typeface="Forum Bold"/>
                </a:rPr>
                <a:t>ИНЖИНИРИНГОВ</a:t>
              </a:r>
              <a:r>
                <a:rPr lang="ru-RU" sz="2999" spc="149" dirty="0">
                  <a:solidFill>
                    <a:srgbClr val="C01A1E"/>
                  </a:solidFill>
                  <a:latin typeface="Forum Bold"/>
                </a:rPr>
                <a:t>ОГО</a:t>
              </a:r>
              <a:r>
                <a:rPr lang="en-US" sz="2999" spc="149" dirty="0">
                  <a:solidFill>
                    <a:srgbClr val="C01A1E"/>
                  </a:solidFill>
                  <a:latin typeface="Forum Bold"/>
                </a:rPr>
                <a:t> ЦЕН</a:t>
              </a:r>
              <a:r>
                <a:rPr lang="ru-RU" sz="2999" spc="149" dirty="0">
                  <a:solidFill>
                    <a:srgbClr val="C01A1E"/>
                  </a:solidFill>
                  <a:latin typeface="Forum Bold"/>
                </a:rPr>
                <a:t>ТРА</a:t>
              </a:r>
              <a:endParaRPr lang="en-US" sz="2999" spc="149" dirty="0">
                <a:solidFill>
                  <a:srgbClr val="C01A1E"/>
                </a:solidFill>
                <a:latin typeface="Forum Bold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2181738"/>
              <a:ext cx="12330477" cy="76011"/>
            </a:xfrm>
            <a:prstGeom prst="rect">
              <a:avLst/>
            </a:prstGeom>
            <a:solidFill>
              <a:srgbClr val="E9E3E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57218" y="2906373"/>
            <a:ext cx="3661220" cy="1657576"/>
            <a:chOff x="0" y="0"/>
            <a:chExt cx="4881627" cy="221010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816484"/>
              <a:ext cx="4881627" cy="393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4881627" cy="1726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Проведение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финансового/</a:t>
              </a:r>
            </a:p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управленческого аудита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363776" y="2537388"/>
            <a:ext cx="3072794" cy="174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17242D"/>
                </a:solidFill>
                <a:latin typeface="Forum Bold"/>
              </a:rPr>
              <a:t>Проведение исследований, испытаний,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17242D"/>
                </a:solidFill>
                <a:latin typeface="Forum Bold"/>
              </a:rPr>
              <a:t>оценок соответствия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193713" y="2906373"/>
            <a:ext cx="3380790" cy="1669137"/>
            <a:chOff x="0" y="0"/>
            <a:chExt cx="4507720" cy="222551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1831899"/>
              <a:ext cx="4507720" cy="393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20"/>
                </a:lnSpc>
              </a:pPr>
              <a:endParaRPr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4507720" cy="1726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Специальная оценка условия труда</a:t>
              </a:r>
            </a:p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7242D"/>
                  </a:solidFill>
                  <a:latin typeface="Forum"/>
                </a:rPr>
                <a:t>(СОУТ)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867496" y="2961578"/>
            <a:ext cx="3072794" cy="87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17242D"/>
                </a:solidFill>
                <a:latin typeface="Forum Bold"/>
              </a:rPr>
              <a:t>Программа "Выращивание"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6397" y="0"/>
            <a:ext cx="1851603" cy="967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819400" y="1984280"/>
            <a:ext cx="14554200" cy="6854219"/>
          </a:xfrm>
          <a:prstGeom prst="rect">
            <a:avLst/>
          </a:prstGeom>
          <a:solidFill>
            <a:srgbClr val="C08C6A">
              <a:alpha val="8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3540303" y="1448500"/>
            <a:ext cx="5968644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418047" y="1588904"/>
            <a:ext cx="529729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017255" y="5763633"/>
            <a:ext cx="577824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0" y="985877"/>
            <a:ext cx="10801761" cy="27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94A15D79-941D-48F1-967D-411C8F03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6397" y="206616"/>
            <a:ext cx="1851603" cy="9674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43AD4E-AEA9-4B9D-BA11-567D80B155C2}"/>
              </a:ext>
            </a:extLst>
          </p:cNvPr>
          <p:cNvSpPr/>
          <p:nvPr/>
        </p:nvSpPr>
        <p:spPr>
          <a:xfrm>
            <a:off x="3886200" y="2201638"/>
            <a:ext cx="12725400" cy="6370861"/>
          </a:xfrm>
          <a:prstGeom prst="rect">
            <a:avLst/>
          </a:prstGeom>
          <a:solidFill>
            <a:srgbClr val="E9E3E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F625249F-9C23-46C0-88B8-DFF0E2F35A63}"/>
              </a:ext>
            </a:extLst>
          </p:cNvPr>
          <p:cNvSpPr txBox="1"/>
          <p:nvPr/>
        </p:nvSpPr>
        <p:spPr>
          <a:xfrm>
            <a:off x="4495800" y="2395986"/>
            <a:ext cx="11201400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um Bold"/>
              </a:rPr>
              <a:t>Ведется работа </a:t>
            </a:r>
            <a:r>
              <a:rPr lang="ru-RU" sz="4000" b="1" dirty="0"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um Bold"/>
              </a:rPr>
              <a:t>в направлении оказания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um Bold"/>
              </a:rPr>
              <a:t>комплексных услуг.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um Bold"/>
              </a:rPr>
              <a:t>Отбор СМСП, согласованных к оказанию комплексных услуг будет проводиться по результатам скоринга, разработанного Корпорацией МСП.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um Bold"/>
              </a:rPr>
              <a:t>Комплекс</a:t>
            </a:r>
            <a:r>
              <a:rPr lang="ru-RU" sz="3600" dirty="0">
                <a:solidFill>
                  <a:srgbClr val="48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um Bold"/>
              </a:rPr>
              <a:t>ы включают в себя 2 и более взаимосвязанных между собой услуг, нацеленных на развитие СМСП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48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rum Bold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93F934-81A5-4782-B7FE-831D719DF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7" y="6292320"/>
            <a:ext cx="1951432" cy="1951432"/>
          </a:xfrm>
          <a:prstGeom prst="rect">
            <a:avLst/>
          </a:prstGeom>
        </p:spPr>
      </p:pic>
      <p:pic>
        <p:nvPicPr>
          <p:cNvPr id="40" name="object 7">
            <a:extLst>
              <a:ext uri="{FF2B5EF4-FFF2-40B4-BE49-F238E27FC236}">
                <a16:creationId xmlns:a16="http://schemas.microsoft.com/office/drawing/2014/main" id="{6BBED262-1B58-4F70-8691-8A7FB553DB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53" y="636331"/>
            <a:ext cx="2048255" cy="82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>
            <a:extLst>
              <a:ext uri="{FF2B5EF4-FFF2-40B4-BE49-F238E27FC236}">
                <a16:creationId xmlns:a16="http://schemas.microsoft.com/office/drawing/2014/main" id="{078B1252-4E4B-4728-8419-2D95EA5A230B}"/>
              </a:ext>
            </a:extLst>
          </p:cNvPr>
          <p:cNvSpPr/>
          <p:nvPr/>
        </p:nvSpPr>
        <p:spPr>
          <a:xfrm>
            <a:off x="7649395" y="3673325"/>
            <a:ext cx="3925283" cy="3502100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-190500" y="-190500"/>
            <a:ext cx="18669000" cy="4514850"/>
          </a:xfrm>
          <a:prstGeom prst="rect">
            <a:avLst/>
          </a:prstGeom>
          <a:solidFill>
            <a:srgbClr val="4C1A03"/>
          </a:solidFill>
        </p:spPr>
      </p:sp>
      <p:sp>
        <p:nvSpPr>
          <p:cNvPr id="43" name="Арка 42">
            <a:extLst>
              <a:ext uri="{FF2B5EF4-FFF2-40B4-BE49-F238E27FC236}">
                <a16:creationId xmlns:a16="http://schemas.microsoft.com/office/drawing/2014/main" id="{329E9F77-8046-4FF6-BD96-B8905827F1E2}"/>
              </a:ext>
            </a:extLst>
          </p:cNvPr>
          <p:cNvSpPr/>
          <p:nvPr/>
        </p:nvSpPr>
        <p:spPr>
          <a:xfrm rot="10542356">
            <a:off x="7138067" y="1055169"/>
            <a:ext cx="5128130" cy="5577723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68181" y="2456371"/>
            <a:ext cx="4444975" cy="44449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3" name="TextBox 23"/>
          <p:cNvSpPr txBox="1"/>
          <p:nvPr/>
        </p:nvSpPr>
        <p:spPr>
          <a:xfrm>
            <a:off x="0" y="7783853"/>
            <a:ext cx="5777220" cy="113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6" b="0" i="0" u="none" strike="noStrike" kern="1200" cap="none" spc="247" normalizeH="0" baseline="0" noProof="0" dirty="0">
                <a:ln>
                  <a:noFill/>
                </a:ln>
                <a:solidFill>
                  <a:srgbClr val="4816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СМСП, ЧУВСТВУЮЩИЕ ПОТЕНЦИАЛ К ДАЛЬНЕЙШЕМУ РАЗВИТИ</a:t>
            </a:r>
            <a:r>
              <a:rPr lang="ru-RU" sz="2476" spc="247" dirty="0">
                <a:solidFill>
                  <a:srgbClr val="481600"/>
                </a:solidFill>
                <a:latin typeface="Glacial Indifference"/>
              </a:rPr>
              <a:t>Ю</a:t>
            </a:r>
            <a:endParaRPr kumimoji="0" lang="en-US" sz="2476" b="0" i="0" u="none" strike="noStrike" kern="1200" cap="none" spc="247" normalizeH="0" baseline="0" noProof="0" dirty="0">
              <a:ln>
                <a:noFill/>
              </a:ln>
              <a:solidFill>
                <a:srgbClr val="481600"/>
              </a:solidFill>
              <a:effectLst/>
              <a:uLnTx/>
              <a:uFillTx/>
              <a:latin typeface="Glacial Indifference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705794" y="7798844"/>
            <a:ext cx="5467034" cy="200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2" b="0" i="0" u="none" strike="noStrike" kern="1200" cap="none" spc="255" normalizeH="0" baseline="0" noProof="0" dirty="0">
                <a:ln>
                  <a:noFill/>
                </a:ln>
                <a:solidFill>
                  <a:srgbClr val="4816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ВЫХОД НА ЗАКУПКИ </a:t>
            </a:r>
          </a:p>
          <a:p>
            <a:pPr marL="0" marR="0" lvl="0" indent="0" algn="ctr" defTabSz="914400" rtl="0" eaLnBrk="1" fontAlgn="auto" latinLnBrk="0" hangingPunct="1">
              <a:lnSpc>
                <a:spcPts val="3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2" b="0" i="0" u="none" strike="noStrike" kern="1200" cap="none" spc="255" normalizeH="0" baseline="0" noProof="0" dirty="0">
                <a:ln>
                  <a:noFill/>
                </a:ln>
                <a:solidFill>
                  <a:srgbClr val="4816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ПО 223-ФЗ</a:t>
            </a:r>
          </a:p>
          <a:p>
            <a:pPr marL="0" marR="0" lvl="0" indent="0" algn="ctr" defTabSz="914400" rtl="0" eaLnBrk="1" fontAlgn="auto" latinLnBrk="0" hangingPunct="1">
              <a:lnSpc>
                <a:spcPts val="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2" b="0" i="0" u="none" strike="noStrike" kern="1200" cap="none" spc="255" normalizeH="0" baseline="0" noProof="0" dirty="0">
              <a:ln>
                <a:noFill/>
              </a:ln>
              <a:solidFill>
                <a:srgbClr val="481600"/>
              </a:solidFill>
              <a:effectLst/>
              <a:uLnTx/>
              <a:uFillTx/>
              <a:latin typeface="Glacial Indifferen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2" b="0" i="0" u="none" strike="noStrike" kern="1200" cap="none" spc="255" normalizeH="0" baseline="0" noProof="0" dirty="0">
                <a:ln>
                  <a:noFill/>
                </a:ln>
                <a:solidFill>
                  <a:srgbClr val="4816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УКРЕПЛЕНИЕ СУЩЕСТВУЮЩИХ ПОЗИЦИЙ НА ТОРГОВЫХ ПЛОЩАДКАХ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50994" y="7774328"/>
            <a:ext cx="4806212" cy="141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4" b="0" i="0" u="none" strike="noStrike" kern="1200" cap="none" spc="236" normalizeH="0" baseline="0" noProof="0">
                <a:ln>
                  <a:noFill/>
                </a:ln>
                <a:solidFill>
                  <a:srgbClr val="4816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ЗАЛОГ ПОЛУЧЕНИЯ НАДЕЖНЫХ ПАРТНЕРОВ </a:t>
            </a:r>
          </a:p>
          <a:p>
            <a:pPr marL="0" marR="0" lvl="0" indent="0" algn="ctr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64" b="0" i="0" u="none" strike="noStrike" kern="1200" cap="none" spc="236" normalizeH="0" baseline="0" noProof="0">
                <a:ln>
                  <a:noFill/>
                </a:ln>
                <a:solidFill>
                  <a:srgbClr val="4816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И ФИНАНСОВОЙ УСТОЙЧИВОСТИ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56883" y="0"/>
            <a:ext cx="13002684" cy="1790587"/>
            <a:chOff x="0" y="0"/>
            <a:chExt cx="17336912" cy="238745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104775"/>
              <a:ext cx="17336912" cy="1853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2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88" b="0" i="0" u="none" strike="noStrike" kern="1200" cap="none" spc="528" normalizeH="0" baseline="0" noProof="0">
                  <a:ln>
                    <a:noFill/>
                  </a:ln>
                  <a:solidFill>
                    <a:srgbClr val="C08C6A"/>
                  </a:solidFill>
                  <a:effectLst/>
                  <a:uLnTx/>
                  <a:uFillTx/>
                  <a:latin typeface="Glacial Indifference Bold"/>
                  <a:ea typeface="+mn-ea"/>
                  <a:cs typeface="+mn-cs"/>
                </a:rPr>
                <a:t>ПРОГРАММА </a:t>
              </a:r>
            </a:p>
            <a:p>
              <a:pPr marL="0" marR="0" lvl="0" indent="0" algn="l" defTabSz="914400" rtl="0" eaLnBrk="1" fontAlgn="auto" latinLnBrk="0" hangingPunct="1">
                <a:lnSpc>
                  <a:spcPts val="52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88" b="0" i="0" u="none" strike="noStrike" kern="1200" cap="none" spc="528" normalizeH="0" baseline="0" noProof="0">
                  <a:ln>
                    <a:noFill/>
                  </a:ln>
                  <a:solidFill>
                    <a:srgbClr val="C08C6A"/>
                  </a:solidFill>
                  <a:effectLst/>
                  <a:uLnTx/>
                  <a:uFillTx/>
                  <a:latin typeface="Glacial Indifference Bold"/>
                  <a:ea typeface="+mn-ea"/>
                  <a:cs typeface="+mn-cs"/>
                </a:rPr>
                <a:t>"ВЫРАЩИВАНИЕ"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2033145"/>
              <a:ext cx="12376571" cy="354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F72F3AE-3409-43F1-98A9-5C5E7FAE242E}"/>
              </a:ext>
            </a:extLst>
          </p:cNvPr>
          <p:cNvGrpSpPr/>
          <p:nvPr/>
        </p:nvGrpSpPr>
        <p:grpSpPr>
          <a:xfrm>
            <a:off x="10857138" y="-386381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4A294BA-6980-44FE-A919-A85C707B2918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46564F1D-8FDB-45B3-A983-0BC903A1CD5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DD2C0B2-75A6-4442-BD04-26C34E80B24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6989429" y="1564596"/>
            <a:ext cx="5531370" cy="5344590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sp>
        <p:nvSpPr>
          <p:cNvPr id="41" name="Овал 40">
            <a:extLst>
              <a:ext uri="{FF2B5EF4-FFF2-40B4-BE49-F238E27FC236}">
                <a16:creationId xmlns:a16="http://schemas.microsoft.com/office/drawing/2014/main" id="{64B28062-7037-4912-B8DF-61DCC384DE88}"/>
              </a:ext>
            </a:extLst>
          </p:cNvPr>
          <p:cNvSpPr/>
          <p:nvPr/>
        </p:nvSpPr>
        <p:spPr>
          <a:xfrm>
            <a:off x="1176712" y="2299342"/>
            <a:ext cx="3632035" cy="3313497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7EA994F-C6F9-4033-8E06-50A5FC50336F}"/>
              </a:ext>
            </a:extLst>
          </p:cNvPr>
          <p:cNvGrpSpPr/>
          <p:nvPr/>
        </p:nvGrpSpPr>
        <p:grpSpPr>
          <a:xfrm>
            <a:off x="-451783" y="2153255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E4FD357-E2ED-4DC5-AC70-0B5ED101A576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7EF87EAB-1625-48C2-9E8D-23B6FC085877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228F6CE-39E0-45E3-9F24-E470D768D12C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F866165-70B5-4DEE-BE5E-068C74CA95AF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9D6AC965-D2BC-4D1E-8235-27253790E2FD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Арка 43">
            <a:extLst>
              <a:ext uri="{FF2B5EF4-FFF2-40B4-BE49-F238E27FC236}">
                <a16:creationId xmlns:a16="http://schemas.microsoft.com/office/drawing/2014/main" id="{292A2003-9DAF-441F-8792-6E5819524651}"/>
              </a:ext>
            </a:extLst>
          </p:cNvPr>
          <p:cNvSpPr/>
          <p:nvPr/>
        </p:nvSpPr>
        <p:spPr>
          <a:xfrm rot="18955803">
            <a:off x="13720365" y="2974074"/>
            <a:ext cx="4378801" cy="4593954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Арка 41">
            <a:extLst>
              <a:ext uri="{FF2B5EF4-FFF2-40B4-BE49-F238E27FC236}">
                <a16:creationId xmlns:a16="http://schemas.microsoft.com/office/drawing/2014/main" id="{5F574CF2-7298-41AD-8F16-6C21AE001644}"/>
              </a:ext>
            </a:extLst>
          </p:cNvPr>
          <p:cNvSpPr/>
          <p:nvPr/>
        </p:nvSpPr>
        <p:spPr>
          <a:xfrm>
            <a:off x="501455" y="2631359"/>
            <a:ext cx="4262337" cy="4791232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5BB5B4C-CBB8-4D01-81A1-EF54CAD3BAC3}"/>
              </a:ext>
            </a:extLst>
          </p:cNvPr>
          <p:cNvSpPr/>
          <p:nvPr/>
        </p:nvSpPr>
        <p:spPr>
          <a:xfrm>
            <a:off x="13657141" y="2375691"/>
            <a:ext cx="3632035" cy="3313497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3388171" y="2539335"/>
            <a:ext cx="4444975" cy="4444957"/>
            <a:chOff x="99991" y="-109598"/>
            <a:chExt cx="6350000" cy="6349974"/>
          </a:xfrm>
        </p:grpSpPr>
        <p:sp>
          <p:nvSpPr>
            <p:cNvPr id="14" name="Freeform 14"/>
            <p:cNvSpPr/>
            <p:nvPr/>
          </p:nvSpPr>
          <p:spPr>
            <a:xfrm>
              <a:off x="99991" y="-109598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76" r="-24976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06610" y="2404987"/>
            <a:ext cx="4444975" cy="4444958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76" r="-24976"/>
              </a:stretch>
            </a:blipFill>
          </p:spPr>
        </p:sp>
      </p:grpSp>
      <p:pic>
        <p:nvPicPr>
          <p:cNvPr id="50" name="Picture 21">
            <a:extLst>
              <a:ext uri="{FF2B5EF4-FFF2-40B4-BE49-F238E27FC236}">
                <a16:creationId xmlns:a16="http://schemas.microsoft.com/office/drawing/2014/main" id="{11DCF60D-B3FD-442A-A46F-702C6CC03A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36397" y="9281464"/>
            <a:ext cx="1851603" cy="96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3429000" y="1047750"/>
            <a:ext cx="6191250" cy="4000500"/>
          </a:xfrm>
          <a:prstGeom prst="rect">
            <a:avLst/>
          </a:prstGeom>
          <a:solidFill>
            <a:srgbClr val="C08C6A">
              <a:alpha val="8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9810750" y="1028700"/>
            <a:ext cx="6191250" cy="400050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6" name="AutoShape 6"/>
          <p:cNvSpPr/>
          <p:nvPr/>
        </p:nvSpPr>
        <p:spPr>
          <a:xfrm>
            <a:off x="3429000" y="5257800"/>
            <a:ext cx="6191250" cy="400050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9" name="AutoShape 9"/>
          <p:cNvSpPr/>
          <p:nvPr/>
        </p:nvSpPr>
        <p:spPr>
          <a:xfrm>
            <a:off x="9810750" y="5238750"/>
            <a:ext cx="6191250" cy="4000500"/>
          </a:xfrm>
          <a:prstGeom prst="rect">
            <a:avLst/>
          </a:prstGeom>
          <a:solidFill>
            <a:srgbClr val="C08C6A">
              <a:alpha val="80000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3540303" y="1448500"/>
            <a:ext cx="5968644" cy="2987635"/>
            <a:chOff x="0" y="0"/>
            <a:chExt cx="7958191" cy="398351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7958191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55650"/>
              <a:ext cx="7958191" cy="322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Определить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"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точки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роста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",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чтобы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осуществить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продвижение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и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развитие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собственных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услуг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, 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повысить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конкурентоспособность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продукции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1704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418047" y="1588904"/>
            <a:ext cx="5297290" cy="2496502"/>
            <a:chOff x="0" y="0"/>
            <a:chExt cx="7063053" cy="332867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7063053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55650"/>
              <a:ext cx="7063053" cy="257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Выявить возможности оптимизировать производственную систему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и снизить издержки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17255" y="5763633"/>
            <a:ext cx="5778240" cy="2496502"/>
            <a:chOff x="0" y="0"/>
            <a:chExt cx="7704320" cy="332867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770432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55650"/>
              <a:ext cx="7704320" cy="257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Понять, как расширить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и модернизировать производство,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получить доступ к финансовым 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81704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и материальным ресурсам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381100" y="6238399"/>
            <a:ext cx="4762900" cy="191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481704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Достичь уровня квалифицированных поставщиков крупных заказчиков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204700"/>
            <a:ext cx="16916400" cy="1051497"/>
            <a:chOff x="0" y="104775"/>
            <a:chExt cx="22555200" cy="140199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04775"/>
              <a:ext cx="22555200" cy="906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2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528" normalizeH="0" baseline="0" noProof="0" dirty="0">
                  <a:ln>
                    <a:noFill/>
                  </a:ln>
                  <a:solidFill>
                    <a:srgbClr val="6035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lacial Indifference Bold"/>
                  <a:ea typeface="+mn-ea"/>
                  <a:cs typeface="+mn-cs"/>
                </a:rPr>
                <a:t>ПРОГРАММА</a:t>
              </a:r>
              <a:r>
                <a:rPr lang="ru-RU" sz="5000" b="1" spc="528" dirty="0">
                  <a:solidFill>
                    <a:srgbClr val="6035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lacial Indifference Bold"/>
                </a:rPr>
                <a:t> </a:t>
              </a:r>
              <a:r>
                <a:rPr kumimoji="0" lang="en-US" sz="5000" b="1" i="0" u="none" strike="noStrike" kern="1200" cap="none" spc="528" normalizeH="0" baseline="0" noProof="0" dirty="0">
                  <a:ln>
                    <a:noFill/>
                  </a:ln>
                  <a:solidFill>
                    <a:srgbClr val="6035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lacial Indifference Bold"/>
                  <a:ea typeface="+mn-ea"/>
                  <a:cs typeface="+mn-cs"/>
                </a:rPr>
                <a:t>ПОЗВОЛИТ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146344"/>
              <a:ext cx="14402348" cy="360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Picture 21">
            <a:extLst>
              <a:ext uri="{FF2B5EF4-FFF2-40B4-BE49-F238E27FC236}">
                <a16:creationId xmlns:a16="http://schemas.microsoft.com/office/drawing/2014/main" id="{94A15D79-941D-48F1-967D-411C8F03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6397" y="21117"/>
            <a:ext cx="1851603" cy="9674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AE52A5-ECC8-4DE9-90A5-8CBAF91F0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173"/>
          <a:stretch/>
        </p:blipFill>
        <p:spPr>
          <a:xfrm rot="5400000">
            <a:off x="-3176678" y="2632522"/>
            <a:ext cx="7576720" cy="423592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BAFAC39-6557-46FB-9ADA-7832A20AFAA6}"/>
              </a:ext>
            </a:extLst>
          </p:cNvPr>
          <p:cNvGrpSpPr/>
          <p:nvPr/>
        </p:nvGrpSpPr>
        <p:grpSpPr>
          <a:xfrm>
            <a:off x="13882744" y="5128414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C27C06E-0059-4367-B870-F946D5524339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D297ED6-7506-4C21-992A-B9422950D7ED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6CBF807-03EE-48FF-B11B-5C01FCB724C4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A9D0C58-5D7E-4B1F-B116-D4C831A8E912}"/>
              </a:ext>
            </a:extLst>
          </p:cNvPr>
          <p:cNvGrpSpPr/>
          <p:nvPr/>
        </p:nvGrpSpPr>
        <p:grpSpPr>
          <a:xfrm rot="10800000">
            <a:off x="3349803" y="3730650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6544BCE6-8DDF-47F4-A599-81559F66D34E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9443ED9-AADE-41C3-AFED-47D6F037B7CA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A381486-C400-41BB-BD73-FC8B34E92799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Арка 38">
            <a:extLst>
              <a:ext uri="{FF2B5EF4-FFF2-40B4-BE49-F238E27FC236}">
                <a16:creationId xmlns:a16="http://schemas.microsoft.com/office/drawing/2014/main" id="{BF413464-6440-4B5F-9A25-90025D45E546}"/>
              </a:ext>
            </a:extLst>
          </p:cNvPr>
          <p:cNvSpPr/>
          <p:nvPr/>
        </p:nvSpPr>
        <p:spPr>
          <a:xfrm rot="5950129">
            <a:off x="16410335" y="5178832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">
            <a:extLst>
              <a:ext uri="{FF2B5EF4-FFF2-40B4-BE49-F238E27FC236}">
                <a16:creationId xmlns:a16="http://schemas.microsoft.com/office/drawing/2014/main" id="{E29FC658-6048-428E-B61A-66D0D5F13771}"/>
              </a:ext>
            </a:extLst>
          </p:cNvPr>
          <p:cNvSpPr/>
          <p:nvPr/>
        </p:nvSpPr>
        <p:spPr>
          <a:xfrm>
            <a:off x="5251010" y="7752161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C712BD1A-4918-4533-97FD-0251E01E03AD}"/>
              </a:ext>
            </a:extLst>
          </p:cNvPr>
          <p:cNvSpPr/>
          <p:nvPr/>
        </p:nvSpPr>
        <p:spPr>
          <a:xfrm>
            <a:off x="9279059" y="1865404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30" name="AutoShape 8">
            <a:extLst>
              <a:ext uri="{FF2B5EF4-FFF2-40B4-BE49-F238E27FC236}">
                <a16:creationId xmlns:a16="http://schemas.microsoft.com/office/drawing/2014/main" id="{D6BC92EF-D6E6-400E-A65D-D2CE29E40692}"/>
              </a:ext>
            </a:extLst>
          </p:cNvPr>
          <p:cNvSpPr/>
          <p:nvPr/>
        </p:nvSpPr>
        <p:spPr>
          <a:xfrm>
            <a:off x="1225081" y="1873277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43BF059D-53EB-4546-92B1-7CBBEDA9E3EB}"/>
              </a:ext>
            </a:extLst>
          </p:cNvPr>
          <p:cNvSpPr/>
          <p:nvPr/>
        </p:nvSpPr>
        <p:spPr>
          <a:xfrm>
            <a:off x="9279059" y="3439896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15" name="TextBox 15"/>
          <p:cNvSpPr txBox="1"/>
          <p:nvPr/>
        </p:nvSpPr>
        <p:spPr>
          <a:xfrm>
            <a:off x="9324915" y="3652825"/>
            <a:ext cx="7769380" cy="79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ru-RU" sz="2300" dirty="0">
                <a:solidFill>
                  <a:srgbClr val="000000"/>
                </a:solidFill>
                <a:latin typeface="Forum"/>
              </a:rPr>
              <a:t>Не осуществляют предпринимательскую деятельность в сфере игорного бизнеса </a:t>
            </a:r>
            <a:endParaRPr lang="en-US" sz="2300" dirty="0">
              <a:solidFill>
                <a:srgbClr val="000000"/>
              </a:solidFill>
              <a:latin typeface="Forum"/>
            </a:endParaRP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0B81FD95-F168-49B2-AFB3-8A3A8C8D863A}"/>
              </a:ext>
            </a:extLst>
          </p:cNvPr>
          <p:cNvSpPr/>
          <p:nvPr/>
        </p:nvSpPr>
        <p:spPr>
          <a:xfrm>
            <a:off x="1225081" y="3473195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26" name="AutoShape 8">
            <a:extLst>
              <a:ext uri="{FF2B5EF4-FFF2-40B4-BE49-F238E27FC236}">
                <a16:creationId xmlns:a16="http://schemas.microsoft.com/office/drawing/2014/main" id="{21B5858A-ED73-4DF1-BA75-D2E01776CA9C}"/>
              </a:ext>
            </a:extLst>
          </p:cNvPr>
          <p:cNvSpPr/>
          <p:nvPr/>
        </p:nvSpPr>
        <p:spPr>
          <a:xfrm>
            <a:off x="9279059" y="5143500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2" name="TextBox 2"/>
          <p:cNvSpPr txBox="1"/>
          <p:nvPr/>
        </p:nvSpPr>
        <p:spPr>
          <a:xfrm>
            <a:off x="1028700" y="690880"/>
            <a:ext cx="16090026" cy="76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ru-RU" sz="5600" spc="84" dirty="0">
                <a:solidFill>
                  <a:srgbClr val="C01A1E"/>
                </a:solidFill>
                <a:latin typeface="Forum"/>
              </a:rPr>
              <a:t>Условия получения услуг</a:t>
            </a:r>
            <a:endParaRPr lang="en-US" sz="5600" spc="84" dirty="0">
              <a:solidFill>
                <a:srgbClr val="C01A1E"/>
              </a:solidFill>
              <a:latin typeface="For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0460" y="2129876"/>
            <a:ext cx="76377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Forum"/>
              </a:rPr>
              <a:t>Субъект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МСП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включен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Единый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реестр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субъектов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малого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среднего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предпринимательства</a:t>
            </a:r>
            <a:endParaRPr lang="en-US" sz="2400" dirty="0">
              <a:solidFill>
                <a:srgbClr val="000000"/>
              </a:solidFill>
              <a:latin typeface="For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7731" y="3529466"/>
            <a:ext cx="8486557" cy="1268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Forum"/>
              </a:rPr>
              <a:t>Зарегистрирован</a:t>
            </a:r>
            <a:r>
              <a:rPr lang="en-US" sz="20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orum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orum"/>
              </a:rPr>
              <a:t>территории</a:t>
            </a:r>
            <a:r>
              <a:rPr lang="en-US" sz="20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orum"/>
              </a:rPr>
              <a:t>Краснодарского</a:t>
            </a:r>
            <a:r>
              <a:rPr lang="en-US" sz="20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orum"/>
              </a:rPr>
              <a:t>края</a:t>
            </a:r>
            <a:r>
              <a:rPr lang="en-US" sz="2000" dirty="0">
                <a:solidFill>
                  <a:srgbClr val="000000"/>
                </a:solidFill>
                <a:latin typeface="Forum"/>
              </a:rPr>
              <a:t> (</a:t>
            </a:r>
            <a:r>
              <a:rPr lang="ru-RU" sz="2000" dirty="0">
                <a:solidFill>
                  <a:srgbClr val="000000"/>
                </a:solidFill>
                <a:latin typeface="Forum"/>
              </a:rPr>
              <a:t>осуществляется деятельность в области промышленного и сельскохозяйственного производства, а также внедрение инновационной продукции</a:t>
            </a:r>
            <a:r>
              <a:rPr lang="en-US" sz="2000" dirty="0">
                <a:solidFill>
                  <a:srgbClr val="000000"/>
                </a:solidFill>
                <a:latin typeface="Forum"/>
              </a:rPr>
              <a:t>)</a:t>
            </a:r>
          </a:p>
        </p:txBody>
      </p:sp>
      <p:sp>
        <p:nvSpPr>
          <p:cNvPr id="8" name="AutoShape 8"/>
          <p:cNvSpPr/>
          <p:nvPr/>
        </p:nvSpPr>
        <p:spPr>
          <a:xfrm>
            <a:off x="1234046" y="5143500"/>
            <a:ext cx="7909954" cy="1399590"/>
          </a:xfrm>
          <a:prstGeom prst="rect">
            <a:avLst/>
          </a:prstGeom>
          <a:solidFill>
            <a:srgbClr val="D9CBC4"/>
          </a:solidFill>
        </p:spPr>
      </p:sp>
      <p:sp>
        <p:nvSpPr>
          <p:cNvPr id="9" name="TextBox 9"/>
          <p:cNvSpPr txBox="1"/>
          <p:nvPr/>
        </p:nvSpPr>
        <p:spPr>
          <a:xfrm>
            <a:off x="1374620" y="5613788"/>
            <a:ext cx="776938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orum"/>
              </a:rPr>
              <a:t>Отсутствие задолженности по налогам и сборам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49346" y="2014377"/>
            <a:ext cx="776938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Forum"/>
              </a:rPr>
              <a:t>Отсутствие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действующих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процедур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несостоятельности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банкротства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ликвидации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т.д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.)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20433" y="5404238"/>
            <a:ext cx="776938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Forum"/>
              </a:rPr>
              <a:t>Не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является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финансовой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организацией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Forum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за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исключением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потребительского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кооператива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12530" y="7811174"/>
            <a:ext cx="7386914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Forum"/>
              </a:rPr>
              <a:t>Инжиниринговый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центр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Фонда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развития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бизнеса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Краснодарского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края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софинансирует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Forum"/>
              </a:rPr>
              <a:t> 90 %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стоимости</a:t>
            </a:r>
            <a:r>
              <a:rPr lang="en-US" sz="2400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orum"/>
              </a:rPr>
              <a:t>услуг</a:t>
            </a:r>
            <a:endParaRPr lang="en-US" sz="2400" dirty="0">
              <a:solidFill>
                <a:srgbClr val="000000"/>
              </a:solidFill>
              <a:latin typeface="Forum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6397" y="2651"/>
            <a:ext cx="1851603" cy="967462"/>
          </a:xfrm>
          <a:prstGeom prst="rect">
            <a:avLst/>
          </a:prstGeom>
        </p:spPr>
      </p:pic>
      <p:sp>
        <p:nvSpPr>
          <p:cNvPr id="21" name="Арка 20">
            <a:extLst>
              <a:ext uri="{FF2B5EF4-FFF2-40B4-BE49-F238E27FC236}">
                <a16:creationId xmlns:a16="http://schemas.microsoft.com/office/drawing/2014/main" id="{45B2F4A5-31C2-44C8-A8AD-B39B09F9C042}"/>
              </a:ext>
            </a:extLst>
          </p:cNvPr>
          <p:cNvSpPr/>
          <p:nvPr/>
        </p:nvSpPr>
        <p:spPr>
          <a:xfrm rot="10063649">
            <a:off x="14114898" y="817311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7F7085F-F48D-436C-9F23-19D563BD9C57}"/>
              </a:ext>
            </a:extLst>
          </p:cNvPr>
          <p:cNvSpPr/>
          <p:nvPr/>
        </p:nvSpPr>
        <p:spPr>
          <a:xfrm>
            <a:off x="-685800" y="8257193"/>
            <a:ext cx="3117240" cy="3111552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3D42028-C87C-4B88-9D30-AF7DA958466D}"/>
              </a:ext>
            </a:extLst>
          </p:cNvPr>
          <p:cNvSpPr/>
          <p:nvPr/>
        </p:nvSpPr>
        <p:spPr>
          <a:xfrm>
            <a:off x="-2181090" y="7114440"/>
            <a:ext cx="6107819" cy="5695103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CC841FD-4E03-4BF8-BF61-B5C2AA35F07A}"/>
              </a:ext>
            </a:extLst>
          </p:cNvPr>
          <p:cNvSpPr/>
          <p:nvPr/>
        </p:nvSpPr>
        <p:spPr>
          <a:xfrm>
            <a:off x="15119682" y="-4030322"/>
            <a:ext cx="6107819" cy="5695103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1500" y="438150"/>
            <a:ext cx="17145000" cy="3314700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3" name="TextBox 3"/>
          <p:cNvSpPr txBox="1"/>
          <p:nvPr/>
        </p:nvSpPr>
        <p:spPr>
          <a:xfrm>
            <a:off x="3602184" y="438150"/>
            <a:ext cx="10084323" cy="3398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7"/>
              </a:lnSpc>
            </a:pPr>
            <a:r>
              <a:rPr lang="en-US" sz="6500" dirty="0">
                <a:solidFill>
                  <a:srgbClr val="60352A"/>
                </a:solidFill>
                <a:latin typeface="Forum"/>
              </a:rPr>
              <a:t>ПОРЯДОК ПРЕДОСТАВЛЕНИЯ </a:t>
            </a:r>
          </a:p>
          <a:p>
            <a:pPr algn="ctr">
              <a:lnSpc>
                <a:spcPts val="6567"/>
              </a:lnSpc>
            </a:pPr>
            <a:r>
              <a:rPr lang="en-US" sz="6500" dirty="0">
                <a:solidFill>
                  <a:srgbClr val="60352A"/>
                </a:solidFill>
                <a:latin typeface="Forum"/>
              </a:rPr>
              <a:t>ПАКЕТА ДОКУМЕНТО</a:t>
            </a:r>
            <a:r>
              <a:rPr lang="ru-RU" sz="6500" dirty="0">
                <a:solidFill>
                  <a:srgbClr val="60352A"/>
                </a:solidFill>
                <a:latin typeface="Forum"/>
              </a:rPr>
              <a:t>В</a:t>
            </a:r>
          </a:p>
          <a:p>
            <a:pPr algn="ctr">
              <a:lnSpc>
                <a:spcPts val="6567"/>
              </a:lnSpc>
            </a:pPr>
            <a:r>
              <a:rPr lang="ru-RU" sz="6500" dirty="0">
                <a:solidFill>
                  <a:srgbClr val="60352A"/>
                </a:solidFill>
                <a:latin typeface="Forum"/>
              </a:rPr>
              <a:t>ДЛЯ ПОЛУЧЕНИЯ УСЛУГ</a:t>
            </a:r>
            <a:endParaRPr lang="en-US" sz="6500" dirty="0">
              <a:solidFill>
                <a:srgbClr val="60352A"/>
              </a:solidFill>
              <a:latin typeface="For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97626" y="4010025"/>
            <a:ext cx="5526207" cy="5773981"/>
          </a:xfrm>
          <a:prstGeom prst="rect">
            <a:avLst/>
          </a:prstGeom>
          <a:solidFill>
            <a:srgbClr val="E6E6E6"/>
          </a:solidFill>
        </p:spPr>
      </p:sp>
      <p:grpSp>
        <p:nvGrpSpPr>
          <p:cNvPr id="5" name="Group 5"/>
          <p:cNvGrpSpPr/>
          <p:nvPr/>
        </p:nvGrpSpPr>
        <p:grpSpPr>
          <a:xfrm>
            <a:off x="571500" y="5407899"/>
            <a:ext cx="5679023" cy="3493228"/>
            <a:chOff x="0" y="-720042"/>
            <a:chExt cx="7572030" cy="4657637"/>
          </a:xfrm>
        </p:grpSpPr>
        <p:sp>
          <p:nvSpPr>
            <p:cNvPr id="6" name="TextBox 6"/>
            <p:cNvSpPr txBox="1"/>
            <p:nvPr/>
          </p:nvSpPr>
          <p:spPr>
            <a:xfrm>
              <a:off x="0" y="3240823"/>
              <a:ext cx="7537197" cy="696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7"/>
                </a:lnSpc>
              </a:pPr>
              <a:endParaRPr>
                <a:solidFill>
                  <a:srgbClr val="60352A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833" y="-720042"/>
              <a:ext cx="7537197" cy="2638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999" spc="299" dirty="0">
                  <a:solidFill>
                    <a:srgbClr val="60352A"/>
                  </a:solidFill>
                  <a:latin typeface="Forum"/>
                </a:rPr>
                <a:t>ЛИЧНЫЙ ВИЗИТ </a:t>
              </a:r>
            </a:p>
            <a:p>
              <a:pPr algn="ctr">
                <a:lnSpc>
                  <a:spcPts val="3900"/>
                </a:lnSpc>
              </a:pPr>
              <a:r>
                <a:rPr lang="en-US" sz="2999" spc="299" dirty="0">
                  <a:solidFill>
                    <a:srgbClr val="60352A"/>
                  </a:solidFill>
                  <a:latin typeface="Forum"/>
                </a:rPr>
                <a:t>(Г. КРАСНОДАР, </a:t>
              </a:r>
            </a:p>
            <a:p>
              <a:pPr algn="ctr">
                <a:lnSpc>
                  <a:spcPts val="3900"/>
                </a:lnSpc>
              </a:pPr>
              <a:r>
                <a:rPr lang="en-US" sz="2999" spc="299" dirty="0">
                  <a:solidFill>
                    <a:srgbClr val="60352A"/>
                  </a:solidFill>
                  <a:latin typeface="Forum"/>
                </a:rPr>
                <a:t>УЛ. СЕВЕРНАЯ, 405, </a:t>
              </a:r>
            </a:p>
            <a:p>
              <a:pPr algn="ctr">
                <a:lnSpc>
                  <a:spcPts val="3900"/>
                </a:lnSpc>
              </a:pPr>
              <a:r>
                <a:rPr lang="en-US" sz="2999" spc="299" dirty="0">
                  <a:solidFill>
                    <a:srgbClr val="60352A"/>
                  </a:solidFill>
                  <a:latin typeface="Forum"/>
                </a:rPr>
                <a:t>4 ЭТАЖ)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6352593" y="3997109"/>
            <a:ext cx="5526207" cy="5773981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10" name="AutoShape 10"/>
          <p:cNvSpPr/>
          <p:nvPr/>
        </p:nvSpPr>
        <p:spPr>
          <a:xfrm>
            <a:off x="12196663" y="3997108"/>
            <a:ext cx="5526207" cy="5773981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9" name="TextBox 9"/>
          <p:cNvSpPr txBox="1"/>
          <p:nvPr/>
        </p:nvSpPr>
        <p:spPr>
          <a:xfrm>
            <a:off x="12332764" y="5590176"/>
            <a:ext cx="5340090" cy="147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2995" spc="299" dirty="0">
                <a:solidFill>
                  <a:srgbClr val="60352A"/>
                </a:solidFill>
                <a:latin typeface="Forum"/>
              </a:rPr>
              <a:t>ЗАЯВКА НА САЙТЕ ФОНДА РАЗВИТИЯ БИЗНЕСА (https://moibiz93.ru/)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668999" y="5086238"/>
            <a:ext cx="10540404" cy="3556552"/>
            <a:chOff x="-7453871" y="-352805"/>
            <a:chExt cx="14053873" cy="474206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792714"/>
              <a:ext cx="6600002" cy="596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8"/>
                </a:lnSpc>
              </a:pPr>
              <a:endParaRPr>
                <a:solidFill>
                  <a:srgbClr val="60352A"/>
                </a:solidFill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7453871" y="-352805"/>
              <a:ext cx="6600002" cy="3305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spc="300" dirty="0">
                  <a:solidFill>
                    <a:srgbClr val="60352A"/>
                  </a:solidFill>
                  <a:latin typeface="Forum"/>
                </a:rPr>
                <a:t>ЗАЯВКА НА ЭЛЕКТРОННУЮ ПОЧТУ ИНЖИНИРИНГОВОГО ЦЕНТРА</a:t>
              </a:r>
            </a:p>
            <a:p>
              <a:pPr algn="ctr">
                <a:lnSpc>
                  <a:spcPts val="3900"/>
                </a:lnSpc>
              </a:pPr>
              <a:r>
                <a:rPr lang="en-US" sz="3000" spc="300" dirty="0">
                  <a:solidFill>
                    <a:srgbClr val="60352A"/>
                  </a:solidFill>
                  <a:latin typeface="Forum"/>
                </a:rPr>
                <a:t>(rce@gfkuban.ru)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6397" y="0"/>
            <a:ext cx="1851603" cy="9674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507CDD-7527-4F07-AA6C-9A058C2CE0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361856" y="1474001"/>
            <a:ext cx="2266181" cy="7911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53D7A42-AC67-4054-873A-406BC3C492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535465" y="9002604"/>
            <a:ext cx="2266181" cy="791199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0E52A24-9DDA-4DA7-B483-38F3375948B8}"/>
              </a:ext>
            </a:extLst>
          </p:cNvPr>
          <p:cNvGrpSpPr/>
          <p:nvPr/>
        </p:nvGrpSpPr>
        <p:grpSpPr>
          <a:xfrm>
            <a:off x="-22860" y="985806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D32DFEA-C761-4C02-A8FD-D785AD41ABF9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0352A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1B6B6835-5F41-464B-A707-F56BBF1A2568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0352A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5C301A8-ACB5-4B0B-8F30-A74D491F7647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0352A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0B5C717-FAD3-490F-9EFD-563931F4DB71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0352A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B24D8B7-BC80-4A6D-A1B9-3E0E89342DF4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0352A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EA97614-C4AA-4917-8C6A-57BBE1486871}"/>
              </a:ext>
            </a:extLst>
          </p:cNvPr>
          <p:cNvGrpSpPr/>
          <p:nvPr/>
        </p:nvGrpSpPr>
        <p:grpSpPr>
          <a:xfrm>
            <a:off x="17191249" y="722197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9695FDD-7340-47E7-BB8B-D73B3CAC78D7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0352A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152FD16-DC17-42DA-B84F-68A5FDCAC7F7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0352A"/>
                </a:solidFill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777A6DF5-32F2-4CAA-8D98-DB84461A1133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0352A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11A2451-8CC0-414F-B7F9-7E1026CB6B67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0352A"/>
                </a:solidFill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F92AAC7-8A0C-45B2-80B8-2B1A1B5E9725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0352A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13506248" y="1648118"/>
            <a:ext cx="5604098" cy="8771305"/>
          </a:xfrm>
          <a:prstGeom prst="rect">
            <a:avLst/>
          </a:prstGeom>
          <a:solidFill>
            <a:srgbClr val="E6E6E6"/>
          </a:solidFill>
        </p:spPr>
        <p:txBody>
          <a:bodyPr/>
          <a:lstStyle/>
          <a:p>
            <a:pPr algn="ctr"/>
            <a:endParaRPr lang="ru-RU" sz="1600" dirty="0">
              <a:solidFill>
                <a:srgbClr val="60352A"/>
              </a:solidFill>
              <a:latin typeface="Forum" panose="020B0604020202020204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-4267199" y="197557"/>
            <a:ext cx="11582400" cy="981289"/>
          </a:xfrm>
          <a:prstGeom prst="rect">
            <a:avLst/>
          </a:prstGeom>
          <a:solidFill>
            <a:srgbClr val="E6E6E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-1858089" y="390850"/>
            <a:ext cx="1008432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603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um" panose="020B0604020202020204" charset="0"/>
              </a:rPr>
              <a:t>ПАКЕТ ДОКУМЕНТОВ</a:t>
            </a:r>
            <a:endParaRPr lang="en-US" sz="4000" b="1" dirty="0">
              <a:solidFill>
                <a:srgbClr val="603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um" panose="020B0604020202020204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1311534" y="1992409"/>
            <a:ext cx="5756788" cy="2536859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8" name="AutoShape 8"/>
          <p:cNvSpPr/>
          <p:nvPr/>
        </p:nvSpPr>
        <p:spPr>
          <a:xfrm>
            <a:off x="4961001" y="1605203"/>
            <a:ext cx="8049650" cy="9227455"/>
          </a:xfrm>
          <a:prstGeom prst="rect">
            <a:avLst/>
          </a:prstGeom>
          <a:solidFill>
            <a:srgbClr val="E6E6E6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6397" y="0"/>
            <a:ext cx="1851603" cy="96746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EA97614-C4AA-4917-8C6A-57BBE1486871}"/>
              </a:ext>
            </a:extLst>
          </p:cNvPr>
          <p:cNvGrpSpPr/>
          <p:nvPr/>
        </p:nvGrpSpPr>
        <p:grpSpPr>
          <a:xfrm>
            <a:off x="19522884" y="-1243409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9695FDD-7340-47E7-BB8B-D73B3CAC78D7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60352A"/>
                </a:solidFill>
                <a:latin typeface="Forum" panose="020B0604020202020204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152FD16-DC17-42DA-B84F-68A5FDCAC7F7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60352A"/>
                </a:solidFill>
                <a:latin typeface="Forum" panose="020B0604020202020204" charset="0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777A6DF5-32F2-4CAA-8D98-DB84461A1133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60352A"/>
                </a:solidFill>
                <a:latin typeface="Forum" panose="020B060402020202020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11A2451-8CC0-414F-B7F9-7E1026CB6B67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60352A"/>
                </a:solidFill>
                <a:latin typeface="Forum" panose="020B0604020202020204" charset="0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F92AAC7-8A0C-45B2-80B8-2B1A1B5E9725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60352A"/>
                </a:solidFill>
                <a:latin typeface="Forum" panose="020B0604020202020204" charset="0"/>
              </a:endParaRPr>
            </a:p>
          </p:txBody>
        </p:sp>
      </p:grpSp>
      <p:sp>
        <p:nvSpPr>
          <p:cNvPr id="15" name="AutoShape 4">
            <a:extLst>
              <a:ext uri="{FF2B5EF4-FFF2-40B4-BE49-F238E27FC236}">
                <a16:creationId xmlns:a16="http://schemas.microsoft.com/office/drawing/2014/main" id="{C7B02A1A-81D5-40ED-85D9-D3F49DFE04F0}"/>
              </a:ext>
            </a:extLst>
          </p:cNvPr>
          <p:cNvSpPr/>
          <p:nvPr/>
        </p:nvSpPr>
        <p:spPr>
          <a:xfrm>
            <a:off x="-1273434" y="4833885"/>
            <a:ext cx="5756788" cy="2536859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1D9537EE-16F3-49CC-B942-F7D38D6DA643}"/>
              </a:ext>
            </a:extLst>
          </p:cNvPr>
          <p:cNvSpPr txBox="1"/>
          <p:nvPr/>
        </p:nvSpPr>
        <p:spPr>
          <a:xfrm>
            <a:off x="21479" y="2335126"/>
            <a:ext cx="442377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311" dirty="0">
                <a:solidFill>
                  <a:srgbClr val="60352A"/>
                </a:solidFill>
                <a:latin typeface="Forum" panose="020B0604020202020204" charset="0"/>
              </a:rPr>
              <a:t>ЗАЯВЛЕНИЕ (ЗАПРОС) </a:t>
            </a:r>
            <a:endParaRPr lang="ru-RU" sz="2000" spc="311" dirty="0">
              <a:solidFill>
                <a:srgbClr val="60352A"/>
              </a:solidFill>
              <a:latin typeface="Forum" panose="020B0604020202020204" charset="0"/>
            </a:endParaRPr>
          </a:p>
          <a:p>
            <a:pPr algn="ctr"/>
            <a:r>
              <a:rPr lang="en-US" sz="2000" spc="311" dirty="0">
                <a:solidFill>
                  <a:srgbClr val="60352A"/>
                </a:solidFill>
                <a:latin typeface="Forum" panose="020B0604020202020204" charset="0"/>
              </a:rPr>
              <a:t>ПО ФОРМЕ РАЗМЕЩЕННОЙ</a:t>
            </a:r>
            <a:endParaRPr lang="ru-RU" sz="2000" spc="311" dirty="0">
              <a:solidFill>
                <a:srgbClr val="60352A"/>
              </a:solidFill>
              <a:latin typeface="Forum" panose="020B0604020202020204" charset="0"/>
            </a:endParaRPr>
          </a:p>
          <a:p>
            <a:pPr algn="ctr"/>
            <a:r>
              <a:rPr lang="en-US" sz="2000" spc="311" dirty="0">
                <a:solidFill>
                  <a:srgbClr val="60352A"/>
                </a:solidFill>
                <a:latin typeface="Forum" panose="020B0604020202020204" charset="0"/>
              </a:rPr>
              <a:t>НА ОФИЦИАЛЬНОМ САЙТЕ ФОНДА </a:t>
            </a:r>
            <a:endParaRPr lang="ru-RU" sz="2000" spc="311" dirty="0">
              <a:solidFill>
                <a:srgbClr val="60352A"/>
              </a:solidFill>
              <a:latin typeface="Forum" panose="020B0604020202020204" charset="0"/>
            </a:endParaRPr>
          </a:p>
          <a:p>
            <a:pPr algn="ctr"/>
            <a:r>
              <a:rPr lang="en-US" sz="2000" spc="311" dirty="0">
                <a:solidFill>
                  <a:srgbClr val="60352A"/>
                </a:solidFill>
                <a:latin typeface="Forum" panose="020B0604020202020204" charset="0"/>
              </a:rPr>
              <a:t>(HTTPS://MOIBIZ93.RU/)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32E0AA6-3A3C-442D-BDC8-6157BC202831}"/>
              </a:ext>
            </a:extLst>
          </p:cNvPr>
          <p:cNvSpPr txBox="1"/>
          <p:nvPr/>
        </p:nvSpPr>
        <p:spPr>
          <a:xfrm>
            <a:off x="245334" y="4871985"/>
            <a:ext cx="384261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spc="312" dirty="0">
                <a:solidFill>
                  <a:srgbClr val="60352A"/>
                </a:solidFill>
                <a:latin typeface="Forum" panose="020B0604020202020204" charset="0"/>
              </a:rPr>
              <a:t>ФОТОГРАФИИ МЕСТА ОСУЩЕСТВЛЕНИЯ ЗАЯВИТЕЛЕМ ПРОИЗВОДСТВЕННОЙ ДЕЯТЕЛЬНОСТИ</a:t>
            </a:r>
            <a:endParaRPr lang="ru-RU" sz="2400" spc="312" dirty="0">
              <a:solidFill>
                <a:srgbClr val="60352A"/>
              </a:solidFill>
              <a:latin typeface="Forum" panose="020B0604020202020204" charset="0"/>
            </a:endParaRPr>
          </a:p>
          <a:p>
            <a:pPr algn="ctr"/>
            <a:r>
              <a:rPr lang="en-US" sz="2400" spc="312" dirty="0">
                <a:solidFill>
                  <a:srgbClr val="60352A"/>
                </a:solidFill>
                <a:latin typeface="Forum" panose="020B0604020202020204" charset="0"/>
              </a:rPr>
              <a:t>(НЕ МЕНЕЕ ПЯТИ)</a:t>
            </a:r>
            <a:endParaRPr lang="en-US" sz="2000" spc="312" dirty="0">
              <a:solidFill>
                <a:srgbClr val="60352A"/>
              </a:solidFill>
              <a:latin typeface="Forum" panose="020B0604020202020204" charset="0"/>
            </a:endParaRP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BDEBDC18-F301-4B07-A4DA-2C178886E984}"/>
              </a:ext>
            </a:extLst>
          </p:cNvPr>
          <p:cNvSpPr/>
          <p:nvPr/>
        </p:nvSpPr>
        <p:spPr>
          <a:xfrm flipV="1">
            <a:off x="-3055853" y="4701711"/>
            <a:ext cx="22555200" cy="18000"/>
          </a:xfrm>
          <a:prstGeom prst="rect">
            <a:avLst/>
          </a:prstGeom>
          <a:solidFill>
            <a:srgbClr val="562212"/>
          </a:solidFill>
        </p:spPr>
      </p:sp>
      <p:sp>
        <p:nvSpPr>
          <p:cNvPr id="21" name="AutoShape 16">
            <a:extLst>
              <a:ext uri="{FF2B5EF4-FFF2-40B4-BE49-F238E27FC236}">
                <a16:creationId xmlns:a16="http://schemas.microsoft.com/office/drawing/2014/main" id="{4947B938-7469-4DBC-AE10-E73B104E65A0}"/>
              </a:ext>
            </a:extLst>
          </p:cNvPr>
          <p:cNvSpPr/>
          <p:nvPr/>
        </p:nvSpPr>
        <p:spPr>
          <a:xfrm rot="5400000" flipV="1">
            <a:off x="1106289" y="4642385"/>
            <a:ext cx="22555200" cy="18000"/>
          </a:xfrm>
          <a:prstGeom prst="rect">
            <a:avLst/>
          </a:prstGeom>
          <a:solidFill>
            <a:srgbClr val="562212"/>
          </a:solidFill>
        </p:spPr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E444961-91FA-4F5E-8BF7-913E09E11EF6}"/>
              </a:ext>
            </a:extLst>
          </p:cNvPr>
          <p:cNvSpPr txBox="1"/>
          <p:nvPr/>
        </p:nvSpPr>
        <p:spPr>
          <a:xfrm>
            <a:off x="5092292" y="4981756"/>
            <a:ext cx="7291597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spc="276" dirty="0">
                <a:solidFill>
                  <a:srgbClr val="60352A"/>
                </a:solidFill>
                <a:latin typeface="Forum" panose="020B0604020202020204" charset="0"/>
              </a:rPr>
              <a:t>КОПИЯ ФИНАНСОВОЙ ОТЧЕТНОСТИ </a:t>
            </a:r>
          </a:p>
          <a:p>
            <a:pPr algn="ctr"/>
            <a:r>
              <a:rPr lang="en-US" sz="2600" spc="276" dirty="0">
                <a:solidFill>
                  <a:srgbClr val="60352A"/>
                </a:solidFill>
                <a:latin typeface="Forum" panose="020B0604020202020204" charset="0"/>
              </a:rPr>
              <a:t>ЗА ПОСЛЕДНИЙ ОТЧЕТНЫЙ ПЕРИОД </a:t>
            </a:r>
          </a:p>
          <a:p>
            <a:pPr algn="ctr"/>
            <a:r>
              <a:rPr lang="en-US" sz="2600" spc="276" dirty="0">
                <a:solidFill>
                  <a:srgbClr val="60352A"/>
                </a:solidFill>
                <a:latin typeface="Forum" panose="020B0604020202020204" charset="0"/>
              </a:rPr>
              <a:t>ИЛИ СПРАВКУ О КЛЮЧЕВЫХ ПОКАЗАТЕЛЯХ ДЕЯТЕЛЬНОСТИ ПРЕДПРИЯТИЯ ЗАЯВИТЕЛЯ, СОДЕРЖАЩУЮ ИНФОРМАЦИЮ О ВЫРУЧКЕ И ОБЪЕМЕ ПРОИЗВОДСТВА В НАТУРАЛЬНОМ ВЫРАЖЕНИИ ЗА ДВА ПОСЛЕДНИХ ГОДА,</a:t>
            </a:r>
          </a:p>
          <a:p>
            <a:pPr algn="ctr"/>
            <a:r>
              <a:rPr lang="en-US" sz="2600" spc="276" dirty="0">
                <a:solidFill>
                  <a:srgbClr val="60352A"/>
                </a:solidFill>
                <a:latin typeface="Forum" panose="020B0604020202020204" charset="0"/>
              </a:rPr>
              <a:t>ЛИБО ПО СОСТОЯНИЮ НА ПОСЛЕДНЮЮ ОТЧЕТНУЮ ДАТУ (ЕСЛИ ПРЕДПРИЯТИЕ ЗАЯВИТЕЛЯ НАЧАЛО ОСУЩЕСТВЛЯТЬ ДЕЯТЕЛЬНОСТЬ</a:t>
            </a:r>
            <a:r>
              <a:rPr lang="ru-RU" sz="2600" spc="276" dirty="0">
                <a:solidFill>
                  <a:srgbClr val="60352A"/>
                </a:solidFill>
                <a:latin typeface="Forum" panose="020B0604020202020204" charset="0"/>
              </a:rPr>
              <a:t> </a:t>
            </a:r>
            <a:r>
              <a:rPr lang="en-US" sz="2600" spc="276" dirty="0">
                <a:solidFill>
                  <a:srgbClr val="60352A"/>
                </a:solidFill>
                <a:latin typeface="Forum" panose="020B0604020202020204" charset="0"/>
              </a:rPr>
              <a:t>В ТЕКУЩЕМ КАЛЕНДАРНОМ ГОДУ)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48C55FB-AF4D-44A4-A8FD-FFE78FDBFB38}"/>
              </a:ext>
            </a:extLst>
          </p:cNvPr>
          <p:cNvSpPr txBox="1"/>
          <p:nvPr/>
        </p:nvSpPr>
        <p:spPr>
          <a:xfrm>
            <a:off x="13812774" y="1835309"/>
            <a:ext cx="4565878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spc="312" dirty="0">
                <a:solidFill>
                  <a:srgbClr val="60352A"/>
                </a:solidFill>
                <a:latin typeface="Forum" panose="020B0604020202020204" charset="0"/>
              </a:rPr>
              <a:t>КОПИЯ ПАСПОРТА ЗАЯВИТЕЛЯ (ИНДИВИДУАЛЬНОГО ПРЕДПРИНИМАТЕЛЯ)/ПРЕДСТАВИТЕЛЯ ЗАЯВИТЕЛЯ (ЛИЦА, ПОДПИСАВШЕГО ЗАЯВЛЕНИЕ (ЗАПРОС)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393CDE32-34A9-449A-A1CC-E926D7B5C9A1}"/>
              </a:ext>
            </a:extLst>
          </p:cNvPr>
          <p:cNvSpPr txBox="1"/>
          <p:nvPr/>
        </p:nvSpPr>
        <p:spPr>
          <a:xfrm>
            <a:off x="13611129" y="4981756"/>
            <a:ext cx="496916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00" spc="312" dirty="0">
                <a:solidFill>
                  <a:srgbClr val="60352A"/>
                </a:solidFill>
                <a:latin typeface="Forum" panose="020B0604020202020204" charset="0"/>
              </a:rPr>
              <a:t>СПРАВКА ПО ПРОИЗВОДСТВЕННЫМ МОЩНОСТЯМ/АВТОМОТОРНОМУ ПАРКУ, ВКЛЮЧАЮЩУЮ ПЕРЕЧЕНЬ</a:t>
            </a:r>
            <a:r>
              <a:rPr lang="ru-RU" sz="2200" spc="312" dirty="0">
                <a:solidFill>
                  <a:srgbClr val="60352A"/>
                </a:solidFill>
                <a:latin typeface="Forum" panose="020B0604020202020204" charset="0"/>
              </a:rPr>
              <a:t> </a:t>
            </a:r>
            <a:r>
              <a:rPr lang="en-US" sz="2100" spc="312" dirty="0">
                <a:solidFill>
                  <a:srgbClr val="60352A"/>
                </a:solidFill>
                <a:latin typeface="Forum" panose="020B0604020202020204" charset="0"/>
              </a:rPr>
              <a:t>ОБОРУДОВАНИЯ/СПЕЦИАЛЬНОЙ </a:t>
            </a:r>
            <a:r>
              <a:rPr lang="en-US" sz="2200" spc="312" dirty="0">
                <a:solidFill>
                  <a:srgbClr val="60352A"/>
                </a:solidFill>
                <a:latin typeface="Forum" panose="020B0604020202020204" charset="0"/>
              </a:rPr>
              <a:t>ТЕХНИКИ, ИСПОЛЬЗУЕМОЙ </a:t>
            </a:r>
            <a:br>
              <a:rPr lang="ru-RU" sz="2200" spc="312">
                <a:solidFill>
                  <a:srgbClr val="60352A"/>
                </a:solidFill>
                <a:latin typeface="Forum" panose="020B0604020202020204" charset="0"/>
              </a:rPr>
            </a:br>
            <a:r>
              <a:rPr lang="en-US" sz="2200" spc="312">
                <a:solidFill>
                  <a:srgbClr val="60352A"/>
                </a:solidFill>
                <a:latin typeface="Forum" panose="020B0604020202020204" charset="0"/>
              </a:rPr>
              <a:t>В </a:t>
            </a:r>
            <a:r>
              <a:rPr lang="en-US" sz="2200" spc="312" dirty="0">
                <a:solidFill>
                  <a:srgbClr val="60352A"/>
                </a:solidFill>
                <a:latin typeface="Forum" panose="020B0604020202020204" charset="0"/>
              </a:rPr>
              <a:t>ДЕЯТЕЛЬНОСТИ ЗАЯВИТЕЛЯ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313FB33D-C60A-462C-A103-0C52B9088F55}"/>
              </a:ext>
            </a:extLst>
          </p:cNvPr>
          <p:cNvSpPr txBox="1"/>
          <p:nvPr/>
        </p:nvSpPr>
        <p:spPr>
          <a:xfrm>
            <a:off x="5652559" y="1783445"/>
            <a:ext cx="6462192" cy="2908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700" spc="312" dirty="0">
                <a:solidFill>
                  <a:srgbClr val="60352A"/>
                </a:solidFill>
                <a:latin typeface="Forum" panose="020B0604020202020204" charset="0"/>
              </a:rPr>
              <a:t>КОПИИ ДОКУМЕНТОВ, ПОДТВЕРЖДАЮЩИХ ПРАВО СОБСТВЕННОСТИ И (ИЛИ) ИСПОЛЬЗОВАНИЯ ЗЕМЕЛЬНЫМ УЧАСТКОМ, ИНЫМ НЕДВИЖИМЫМ ИМУЩЕСТВОМ, НЕОБХОДИМЫМ ДЛЯ ДЕЯТЕЛЬНОСТИ ЗАЯВИТЕЛЯ</a:t>
            </a:r>
          </a:p>
        </p:txBody>
      </p:sp>
      <p:sp>
        <p:nvSpPr>
          <p:cNvPr id="53" name="AutoShape 16">
            <a:extLst>
              <a:ext uri="{FF2B5EF4-FFF2-40B4-BE49-F238E27FC236}">
                <a16:creationId xmlns:a16="http://schemas.microsoft.com/office/drawing/2014/main" id="{CDE85755-6598-4CE4-B017-8B7E026DC2D2}"/>
              </a:ext>
            </a:extLst>
          </p:cNvPr>
          <p:cNvSpPr/>
          <p:nvPr/>
        </p:nvSpPr>
        <p:spPr>
          <a:xfrm flipV="1">
            <a:off x="13491130" y="7837049"/>
            <a:ext cx="22555200" cy="18000"/>
          </a:xfrm>
          <a:prstGeom prst="rect">
            <a:avLst/>
          </a:prstGeom>
          <a:solidFill>
            <a:srgbClr val="562212"/>
          </a:solidFill>
        </p:spPr>
      </p:sp>
      <p:sp>
        <p:nvSpPr>
          <p:cNvPr id="55" name="TextBox 11">
            <a:extLst>
              <a:ext uri="{FF2B5EF4-FFF2-40B4-BE49-F238E27FC236}">
                <a16:creationId xmlns:a16="http://schemas.microsoft.com/office/drawing/2014/main" id="{F91B074A-808E-4492-B3FC-9B925162BB3C}"/>
              </a:ext>
            </a:extLst>
          </p:cNvPr>
          <p:cNvSpPr txBox="1"/>
          <p:nvPr/>
        </p:nvSpPr>
        <p:spPr>
          <a:xfrm>
            <a:off x="13676454" y="7929684"/>
            <a:ext cx="43727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rgbClr val="60352A"/>
                </a:solidFill>
                <a:latin typeface="Forum" panose="020B0604020202020204" charset="0"/>
              </a:rPr>
              <a:t>ЗАЯВЛЕНИЕ О СООТВЕТСТВИИ ВНОВЬ СОЗДАННОГО ЮРИДИЧЕСКОГО ЛИЦА И ВНОВЬ ЗАРЕГИСТРИРОВАННОГО ИНДИВИДУАЛЬНОГО ПРЕДПРИНИМАТЕЛЯ УСЛОВИЯМ ОТНЕСЕНИЯ К СУБЪЕКТАМ МАЛОГО И СРЕДНЕГО ПРЕДПРИНИМАТЕЛЬСТВА</a:t>
            </a:r>
          </a:p>
        </p:txBody>
      </p:sp>
      <p:sp>
        <p:nvSpPr>
          <p:cNvPr id="57" name="AutoShape 4">
            <a:extLst>
              <a:ext uri="{FF2B5EF4-FFF2-40B4-BE49-F238E27FC236}">
                <a16:creationId xmlns:a16="http://schemas.microsoft.com/office/drawing/2014/main" id="{0B223F55-CD72-4096-8B11-4456F48CBAB3}"/>
              </a:ext>
            </a:extLst>
          </p:cNvPr>
          <p:cNvSpPr/>
          <p:nvPr/>
        </p:nvSpPr>
        <p:spPr>
          <a:xfrm>
            <a:off x="-1267994" y="7750141"/>
            <a:ext cx="5756788" cy="2536859"/>
          </a:xfrm>
          <a:prstGeom prst="rect">
            <a:avLst/>
          </a:prstGeom>
          <a:solidFill>
            <a:srgbClr val="E6E6E6"/>
          </a:solidFill>
        </p:spPr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145421B-0151-451E-9254-CBBAF92ACF94}"/>
              </a:ext>
            </a:extLst>
          </p:cNvPr>
          <p:cNvSpPr/>
          <p:nvPr/>
        </p:nvSpPr>
        <p:spPr>
          <a:xfrm>
            <a:off x="-232126" y="7750141"/>
            <a:ext cx="47975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60352A"/>
                </a:solidFill>
                <a:latin typeface="Forum" panose="020B0604020202020204" charset="0"/>
              </a:rPr>
              <a:t>ОРИГИНАЛ ДОВЕРЕННОСТИ </a:t>
            </a:r>
          </a:p>
          <a:p>
            <a:pPr algn="ctr"/>
            <a:r>
              <a:rPr lang="ru-RU" sz="2200" dirty="0">
                <a:solidFill>
                  <a:srgbClr val="60352A"/>
                </a:solidFill>
                <a:latin typeface="Forum" panose="020B0604020202020204" charset="0"/>
              </a:rPr>
              <a:t>НА ПРЕДСТАВИТЕЛЯ ЗАЯВИТЕЛЯ/ЗАВЕРЕННУЮ </a:t>
            </a:r>
          </a:p>
          <a:p>
            <a:pPr algn="ctr"/>
            <a:r>
              <a:rPr lang="ru-RU" sz="2200" dirty="0">
                <a:solidFill>
                  <a:srgbClr val="60352A"/>
                </a:solidFill>
                <a:latin typeface="Forum" panose="020B0604020202020204" charset="0"/>
              </a:rPr>
              <a:t>(В СЛУЧАЕ НЕПОСРЕДСТВЕННОГО ОБРАЩЕНИЯ ПРЕДСТАВИТЕЛЯ ЗАЯВИТЕЛЯ, ДЕЙСТВУЮЩЕГО НА ОСНОВАНИИ ДОВЕРЕННОСТИ</a:t>
            </a:r>
            <a:r>
              <a:rPr lang="ru-RU" sz="2000" dirty="0">
                <a:solidFill>
                  <a:srgbClr val="60352A"/>
                </a:solidFill>
                <a:latin typeface="Forum" panose="020B0604020202020204" charset="0"/>
              </a:rPr>
              <a:t>)</a:t>
            </a:r>
          </a:p>
        </p:txBody>
      </p:sp>
      <p:sp>
        <p:nvSpPr>
          <p:cNvPr id="60" name="AutoShape 16">
            <a:extLst>
              <a:ext uri="{FF2B5EF4-FFF2-40B4-BE49-F238E27FC236}">
                <a16:creationId xmlns:a16="http://schemas.microsoft.com/office/drawing/2014/main" id="{391DDB05-2377-4871-ABE0-9219B2C45826}"/>
              </a:ext>
            </a:extLst>
          </p:cNvPr>
          <p:cNvSpPr/>
          <p:nvPr/>
        </p:nvSpPr>
        <p:spPr>
          <a:xfrm rot="5400000" flipV="1">
            <a:off x="1258689" y="4794785"/>
            <a:ext cx="22555200" cy="18000"/>
          </a:xfrm>
          <a:prstGeom prst="rect">
            <a:avLst/>
          </a:prstGeom>
          <a:solidFill>
            <a:srgbClr val="562212"/>
          </a:solidFill>
        </p:spPr>
      </p:sp>
    </p:spTree>
    <p:extLst>
      <p:ext uri="{BB962C8B-B14F-4D97-AF65-F5344CB8AC3E}">
        <p14:creationId xmlns:p14="http://schemas.microsoft.com/office/powerpoint/2010/main" val="425116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607</Words>
  <Application>Microsoft Office PowerPoint</Application>
  <PresentationFormat>Произвольный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Forum</vt:lpstr>
      <vt:lpstr>Forum Bold</vt:lpstr>
      <vt:lpstr>Arial</vt:lpstr>
      <vt:lpstr>Glacial Indifference Bold</vt:lpstr>
      <vt:lpstr>Glacial Indifference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центр_по заявителям</dc:title>
  <dc:creator>Ирина</dc:creator>
  <cp:lastModifiedBy>Белозеров Кирилл</cp:lastModifiedBy>
  <cp:revision>29</cp:revision>
  <dcterms:created xsi:type="dcterms:W3CDTF">2006-08-16T00:00:00Z</dcterms:created>
  <dcterms:modified xsi:type="dcterms:W3CDTF">2021-04-09T11:13:16Z</dcterms:modified>
  <dc:identifier>DAD8PTKMACQ</dc:identifier>
</cp:coreProperties>
</file>