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95" r:id="rId3"/>
    <p:sldId id="292" r:id="rId4"/>
    <p:sldId id="281" r:id="rId5"/>
    <p:sldId id="307" r:id="rId6"/>
    <p:sldId id="287" r:id="rId7"/>
    <p:sldId id="285" r:id="rId8"/>
    <p:sldId id="296" r:id="rId9"/>
    <p:sldId id="297" r:id="rId10"/>
    <p:sldId id="298" r:id="rId11"/>
    <p:sldId id="293" r:id="rId12"/>
    <p:sldId id="299" r:id="rId13"/>
    <p:sldId id="301" r:id="rId14"/>
    <p:sldId id="303" r:id="rId15"/>
    <p:sldId id="300" r:id="rId16"/>
    <p:sldId id="302" r:id="rId17"/>
    <p:sldId id="282" r:id="rId18"/>
    <p:sldId id="306" r:id="rId19"/>
  </p:sldIdLst>
  <p:sldSz cx="12192000" cy="6858000"/>
  <p:notesSz cx="6815138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62212"/>
    <a:srgbClr val="ED5338"/>
    <a:srgbClr val="EEE2D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autoTitleDeleted val="1"/>
    <c:plotArea>
      <c:layout>
        <c:manualLayout>
          <c:layoutTarget val="inner"/>
          <c:xMode val="edge"/>
          <c:yMode val="edge"/>
          <c:x val="6.3637219909242745E-2"/>
          <c:y val="3.6566583729150177E-2"/>
          <c:w val="0.91194605393427031"/>
          <c:h val="0.7731095587606275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 кредитов, млн. руб.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65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hade val="65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shade val="65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1176.3409999999999</c:v>
                </c:pt>
                <c:pt idx="1">
                  <c:v>1779.0260000000001</c:v>
                </c:pt>
                <c:pt idx="2">
                  <c:v>2068.15</c:v>
                </c:pt>
                <c:pt idx="3">
                  <c:v>2283.3649999999998</c:v>
                </c:pt>
                <c:pt idx="4">
                  <c:v>3899.8310000000006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A3-49BC-8DE3-4A595A0E434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Сумма поручительств, млн .руб.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dLbls>
            <c:dLbl>
              <c:idx val="0"/>
              <c:layout>
                <c:manualLayout>
                  <c:x val="1.6958852637919485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CB-40D0-A39C-4787CD412505}"/>
                </c:ext>
              </c:extLst>
            </c:dLbl>
            <c:dLbl>
              <c:idx val="1"/>
              <c:layout>
                <c:manualLayout>
                  <c:x val="1.6958852637919485E-2"/>
                  <c:y val="-1.6393251322983747E-16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48-46A6-B3A9-D0F7725E479A}"/>
                </c:ext>
              </c:extLst>
            </c:dLbl>
            <c:dLbl>
              <c:idx val="2"/>
              <c:layout>
                <c:manualLayout>
                  <c:x val="1.6958852637919485E-2"/>
                  <c:y val="-8.1966256614918698E-1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748-46A6-B3A9-D0F7725E479A}"/>
                </c:ext>
              </c:extLst>
            </c:dLbl>
            <c:dLbl>
              <c:idx val="3"/>
              <c:layout>
                <c:manualLayout>
                  <c:x val="1.8372090357746007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48-46A6-B3A9-D0F7725E479A}"/>
                </c:ext>
              </c:extLst>
            </c:dLbl>
            <c:dLbl>
              <c:idx val="4"/>
              <c:layout>
                <c:manualLayout>
                  <c:x val="3.9570656155145462E-2"/>
                  <c:y val="-8.1966256614918698E-1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48-46A6-B3A9-D0F7725E47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492.92799999999994</c:v>
                </c:pt>
                <c:pt idx="1">
                  <c:v>671.8359999999999</c:v>
                </c:pt>
                <c:pt idx="2">
                  <c:v>872.29200000000003</c:v>
                </c:pt>
                <c:pt idx="3">
                  <c:v>1063.8119999999999</c:v>
                </c:pt>
                <c:pt idx="4">
                  <c:v>1565.6689999999999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8A3-49BC-8DE3-4A595A0E434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Количество, шт.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65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tint val="65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tint val="65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70</c:v>
                </c:pt>
                <c:pt idx="1">
                  <c:v>109</c:v>
                </c:pt>
                <c:pt idx="2">
                  <c:v>126</c:v>
                </c:pt>
                <c:pt idx="3">
                  <c:v>165</c:v>
                </c:pt>
                <c:pt idx="4">
                  <c:v>217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8A3-49BC-8DE3-4A595A0E4349}"/>
            </c:ext>
          </c:extLst>
        </c:ser>
        <c:dLbls/>
        <c:gapWidth val="100"/>
        <c:overlap val="-24"/>
        <c:axId val="77868032"/>
        <c:axId val="77898496"/>
      </c:barChart>
      <c:catAx>
        <c:axId val="778680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7898496"/>
        <c:crosses val="autoZero"/>
        <c:auto val="1"/>
        <c:lblAlgn val="ctr"/>
        <c:lblOffset val="100"/>
      </c:catAx>
      <c:valAx>
        <c:axId val="778984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7868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760303532304231E-2"/>
          <c:y val="0.9072984372486198"/>
          <c:w val="0.89999989900997257"/>
          <c:h val="5.9169551891099341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Гарантийный  капитал</a:t>
            </a:r>
          </a:p>
        </c:rich>
      </c:tx>
      <c:layout>
        <c:manualLayout>
          <c:xMode val="edge"/>
          <c:yMode val="edge"/>
          <c:x val="0.3478458765962163"/>
          <c:y val="5.2669388763218604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3"/>
          <c:order val="0"/>
          <c:tx>
            <c:strRef>
              <c:f>Лист1!$E$1</c:f>
              <c:strCache>
                <c:ptCount val="1"/>
                <c:pt idx="0">
                  <c:v>01.01.2020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Лист1!$A$2</c:f>
              <c:strCache>
                <c:ptCount val="1"/>
                <c:pt idx="0">
                  <c:v>гарантийный капитал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057-45AE-8741-6DF19CBE1E49}"/>
            </c:ext>
          </c:extLst>
        </c:ser>
        <c:ser>
          <c:idx val="4"/>
          <c:order val="1"/>
          <c:tx>
            <c:strRef>
              <c:f>Лист1!$B$1:$F$1</c:f>
              <c:strCache>
                <c:ptCount val="5"/>
                <c:pt idx="0">
                  <c:v>01.01.2017</c:v>
                </c:pt>
                <c:pt idx="1">
                  <c:v>01.01.2018</c:v>
                </c:pt>
                <c:pt idx="2">
                  <c:v>01.01.2019</c:v>
                </c:pt>
                <c:pt idx="3">
                  <c:v>01.01.2020</c:v>
                </c:pt>
                <c:pt idx="4">
                  <c:v>01.01.2021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гарантийный капитал</c:v>
                </c:pt>
              </c:strCache>
            </c:strRef>
          </c:cat>
          <c:val>
            <c:numRef>
              <c:f>Лист1!$B$2:$F$2</c:f>
              <c:numCache>
                <c:formatCode>#,##0.00</c:formatCode>
                <c:ptCount val="5"/>
                <c:pt idx="0" formatCode="General">
                  <c:v>616808.01</c:v>
                </c:pt>
                <c:pt idx="1">
                  <c:v>630594.98</c:v>
                </c:pt>
                <c:pt idx="2">
                  <c:v>714088.61</c:v>
                </c:pt>
                <c:pt idx="3">
                  <c:v>803569.19</c:v>
                </c:pt>
                <c:pt idx="4" formatCode="General">
                  <c:v>1112303.1900000002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0057-45AE-8741-6DF19CBE1E49}"/>
            </c:ext>
          </c:extLst>
        </c:ser>
        <c:dLbls/>
        <c:gapWidth val="219"/>
        <c:axId val="66391040"/>
        <c:axId val="66409216"/>
      </c:barChart>
      <c:catAx>
        <c:axId val="66391040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66409216"/>
        <c:crosses val="autoZero"/>
        <c:auto val="1"/>
        <c:lblAlgn val="ctr"/>
        <c:lblOffset val="100"/>
      </c:catAx>
      <c:valAx>
        <c:axId val="6640921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391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3226" cy="499091"/>
          </a:xfrm>
          <a:prstGeom prst="rect">
            <a:avLst/>
          </a:prstGeom>
        </p:spPr>
        <p:txBody>
          <a:bodyPr vert="horz" lIns="91943" tIns="45971" rIns="91943" bIns="4597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6" y="1"/>
            <a:ext cx="2953226" cy="499091"/>
          </a:xfrm>
          <a:prstGeom prst="rect">
            <a:avLst/>
          </a:prstGeom>
        </p:spPr>
        <p:txBody>
          <a:bodyPr vert="horz" lIns="91943" tIns="45971" rIns="91943" bIns="45971" rtlCol="0"/>
          <a:lstStyle>
            <a:lvl1pPr algn="r">
              <a:defRPr sz="1200"/>
            </a:lvl1pPr>
          </a:lstStyle>
          <a:p>
            <a:fld id="{711C5054-CD8B-4D59-8DD0-D8BA7E897B21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4600"/>
            <a:ext cx="596423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43" tIns="45971" rIns="91943" bIns="4597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8"/>
            <a:ext cx="5452110" cy="3916739"/>
          </a:xfrm>
          <a:prstGeom prst="rect">
            <a:avLst/>
          </a:prstGeom>
        </p:spPr>
        <p:txBody>
          <a:bodyPr vert="horz" lIns="91943" tIns="45971" rIns="91943" bIns="4597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8185"/>
            <a:ext cx="2953226" cy="499090"/>
          </a:xfrm>
          <a:prstGeom prst="rect">
            <a:avLst/>
          </a:prstGeom>
        </p:spPr>
        <p:txBody>
          <a:bodyPr vert="horz" lIns="91943" tIns="45971" rIns="91943" bIns="4597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6" y="9448185"/>
            <a:ext cx="2953226" cy="499090"/>
          </a:xfrm>
          <a:prstGeom prst="rect">
            <a:avLst/>
          </a:prstGeom>
        </p:spPr>
        <p:txBody>
          <a:bodyPr vert="horz" lIns="91943" tIns="45971" rIns="91943" bIns="45971" rtlCol="0" anchor="b"/>
          <a:lstStyle>
            <a:lvl1pPr algn="r">
              <a:defRPr sz="1200"/>
            </a:lvl1pPr>
          </a:lstStyle>
          <a:p>
            <a:fld id="{671CC1A1-6B80-4F53-AFF9-8747480727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4074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229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689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064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36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42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8678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326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19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5268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4449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865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BA6C9-10C8-4EFD-BCF1-39EBE670EE49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D646A-DF9C-4BA7-94E4-8E2368C91F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840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oibiz93.ru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18" Type="http://schemas.openxmlformats.org/officeDocument/2006/relationships/hyperlink" Target="https://www.rgsbank.ru/" TargetMode="External"/><Relationship Id="rId26" Type="http://schemas.openxmlformats.org/officeDocument/2006/relationships/hyperlink" Target="http://www.fmkk.ru/" TargetMode="External"/><Relationship Id="rId39" Type="http://schemas.openxmlformats.org/officeDocument/2006/relationships/image" Target="../media/image22.png"/><Relationship Id="rId21" Type="http://schemas.openxmlformats.org/officeDocument/2006/relationships/image" Target="../media/image13.png"/><Relationship Id="rId34" Type="http://schemas.openxmlformats.org/officeDocument/2006/relationships/hyperlink" Target="https://www.genbank.ru/" TargetMode="External"/><Relationship Id="rId42" Type="http://schemas.openxmlformats.org/officeDocument/2006/relationships/hyperlink" Target="https://new.smpbank.ru/home" TargetMode="External"/><Relationship Id="rId47" Type="http://schemas.openxmlformats.org/officeDocument/2006/relationships/image" Target="../media/image26.png"/><Relationship Id="rId50" Type="http://schemas.openxmlformats.org/officeDocument/2006/relationships/hyperlink" Target="https://www.centrinvest.ru/ru/" TargetMode="External"/><Relationship Id="rId55" Type="http://schemas.openxmlformats.org/officeDocument/2006/relationships/image" Target="../media/image30.png"/><Relationship Id="rId63" Type="http://schemas.openxmlformats.org/officeDocument/2006/relationships/image" Target="../media/image34.png"/><Relationship Id="rId68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hyperlink" Target="https://www.rncb.ru/" TargetMode="External"/><Relationship Id="rId16" Type="http://schemas.openxmlformats.org/officeDocument/2006/relationships/hyperlink" Target="https://www.vtb.ru/" TargetMode="External"/><Relationship Id="rId29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ikro-kapital.ru/" TargetMode="External"/><Relationship Id="rId11" Type="http://schemas.openxmlformats.org/officeDocument/2006/relationships/image" Target="../media/image8.png"/><Relationship Id="rId24" Type="http://schemas.openxmlformats.org/officeDocument/2006/relationships/hyperlink" Target="https://www.ns-bank.ru/" TargetMode="External"/><Relationship Id="rId32" Type="http://schemas.openxmlformats.org/officeDocument/2006/relationships/hyperlink" Target="https://www.gaztransbank.ru/" TargetMode="External"/><Relationship Id="rId37" Type="http://schemas.openxmlformats.org/officeDocument/2006/relationships/image" Target="../media/image21.png"/><Relationship Id="rId40" Type="http://schemas.openxmlformats.org/officeDocument/2006/relationships/hyperlink" Target="https://&#1076;&#1086;&#1084;.&#1088;&#1092;/" TargetMode="External"/><Relationship Id="rId45" Type="http://schemas.openxmlformats.org/officeDocument/2006/relationships/image" Target="../media/image25.png"/><Relationship Id="rId53" Type="http://schemas.openxmlformats.org/officeDocument/2006/relationships/image" Target="../media/image29.png"/><Relationship Id="rId58" Type="http://schemas.openxmlformats.org/officeDocument/2006/relationships/hyperlink" Target="https://www.uralsib.ru/" TargetMode="External"/><Relationship Id="rId66" Type="http://schemas.openxmlformats.org/officeDocument/2006/relationships/hyperlink" Target="https://www.sberbank.ru/" TargetMode="External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23" Type="http://schemas.openxmlformats.org/officeDocument/2006/relationships/image" Target="../media/image14.png"/><Relationship Id="rId28" Type="http://schemas.openxmlformats.org/officeDocument/2006/relationships/hyperlink" Target="https://www.bankzenitsochi.ru/" TargetMode="External"/><Relationship Id="rId36" Type="http://schemas.openxmlformats.org/officeDocument/2006/relationships/hyperlink" Target="https://www.vostbank.ru/" TargetMode="External"/><Relationship Id="rId49" Type="http://schemas.openxmlformats.org/officeDocument/2006/relationships/image" Target="../media/image27.png"/><Relationship Id="rId57" Type="http://schemas.openxmlformats.org/officeDocument/2006/relationships/image" Target="../media/image31.png"/><Relationship Id="rId61" Type="http://schemas.openxmlformats.org/officeDocument/2006/relationships/image" Target="../media/image33.png"/><Relationship Id="rId10" Type="http://schemas.openxmlformats.org/officeDocument/2006/relationships/hyperlink" Target="https://www.mspbank.ru/" TargetMode="External"/><Relationship Id="rId19" Type="http://schemas.openxmlformats.org/officeDocument/2006/relationships/image" Target="../media/image12.png"/><Relationship Id="rId31" Type="http://schemas.openxmlformats.org/officeDocument/2006/relationships/image" Target="../media/image18.png"/><Relationship Id="rId44" Type="http://schemas.openxmlformats.org/officeDocument/2006/relationships/hyperlink" Target="https://www.lockobank.ru/" TargetMode="External"/><Relationship Id="rId52" Type="http://schemas.openxmlformats.org/officeDocument/2006/relationships/hyperlink" Target="https://www.open.ru/" TargetMode="External"/><Relationship Id="rId60" Type="http://schemas.openxmlformats.org/officeDocument/2006/relationships/hyperlink" Target="https://baltinvestbank.com/" TargetMode="External"/><Relationship Id="rId65" Type="http://schemas.openxmlformats.org/officeDocument/2006/relationships/image" Target="../media/image35.png"/><Relationship Id="rId4" Type="http://schemas.openxmlformats.org/officeDocument/2006/relationships/hyperlink" Target="https://frprf.ru/" TargetMode="External"/><Relationship Id="rId9" Type="http://schemas.openxmlformats.org/officeDocument/2006/relationships/image" Target="../media/image7.png"/><Relationship Id="rId14" Type="http://schemas.openxmlformats.org/officeDocument/2006/relationships/hyperlink" Target="https://www.transstroybank.ru/" TargetMode="External"/><Relationship Id="rId22" Type="http://schemas.openxmlformats.org/officeDocument/2006/relationships/hyperlink" Target="https://sovcombank.ru/" TargetMode="External"/><Relationship Id="rId27" Type="http://schemas.openxmlformats.org/officeDocument/2006/relationships/image" Target="../media/image16.png"/><Relationship Id="rId30" Type="http://schemas.openxmlformats.org/officeDocument/2006/relationships/hyperlink" Target="https://www.minbank.ru/" TargetMode="External"/><Relationship Id="rId35" Type="http://schemas.openxmlformats.org/officeDocument/2006/relationships/image" Target="../media/image20.png"/><Relationship Id="rId43" Type="http://schemas.openxmlformats.org/officeDocument/2006/relationships/image" Target="../media/image24.png"/><Relationship Id="rId48" Type="http://schemas.openxmlformats.org/officeDocument/2006/relationships/hyperlink" Target="https://www.psbank.ru/" TargetMode="External"/><Relationship Id="rId56" Type="http://schemas.openxmlformats.org/officeDocument/2006/relationships/hyperlink" Target="https://www.akbars.ru/" TargetMode="External"/><Relationship Id="rId64" Type="http://schemas.openxmlformats.org/officeDocument/2006/relationships/hyperlink" Target="https://kk.bank/" TargetMode="External"/><Relationship Id="rId8" Type="http://schemas.openxmlformats.org/officeDocument/2006/relationships/hyperlink" Target="https://alfabank.ru/" TargetMode="External"/><Relationship Id="rId51" Type="http://schemas.openxmlformats.org/officeDocument/2006/relationships/image" Target="../media/image28.png"/><Relationship Id="rId3" Type="http://schemas.openxmlformats.org/officeDocument/2006/relationships/image" Target="../media/image4.png"/><Relationship Id="rId12" Type="http://schemas.openxmlformats.org/officeDocument/2006/relationships/hyperlink" Target="https://novikom.ru/" TargetMode="External"/><Relationship Id="rId17" Type="http://schemas.openxmlformats.org/officeDocument/2006/relationships/image" Target="../media/image11.png"/><Relationship Id="rId25" Type="http://schemas.openxmlformats.org/officeDocument/2006/relationships/image" Target="../media/image15.png"/><Relationship Id="rId33" Type="http://schemas.openxmlformats.org/officeDocument/2006/relationships/image" Target="../media/image19.png"/><Relationship Id="rId38" Type="http://schemas.openxmlformats.org/officeDocument/2006/relationships/hyperlink" Target="https://www.rshb.ru/" TargetMode="External"/><Relationship Id="rId46" Type="http://schemas.openxmlformats.org/officeDocument/2006/relationships/hyperlink" Target="https://www.tkbbank.ru/" TargetMode="External"/><Relationship Id="rId59" Type="http://schemas.openxmlformats.org/officeDocument/2006/relationships/image" Target="../media/image32.png"/><Relationship Id="rId67" Type="http://schemas.openxmlformats.org/officeDocument/2006/relationships/image" Target="../media/image36.png"/><Relationship Id="rId20" Type="http://schemas.openxmlformats.org/officeDocument/2006/relationships/hyperlink" Target="http://www.invb.ru/" TargetMode="External"/><Relationship Id="rId41" Type="http://schemas.openxmlformats.org/officeDocument/2006/relationships/image" Target="../media/image23.png"/><Relationship Id="rId54" Type="http://schemas.openxmlformats.org/officeDocument/2006/relationships/hyperlink" Target="https://www.bancaintesa.ru/" TargetMode="External"/><Relationship Id="rId62" Type="http://schemas.openxmlformats.org/officeDocument/2006/relationships/hyperlink" Target="https://www.rdb.ru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5867" y="2028838"/>
            <a:ext cx="3296332" cy="16141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39081" y="1872687"/>
            <a:ext cx="4593707" cy="173591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10432788" y="575080"/>
            <a:ext cx="1766456" cy="543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69589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xmlns="" id="{A3C41BBD-9775-4E8A-BDC2-D5B425C97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8155570"/>
              </p:ext>
            </p:extLst>
          </p:nvPr>
        </p:nvGraphicFramePr>
        <p:xfrm>
          <a:off x="2626792" y="1005390"/>
          <a:ext cx="7954122" cy="4886255"/>
        </p:xfrm>
        <a:graphic>
          <a:graphicData uri="http://schemas.openxmlformats.org/drawingml/2006/table">
            <a:tbl>
              <a:tblPr/>
              <a:tblGrid>
                <a:gridCol w="45773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767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1757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Поручительство по кредиту (займу) на развитие бизнеса для физических лиц, применяющих специальный налоговый режим «Налог на профессиональный доход»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0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Сумма кредита (займа)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от 100 тыс. руб.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80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Срок поручительства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 72 месяцев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00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Доля собственного залога в структуре обеспечения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 менее 30% от суммы кредита (займа) при сумме кредита (займа) от 1 млн. руб.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85847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Доля поручительства Фонда в структуре обеспечения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 более 70% от суммы кредита (займа)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69233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FC45CE7-6FA8-43F5-B0F8-6C9668385167}"/>
              </a:ext>
            </a:extLst>
          </p:cNvPr>
          <p:cNvSpPr txBox="1"/>
          <p:nvPr/>
        </p:nvSpPr>
        <p:spPr>
          <a:xfrm>
            <a:off x="2024034" y="1082111"/>
            <a:ext cx="81439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Условия получения поручительства для субъектов МСП:</a:t>
            </a:r>
          </a:p>
          <a:p>
            <a:pPr algn="just">
              <a:buFont typeface="Wingdings" pitchFamily="2" charset="2"/>
              <a:buChar char="ü"/>
            </a:pP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66700" indent="-26670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субъект МСП включен в Единый реестр субъектов малого и среднего предпринимательства;</a:t>
            </a:r>
          </a:p>
          <a:p>
            <a:pPr marL="266700" indent="-26670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регистрация и осуществление деятельности не менее         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6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месяцев на территории Краснодарского края;</a:t>
            </a:r>
          </a:p>
          <a:p>
            <a:pPr marL="266700" indent="-26670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отсутствие задолженности по налогам и сборам, превышающей 50 тыс. руб.;</a:t>
            </a:r>
          </a:p>
          <a:p>
            <a:pPr marL="266700" indent="-26670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за последние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180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дней отсутствуют случаи просроченных платежей общей продолжительностью более                                 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5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календарных дней;</a:t>
            </a:r>
          </a:p>
          <a:p>
            <a:pPr marL="266700" indent="-26670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отсутствие действующих процедур несостоятельности (банкротства)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593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FC45CE7-6FA8-43F5-B0F8-6C9668385167}"/>
              </a:ext>
            </a:extLst>
          </p:cNvPr>
          <p:cNvSpPr txBox="1"/>
          <p:nvPr/>
        </p:nvSpPr>
        <p:spPr>
          <a:xfrm>
            <a:off x="1672442" y="575081"/>
            <a:ext cx="893750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Условия получения поручительства для физических лиц, применяющих  специальный налоговый режим </a:t>
            </a:r>
          </a:p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«Налог на профессиональный доход»:</a:t>
            </a:r>
          </a:p>
          <a:p>
            <a:pPr algn="just">
              <a:buFont typeface="Wingdings" pitchFamily="2" charset="2"/>
              <a:buChar char="ü"/>
            </a:pP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66700" indent="-26670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субъект МСП поставлен на учет в качестве плательщика налога на профессиональный доход;</a:t>
            </a:r>
          </a:p>
          <a:p>
            <a:pPr marL="266700" indent="-26670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регистрация и осуществление деятельности не менее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6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месяцев на территории Краснодарского края;</a:t>
            </a:r>
          </a:p>
          <a:p>
            <a:pPr marL="266700" indent="-26670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отсутствие задолженности по налогам и сборам, превышающей 50 тыс. руб.;</a:t>
            </a:r>
          </a:p>
          <a:p>
            <a:pPr marL="266700" indent="-26670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за последние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180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дней отсутствуют случаи просроченных платежей общей продолжительностью более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29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календарных дней;</a:t>
            </a:r>
          </a:p>
          <a:p>
            <a:pPr marL="266700" indent="-26670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отсутствие действующих процедур несостоятельности (банкротства), ликвидации, реорганизации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124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C23DBAA-BAEE-4048-826F-D4B14102330C}"/>
              </a:ext>
            </a:extLst>
          </p:cNvPr>
          <p:cNvSpPr txBox="1"/>
          <p:nvPr/>
        </p:nvSpPr>
        <p:spPr>
          <a:xfrm>
            <a:off x="2168193" y="367016"/>
            <a:ext cx="807249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Стоп-факторы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Субъект МСП или структура сделки не соответствует требованиям Фонда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Нахождение субъекта в стадии ликвидации, реорганизации, банкротства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Игорный бизнес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Заемщик - ломбард, инвестиционный фонд, страховая организация и пр.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Цель, не соответствующая условиям предоставления поручительств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Плохая кредитная история заемщика (собственников бизнеса)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Негативная деловая репутация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Задолженность по налогам, сборам свыше 50 тыс. руб.</a:t>
            </a:r>
          </a:p>
          <a:p>
            <a:pPr algn="ctr"/>
            <a:endParaRPr lang="ru-RU" sz="2200" dirty="0">
              <a:solidFill>
                <a:schemeClr val="accent2">
                  <a:lumMod val="50000"/>
                </a:schemeClr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ru-RU" sz="2200" dirty="0">
              <a:solidFill>
                <a:schemeClr val="accent2">
                  <a:lumMod val="50000"/>
                </a:schemeClr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ru-RU" sz="2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5801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145CA1D-077B-480A-B7D5-113F4263D54D}"/>
              </a:ext>
            </a:extLst>
          </p:cNvPr>
          <p:cNvSpPr txBox="1"/>
          <p:nvPr/>
        </p:nvSpPr>
        <p:spPr>
          <a:xfrm>
            <a:off x="2252238" y="847138"/>
            <a:ext cx="814393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</a:rPr>
              <a:t>Этапы получения поручительства</a:t>
            </a:r>
          </a:p>
          <a:p>
            <a:pPr algn="ctr"/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0" algn="just"/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1. Заемщик обращается в Банк за кредитом (займом, банковской гарантией);</a:t>
            </a:r>
          </a:p>
          <a:p>
            <a:pPr lvl="0" algn="just"/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2. Банк проводит финансовую оценку субъекта МСП;</a:t>
            </a:r>
          </a:p>
          <a:p>
            <a:pPr lvl="0" algn="just"/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3. Не хватает обеспечения → Банк готовит заявку и пакет документов для обращения в Фонд;</a:t>
            </a:r>
          </a:p>
          <a:p>
            <a:pPr lvl="0" algn="just"/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4. Фонд выносит решение в течение 3-5 рабочих дней;</a:t>
            </a:r>
          </a:p>
          <a:p>
            <a:pPr lvl="0" algn="just"/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5. Заключение трехстороннего договора поручительства;</a:t>
            </a:r>
          </a:p>
          <a:p>
            <a:pPr lvl="0" algn="just"/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6. Оплата вознаграждения Фонду;</a:t>
            </a:r>
          </a:p>
          <a:p>
            <a:pPr lvl="0" algn="just"/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7. Получение кредита (займа, банковской гарантии).</a:t>
            </a:r>
          </a:p>
          <a:p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6169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641272A-4E0D-49EF-AAA7-D3B6BDC6F950}"/>
              </a:ext>
            </a:extLst>
          </p:cNvPr>
          <p:cNvSpPr txBox="1"/>
          <p:nvPr/>
        </p:nvSpPr>
        <p:spPr>
          <a:xfrm>
            <a:off x="2072565" y="121759"/>
            <a:ext cx="804687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Единовременное вознаграждение</a:t>
            </a:r>
          </a:p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Фонду развития бизнеса Краснодарского края</a:t>
            </a:r>
          </a:p>
          <a:p>
            <a:pPr algn="ctr"/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DACC64B5-AF9D-438C-94B5-B9BB3DA1CF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2669270"/>
              </p:ext>
            </p:extLst>
          </p:nvPr>
        </p:nvGraphicFramePr>
        <p:xfrm>
          <a:off x="2063550" y="1483094"/>
          <a:ext cx="9010848" cy="3596906"/>
        </p:xfrm>
        <a:graphic>
          <a:graphicData uri="http://schemas.openxmlformats.org/drawingml/2006/table">
            <a:tbl>
              <a:tblPr firstRow="1" firstCol="1" bandRow="1"/>
              <a:tblGrid>
                <a:gridCol w="30029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039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039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237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Вид деятельности субъекта МСП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Срок поручительства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Ставка вознаграждения в % годовых от суммы поручительства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22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Оптовая и/или розничная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торговля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до 72 месяцев*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1%, но не более 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37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Сельское хозяйство, обрабатывающее производство и пр.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до 72 месяцев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0,5%, но не более 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616EDA5-40EE-4D2C-B6C1-C8F09EDC4E5B}"/>
              </a:ext>
            </a:extLst>
          </p:cNvPr>
          <p:cNvSpPr txBox="1"/>
          <p:nvPr/>
        </p:nvSpPr>
        <p:spPr>
          <a:xfrm>
            <a:off x="2063551" y="5309070"/>
            <a:ext cx="48245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*для субъектов МСП, занимающихся торговлей, максимальный срок поручительства составляет 37 месяцев, за исключением кредитов, предоставляемых на инвестиционные цели, максимальный срок поручительства по которым составляет 72 месяца</a:t>
            </a:r>
          </a:p>
        </p:txBody>
      </p:sp>
    </p:spTree>
    <p:extLst>
      <p:ext uri="{BB962C8B-B14F-4D97-AF65-F5344CB8AC3E}">
        <p14:creationId xmlns:p14="http://schemas.microsoft.com/office/powerpoint/2010/main" xmlns="" val="2034497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F951A09-EE78-4D8A-B258-5F543BC44302}"/>
              </a:ext>
            </a:extLst>
          </p:cNvPr>
          <p:cNvSpPr txBox="1"/>
          <p:nvPr/>
        </p:nvSpPr>
        <p:spPr>
          <a:xfrm>
            <a:off x="2146324" y="723978"/>
            <a:ext cx="8358246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solidFill>
                  <a:schemeClr val="accent2">
                    <a:lumMod val="50000"/>
                  </a:schemeClr>
                </a:solidFill>
              </a:rPr>
              <a:t>Перечень документов</a:t>
            </a:r>
          </a:p>
          <a:p>
            <a:pPr marL="514350" indent="-514350">
              <a:buAutoNum type="arabicPeriod"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Заявка на получение поручительства</a:t>
            </a:r>
          </a:p>
          <a:p>
            <a:pPr marL="514350" indent="-514350">
              <a:buAutoNum type="arabicPeriod"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Согласия на обработку персональных данных и БКИ</a:t>
            </a:r>
          </a:p>
          <a:p>
            <a:pPr marL="514350" indent="-514350">
              <a:buFontTx/>
              <a:buAutoNum type="arabicPeriod"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Справка ФНС (на подписание договора)</a:t>
            </a:r>
          </a:p>
          <a:p>
            <a:pPr marL="514350" indent="-514350">
              <a:buFontTx/>
              <a:buAutoNum type="arabicPeriod"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Справки финансовых организаций  об отсутствии нарушений (при сумме обязательств более 5 млн. руб.)</a:t>
            </a:r>
          </a:p>
          <a:p>
            <a:pPr marL="514350" indent="-514350">
              <a:buFontTx/>
              <a:buAutoNum type="arabicPeriod"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Справка об отсутствии задолженности по заработной плате</a:t>
            </a:r>
          </a:p>
          <a:p>
            <a:pPr marL="514350" indent="-514350">
              <a:buAutoNum type="arabicPeriod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Заключение кредитного аналитика</a:t>
            </a:r>
          </a:p>
          <a:p>
            <a:pPr marL="514350" indent="-514350">
              <a:buAutoNum type="arabicPeriod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Протокол (решение) о выдаче кредита (БГ, займа)</a:t>
            </a:r>
          </a:p>
          <a:p>
            <a:pPr marL="514350" indent="-514350">
              <a:buAutoNum type="arabicPeriod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Фотографии залога и места ведения бизнеса</a:t>
            </a:r>
          </a:p>
          <a:p>
            <a:pPr marL="514350" indent="-514350">
              <a:buAutoNum type="arabicPeriod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Копия паспорта руководителя/ индивидуального предпринимателя</a:t>
            </a:r>
          </a:p>
          <a:p>
            <a:pPr marL="514350" indent="-514350">
              <a:buAutoNum type="arabicPeriod"/>
            </a:pP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Дополнительные документы по запросу фонда могут предоставляться в электронном виде</a:t>
            </a:r>
          </a:p>
          <a:p>
            <a:pPr marL="514350" indent="-514350">
              <a:buAutoNum type="arabicPeriod"/>
            </a:pP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 algn="ctr">
              <a:buAutoNum type="arabicPeriod"/>
            </a:pPr>
            <a:endParaRPr lang="ru-RU" sz="3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 algn="ctr">
              <a:buAutoNum type="arabicPeriod"/>
            </a:pPr>
            <a:endParaRPr lang="ru-RU" sz="3000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ru-RU" sz="3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8065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31606" y="5071470"/>
            <a:ext cx="3405131" cy="1667383"/>
          </a:xfrm>
          <a:prstGeom prst="rect">
            <a:avLst/>
          </a:prstGeom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CBF13AE9-632F-4E2F-B708-CA213F329903}"/>
              </a:ext>
            </a:extLst>
          </p:cNvPr>
          <p:cNvSpPr txBox="1">
            <a:spLocks/>
          </p:cNvSpPr>
          <p:nvPr/>
        </p:nvSpPr>
        <p:spPr>
          <a:xfrm>
            <a:off x="1235075" y="2004735"/>
            <a:ext cx="10096500" cy="12892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3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3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3000" b="1" dirty="0">
                <a:solidFill>
                  <a:schemeClr val="accent2">
                    <a:lumMod val="50000"/>
                  </a:schemeClr>
                </a:solidFill>
              </a:rPr>
              <a:t>Контактная информация </a:t>
            </a:r>
          </a:p>
          <a:p>
            <a:pPr algn="ctr"/>
            <a:r>
              <a:rPr lang="ru-RU" sz="3000" b="1" dirty="0">
                <a:solidFill>
                  <a:schemeClr val="accent2">
                    <a:lumMod val="50000"/>
                  </a:schemeClr>
                </a:solidFill>
              </a:rPr>
              <a:t>Фонда развития бизнеса </a:t>
            </a:r>
          </a:p>
          <a:p>
            <a:pPr algn="ctr"/>
            <a:r>
              <a:rPr lang="ru-RU" sz="3000" b="1" dirty="0">
                <a:solidFill>
                  <a:schemeClr val="accent2">
                    <a:lumMod val="50000"/>
                  </a:schemeClr>
                </a:solidFill>
              </a:rPr>
              <a:t>Краснодарского края</a:t>
            </a:r>
            <a:endParaRPr lang="en-US" sz="3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3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3000" dirty="0">
                <a:solidFill>
                  <a:schemeClr val="accent2">
                    <a:lumMod val="50000"/>
                  </a:schemeClr>
                </a:solidFill>
              </a:rPr>
              <a:t>г. Краснодар, ул. Трамвайная, 2/6,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</a:rPr>
              <a:t>5 этаж, </a:t>
            </a:r>
            <a:r>
              <a:rPr lang="ru-RU" sz="3000" dirty="0" err="1">
                <a:solidFill>
                  <a:schemeClr val="accent2">
                    <a:lumMod val="50000"/>
                  </a:schemeClr>
                </a:solidFill>
              </a:rPr>
              <a:t>каб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</a:rPr>
              <a:t>. 505 </a:t>
            </a:r>
            <a:br>
              <a:rPr lang="ru-RU" sz="3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000" dirty="0">
                <a:solidFill>
                  <a:schemeClr val="accent2">
                    <a:lumMod val="50000"/>
                  </a:schemeClr>
                </a:solidFill>
              </a:rPr>
              <a:t>8(861)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</a:rPr>
              <a:t>992-03-65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</a:rPr>
              <a:t>, 8(961) 992-03-68</a:t>
            </a:r>
            <a:br>
              <a:rPr lang="ru-RU" sz="3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000" dirty="0">
                <a:solidFill>
                  <a:schemeClr val="accent2">
                    <a:lumMod val="50000"/>
                  </a:schemeClr>
                </a:solidFill>
              </a:rPr>
              <a:t>e-</a:t>
            </a:r>
            <a:r>
              <a:rPr lang="ru-RU" sz="3000" dirty="0" err="1">
                <a:solidFill>
                  <a:schemeClr val="accent2">
                    <a:lumMod val="50000"/>
                  </a:schemeClr>
                </a:solidFill>
              </a:rPr>
              <a:t>mail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</a:rPr>
              <a:t>: 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</a:rPr>
              <a:t>info@gfkuban.ru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 algn="ctr"/>
            <a:r>
              <a:rPr lang="ru-RU" sz="4000" dirty="0">
                <a:solidFill>
                  <a:schemeClr val="accent2">
                    <a:lumMod val="50000"/>
                  </a:schemeClr>
                </a:solidFill>
              </a:rPr>
              <a:t>сайт: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www.moibiz93.ru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</a:rPr>
              <a:t>   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0916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F951A09-EE78-4D8A-B258-5F543BC44302}"/>
              </a:ext>
            </a:extLst>
          </p:cNvPr>
          <p:cNvSpPr txBox="1"/>
          <p:nvPr/>
        </p:nvSpPr>
        <p:spPr>
          <a:xfrm>
            <a:off x="2920552" y="2610517"/>
            <a:ext cx="635089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0" b="1" dirty="0">
                <a:solidFill>
                  <a:schemeClr val="accent2">
                    <a:lumMod val="50000"/>
                  </a:schemeClr>
                </a:solidFill>
              </a:rPr>
              <a:t>Спасибо за внимание!</a:t>
            </a:r>
          </a:p>
          <a:p>
            <a:pPr marL="514350" indent="-514350" algn="ctr">
              <a:buAutoNum type="arabicPeriod"/>
            </a:pPr>
            <a:endParaRPr lang="ru-RU" sz="5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 algn="ctr">
              <a:buAutoNum type="arabicPeriod"/>
            </a:pPr>
            <a:endParaRPr lang="ru-RU" sz="5000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ru-RU" sz="5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8384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CC1CA17-A58F-48E1-96B9-3068B1A938D0}"/>
              </a:ext>
            </a:extLst>
          </p:cNvPr>
          <p:cNvSpPr txBox="1"/>
          <p:nvPr/>
        </p:nvSpPr>
        <p:spPr>
          <a:xfrm>
            <a:off x="2347356" y="808117"/>
            <a:ext cx="7967509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dirty="0">
              <a:solidFill>
                <a:schemeClr val="accent2">
                  <a:lumMod val="50000"/>
                </a:schemeClr>
              </a:solidFill>
              <a:latin typeface="Geometria bold"/>
            </a:endParaRPr>
          </a:p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Национальная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гарантийная система</a:t>
            </a:r>
          </a:p>
          <a:p>
            <a:pPr algn="ctr"/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АО «Корпорация «МСП»,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АО «МСП Банк»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Фонд развития бизнеса                       Краснодарского края</a:t>
            </a:r>
          </a:p>
          <a:p>
            <a:pPr algn="ctr"/>
            <a:endParaRPr lang="ru-RU" sz="3200" b="1" dirty="0">
              <a:solidFill>
                <a:schemeClr val="accent2">
                  <a:lumMod val="50000"/>
                </a:schemeClr>
              </a:solidFill>
              <a:latin typeface="Geometria bol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3878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9E26EAA-9A6C-4305-929F-67301D3C0AB5}"/>
              </a:ext>
            </a:extLst>
          </p:cNvPr>
          <p:cNvSpPr txBox="1"/>
          <p:nvPr/>
        </p:nvSpPr>
        <p:spPr>
          <a:xfrm>
            <a:off x="1818071" y="843677"/>
            <a:ext cx="879187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30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Основные показатели деятельности Фонда:</a:t>
            </a:r>
          </a:p>
          <a:p>
            <a:pPr marL="266700" indent="-266700"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Гарантийный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капитал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составляет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1,112 млрд. рублей;</a:t>
            </a:r>
          </a:p>
          <a:p>
            <a:pPr marL="266700" indent="-266700"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Сумма выданных кредитов, обеспеченных поручительством Фонда, превышает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 млрд. рублей;</a:t>
            </a:r>
          </a:p>
          <a:p>
            <a:pPr marL="266700" indent="-266700"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Сумма выданных поручительств превышает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5,6 млрд. рублей;</a:t>
            </a:r>
          </a:p>
          <a:p>
            <a:pPr marL="266700" indent="-266700"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Более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670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компаний Краснодарского края получили гарантийную поддержку Фонда;</a:t>
            </a:r>
          </a:p>
          <a:p>
            <a:pPr marL="266700" indent="-266700"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Произведено выплат в пользу финансовых организаций партнеров по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договорам поручительства                                   на сумму свыше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182 млн. руб. (в т. ч. в  2021 году произведено 3 выплаты на сумму свыше 21 млн. руб.)</a:t>
            </a:r>
          </a:p>
          <a:p>
            <a:endParaRPr lang="ru-RU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6409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DB37048D-5A56-413A-BB66-7672598C1D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349506890"/>
              </p:ext>
            </p:extLst>
          </p:nvPr>
        </p:nvGraphicFramePr>
        <p:xfrm>
          <a:off x="1672443" y="949738"/>
          <a:ext cx="9735639" cy="3554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">
            <a:extLst>
              <a:ext uri="{FF2B5EF4-FFF2-40B4-BE49-F238E27FC236}">
                <a16:creationId xmlns:a16="http://schemas.microsoft.com/office/drawing/2014/main" xmlns="" id="{46E83935-3363-400A-A53E-74F9E0685072}"/>
              </a:ext>
            </a:extLst>
          </p:cNvPr>
          <p:cNvSpPr txBox="1"/>
          <p:nvPr/>
        </p:nvSpPr>
        <p:spPr>
          <a:xfrm>
            <a:off x="1853179" y="313471"/>
            <a:ext cx="8911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Динамика роста портфеля поручительств 2014-2020 гг.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xmlns="" id="{C7CA4800-65A8-4C6E-A04E-ADB2F598F7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918611045"/>
              </p:ext>
            </p:extLst>
          </p:nvPr>
        </p:nvGraphicFramePr>
        <p:xfrm>
          <a:off x="1044873" y="4504623"/>
          <a:ext cx="10102253" cy="1882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99239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81193AB-74DC-43F7-A694-D5E5B63DE7E5}"/>
              </a:ext>
            </a:extLst>
          </p:cNvPr>
          <p:cNvSpPr txBox="1"/>
          <p:nvPr/>
        </p:nvSpPr>
        <p:spPr>
          <a:xfrm>
            <a:off x="2837543" y="346284"/>
            <a:ext cx="72968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Финансовые организации - п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</a:rPr>
              <a:t>артнеры Фонда</a:t>
            </a:r>
            <a:endParaRPr lang="ru-RU" dirty="0"/>
          </a:p>
        </p:txBody>
      </p:sp>
      <p:pic>
        <p:nvPicPr>
          <p:cNvPr id="1061" name="Picture 37">
            <a:hlinkClick r:id="rId2"/>
            <a:extLst>
              <a:ext uri="{FF2B5EF4-FFF2-40B4-BE49-F238E27FC236}">
                <a16:creationId xmlns:a16="http://schemas.microsoft.com/office/drawing/2014/main" xmlns="" id="{8BC26BA1-2A02-4250-BEE1-331B5C188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44461" y="2821281"/>
            <a:ext cx="1001853" cy="472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>
            <a:hlinkClick r:id="rId4"/>
            <a:extLst>
              <a:ext uri="{FF2B5EF4-FFF2-40B4-BE49-F238E27FC236}">
                <a16:creationId xmlns:a16="http://schemas.microsoft.com/office/drawing/2014/main" xmlns="" id="{E6E4619A-DAF2-475D-8C23-74CB67D738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2589" y="966974"/>
            <a:ext cx="2137625" cy="489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5" name="Picture 41">
            <a:hlinkClick r:id="rId6"/>
            <a:extLst>
              <a:ext uri="{FF2B5EF4-FFF2-40B4-BE49-F238E27FC236}">
                <a16:creationId xmlns:a16="http://schemas.microsoft.com/office/drawing/2014/main" xmlns="" id="{705BAE55-BB97-462A-B7A6-70A3AAB64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26295" y="994507"/>
            <a:ext cx="1849383" cy="447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>
            <a:hlinkClick r:id="rId8"/>
            <a:extLst>
              <a:ext uri="{FF2B5EF4-FFF2-40B4-BE49-F238E27FC236}">
                <a16:creationId xmlns:a16="http://schemas.microsoft.com/office/drawing/2014/main" xmlns="" id="{0D84BF89-F867-493F-A175-FC9166C5C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1374" y="966974"/>
            <a:ext cx="1643025" cy="480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7" name="Picture 43">
            <a:hlinkClick r:id="rId10"/>
            <a:extLst>
              <a:ext uri="{FF2B5EF4-FFF2-40B4-BE49-F238E27FC236}">
                <a16:creationId xmlns:a16="http://schemas.microsoft.com/office/drawing/2014/main" xmlns="" id="{D25FD21E-DAC4-4910-81A1-6CAA756F4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6799" y="758757"/>
            <a:ext cx="1686917" cy="75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Picture 47">
            <a:hlinkClick r:id="rId12"/>
            <a:extLst>
              <a:ext uri="{FF2B5EF4-FFF2-40B4-BE49-F238E27FC236}">
                <a16:creationId xmlns:a16="http://schemas.microsoft.com/office/drawing/2014/main" xmlns="" id="{082340F1-2417-4DB1-9511-594A7EECF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89578" y="1590603"/>
            <a:ext cx="1358900" cy="420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>
            <a:hlinkClick r:id="rId14"/>
            <a:extLst>
              <a:ext uri="{FF2B5EF4-FFF2-40B4-BE49-F238E27FC236}">
                <a16:creationId xmlns:a16="http://schemas.microsoft.com/office/drawing/2014/main" xmlns="" id="{A60A0BD2-44D0-489F-AC2E-807985D93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5331" y="1548584"/>
            <a:ext cx="1251652" cy="52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73" name="Picture 49">
            <a:hlinkClick r:id="rId16"/>
            <a:extLst>
              <a:ext uri="{FF2B5EF4-FFF2-40B4-BE49-F238E27FC236}">
                <a16:creationId xmlns:a16="http://schemas.microsoft.com/office/drawing/2014/main" xmlns="" id="{51FAF973-4908-4BC5-911C-BD71898FE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53759" y="1023543"/>
            <a:ext cx="1251652" cy="32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>
            <a:hlinkClick r:id="rId18"/>
            <a:extLst>
              <a:ext uri="{FF2B5EF4-FFF2-40B4-BE49-F238E27FC236}">
                <a16:creationId xmlns:a16="http://schemas.microsoft.com/office/drawing/2014/main" xmlns="" id="{1F25F55C-01D1-45AC-A309-8F6284AFC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51395" y="2337347"/>
            <a:ext cx="1653004" cy="114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75" name="Picture 51">
            <a:hlinkClick r:id="rId20"/>
            <a:extLst>
              <a:ext uri="{FF2B5EF4-FFF2-40B4-BE49-F238E27FC236}">
                <a16:creationId xmlns:a16="http://schemas.microsoft.com/office/drawing/2014/main" xmlns="" id="{993B6406-193F-40E3-9E61-42305F2D1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62293" y="2388246"/>
            <a:ext cx="1494644" cy="24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77" name="Picture 53">
            <a:hlinkClick r:id="rId22"/>
            <a:extLst>
              <a:ext uri="{FF2B5EF4-FFF2-40B4-BE49-F238E27FC236}">
                <a16:creationId xmlns:a16="http://schemas.microsoft.com/office/drawing/2014/main" xmlns="" id="{01C793CE-29A8-4063-9753-BB4B81CDB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70997" y="1719145"/>
            <a:ext cx="2020588" cy="191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>
            <a:hlinkClick r:id="rId24"/>
            <a:extLst>
              <a:ext uri="{FF2B5EF4-FFF2-40B4-BE49-F238E27FC236}">
                <a16:creationId xmlns:a16="http://schemas.microsoft.com/office/drawing/2014/main" xmlns="" id="{9CF1EDAF-8EEE-4C24-8D5A-A38EFE26C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74148" y="1530802"/>
            <a:ext cx="1195293" cy="679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79" name="Picture 55">
            <a:hlinkClick r:id="rId26"/>
            <a:extLst>
              <a:ext uri="{FF2B5EF4-FFF2-40B4-BE49-F238E27FC236}">
                <a16:creationId xmlns:a16="http://schemas.microsoft.com/office/drawing/2014/main" xmlns="" id="{B072967D-95F2-4A83-8CF7-36DEA9148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39773" y="2215953"/>
            <a:ext cx="2118988" cy="462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>
            <a:hlinkClick r:id="rId28"/>
            <a:extLst>
              <a:ext uri="{FF2B5EF4-FFF2-40B4-BE49-F238E27FC236}">
                <a16:creationId xmlns:a16="http://schemas.microsoft.com/office/drawing/2014/main" xmlns="" id="{D775F280-50BA-401A-A03B-79D5ED46D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77872" y="1672271"/>
            <a:ext cx="1419704" cy="222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81" name="Picture 57">
            <a:hlinkClick r:id="rId30"/>
            <a:extLst>
              <a:ext uri="{FF2B5EF4-FFF2-40B4-BE49-F238E27FC236}">
                <a16:creationId xmlns:a16="http://schemas.microsoft.com/office/drawing/2014/main" xmlns="" id="{D9BDB664-A263-4FE0-B9F7-D9C577027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01168" y="4369737"/>
            <a:ext cx="1959045" cy="532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83" name="Picture 59">
            <a:hlinkClick r:id="rId32"/>
            <a:extLst>
              <a:ext uri="{FF2B5EF4-FFF2-40B4-BE49-F238E27FC236}">
                <a16:creationId xmlns:a16="http://schemas.microsoft.com/office/drawing/2014/main" xmlns="" id="{6C2F6781-7F25-488A-A27E-600A966D7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4363" y="2139911"/>
            <a:ext cx="1667141" cy="53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84" name="Picture 60">
            <a:hlinkClick r:id="rId34"/>
            <a:extLst>
              <a:ext uri="{FF2B5EF4-FFF2-40B4-BE49-F238E27FC236}">
                <a16:creationId xmlns:a16="http://schemas.microsoft.com/office/drawing/2014/main" xmlns="" id="{71BC3BA5-F462-4EB1-8142-6347A9417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0500" y="2312372"/>
            <a:ext cx="1333995" cy="16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85" name="Picture 61">
            <a:hlinkClick r:id="rId36"/>
            <a:extLst>
              <a:ext uri="{FF2B5EF4-FFF2-40B4-BE49-F238E27FC236}">
                <a16:creationId xmlns:a16="http://schemas.microsoft.com/office/drawing/2014/main" xmlns="" id="{3BCC539F-ED5E-4FC8-B9DA-CAF065FDD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35596" y="2912406"/>
            <a:ext cx="2137625" cy="204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86" name="Picture 62">
            <a:hlinkClick r:id="rId38"/>
            <a:extLst>
              <a:ext uri="{FF2B5EF4-FFF2-40B4-BE49-F238E27FC236}">
                <a16:creationId xmlns:a16="http://schemas.microsoft.com/office/drawing/2014/main" xmlns="" id="{302DF424-B876-4D9D-B7DA-1DD30E15A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92454" y="4306804"/>
            <a:ext cx="1234319" cy="65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87" name="Picture 63">
            <a:hlinkClick r:id="rId40"/>
            <a:extLst>
              <a:ext uri="{FF2B5EF4-FFF2-40B4-BE49-F238E27FC236}">
                <a16:creationId xmlns:a16="http://schemas.microsoft.com/office/drawing/2014/main" xmlns="" id="{D8FAE9B9-76DF-49EA-9303-CD38E812E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32568" y="5324720"/>
            <a:ext cx="1234319" cy="360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89" name="Picture 65">
            <a:hlinkClick r:id="rId42"/>
            <a:extLst>
              <a:ext uri="{FF2B5EF4-FFF2-40B4-BE49-F238E27FC236}">
                <a16:creationId xmlns:a16="http://schemas.microsoft.com/office/drawing/2014/main" xmlns="" id="{9FBB5C03-C4E8-4E6A-832E-E4142D628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20180" y="4402758"/>
            <a:ext cx="1754857" cy="418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90" name="Picture 66">
            <a:hlinkClick r:id="rId44"/>
            <a:extLst>
              <a:ext uri="{FF2B5EF4-FFF2-40B4-BE49-F238E27FC236}">
                <a16:creationId xmlns:a16="http://schemas.microsoft.com/office/drawing/2014/main" xmlns="" id="{521A6CFD-F3BE-4385-95FA-601CCB1BC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6693" y="2825628"/>
            <a:ext cx="1878360" cy="516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91" name="Picture 67">
            <a:hlinkClick r:id="rId46"/>
            <a:extLst>
              <a:ext uri="{FF2B5EF4-FFF2-40B4-BE49-F238E27FC236}">
                <a16:creationId xmlns:a16="http://schemas.microsoft.com/office/drawing/2014/main" xmlns="" id="{D8824840-6E4D-4AC9-A4B5-E0F637284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62293" y="2928015"/>
            <a:ext cx="1412383" cy="44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68">
            <a:hlinkClick r:id="rId48"/>
            <a:extLst>
              <a:ext uri="{FF2B5EF4-FFF2-40B4-BE49-F238E27FC236}">
                <a16:creationId xmlns:a16="http://schemas.microsoft.com/office/drawing/2014/main" xmlns="" id="{BDB190F4-1CAA-41BD-B36B-6F76C0CF31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34353" y="3813286"/>
            <a:ext cx="1150520" cy="265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93" name="Picture 69">
            <a:hlinkClick r:id="rId50"/>
            <a:extLst>
              <a:ext uri="{FF2B5EF4-FFF2-40B4-BE49-F238E27FC236}">
                <a16:creationId xmlns:a16="http://schemas.microsoft.com/office/drawing/2014/main" xmlns="" id="{FE713ECC-7FA9-408F-B60F-011E2DD7E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4847" y="7859263"/>
            <a:ext cx="2489200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95" name="Picture 71">
            <a:hlinkClick r:id="rId52"/>
            <a:extLst>
              <a:ext uri="{FF2B5EF4-FFF2-40B4-BE49-F238E27FC236}">
                <a16:creationId xmlns:a16="http://schemas.microsoft.com/office/drawing/2014/main" xmlns="" id="{1D1C06AF-29D9-4CEF-864C-8809B0E46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48614" y="3715019"/>
            <a:ext cx="1937767" cy="3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96" name="Picture 72">
            <a:hlinkClick r:id="rId54"/>
            <a:extLst>
              <a:ext uri="{FF2B5EF4-FFF2-40B4-BE49-F238E27FC236}">
                <a16:creationId xmlns:a16="http://schemas.microsoft.com/office/drawing/2014/main" xmlns="" id="{E5B2D373-C03C-43EC-B6A3-792ABD11F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27915" y="2719190"/>
            <a:ext cx="1847763" cy="709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97" name="Picture 73">
            <a:hlinkClick r:id="rId56"/>
            <a:extLst>
              <a:ext uri="{FF2B5EF4-FFF2-40B4-BE49-F238E27FC236}">
                <a16:creationId xmlns:a16="http://schemas.microsoft.com/office/drawing/2014/main" xmlns="" id="{8BB19CFA-C2BF-4E11-9E9B-0C5811D81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717" y="5133457"/>
            <a:ext cx="1505084" cy="62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98" name="Picture 74">
            <a:hlinkClick r:id="rId58"/>
            <a:extLst>
              <a:ext uri="{FF2B5EF4-FFF2-40B4-BE49-F238E27FC236}">
                <a16:creationId xmlns:a16="http://schemas.microsoft.com/office/drawing/2014/main" xmlns="" id="{1B6809D5-322C-4EE3-86A2-ACF310C05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1374" y="4335995"/>
            <a:ext cx="1517013" cy="42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01" name="Picture 77">
            <a:hlinkClick r:id="rId60"/>
            <a:extLst>
              <a:ext uri="{FF2B5EF4-FFF2-40B4-BE49-F238E27FC236}">
                <a16:creationId xmlns:a16="http://schemas.microsoft.com/office/drawing/2014/main" xmlns="" id="{9510EC2C-0C79-4E4F-A13E-3DB299229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0783" y="3637068"/>
            <a:ext cx="1397324" cy="360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02" name="Picture 78">
            <a:hlinkClick r:id="rId62"/>
            <a:extLst>
              <a:ext uri="{FF2B5EF4-FFF2-40B4-BE49-F238E27FC236}">
                <a16:creationId xmlns:a16="http://schemas.microsoft.com/office/drawing/2014/main" xmlns="" id="{BF3B0B21-1B1B-44D3-8E0D-9BDBFF6B9C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19854" y="4490873"/>
            <a:ext cx="1494645" cy="257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03" name="Picture 79">
            <a:hlinkClick r:id="rId64"/>
            <a:extLst>
              <a:ext uri="{FF2B5EF4-FFF2-40B4-BE49-F238E27FC236}">
                <a16:creationId xmlns:a16="http://schemas.microsoft.com/office/drawing/2014/main" xmlns="" id="{2B2487EE-BD89-466E-9CE9-09F363652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04260" y="3740456"/>
            <a:ext cx="2137627" cy="33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04" name="Picture 80">
            <a:hlinkClick r:id="rId66"/>
            <a:extLst>
              <a:ext uri="{FF2B5EF4-FFF2-40B4-BE49-F238E27FC236}">
                <a16:creationId xmlns:a16="http://schemas.microsoft.com/office/drawing/2014/main" xmlns="" id="{8B2CE664-E3F2-473B-9EAF-D2777EAA5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7984" y="3700893"/>
            <a:ext cx="1645744" cy="204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6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80296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6C9BA37-C429-40B4-8F4F-22B0662876EF}"/>
              </a:ext>
            </a:extLst>
          </p:cNvPr>
          <p:cNvSpPr txBox="1"/>
          <p:nvPr/>
        </p:nvSpPr>
        <p:spPr>
          <a:xfrm>
            <a:off x="1818070" y="843677"/>
            <a:ext cx="956112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3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Виды гарантийной поддержки: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Поручительство по кредиту/займу СМСП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Поручительство по банковской гарантии СМСП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3000" i="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Поручительство по кредитам/займам на исполнение контракта в рамках 223 ФЗ и 44 ФЗ 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СМСП</a:t>
            </a:r>
            <a:endParaRPr lang="ru-RU" sz="3000" i="0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Поручительство  по кредитам/займам физических лиц, применяющих специальный налоговый режим «Налог на профессиональный доход»</a:t>
            </a:r>
          </a:p>
          <a:p>
            <a:pPr marL="342900" indent="-342900" algn="ctr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4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742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xmlns="" id="{A3C41BBD-9775-4E8A-BDC2-D5B425C97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59747299"/>
              </p:ext>
            </p:extLst>
          </p:nvPr>
        </p:nvGraphicFramePr>
        <p:xfrm>
          <a:off x="2626792" y="1005390"/>
          <a:ext cx="7954122" cy="4441955"/>
        </p:xfrm>
        <a:graphic>
          <a:graphicData uri="http://schemas.openxmlformats.org/drawingml/2006/table">
            <a:tbl>
              <a:tblPr/>
              <a:tblGrid>
                <a:gridCol w="45773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767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1757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Поручительство по кредиту (займу) на развитие бизнеса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0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Сумма кредита (займа)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от 500 тыс. руб.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80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Срок поручительства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 72 месяцев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00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Доля собственного залога в структуре обеспечения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 менее 30% от суммы кредита (займа) при сумме кредита (займа) от 1 млн. руб.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85847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Доля поручительства Фонда в структуре обеспечения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 более 70% от суммы кредита (займа)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82184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xmlns="" id="{A3C41BBD-9775-4E8A-BDC2-D5B425C97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6386548"/>
              </p:ext>
            </p:extLst>
          </p:nvPr>
        </p:nvGraphicFramePr>
        <p:xfrm>
          <a:off x="2626791" y="1005390"/>
          <a:ext cx="8070237" cy="3885924"/>
        </p:xfrm>
        <a:graphic>
          <a:graphicData uri="http://schemas.openxmlformats.org/drawingml/2006/table">
            <a:tbl>
              <a:tblPr/>
              <a:tblGrid>
                <a:gridCol w="46441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260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5132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Поручительство по банковской гарантии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3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Сумма банковской гарантии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от 500 тыс. руб.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3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Срок поручительства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 36 месяцев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88289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Доля поручительства Фонда в структуре обеспечения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 более 70% от суммы банковской гарантии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DF8C98A-98C8-4763-B6A6-2E9A5DE921B9}"/>
              </a:ext>
            </a:extLst>
          </p:cNvPr>
          <p:cNvSpPr txBox="1"/>
          <p:nvPr/>
        </p:nvSpPr>
        <p:spPr>
          <a:xfrm>
            <a:off x="2206171" y="5390945"/>
            <a:ext cx="10493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Предоставление собственного залогового обеспечения не требуется!</a:t>
            </a:r>
          </a:p>
        </p:txBody>
      </p:sp>
    </p:spTree>
    <p:extLst>
      <p:ext uri="{BB962C8B-B14F-4D97-AF65-F5344CB8AC3E}">
        <p14:creationId xmlns:p14="http://schemas.microsoft.com/office/powerpoint/2010/main" xmlns="" val="13709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xmlns="" id="{A3C41BBD-9775-4E8A-BDC2-D5B425C97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3793804"/>
              </p:ext>
            </p:extLst>
          </p:nvPr>
        </p:nvGraphicFramePr>
        <p:xfrm>
          <a:off x="2626791" y="1005390"/>
          <a:ext cx="8070237" cy="3885924"/>
        </p:xfrm>
        <a:graphic>
          <a:graphicData uri="http://schemas.openxmlformats.org/drawingml/2006/table">
            <a:tbl>
              <a:tblPr/>
              <a:tblGrid>
                <a:gridCol w="46441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260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5132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Поручительство по кредитам/займам на исполнение контракта в рамках 223 ФЗ и 44 ФЗ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3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Сумма кредита/займа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от 500 тыс. руб.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3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Срок поручительства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 36 месяцев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88289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Доля поручительства Фонда в структуре обеспечения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 более 70% от суммы кредита (займа)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E3C32CE-37A9-44A4-82EF-B5FD37023C11}"/>
              </a:ext>
            </a:extLst>
          </p:cNvPr>
          <p:cNvSpPr txBox="1"/>
          <p:nvPr/>
        </p:nvSpPr>
        <p:spPr>
          <a:xfrm>
            <a:off x="2002971" y="5390945"/>
            <a:ext cx="10493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Предоставление собственного залогового обеспечения не требуется!</a:t>
            </a:r>
          </a:p>
        </p:txBody>
      </p:sp>
    </p:spTree>
    <p:extLst>
      <p:ext uri="{BB962C8B-B14F-4D97-AF65-F5344CB8AC3E}">
        <p14:creationId xmlns:p14="http://schemas.microsoft.com/office/powerpoint/2010/main" xmlns="" val="401207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1500</TotalTime>
  <Words>875</Words>
  <Application>Microsoft Office PowerPoint</Application>
  <PresentationFormat>Произвольный</PresentationFormat>
  <Paragraphs>132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 поддержки предпринимательства</dc:title>
  <dc:creator>Пользователь Windows</dc:creator>
  <cp:lastModifiedBy>Маргарита</cp:lastModifiedBy>
  <cp:revision>211</cp:revision>
  <cp:lastPrinted>2021-03-03T06:29:35Z</cp:lastPrinted>
  <dcterms:created xsi:type="dcterms:W3CDTF">2020-02-26T07:40:24Z</dcterms:created>
  <dcterms:modified xsi:type="dcterms:W3CDTF">2021-04-12T06:09:37Z</dcterms:modified>
</cp:coreProperties>
</file>