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338"/>
    <a:srgbClr val="562212"/>
    <a:srgbClr val="EEE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СМСП получивших услуги </c:v>
                </c:pt>
              </c:strCache>
            </c:strRef>
          </c:tx>
          <c:spPr>
            <a:solidFill>
              <a:srgbClr val="562212"/>
            </a:solidFill>
            <a:ln>
              <a:noFill/>
            </a:ln>
            <a:effectLst/>
          </c:spPr>
          <c:invertIfNegative val="0"/>
          <c:cat>
            <c:numRef>
              <c:f>Лист1!$A$2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D9-41F1-A0DB-FB15798121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СМСП из МО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</c:f>
              <c:numCache>
                <c:formatCode>General</c:formatCode>
                <c:ptCount val="1"/>
                <c:pt idx="0">
                  <c:v>2020</c:v>
                </c:pt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D9-41F1-A0DB-FB15798121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80096"/>
        <c:axId val="454424784"/>
      </c:barChart>
      <c:catAx>
        <c:axId val="1328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4424784"/>
        <c:crosses val="autoZero"/>
        <c:auto val="1"/>
        <c:lblAlgn val="ctr"/>
        <c:lblOffset val="100"/>
        <c:noMultiLvlLbl val="0"/>
      </c:catAx>
      <c:valAx>
        <c:axId val="45442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8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C5054-CD8B-4D59-8DD0-D8BA7E897B2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CC1A1-6B80-4F53-AFF9-874748072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7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29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89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64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3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2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67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26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26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4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6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BA6C9-10C8-4EFD-BCF1-39EBE670EE49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D646A-DF9C-4BA7-94E4-8E2368C91F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40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moibiz93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209601"/>
            <a:ext cx="9144000" cy="2084362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ru-RU" b="1" dirty="0">
                <a:solidFill>
                  <a:srgbClr val="562212"/>
                </a:solidFill>
                <a:latin typeface="Circe" panose="020B0502020203020203" pitchFamily="34" charset="-52"/>
              </a:rPr>
              <a:t>Центр поддержки предпринимательства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478241"/>
            <a:ext cx="9144000" cy="815400"/>
          </a:xfrm>
        </p:spPr>
        <p:txBody>
          <a:bodyPr/>
          <a:lstStyle/>
          <a:p>
            <a:r>
              <a:rPr lang="ru-RU" dirty="0">
                <a:solidFill>
                  <a:srgbClr val="562212"/>
                </a:solidFill>
                <a:latin typeface="PT Sans" panose="020B0503020203020204" pitchFamily="34" charset="-52"/>
              </a:rPr>
              <a:t>Фонд развития бизнеса </a:t>
            </a:r>
            <a:r>
              <a:rPr lang="ru-RU">
                <a:solidFill>
                  <a:srgbClr val="562212"/>
                </a:solidFill>
                <a:latin typeface="PT Sans" panose="020B0503020203020204" pitchFamily="34" charset="-52"/>
              </a:rPr>
              <a:t>Краснодарского края</a:t>
            </a:r>
            <a:endParaRPr lang="ru-RU" dirty="0">
              <a:solidFill>
                <a:srgbClr val="562212"/>
              </a:solidFill>
              <a:latin typeface="PT Sans" panose="020B0503020203020204" pitchFamily="34" charset="-52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599" y="5113320"/>
            <a:ext cx="2524802" cy="12363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58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39" y="2835725"/>
            <a:ext cx="454661" cy="514117"/>
          </a:xfr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524000" y="532801"/>
            <a:ext cx="91440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Меры государственной поддержки на Кубани: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422399" y="2820221"/>
            <a:ext cx="5068800" cy="1972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Консультации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Услуги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Мероприятия</a:t>
            </a: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903721" y="2851199"/>
            <a:ext cx="4351200" cy="2073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Субсидии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Займы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Гранты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10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39" y="3404525"/>
            <a:ext cx="454661" cy="514117"/>
          </a:xfrm>
          <a:prstGeom prst="rect">
            <a:avLst/>
          </a:prstGeom>
        </p:spPr>
      </p:pic>
      <p:pic>
        <p:nvPicPr>
          <p:cNvPr id="11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739" y="3973325"/>
            <a:ext cx="454661" cy="514117"/>
          </a:xfrm>
          <a:prstGeom prst="rect">
            <a:avLst/>
          </a:prstGeom>
        </p:spPr>
      </p:pic>
      <p:pic>
        <p:nvPicPr>
          <p:cNvPr id="12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939" y="2835725"/>
            <a:ext cx="454661" cy="514117"/>
          </a:xfrm>
          <a:prstGeom prst="rect">
            <a:avLst/>
          </a:prstGeom>
        </p:spPr>
      </p:pic>
      <p:pic>
        <p:nvPicPr>
          <p:cNvPr id="13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939" y="3404525"/>
            <a:ext cx="454661" cy="514117"/>
          </a:xfrm>
          <a:prstGeom prst="rect">
            <a:avLst/>
          </a:prstGeom>
        </p:spPr>
      </p:pic>
      <p:pic>
        <p:nvPicPr>
          <p:cNvPr id="1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4939" y="3973325"/>
            <a:ext cx="454661" cy="51411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99" y="5616000"/>
            <a:ext cx="1351188" cy="661632"/>
          </a:xfrm>
          <a:prstGeom prst="rect">
            <a:avLst/>
          </a:prstGeom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9600669" y="5433244"/>
            <a:ext cx="2160000" cy="1058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@moibiz93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www.moibiz93.ru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8-800-707 07 11</a:t>
            </a:r>
            <a:endParaRPr lang="ru-RU" sz="1600" dirty="0"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58083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2354400"/>
            <a:ext cx="8589600" cy="366480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начала ведения собственного дела для физических</a:t>
            </a:r>
          </a:p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финансового планирования</a:t>
            </a:r>
          </a:p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маркетингового сопровождения</a:t>
            </a:r>
          </a:p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правового характера</a:t>
            </a:r>
          </a:p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патентно-лицензионного характера</a:t>
            </a:r>
          </a:p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подбора персонала</a:t>
            </a:r>
          </a:p>
          <a:p>
            <a:pPr algn="l"/>
            <a:r>
              <a:rPr lang="ru-RU" sz="2000" dirty="0">
                <a:solidFill>
                  <a:srgbClr val="562212"/>
                </a:solidFill>
                <a:latin typeface="PT Sans" panose="020B0503020203020204" pitchFamily="34" charset="-52"/>
              </a:rPr>
              <a:t>• предоставления кредитных и иных финансовых ресурсов</a:t>
            </a:r>
          </a:p>
          <a:p>
            <a:pPr algn="l"/>
            <a:endParaRPr lang="ru-RU" sz="2000" dirty="0">
              <a:solidFill>
                <a:srgbClr val="562212"/>
              </a:solidFill>
              <a:latin typeface="PT Sans" panose="020B0503020203020204" pitchFamily="34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24000" y="532801"/>
            <a:ext cx="91440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Консультации Центра Поддержки Предпринимательства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90476" y="1628869"/>
            <a:ext cx="37064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ED5338"/>
                </a:solidFill>
                <a:latin typeface="Arial Black" panose="020B0A04020102020204" pitchFamily="34" charset="0"/>
              </a:rPr>
              <a:t>По вопросам: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99" y="5616000"/>
            <a:ext cx="1351188" cy="661632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9600669" y="5433244"/>
            <a:ext cx="2160000" cy="1058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@moibiz93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www.moibiz93.ru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8-800-707 07 11</a:t>
            </a:r>
            <a:endParaRPr lang="ru-RU" sz="1600" dirty="0"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0147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1584000"/>
            <a:ext cx="8589600" cy="3664800"/>
          </a:xfrm>
        </p:spPr>
        <p:txBody>
          <a:bodyPr>
            <a:noAutofit/>
          </a:bodyPr>
          <a:lstStyle/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 создание фирменного стиля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 создание и публикация WEB-сайта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 проведение маркетингового исследования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 разработка бизнес-плана для соискания инвестиций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 подача заявки на регистрацию товарного знака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 проведение сертификации менеджмента качества ГОСТ Р ИСО 9001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-упаковка франшизы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-помощь в выходе на </a:t>
            </a:r>
            <a:r>
              <a:rPr lang="ru-RU" sz="1500" dirty="0" err="1">
                <a:solidFill>
                  <a:srgbClr val="562212"/>
                </a:solidFill>
                <a:latin typeface="PT Sans" panose="020B0503020203020204" pitchFamily="34" charset="-52"/>
              </a:rPr>
              <a:t>маркетплейсы</a:t>
            </a:r>
            <a:endParaRPr lang="ru-RU" sz="1500" dirty="0">
              <a:solidFill>
                <a:srgbClr val="562212"/>
              </a:solidFill>
              <a:latin typeface="PT Sans" panose="020B0503020203020204" pitchFamily="34" charset="-52"/>
            </a:endParaRP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-интернет маркетинг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-классификация гостиниц </a:t>
            </a: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-предоставление мест в частных </a:t>
            </a:r>
            <a:r>
              <a:rPr lang="ru-RU" sz="1500" dirty="0" err="1">
                <a:solidFill>
                  <a:srgbClr val="562212"/>
                </a:solidFill>
                <a:latin typeface="PT Sans" panose="020B0503020203020204" pitchFamily="34" charset="-52"/>
              </a:rPr>
              <a:t>коворкингах</a:t>
            </a:r>
            <a:endParaRPr lang="ru-RU" sz="1500" dirty="0">
              <a:solidFill>
                <a:srgbClr val="562212"/>
              </a:solidFill>
              <a:latin typeface="PT Sans" panose="020B0503020203020204" pitchFamily="34" charset="-52"/>
            </a:endParaRPr>
          </a:p>
          <a:p>
            <a:pPr algn="l"/>
            <a:r>
              <a:rPr lang="ru-RU" sz="1500" dirty="0">
                <a:solidFill>
                  <a:srgbClr val="562212"/>
                </a:solidFill>
                <a:latin typeface="PT Sans" panose="020B0503020203020204" pitchFamily="34" charset="-52"/>
              </a:rPr>
              <a:t>-сертификация менеджмента качества </a:t>
            </a:r>
            <a:r>
              <a:rPr lang="en-US" sz="1500" dirty="0">
                <a:solidFill>
                  <a:srgbClr val="562212"/>
                </a:solidFill>
                <a:latin typeface="PT Sans" panose="020B0503020203020204" pitchFamily="34" charset="-52"/>
              </a:rPr>
              <a:t>iso-9001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24000" y="532801"/>
            <a:ext cx="91440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Услуги Центра Поддержки Предпринимательства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5580000"/>
            <a:ext cx="12192000" cy="1278000"/>
          </a:xfrm>
          <a:prstGeom prst="rect">
            <a:avLst/>
          </a:prstGeom>
          <a:solidFill>
            <a:srgbClr val="EEE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828800" y="5891400"/>
            <a:ext cx="8589600" cy="763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- организация участия СМСП </a:t>
            </a:r>
            <a:r>
              <a:rPr lang="ru-RU" sz="1800" dirty="0" err="1">
                <a:solidFill>
                  <a:srgbClr val="562212"/>
                </a:solidFill>
                <a:latin typeface="PT Sans" panose="020B0503020203020204" pitchFamily="34" charset="-52"/>
              </a:rPr>
              <a:t>выставочно</a:t>
            </a:r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-ярмарочных и </a:t>
            </a:r>
            <a:r>
              <a:rPr lang="ru-RU" sz="1800" dirty="0" err="1">
                <a:solidFill>
                  <a:srgbClr val="562212"/>
                </a:solidFill>
                <a:latin typeface="PT Sans" panose="020B0503020203020204" pitchFamily="34" charset="-52"/>
              </a:rPr>
              <a:t>конгрессных</a:t>
            </a:r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 мероприятиях на территории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166061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55200" y="532801"/>
            <a:ext cx="78816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Обучающие мероприятия </a:t>
            </a:r>
          </a:p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Центра Поддержки Предпринимательства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9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739" y="2835725"/>
            <a:ext cx="454661" cy="514117"/>
          </a:xfrm>
          <a:prstGeom prst="rect">
            <a:avLst/>
          </a:prstGeom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6619200" y="2820221"/>
            <a:ext cx="5068800" cy="19727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Круглые столы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Мастер-классы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Тренинги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2399721" y="2851199"/>
            <a:ext cx="4351200" cy="2073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Семинары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Конференции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562212"/>
                </a:solidFill>
                <a:latin typeface="Arial Black" panose="020B0A04020102020204" pitchFamily="34" charset="0"/>
              </a:rPr>
              <a:t>Форумы</a:t>
            </a:r>
          </a:p>
        </p:txBody>
      </p:sp>
      <p:pic>
        <p:nvPicPr>
          <p:cNvPr id="12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739" y="3404525"/>
            <a:ext cx="454661" cy="514117"/>
          </a:xfrm>
          <a:prstGeom prst="rect">
            <a:avLst/>
          </a:prstGeom>
        </p:spPr>
      </p:pic>
      <p:pic>
        <p:nvPicPr>
          <p:cNvPr id="13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739" y="3973325"/>
            <a:ext cx="454661" cy="514117"/>
          </a:xfrm>
          <a:prstGeom prst="rect">
            <a:avLst/>
          </a:prstGeom>
        </p:spPr>
      </p:pic>
      <p:pic>
        <p:nvPicPr>
          <p:cNvPr id="14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740" y="2835725"/>
            <a:ext cx="454661" cy="514117"/>
          </a:xfrm>
          <a:prstGeom prst="rect">
            <a:avLst/>
          </a:prstGeom>
        </p:spPr>
      </p:pic>
      <p:pic>
        <p:nvPicPr>
          <p:cNvPr id="15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740" y="3404525"/>
            <a:ext cx="454661" cy="514117"/>
          </a:xfrm>
          <a:prstGeom prst="rect">
            <a:avLst/>
          </a:prstGeom>
        </p:spPr>
      </p:pic>
      <p:pic>
        <p:nvPicPr>
          <p:cNvPr id="16" name="Объект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740" y="3973325"/>
            <a:ext cx="454661" cy="51411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99" y="5616000"/>
            <a:ext cx="1351188" cy="661632"/>
          </a:xfrm>
          <a:prstGeom prst="rect">
            <a:avLst/>
          </a:prstGeom>
        </p:spPr>
      </p:pic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EEC6997D-108C-4A64-9467-887E95A75901}"/>
              </a:ext>
            </a:extLst>
          </p:cNvPr>
          <p:cNvSpPr txBox="1">
            <a:spLocks/>
          </p:cNvSpPr>
          <p:nvPr/>
        </p:nvSpPr>
        <p:spPr>
          <a:xfrm>
            <a:off x="9720582" y="5417616"/>
            <a:ext cx="2160000" cy="1058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@moibiz93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www.moibiz93.ru</a:t>
            </a:r>
          </a:p>
          <a:p>
            <a:pPr>
              <a:lnSpc>
                <a:spcPct val="85000"/>
              </a:lnSpc>
            </a:pPr>
            <a:r>
              <a:rPr lang="en-US" sz="1600" dirty="0">
                <a:latin typeface="PT Sans" panose="020B0503020203020204" pitchFamily="34" charset="-52"/>
              </a:rPr>
              <a:t>8-800-707 07 11</a:t>
            </a:r>
            <a:endParaRPr lang="ru-RU" sz="1600" dirty="0"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8590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55200" y="532801"/>
            <a:ext cx="78816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Требования к субъектам МСП: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sp>
        <p:nvSpPr>
          <p:cNvPr id="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1324090"/>
            <a:ext cx="8589600" cy="1864800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субъект зарегистрирован на территории Краснодарского края</a:t>
            </a:r>
          </a:p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состоит в налоговом реестре Субъектов МСП на сайте : </a:t>
            </a:r>
            <a:r>
              <a:rPr lang="ru-RU" sz="1800" dirty="0">
                <a:solidFill>
                  <a:srgbClr val="ED5338"/>
                </a:solidFill>
                <a:latin typeface="PT Sans" panose="020B0503020203020204" pitchFamily="34" charset="-52"/>
              </a:rPr>
              <a:t>https://rmsp.nalog.ru/ </a:t>
            </a:r>
          </a:p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соответствует требованиям 209-ФЗ "О развитии малого и среднего предпринимательства в Российской Федерации"</a:t>
            </a:r>
          </a:p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не имеет налоговых задолженностей</a:t>
            </a: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1828800" y="3999357"/>
            <a:ext cx="8589600" cy="2649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является кредитной организацией, страховой организацией (за исключением потребительских кооперативов), инвестиционным фондом, негосударственным пенсионным фондом, профессиональным участником рынка ценных бумаг, ломбардом;</a:t>
            </a:r>
          </a:p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является участником соглашений о разделе продукции;</a:t>
            </a:r>
          </a:p>
          <a:p>
            <a:pPr algn="l"/>
            <a:r>
              <a:rPr lang="ru-RU" sz="1800" dirty="0">
                <a:solidFill>
                  <a:srgbClr val="562212"/>
                </a:solidFill>
                <a:latin typeface="PT Sans" panose="020B0503020203020204" pitchFamily="34" charset="-52"/>
              </a:rPr>
              <a:t>• осуществляет предпринимательскую деятельность в сфере игорного бизнеса;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2155200" y="3189544"/>
            <a:ext cx="7881600" cy="6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Стоп-факторы:</a:t>
            </a:r>
          </a:p>
        </p:txBody>
      </p:sp>
    </p:spTree>
    <p:extLst>
      <p:ext uri="{BB962C8B-B14F-4D97-AF65-F5344CB8AC3E}">
        <p14:creationId xmlns:p14="http://schemas.microsoft.com/office/powerpoint/2010/main" val="1684856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672443" y="575081"/>
            <a:ext cx="3579394" cy="4844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В 20</a:t>
            </a:r>
            <a:r>
              <a:rPr lang="en-US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20</a:t>
            </a: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 году на территории края функционировало </a:t>
            </a:r>
            <a:r>
              <a:rPr lang="ru-RU" sz="3200" b="1" u="sng" dirty="0">
                <a:solidFill>
                  <a:srgbClr val="562212"/>
                </a:solidFill>
                <a:latin typeface="Circe" panose="020B0502020203020203" pitchFamily="34" charset="-52"/>
              </a:rPr>
              <a:t>43</a:t>
            </a: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 Муниципальных </a:t>
            </a:r>
            <a:b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</a:b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центра поддержки предпринимательства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487" y="888274"/>
            <a:ext cx="6638954" cy="512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989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55200" y="532801"/>
            <a:ext cx="78816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Результаты 20</a:t>
            </a:r>
            <a:r>
              <a:rPr lang="en-US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20</a:t>
            </a:r>
            <a:endParaRPr lang="ru-RU" sz="2400" b="1" dirty="0">
              <a:solidFill>
                <a:srgbClr val="562212"/>
              </a:solidFill>
              <a:latin typeface="Circe" panose="020B0502020203020203" pitchFamily="34" charset="-52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3135057"/>
              </p:ext>
            </p:extLst>
          </p:nvPr>
        </p:nvGraphicFramePr>
        <p:xfrm>
          <a:off x="2032000" y="1188720"/>
          <a:ext cx="5871029" cy="494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903029" y="1293455"/>
            <a:ext cx="3579394" cy="4844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В 20</a:t>
            </a:r>
            <a:r>
              <a:rPr lang="en-US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20</a:t>
            </a: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 году </a:t>
            </a:r>
            <a:r>
              <a:rPr lang="ru-RU" sz="3200" b="1" u="sng" dirty="0">
                <a:solidFill>
                  <a:srgbClr val="562212"/>
                </a:solidFill>
                <a:latin typeface="Circe" panose="020B0502020203020203" pitchFamily="34" charset="-52"/>
              </a:rPr>
              <a:t>55% (2019- 52%)</a:t>
            </a: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 оказанных услуг ЦПП – были оказаны предпринимателям Муниципальных </a:t>
            </a:r>
            <a:b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</a:b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образований.</a:t>
            </a:r>
            <a:b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</a:br>
            <a:endParaRPr lang="ru-RU" sz="2400" b="1" dirty="0">
              <a:solidFill>
                <a:srgbClr val="562212"/>
              </a:solidFill>
              <a:latin typeface="Circe" panose="020B0502020203020203" pitchFamily="34" charset="-52"/>
            </a:endParaRPr>
          </a:p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1903 Субъекта МСП </a:t>
            </a:r>
            <a:r>
              <a:rPr lang="ru-RU" sz="2400" b="1" dirty="0" err="1">
                <a:solidFill>
                  <a:srgbClr val="562212"/>
                </a:solidFill>
                <a:latin typeface="Circe" panose="020B0502020203020203" pitchFamily="34" charset="-52"/>
              </a:rPr>
              <a:t>полули</a:t>
            </a: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 услуги ЦПП (всего -3453)</a:t>
            </a:r>
          </a:p>
        </p:txBody>
      </p:sp>
    </p:spTree>
    <p:extLst>
      <p:ext uri="{BB962C8B-B14F-4D97-AF65-F5344CB8AC3E}">
        <p14:creationId xmlns:p14="http://schemas.microsoft.com/office/powerpoint/2010/main" val="298391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55200" y="532801"/>
            <a:ext cx="7881600" cy="835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85000"/>
              </a:lnSpc>
            </a:pPr>
            <a:r>
              <a:rPr lang="ru-RU" sz="2400" b="1" dirty="0">
                <a:solidFill>
                  <a:srgbClr val="562212"/>
                </a:solidFill>
                <a:latin typeface="Circe" panose="020B0502020203020203" pitchFamily="34" charset="-52"/>
              </a:rPr>
              <a:t>Контакты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081"/>
            <a:ext cx="1672443" cy="543776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443" y="2241932"/>
            <a:ext cx="3855438" cy="1887880"/>
          </a:xfrm>
          <a:prstGeom prst="rect">
            <a:avLst/>
          </a:prstGeom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6310986" y="2241932"/>
            <a:ext cx="5746031" cy="2104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5000"/>
              </a:lnSpc>
            </a:pP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г. Краснодар, 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ул. Северная 405 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Инновационный центр «Аквариум»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г. Краснодар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ул. Трамвайная 2/6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Бизнес центр «Меркурий»</a:t>
            </a:r>
            <a:endParaRPr lang="en-US" sz="2400" dirty="0">
              <a:solidFill>
                <a:srgbClr val="562212"/>
              </a:solidFill>
              <a:latin typeface="PT Sans" panose="020B0503020203020204" pitchFamily="34" charset="-52"/>
            </a:endParaRPr>
          </a:p>
          <a:p>
            <a:pPr>
              <a:lnSpc>
                <a:spcPct val="85000"/>
              </a:lnSpc>
            </a:pPr>
            <a:endParaRPr lang="en-US" sz="2400" dirty="0">
              <a:solidFill>
                <a:srgbClr val="562212"/>
              </a:solidFill>
              <a:latin typeface="PT Sans" panose="020B0503020203020204" pitchFamily="34" charset="-52"/>
            </a:endParaRPr>
          </a:p>
          <a:p>
            <a:pPr>
              <a:lnSpc>
                <a:spcPct val="85000"/>
              </a:lnSpc>
            </a:pP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г. Краснодар, ул. Уральская 79/1, 2 этаж,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 зона МФЦ (ТРК «СБС </a:t>
            </a:r>
            <a:r>
              <a:rPr lang="ru-RU" sz="2400" dirty="0" err="1">
                <a:solidFill>
                  <a:srgbClr val="562212"/>
                </a:solidFill>
                <a:latin typeface="PT Sans" panose="020B0503020203020204" pitchFamily="34" charset="-52"/>
              </a:rPr>
              <a:t>Мегамолл</a:t>
            </a:r>
            <a: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  <a:t>»)</a:t>
            </a:r>
            <a:br>
              <a:rPr lang="ru-RU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endParaRPr lang="ru-RU" sz="2400" dirty="0">
              <a:solidFill>
                <a:srgbClr val="562212"/>
              </a:solidFill>
              <a:latin typeface="PT Sans" panose="020B0503020203020204" pitchFamily="34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06281" y="5094191"/>
            <a:ext cx="6096000" cy="1036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 dirty="0">
                <a:solidFill>
                  <a:srgbClr val="562212"/>
                </a:solidFill>
                <a:latin typeface="PT Sans" panose="020B0503020203020204" pitchFamily="34" charset="-52"/>
              </a:rPr>
              <a:t>@moibiz93</a:t>
            </a:r>
          </a:p>
          <a:p>
            <a:pPr>
              <a:lnSpc>
                <a:spcPct val="85000"/>
              </a:lnSpc>
            </a:pPr>
            <a:r>
              <a:rPr lang="en-US" sz="2400" dirty="0">
                <a:solidFill>
                  <a:srgbClr val="562212"/>
                </a:solidFill>
                <a:latin typeface="PT Sans" panose="020B0503020203020204" pitchFamily="34" charset="-52"/>
                <a:hlinkClick r:id="rId4"/>
              </a:rPr>
              <a:t>www.moibiz93.ru</a:t>
            </a:r>
            <a:br>
              <a:rPr lang="en-US" sz="2400" dirty="0">
                <a:solidFill>
                  <a:srgbClr val="562212"/>
                </a:solidFill>
                <a:latin typeface="PT Sans" panose="020B0503020203020204" pitchFamily="34" charset="-52"/>
              </a:rPr>
            </a:br>
            <a:r>
              <a:rPr lang="en-US" sz="2400" dirty="0">
                <a:solidFill>
                  <a:srgbClr val="562212"/>
                </a:solidFill>
                <a:latin typeface="PT Sans" panose="020B0503020203020204" pitchFamily="34" charset="-52"/>
              </a:rPr>
              <a:t>8-800-707 07 11</a:t>
            </a:r>
            <a:endParaRPr lang="ru-RU" sz="2400" dirty="0">
              <a:solidFill>
                <a:srgbClr val="562212"/>
              </a:solidFill>
              <a:latin typeface="PT Sans" panose="020B05030202030202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31521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388</Words>
  <Application>Microsoft Office PowerPoint</Application>
  <PresentationFormat>Широкоэкранный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Circe</vt:lpstr>
      <vt:lpstr>PT Sans</vt:lpstr>
      <vt:lpstr>Office Theme</vt:lpstr>
      <vt:lpstr>Центр поддержки предпринимательства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 поддержки предпринимательства</dc:title>
  <dc:creator>Пользователь Windows</dc:creator>
  <cp:lastModifiedBy>Сергей Бураков</cp:lastModifiedBy>
  <cp:revision>36</cp:revision>
  <dcterms:created xsi:type="dcterms:W3CDTF">2020-02-26T07:40:24Z</dcterms:created>
  <dcterms:modified xsi:type="dcterms:W3CDTF">2021-04-12T07:36:21Z</dcterms:modified>
</cp:coreProperties>
</file>