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4" r:id="rId2"/>
    <p:sldId id="265" r:id="rId3"/>
    <p:sldId id="256" r:id="rId4"/>
    <p:sldId id="262" r:id="rId5"/>
    <p:sldId id="267" r:id="rId6"/>
    <p:sldId id="266" r:id="rId7"/>
    <p:sldId id="260" r:id="rId8"/>
    <p:sldId id="268" r:id="rId9"/>
    <p:sldId id="269" r:id="rId10"/>
    <p:sldId id="524" r:id="rId11"/>
  </p:sldIdLst>
  <p:sldSz cx="9144000" cy="5143500" type="screen16x9"/>
  <p:notesSz cx="9144000" cy="51435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F2F"/>
    <a:srgbClr val="ED5338"/>
    <a:srgbClr val="E5C9AE"/>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3" d="100"/>
          <a:sy n="143" d="100"/>
        </p:scale>
        <p:origin x="684" y="1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81978E-C40A-4A6E-90A4-4C2AF2399074}" type="doc">
      <dgm:prSet loTypeId="urn:microsoft.com/office/officeart/2005/8/layout/cycle8" loCatId="cycle" qsTypeId="urn:microsoft.com/office/officeart/2005/8/quickstyle/simple3" qsCatId="simple" csTypeId="urn:microsoft.com/office/officeart/2005/8/colors/accent2_5" csCatId="accent2" phldr="1"/>
      <dgm:spPr/>
      <dgm:t>
        <a:bodyPr/>
        <a:lstStyle/>
        <a:p>
          <a:endParaRPr lang="ru-RU"/>
        </a:p>
      </dgm:t>
    </dgm:pt>
    <dgm:pt modelId="{398BAEAF-8CE8-44BC-8529-103E460C83D6}">
      <dgm:prSet phldrT="[Текст]"/>
      <dgm:spPr>
        <a:solidFill>
          <a:schemeClr val="accent6">
            <a:lumMod val="20000"/>
            <a:lumOff val="80000"/>
          </a:schemeClr>
        </a:solidFill>
      </dgm:spPr>
      <dgm:t>
        <a:bodyPr/>
        <a:lstStyle/>
        <a:p>
          <a:r>
            <a:rPr lang="ru-RU" i="1" dirty="0">
              <a:solidFill>
                <a:srgbClr val="552112"/>
              </a:solidFill>
              <a:latin typeface="Arial"/>
              <a:cs typeface="Arial"/>
            </a:rPr>
            <a:t>Финансы</a:t>
          </a:r>
          <a:endParaRPr lang="ru-RU" dirty="0"/>
        </a:p>
      </dgm:t>
    </dgm:pt>
    <dgm:pt modelId="{ED30BAAD-A498-46A4-AF9A-C973098FE794}" type="parTrans" cxnId="{82D8A4F9-662F-4610-80C0-7F38651968BE}">
      <dgm:prSet/>
      <dgm:spPr/>
      <dgm:t>
        <a:bodyPr/>
        <a:lstStyle/>
        <a:p>
          <a:endParaRPr lang="ru-RU"/>
        </a:p>
      </dgm:t>
    </dgm:pt>
    <dgm:pt modelId="{4E58D0B7-4290-4774-85FE-E5794AA41382}" type="sibTrans" cxnId="{82D8A4F9-662F-4610-80C0-7F38651968BE}">
      <dgm:prSet/>
      <dgm:spPr/>
      <dgm:t>
        <a:bodyPr/>
        <a:lstStyle/>
        <a:p>
          <a:endParaRPr lang="ru-RU"/>
        </a:p>
      </dgm:t>
    </dgm:pt>
    <dgm:pt modelId="{1E5B0E53-D2F4-496D-82A1-437CB4913C0C}">
      <dgm:prSet phldrT="[Текст]"/>
      <dgm:spPr>
        <a:solidFill>
          <a:schemeClr val="accent6">
            <a:lumMod val="40000"/>
            <a:lumOff val="60000"/>
          </a:schemeClr>
        </a:solidFill>
      </dgm:spPr>
      <dgm:t>
        <a:bodyPr/>
        <a:lstStyle/>
        <a:p>
          <a:r>
            <a:rPr lang="ru-RU" i="1" dirty="0">
              <a:latin typeface="Arial" panose="020B0604020202020204" pitchFamily="34" charset="0"/>
              <a:cs typeface="Arial" panose="020B0604020202020204" pitchFamily="34" charset="0"/>
            </a:rPr>
            <a:t>Господдержка</a:t>
          </a:r>
        </a:p>
      </dgm:t>
    </dgm:pt>
    <dgm:pt modelId="{55C0B7D7-6E3A-4894-A0CA-C88C84FD2373}" type="parTrans" cxnId="{C270E8A8-409C-4665-BBA3-BA1E119971B6}">
      <dgm:prSet/>
      <dgm:spPr/>
      <dgm:t>
        <a:bodyPr/>
        <a:lstStyle/>
        <a:p>
          <a:endParaRPr lang="ru-RU"/>
        </a:p>
      </dgm:t>
    </dgm:pt>
    <dgm:pt modelId="{4116B558-0311-44BC-BE87-84ED679514BA}" type="sibTrans" cxnId="{C270E8A8-409C-4665-BBA3-BA1E119971B6}">
      <dgm:prSet/>
      <dgm:spPr/>
      <dgm:t>
        <a:bodyPr/>
        <a:lstStyle/>
        <a:p>
          <a:endParaRPr lang="ru-RU"/>
        </a:p>
      </dgm:t>
    </dgm:pt>
    <dgm:pt modelId="{2A2A94FB-C9BB-41E8-9E0B-26A2E21F2144}">
      <dgm:prSet phldrT="[Текст]"/>
      <dgm:spPr>
        <a:solidFill>
          <a:schemeClr val="accent6">
            <a:lumMod val="60000"/>
            <a:lumOff val="40000"/>
          </a:schemeClr>
        </a:solidFill>
      </dgm:spPr>
      <dgm:t>
        <a:bodyPr/>
        <a:lstStyle/>
        <a:p>
          <a:r>
            <a:rPr lang="ru-RU" i="1" dirty="0">
              <a:solidFill>
                <a:srgbClr val="552112"/>
              </a:solidFill>
              <a:latin typeface="Arial"/>
              <a:cs typeface="Arial"/>
            </a:rPr>
            <a:t>Земля и ресурсы</a:t>
          </a:r>
          <a:endParaRPr lang="ru-RU" dirty="0"/>
        </a:p>
      </dgm:t>
    </dgm:pt>
    <dgm:pt modelId="{1E993B7B-1032-4B3F-98AC-73DDF7A07723}" type="parTrans" cxnId="{9683B9F1-6AD9-47F3-ADE7-B501CD7EFD01}">
      <dgm:prSet/>
      <dgm:spPr/>
      <dgm:t>
        <a:bodyPr/>
        <a:lstStyle/>
        <a:p>
          <a:endParaRPr lang="ru-RU"/>
        </a:p>
      </dgm:t>
    </dgm:pt>
    <dgm:pt modelId="{47E1FA30-D692-4236-8FC1-60FA406A207F}" type="sibTrans" cxnId="{9683B9F1-6AD9-47F3-ADE7-B501CD7EFD01}">
      <dgm:prSet/>
      <dgm:spPr/>
      <dgm:t>
        <a:bodyPr/>
        <a:lstStyle/>
        <a:p>
          <a:endParaRPr lang="ru-RU"/>
        </a:p>
      </dgm:t>
    </dgm:pt>
    <dgm:pt modelId="{4FFDC181-C736-4CD0-B718-B73CB29735D5}" type="pres">
      <dgm:prSet presAssocID="{ED81978E-C40A-4A6E-90A4-4C2AF2399074}" presName="compositeShape" presStyleCnt="0">
        <dgm:presLayoutVars>
          <dgm:chMax val="7"/>
          <dgm:dir/>
          <dgm:resizeHandles val="exact"/>
        </dgm:presLayoutVars>
      </dgm:prSet>
      <dgm:spPr/>
    </dgm:pt>
    <dgm:pt modelId="{B9C344C3-81A1-4E4A-9286-47F79A749590}" type="pres">
      <dgm:prSet presAssocID="{ED81978E-C40A-4A6E-90A4-4C2AF2399074}" presName="wedge1" presStyleLbl="node1" presStyleIdx="0" presStyleCnt="3"/>
      <dgm:spPr/>
    </dgm:pt>
    <dgm:pt modelId="{3DE2764B-161D-437F-85CE-0CA8AC1827C3}" type="pres">
      <dgm:prSet presAssocID="{ED81978E-C40A-4A6E-90A4-4C2AF2399074}" presName="dummy1a" presStyleCnt="0"/>
      <dgm:spPr/>
    </dgm:pt>
    <dgm:pt modelId="{98298B2B-1EE0-47CA-B6D6-6F2337D66D93}" type="pres">
      <dgm:prSet presAssocID="{ED81978E-C40A-4A6E-90A4-4C2AF2399074}" presName="dummy1b" presStyleCnt="0"/>
      <dgm:spPr/>
    </dgm:pt>
    <dgm:pt modelId="{CCF4D3E6-36CC-413E-8569-7EF3EF41A459}" type="pres">
      <dgm:prSet presAssocID="{ED81978E-C40A-4A6E-90A4-4C2AF2399074}" presName="wedge1Tx" presStyleLbl="node1" presStyleIdx="0" presStyleCnt="3">
        <dgm:presLayoutVars>
          <dgm:chMax val="0"/>
          <dgm:chPref val="0"/>
          <dgm:bulletEnabled val="1"/>
        </dgm:presLayoutVars>
      </dgm:prSet>
      <dgm:spPr/>
    </dgm:pt>
    <dgm:pt modelId="{61F457A2-0492-4ECF-8514-73162523E908}" type="pres">
      <dgm:prSet presAssocID="{ED81978E-C40A-4A6E-90A4-4C2AF2399074}" presName="wedge2" presStyleLbl="node1" presStyleIdx="1" presStyleCnt="3"/>
      <dgm:spPr/>
    </dgm:pt>
    <dgm:pt modelId="{ADA85E99-9857-40CE-B8A6-5D0E8C8850E2}" type="pres">
      <dgm:prSet presAssocID="{ED81978E-C40A-4A6E-90A4-4C2AF2399074}" presName="dummy2a" presStyleCnt="0"/>
      <dgm:spPr/>
    </dgm:pt>
    <dgm:pt modelId="{4B3444EC-E1FC-4096-BE04-A3919E281519}" type="pres">
      <dgm:prSet presAssocID="{ED81978E-C40A-4A6E-90A4-4C2AF2399074}" presName="dummy2b" presStyleCnt="0"/>
      <dgm:spPr/>
    </dgm:pt>
    <dgm:pt modelId="{DB191364-697E-45D4-87E3-7D8B8D7D5AF3}" type="pres">
      <dgm:prSet presAssocID="{ED81978E-C40A-4A6E-90A4-4C2AF2399074}" presName="wedge2Tx" presStyleLbl="node1" presStyleIdx="1" presStyleCnt="3">
        <dgm:presLayoutVars>
          <dgm:chMax val="0"/>
          <dgm:chPref val="0"/>
          <dgm:bulletEnabled val="1"/>
        </dgm:presLayoutVars>
      </dgm:prSet>
      <dgm:spPr/>
    </dgm:pt>
    <dgm:pt modelId="{B0E28044-1C8B-4F6C-9A0C-6A03A8FCDA10}" type="pres">
      <dgm:prSet presAssocID="{ED81978E-C40A-4A6E-90A4-4C2AF2399074}" presName="wedge3" presStyleLbl="node1" presStyleIdx="2" presStyleCnt="3"/>
      <dgm:spPr/>
    </dgm:pt>
    <dgm:pt modelId="{0D15728F-D52F-4510-9A05-2D4F4FE51509}" type="pres">
      <dgm:prSet presAssocID="{ED81978E-C40A-4A6E-90A4-4C2AF2399074}" presName="dummy3a" presStyleCnt="0"/>
      <dgm:spPr/>
    </dgm:pt>
    <dgm:pt modelId="{9F2876FC-772E-477B-98AA-9DF2321335A9}" type="pres">
      <dgm:prSet presAssocID="{ED81978E-C40A-4A6E-90A4-4C2AF2399074}" presName="dummy3b" presStyleCnt="0"/>
      <dgm:spPr/>
    </dgm:pt>
    <dgm:pt modelId="{9DEA9208-2A85-41E1-AF3D-5B161026ADBD}" type="pres">
      <dgm:prSet presAssocID="{ED81978E-C40A-4A6E-90A4-4C2AF2399074}" presName="wedge3Tx" presStyleLbl="node1" presStyleIdx="2" presStyleCnt="3">
        <dgm:presLayoutVars>
          <dgm:chMax val="0"/>
          <dgm:chPref val="0"/>
          <dgm:bulletEnabled val="1"/>
        </dgm:presLayoutVars>
      </dgm:prSet>
      <dgm:spPr/>
    </dgm:pt>
    <dgm:pt modelId="{64B7AC9C-6333-48B5-B8A1-89635A1EBEA0}" type="pres">
      <dgm:prSet presAssocID="{4E58D0B7-4290-4774-85FE-E5794AA41382}" presName="arrowWedge1" presStyleLbl="fgSibTrans2D1" presStyleIdx="0" presStyleCnt="3"/>
      <dgm:spPr>
        <a:blipFill rotWithShape="0">
          <a:blip xmlns:r="http://schemas.openxmlformats.org/officeDocument/2006/relationships" r:embed="rId1"/>
          <a:stretch>
            <a:fillRect/>
          </a:stretch>
        </a:blipFill>
      </dgm:spPr>
    </dgm:pt>
    <dgm:pt modelId="{CF4A31BD-6DF1-4B1C-A22A-B2D771760050}" type="pres">
      <dgm:prSet presAssocID="{4116B558-0311-44BC-BE87-84ED679514BA}" presName="arrowWedge2" presStyleLbl="fgSibTrans2D1" presStyleIdx="1" presStyleCnt="3"/>
      <dgm:spPr/>
    </dgm:pt>
    <dgm:pt modelId="{69F9517E-FEE0-4340-95D2-5D22B3DDAC26}" type="pres">
      <dgm:prSet presAssocID="{47E1FA30-D692-4236-8FC1-60FA406A207F}" presName="arrowWedge3" presStyleLbl="fgSibTrans2D1" presStyleIdx="2" presStyleCnt="3"/>
      <dgm:spPr/>
    </dgm:pt>
  </dgm:ptLst>
  <dgm:cxnLst>
    <dgm:cxn modelId="{4194431D-0BEB-4812-85EA-1F7181A76720}" type="presOf" srcId="{398BAEAF-8CE8-44BC-8529-103E460C83D6}" destId="{B9C344C3-81A1-4E4A-9286-47F79A749590}" srcOrd="0" destOrd="0" presId="urn:microsoft.com/office/officeart/2005/8/layout/cycle8"/>
    <dgm:cxn modelId="{B2F99960-2B2C-43FF-86B7-EBB38EDBF430}" type="presOf" srcId="{1E5B0E53-D2F4-496D-82A1-437CB4913C0C}" destId="{61F457A2-0492-4ECF-8514-73162523E908}" srcOrd="0" destOrd="0" presId="urn:microsoft.com/office/officeart/2005/8/layout/cycle8"/>
    <dgm:cxn modelId="{56ECA24A-D700-4722-BE94-CE700FEB5903}" type="presOf" srcId="{2A2A94FB-C9BB-41E8-9E0B-26A2E21F2144}" destId="{B0E28044-1C8B-4F6C-9A0C-6A03A8FCDA10}" srcOrd="0" destOrd="0" presId="urn:microsoft.com/office/officeart/2005/8/layout/cycle8"/>
    <dgm:cxn modelId="{C270E8A8-409C-4665-BBA3-BA1E119971B6}" srcId="{ED81978E-C40A-4A6E-90A4-4C2AF2399074}" destId="{1E5B0E53-D2F4-496D-82A1-437CB4913C0C}" srcOrd="1" destOrd="0" parTransId="{55C0B7D7-6E3A-4894-A0CA-C88C84FD2373}" sibTransId="{4116B558-0311-44BC-BE87-84ED679514BA}"/>
    <dgm:cxn modelId="{0ACE54B4-9811-4B33-A911-8DE37F41F578}" type="presOf" srcId="{398BAEAF-8CE8-44BC-8529-103E460C83D6}" destId="{CCF4D3E6-36CC-413E-8569-7EF3EF41A459}" srcOrd="1" destOrd="0" presId="urn:microsoft.com/office/officeart/2005/8/layout/cycle8"/>
    <dgm:cxn modelId="{ADAE1AB5-3FDA-4B07-8B5E-D3614EC57F17}" type="presOf" srcId="{ED81978E-C40A-4A6E-90A4-4C2AF2399074}" destId="{4FFDC181-C736-4CD0-B718-B73CB29735D5}" srcOrd="0" destOrd="0" presId="urn:microsoft.com/office/officeart/2005/8/layout/cycle8"/>
    <dgm:cxn modelId="{486836D9-8C3E-4D83-A0E1-6EB09367E216}" type="presOf" srcId="{1E5B0E53-D2F4-496D-82A1-437CB4913C0C}" destId="{DB191364-697E-45D4-87E3-7D8B8D7D5AF3}" srcOrd="1" destOrd="0" presId="urn:microsoft.com/office/officeart/2005/8/layout/cycle8"/>
    <dgm:cxn modelId="{9683B9F1-6AD9-47F3-ADE7-B501CD7EFD01}" srcId="{ED81978E-C40A-4A6E-90A4-4C2AF2399074}" destId="{2A2A94FB-C9BB-41E8-9E0B-26A2E21F2144}" srcOrd="2" destOrd="0" parTransId="{1E993B7B-1032-4B3F-98AC-73DDF7A07723}" sibTransId="{47E1FA30-D692-4236-8FC1-60FA406A207F}"/>
    <dgm:cxn modelId="{D35B91F5-E5C0-47B0-83AC-C14ED60C589E}" type="presOf" srcId="{2A2A94FB-C9BB-41E8-9E0B-26A2E21F2144}" destId="{9DEA9208-2A85-41E1-AF3D-5B161026ADBD}" srcOrd="1" destOrd="0" presId="urn:microsoft.com/office/officeart/2005/8/layout/cycle8"/>
    <dgm:cxn modelId="{82D8A4F9-662F-4610-80C0-7F38651968BE}" srcId="{ED81978E-C40A-4A6E-90A4-4C2AF2399074}" destId="{398BAEAF-8CE8-44BC-8529-103E460C83D6}" srcOrd="0" destOrd="0" parTransId="{ED30BAAD-A498-46A4-AF9A-C973098FE794}" sibTransId="{4E58D0B7-4290-4774-85FE-E5794AA41382}"/>
    <dgm:cxn modelId="{1A62E0A6-D464-4A17-B83D-C988FECFC046}" type="presParOf" srcId="{4FFDC181-C736-4CD0-B718-B73CB29735D5}" destId="{B9C344C3-81A1-4E4A-9286-47F79A749590}" srcOrd="0" destOrd="0" presId="urn:microsoft.com/office/officeart/2005/8/layout/cycle8"/>
    <dgm:cxn modelId="{F897C93C-9453-43E0-8995-2A3111BFD11A}" type="presParOf" srcId="{4FFDC181-C736-4CD0-B718-B73CB29735D5}" destId="{3DE2764B-161D-437F-85CE-0CA8AC1827C3}" srcOrd="1" destOrd="0" presId="urn:microsoft.com/office/officeart/2005/8/layout/cycle8"/>
    <dgm:cxn modelId="{5EABF4E0-CA87-4087-B0AE-D5758369F2B4}" type="presParOf" srcId="{4FFDC181-C736-4CD0-B718-B73CB29735D5}" destId="{98298B2B-1EE0-47CA-B6D6-6F2337D66D93}" srcOrd="2" destOrd="0" presId="urn:microsoft.com/office/officeart/2005/8/layout/cycle8"/>
    <dgm:cxn modelId="{3BC2F471-9879-4E1E-8CDA-9E479877FDE5}" type="presParOf" srcId="{4FFDC181-C736-4CD0-B718-B73CB29735D5}" destId="{CCF4D3E6-36CC-413E-8569-7EF3EF41A459}" srcOrd="3" destOrd="0" presId="urn:microsoft.com/office/officeart/2005/8/layout/cycle8"/>
    <dgm:cxn modelId="{544A8339-C09D-4C20-BCF1-DD4E16568E4F}" type="presParOf" srcId="{4FFDC181-C736-4CD0-B718-B73CB29735D5}" destId="{61F457A2-0492-4ECF-8514-73162523E908}" srcOrd="4" destOrd="0" presId="urn:microsoft.com/office/officeart/2005/8/layout/cycle8"/>
    <dgm:cxn modelId="{3D1D3859-48FA-41D4-848C-4EAE864B8EDA}" type="presParOf" srcId="{4FFDC181-C736-4CD0-B718-B73CB29735D5}" destId="{ADA85E99-9857-40CE-B8A6-5D0E8C8850E2}" srcOrd="5" destOrd="0" presId="urn:microsoft.com/office/officeart/2005/8/layout/cycle8"/>
    <dgm:cxn modelId="{151EB890-1316-484A-8374-557F61DBD897}" type="presParOf" srcId="{4FFDC181-C736-4CD0-B718-B73CB29735D5}" destId="{4B3444EC-E1FC-4096-BE04-A3919E281519}" srcOrd="6" destOrd="0" presId="urn:microsoft.com/office/officeart/2005/8/layout/cycle8"/>
    <dgm:cxn modelId="{EC447190-252D-443E-B16A-FA6EF80CE114}" type="presParOf" srcId="{4FFDC181-C736-4CD0-B718-B73CB29735D5}" destId="{DB191364-697E-45D4-87E3-7D8B8D7D5AF3}" srcOrd="7" destOrd="0" presId="urn:microsoft.com/office/officeart/2005/8/layout/cycle8"/>
    <dgm:cxn modelId="{20C2BABF-AB5E-4B59-8140-54C4EE8860D6}" type="presParOf" srcId="{4FFDC181-C736-4CD0-B718-B73CB29735D5}" destId="{B0E28044-1C8B-4F6C-9A0C-6A03A8FCDA10}" srcOrd="8" destOrd="0" presId="urn:microsoft.com/office/officeart/2005/8/layout/cycle8"/>
    <dgm:cxn modelId="{9243CADD-AA7B-425B-8527-C6F26725D6A8}" type="presParOf" srcId="{4FFDC181-C736-4CD0-B718-B73CB29735D5}" destId="{0D15728F-D52F-4510-9A05-2D4F4FE51509}" srcOrd="9" destOrd="0" presId="urn:microsoft.com/office/officeart/2005/8/layout/cycle8"/>
    <dgm:cxn modelId="{C04CE5F4-D23C-4455-9C33-F5B1936169A3}" type="presParOf" srcId="{4FFDC181-C736-4CD0-B718-B73CB29735D5}" destId="{9F2876FC-772E-477B-98AA-9DF2321335A9}" srcOrd="10" destOrd="0" presId="urn:microsoft.com/office/officeart/2005/8/layout/cycle8"/>
    <dgm:cxn modelId="{A95FA44F-FEDC-4D1C-935D-E97D3E4BBA21}" type="presParOf" srcId="{4FFDC181-C736-4CD0-B718-B73CB29735D5}" destId="{9DEA9208-2A85-41E1-AF3D-5B161026ADBD}" srcOrd="11" destOrd="0" presId="urn:microsoft.com/office/officeart/2005/8/layout/cycle8"/>
    <dgm:cxn modelId="{C424004D-12AE-4CB4-94FE-E9B9EFC51108}" type="presParOf" srcId="{4FFDC181-C736-4CD0-B718-B73CB29735D5}" destId="{64B7AC9C-6333-48B5-B8A1-89635A1EBEA0}" srcOrd="12" destOrd="0" presId="urn:microsoft.com/office/officeart/2005/8/layout/cycle8"/>
    <dgm:cxn modelId="{D4B144CD-55BC-4380-90A6-0FAC6FDF9C13}" type="presParOf" srcId="{4FFDC181-C736-4CD0-B718-B73CB29735D5}" destId="{CF4A31BD-6DF1-4B1C-A22A-B2D771760050}" srcOrd="13" destOrd="0" presId="urn:microsoft.com/office/officeart/2005/8/layout/cycle8"/>
    <dgm:cxn modelId="{94258AE7-5D69-4894-BDDC-4C6CD5C2D4A0}" type="presParOf" srcId="{4FFDC181-C736-4CD0-B718-B73CB29735D5}" destId="{69F9517E-FEE0-4340-95D2-5D22B3DDAC26}" srcOrd="14"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344C3-81A1-4E4A-9286-47F79A749590}">
      <dsp:nvSpPr>
        <dsp:cNvPr id="0" name=""/>
        <dsp:cNvSpPr/>
      </dsp:nvSpPr>
      <dsp:spPr>
        <a:xfrm>
          <a:off x="1685813" y="201421"/>
          <a:ext cx="2602992" cy="2602992"/>
        </a:xfrm>
        <a:prstGeom prst="pie">
          <a:avLst>
            <a:gd name="adj1" fmla="val 16200000"/>
            <a:gd name="adj2" fmla="val 1800000"/>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i="1" kern="1200" dirty="0">
              <a:solidFill>
                <a:srgbClr val="552112"/>
              </a:solidFill>
              <a:latin typeface="Arial"/>
              <a:cs typeface="Arial"/>
            </a:rPr>
            <a:t>Финансы</a:t>
          </a:r>
          <a:endParaRPr lang="ru-RU" sz="1600" kern="1200" dirty="0"/>
        </a:p>
      </dsp:txBody>
      <dsp:txXfrm>
        <a:off x="3057651" y="753008"/>
        <a:ext cx="929640" cy="774700"/>
      </dsp:txXfrm>
    </dsp:sp>
    <dsp:sp modelId="{61F457A2-0492-4ECF-8514-73162523E908}">
      <dsp:nvSpPr>
        <dsp:cNvPr id="0" name=""/>
        <dsp:cNvSpPr/>
      </dsp:nvSpPr>
      <dsp:spPr>
        <a:xfrm>
          <a:off x="1632203" y="294385"/>
          <a:ext cx="2602992" cy="2602992"/>
        </a:xfrm>
        <a:prstGeom prst="pie">
          <a:avLst>
            <a:gd name="adj1" fmla="val 1800000"/>
            <a:gd name="adj2" fmla="val 9000000"/>
          </a:avLst>
        </a:prstGeom>
        <a:solidFill>
          <a:schemeClr val="accent6">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i="1" kern="1200" dirty="0">
              <a:latin typeface="Arial" panose="020B0604020202020204" pitchFamily="34" charset="0"/>
              <a:cs typeface="Arial" panose="020B0604020202020204" pitchFamily="34" charset="0"/>
            </a:rPr>
            <a:t>Господдержка</a:t>
          </a:r>
        </a:p>
      </dsp:txBody>
      <dsp:txXfrm>
        <a:off x="2251963" y="1983232"/>
        <a:ext cx="1394460" cy="681736"/>
      </dsp:txXfrm>
    </dsp:sp>
    <dsp:sp modelId="{B0E28044-1C8B-4F6C-9A0C-6A03A8FCDA10}">
      <dsp:nvSpPr>
        <dsp:cNvPr id="0" name=""/>
        <dsp:cNvSpPr/>
      </dsp:nvSpPr>
      <dsp:spPr>
        <a:xfrm>
          <a:off x="1578594" y="201421"/>
          <a:ext cx="2602992" cy="2602992"/>
        </a:xfrm>
        <a:prstGeom prst="pie">
          <a:avLst>
            <a:gd name="adj1" fmla="val 9000000"/>
            <a:gd name="adj2" fmla="val 16200000"/>
          </a:avLst>
        </a:prstGeom>
        <a:solidFill>
          <a:schemeClr val="accent6">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i="1" kern="1200" dirty="0">
              <a:solidFill>
                <a:srgbClr val="552112"/>
              </a:solidFill>
              <a:latin typeface="Arial"/>
              <a:cs typeface="Arial"/>
            </a:rPr>
            <a:t>Земля и ресурсы</a:t>
          </a:r>
          <a:endParaRPr lang="ru-RU" sz="1600" kern="1200" dirty="0"/>
        </a:p>
      </dsp:txBody>
      <dsp:txXfrm>
        <a:off x="1880107" y="753008"/>
        <a:ext cx="929640" cy="774700"/>
      </dsp:txXfrm>
    </dsp:sp>
    <dsp:sp modelId="{64B7AC9C-6333-48B5-B8A1-89635A1EBEA0}">
      <dsp:nvSpPr>
        <dsp:cNvPr id="0" name=""/>
        <dsp:cNvSpPr/>
      </dsp:nvSpPr>
      <dsp:spPr>
        <a:xfrm>
          <a:off x="1524890" y="40284"/>
          <a:ext cx="2925267" cy="2925267"/>
        </a:xfrm>
        <a:prstGeom prst="circularArrow">
          <a:avLst>
            <a:gd name="adj1" fmla="val 5085"/>
            <a:gd name="adj2" fmla="val 327528"/>
            <a:gd name="adj3" fmla="val 1472472"/>
            <a:gd name="adj4" fmla="val 16199432"/>
            <a:gd name="adj5" fmla="val 5932"/>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CF4A31BD-6DF1-4B1C-A22A-B2D771760050}">
      <dsp:nvSpPr>
        <dsp:cNvPr id="0" name=""/>
        <dsp:cNvSpPr/>
      </dsp:nvSpPr>
      <dsp:spPr>
        <a:xfrm>
          <a:off x="1471066" y="133083"/>
          <a:ext cx="2925267" cy="2925267"/>
        </a:xfrm>
        <a:prstGeom prst="circularArrow">
          <a:avLst>
            <a:gd name="adj1" fmla="val 5085"/>
            <a:gd name="adj2" fmla="val 327528"/>
            <a:gd name="adj3" fmla="val 8671970"/>
            <a:gd name="adj4" fmla="val 1800502"/>
            <a:gd name="adj5" fmla="val 5932"/>
          </a:avLst>
        </a:prstGeom>
        <a:gradFill rotWithShape="0">
          <a:gsLst>
            <a:gs pos="0">
              <a:schemeClr val="accent2">
                <a:shade val="90000"/>
                <a:hueOff val="-20501"/>
                <a:satOff val="-3472"/>
                <a:lumOff val="16056"/>
                <a:alphaOff val="0"/>
                <a:tint val="50000"/>
                <a:satMod val="300000"/>
              </a:schemeClr>
            </a:gs>
            <a:gs pos="35000">
              <a:schemeClr val="accent2">
                <a:shade val="90000"/>
                <a:hueOff val="-20501"/>
                <a:satOff val="-3472"/>
                <a:lumOff val="16056"/>
                <a:alphaOff val="0"/>
                <a:tint val="37000"/>
                <a:satMod val="300000"/>
              </a:schemeClr>
            </a:gs>
            <a:gs pos="100000">
              <a:schemeClr val="accent2">
                <a:shade val="90000"/>
                <a:hueOff val="-20501"/>
                <a:satOff val="-3472"/>
                <a:lumOff val="1605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9F9517E-FEE0-4340-95D2-5D22B3DDAC26}">
      <dsp:nvSpPr>
        <dsp:cNvPr id="0" name=""/>
        <dsp:cNvSpPr/>
      </dsp:nvSpPr>
      <dsp:spPr>
        <a:xfrm>
          <a:off x="1417242" y="40284"/>
          <a:ext cx="2925267" cy="2925267"/>
        </a:xfrm>
        <a:prstGeom prst="circularArrow">
          <a:avLst>
            <a:gd name="adj1" fmla="val 5085"/>
            <a:gd name="adj2" fmla="val 327528"/>
            <a:gd name="adj3" fmla="val 15873039"/>
            <a:gd name="adj4" fmla="val 9000000"/>
            <a:gd name="adj5" fmla="val 5932"/>
          </a:avLst>
        </a:prstGeom>
        <a:gradFill rotWithShape="0">
          <a:gsLst>
            <a:gs pos="0">
              <a:schemeClr val="accent2">
                <a:shade val="90000"/>
                <a:hueOff val="-41001"/>
                <a:satOff val="-6944"/>
                <a:lumOff val="32113"/>
                <a:alphaOff val="0"/>
                <a:tint val="50000"/>
                <a:satMod val="300000"/>
              </a:schemeClr>
            </a:gs>
            <a:gs pos="35000">
              <a:schemeClr val="accent2">
                <a:shade val="90000"/>
                <a:hueOff val="-41001"/>
                <a:satOff val="-6944"/>
                <a:lumOff val="32113"/>
                <a:alphaOff val="0"/>
                <a:tint val="37000"/>
                <a:satMod val="300000"/>
              </a:schemeClr>
            </a:gs>
            <a:gs pos="100000">
              <a:schemeClr val="accent2">
                <a:shade val="90000"/>
                <a:hueOff val="-41001"/>
                <a:satOff val="-6944"/>
                <a:lumOff val="3211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FB65DF30-D12E-4EC0-BA07-82598F6D34CA}" type="datetimeFigureOut">
              <a:rPr lang="ru-RU" smtClean="0"/>
              <a:t>09.04.2021</a:t>
            </a:fld>
            <a:endParaRPr lang="ru-RU"/>
          </a:p>
        </p:txBody>
      </p:sp>
      <p:sp>
        <p:nvSpPr>
          <p:cNvPr id="4" name="Образ слайда 3"/>
          <p:cNvSpPr>
            <a:spLocks noGrp="1" noRot="1" noChangeAspect="1"/>
          </p:cNvSpPr>
          <p:nvPr>
            <p:ph type="sldImg" idx="2"/>
          </p:nvPr>
        </p:nvSpPr>
        <p:spPr>
          <a:xfrm>
            <a:off x="3028950" y="642938"/>
            <a:ext cx="3086100" cy="17367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2474913"/>
            <a:ext cx="7315200" cy="20256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4886325"/>
            <a:ext cx="3962400" cy="2571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80013" y="4886325"/>
            <a:ext cx="3962400" cy="257175"/>
          </a:xfrm>
          <a:prstGeom prst="rect">
            <a:avLst/>
          </a:prstGeom>
        </p:spPr>
        <p:txBody>
          <a:bodyPr vert="horz" lIns="91440" tIns="45720" rIns="91440" bIns="45720" rtlCol="0" anchor="b"/>
          <a:lstStyle>
            <a:lvl1pPr algn="r">
              <a:defRPr sz="1200"/>
            </a:lvl1pPr>
          </a:lstStyle>
          <a:p>
            <a:fld id="{2B158D84-3660-4FDC-A7A6-A9D804D91B13}" type="slidenum">
              <a:rPr lang="ru-RU" smtClean="0"/>
              <a:t>‹#›</a:t>
            </a:fld>
            <a:endParaRPr lang="ru-RU"/>
          </a:p>
        </p:txBody>
      </p:sp>
    </p:spTree>
    <p:extLst>
      <p:ext uri="{BB962C8B-B14F-4D97-AF65-F5344CB8AC3E}">
        <p14:creationId xmlns:p14="http://schemas.microsoft.com/office/powerpoint/2010/main" val="192495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552112"/>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sz="1100" b="0" i="1">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552112"/>
                </a:solidFill>
                <a:latin typeface="Arial Black"/>
                <a:cs typeface="Arial Black"/>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552112"/>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16" name="bk object 16"/>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1004316" y="1114044"/>
            <a:ext cx="455676" cy="513588"/>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5222872" y="4663709"/>
            <a:ext cx="281690" cy="426608"/>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1171955" y="2746248"/>
            <a:ext cx="455675" cy="515112"/>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313181" y="41909"/>
            <a:ext cx="1315720" cy="562610"/>
          </a:xfrm>
          <a:custGeom>
            <a:avLst/>
            <a:gdLst/>
            <a:ahLst/>
            <a:cxnLst/>
            <a:rect l="l" t="t" r="r" b="b"/>
            <a:pathLst>
              <a:path w="1315720" h="562610">
                <a:moveTo>
                  <a:pt x="1221486" y="0"/>
                </a:moveTo>
                <a:lnTo>
                  <a:pt x="93725" y="0"/>
                </a:lnTo>
                <a:lnTo>
                  <a:pt x="57242" y="7358"/>
                </a:lnTo>
                <a:lnTo>
                  <a:pt x="27451" y="27432"/>
                </a:lnTo>
                <a:lnTo>
                  <a:pt x="7365" y="57221"/>
                </a:lnTo>
                <a:lnTo>
                  <a:pt x="0" y="93725"/>
                </a:lnTo>
                <a:lnTo>
                  <a:pt x="0" y="468629"/>
                </a:lnTo>
                <a:lnTo>
                  <a:pt x="7365" y="505134"/>
                </a:lnTo>
                <a:lnTo>
                  <a:pt x="27451" y="534923"/>
                </a:lnTo>
                <a:lnTo>
                  <a:pt x="57242" y="554997"/>
                </a:lnTo>
                <a:lnTo>
                  <a:pt x="93725" y="562355"/>
                </a:lnTo>
                <a:lnTo>
                  <a:pt x="1221486" y="562355"/>
                </a:lnTo>
                <a:lnTo>
                  <a:pt x="1257990" y="554997"/>
                </a:lnTo>
                <a:lnTo>
                  <a:pt x="1287780" y="534923"/>
                </a:lnTo>
                <a:lnTo>
                  <a:pt x="1307853" y="505134"/>
                </a:lnTo>
                <a:lnTo>
                  <a:pt x="1315212" y="468629"/>
                </a:lnTo>
                <a:lnTo>
                  <a:pt x="1315212" y="93725"/>
                </a:lnTo>
                <a:lnTo>
                  <a:pt x="1307853" y="57221"/>
                </a:lnTo>
                <a:lnTo>
                  <a:pt x="1287780" y="27432"/>
                </a:lnTo>
                <a:lnTo>
                  <a:pt x="1257990" y="7358"/>
                </a:lnTo>
                <a:lnTo>
                  <a:pt x="1221486" y="0"/>
                </a:lnTo>
                <a:close/>
              </a:path>
            </a:pathLst>
          </a:custGeom>
          <a:solidFill>
            <a:srgbClr val="E7CAAF"/>
          </a:solidFill>
        </p:spPr>
        <p:txBody>
          <a:bodyPr wrap="square" lIns="0" tIns="0" rIns="0" bIns="0" rtlCol="0"/>
          <a:lstStyle/>
          <a:p>
            <a:endParaRPr/>
          </a:p>
        </p:txBody>
      </p:sp>
      <p:sp>
        <p:nvSpPr>
          <p:cNvPr id="21" name="bk object 21"/>
          <p:cNvSpPr/>
          <p:nvPr/>
        </p:nvSpPr>
        <p:spPr>
          <a:xfrm>
            <a:off x="313181" y="41909"/>
            <a:ext cx="1315720" cy="562610"/>
          </a:xfrm>
          <a:custGeom>
            <a:avLst/>
            <a:gdLst/>
            <a:ahLst/>
            <a:cxnLst/>
            <a:rect l="l" t="t" r="r" b="b"/>
            <a:pathLst>
              <a:path w="1315720" h="562610">
                <a:moveTo>
                  <a:pt x="0" y="93725"/>
                </a:moveTo>
                <a:lnTo>
                  <a:pt x="7365" y="57221"/>
                </a:lnTo>
                <a:lnTo>
                  <a:pt x="27451" y="27432"/>
                </a:lnTo>
                <a:lnTo>
                  <a:pt x="57242" y="7358"/>
                </a:lnTo>
                <a:lnTo>
                  <a:pt x="93725" y="0"/>
                </a:lnTo>
                <a:lnTo>
                  <a:pt x="1221486" y="0"/>
                </a:lnTo>
                <a:lnTo>
                  <a:pt x="1257990" y="7358"/>
                </a:lnTo>
                <a:lnTo>
                  <a:pt x="1287780" y="27432"/>
                </a:lnTo>
                <a:lnTo>
                  <a:pt x="1307853" y="57221"/>
                </a:lnTo>
                <a:lnTo>
                  <a:pt x="1315212" y="93725"/>
                </a:lnTo>
                <a:lnTo>
                  <a:pt x="1315212" y="468629"/>
                </a:lnTo>
                <a:lnTo>
                  <a:pt x="1307853" y="505134"/>
                </a:lnTo>
                <a:lnTo>
                  <a:pt x="1287780" y="534923"/>
                </a:lnTo>
                <a:lnTo>
                  <a:pt x="1257990" y="554997"/>
                </a:lnTo>
                <a:lnTo>
                  <a:pt x="1221486" y="562355"/>
                </a:lnTo>
                <a:lnTo>
                  <a:pt x="93725" y="562355"/>
                </a:lnTo>
                <a:lnTo>
                  <a:pt x="57242" y="554997"/>
                </a:lnTo>
                <a:lnTo>
                  <a:pt x="27451" y="534923"/>
                </a:lnTo>
                <a:lnTo>
                  <a:pt x="7365" y="505134"/>
                </a:lnTo>
                <a:lnTo>
                  <a:pt x="0" y="468629"/>
                </a:lnTo>
                <a:lnTo>
                  <a:pt x="0" y="93725"/>
                </a:lnTo>
                <a:close/>
              </a:path>
            </a:pathLst>
          </a:custGeom>
          <a:ln w="25908">
            <a:solidFill>
              <a:srgbClr val="E7CAAF"/>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36000">
              <a:schemeClr val="bg1"/>
            </a:gs>
            <a:gs pos="100000">
              <a:schemeClr val="accent6">
                <a:lumMod val="20000"/>
                <a:lumOff val="80000"/>
              </a:schemeClr>
            </a:gs>
          </a:gsLst>
          <a:lin ang="5400000" scaled="1"/>
          <a:tileRect/>
        </a:gra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341627" y="346964"/>
            <a:ext cx="6460744" cy="756919"/>
          </a:xfrm>
          <a:prstGeom prst="rect">
            <a:avLst/>
          </a:prstGeom>
        </p:spPr>
        <p:txBody>
          <a:bodyPr wrap="square" lIns="0" tIns="0" rIns="0" bIns="0">
            <a:spAutoFit/>
          </a:bodyPr>
          <a:lstStyle>
            <a:lvl1pPr>
              <a:defRPr sz="2400" b="0" i="0">
                <a:solidFill>
                  <a:srgbClr val="552112"/>
                </a:solidFill>
                <a:latin typeface="Arial Black"/>
                <a:cs typeface="Arial Black"/>
              </a:defRPr>
            </a:lvl1pPr>
          </a:lstStyle>
          <a:p>
            <a:endParaRPr/>
          </a:p>
        </p:txBody>
      </p:sp>
      <p:sp>
        <p:nvSpPr>
          <p:cNvPr id="3" name="Holder 3"/>
          <p:cNvSpPr>
            <a:spLocks noGrp="1"/>
          </p:cNvSpPr>
          <p:nvPr>
            <p:ph type="body" idx="1"/>
          </p:nvPr>
        </p:nvSpPr>
        <p:spPr>
          <a:xfrm>
            <a:off x="506857" y="1808734"/>
            <a:ext cx="8130285" cy="2593340"/>
          </a:xfrm>
          <a:prstGeom prst="rect">
            <a:avLst/>
          </a:prstGeom>
        </p:spPr>
        <p:txBody>
          <a:bodyPr wrap="square" lIns="0" tIns="0" rIns="0" bIns="0">
            <a:spAutoFit/>
          </a:bodyPr>
          <a:lstStyle>
            <a:lvl1pPr>
              <a:defRPr sz="1100" b="0" i="1">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4/9/2021</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hyperlink" Target="https://moibiz93.ru/" TargetMode="External"/><Relationship Id="rId7" Type="http://schemas.openxmlformats.org/officeDocument/2006/relationships/image" Target="../media/image4.jp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jp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99387" y="1687859"/>
            <a:ext cx="5943599" cy="1304844"/>
          </a:xfrm>
          <a:prstGeom prst="rect">
            <a:avLst/>
          </a:prstGeom>
        </p:spPr>
        <p:txBody>
          <a:bodyPr vert="horz" wrap="square" lIns="0" tIns="12065" rIns="0" bIns="0" rtlCol="0">
            <a:spAutoFit/>
          </a:bodyPr>
          <a:lstStyle/>
          <a:p>
            <a:pPr marL="720000" marR="5080" indent="-1177290" algn="ctr">
              <a:lnSpc>
                <a:spcPct val="100000"/>
              </a:lnSpc>
              <a:spcBef>
                <a:spcPts val="95"/>
              </a:spcBef>
            </a:pPr>
            <a:r>
              <a:rPr lang="ru-RU" sz="2800" b="1" spc="-10" dirty="0">
                <a:latin typeface="Calibri"/>
                <a:cs typeface="Calibri"/>
              </a:rPr>
              <a:t>         ЦЕНТР СОПРОВОЖДЕНИЯ ИНВЕСТИЦИОННЫХ ПРОЕКТОВ </a:t>
            </a:r>
            <a:br>
              <a:rPr lang="ru-RU" sz="2800" b="1" spc="-10" dirty="0">
                <a:latin typeface="Calibri"/>
                <a:cs typeface="Calibri"/>
              </a:rPr>
            </a:br>
            <a:r>
              <a:rPr lang="ru-RU" sz="2800" b="1" spc="-10" dirty="0">
                <a:latin typeface="Calibri"/>
                <a:cs typeface="Calibri"/>
              </a:rPr>
              <a:t>(ЦСИП)</a:t>
            </a:r>
            <a:endParaRPr sz="2800" dirty="0">
              <a:latin typeface="Maiandra GD"/>
              <a:cs typeface="Maiandra GD"/>
            </a:endParaRPr>
          </a:p>
        </p:txBody>
      </p:sp>
      <p:sp>
        <p:nvSpPr>
          <p:cNvPr id="4" name="object 4"/>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2057400" y="1576959"/>
            <a:ext cx="454151" cy="513588"/>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391400" y="209550"/>
            <a:ext cx="1444752" cy="738912"/>
          </a:xfrm>
          <a:prstGeom prst="rect">
            <a:avLst/>
          </a:prstGeom>
          <a:blipFill>
            <a:blip r:embed="rId4" cstate="print"/>
            <a:stretch>
              <a:fillRect/>
            </a:stretch>
          </a:blipFill>
          <a:effectLst>
            <a:softEdge rad="0"/>
          </a:effectLst>
        </p:spPr>
        <p:txBody>
          <a:bodyPr wrap="square" lIns="0" tIns="0" rIns="0" bIns="0" rtlCol="0"/>
          <a:lstStyle/>
          <a:p>
            <a:endParaRPr dirty="0"/>
          </a:p>
        </p:txBody>
      </p:sp>
      <p:sp>
        <p:nvSpPr>
          <p:cNvPr id="7" name="TextBox 6">
            <a:extLst>
              <a:ext uri="{FF2B5EF4-FFF2-40B4-BE49-F238E27FC236}">
                <a16:creationId xmlns:a16="http://schemas.microsoft.com/office/drawing/2014/main" id="{3B77B09E-3E84-41C1-9E20-A9603C9E69AC}"/>
              </a:ext>
            </a:extLst>
          </p:cNvPr>
          <p:cNvSpPr txBox="1"/>
          <p:nvPr/>
        </p:nvSpPr>
        <p:spPr>
          <a:xfrm>
            <a:off x="2819400" y="3562350"/>
            <a:ext cx="3352800" cy="646331"/>
          </a:xfrm>
          <a:prstGeom prst="rect">
            <a:avLst/>
          </a:prstGeom>
          <a:noFill/>
        </p:spPr>
        <p:txBody>
          <a:bodyPr wrap="square" rtlCol="0">
            <a:spAutoFit/>
          </a:bodyPr>
          <a:lstStyle/>
          <a:p>
            <a:pPr algn="ctr"/>
            <a:r>
              <a:rPr lang="ru-RU" dirty="0">
                <a:solidFill>
                  <a:schemeClr val="accent2">
                    <a:lumMod val="75000"/>
                  </a:schemeClr>
                </a:solidFill>
              </a:rPr>
              <a:t>«Фонд развития бизнеса Краснодарского края»</a:t>
            </a:r>
          </a:p>
        </p:txBody>
      </p:sp>
    </p:spTree>
    <p:extLst>
      <p:ext uri="{BB962C8B-B14F-4D97-AF65-F5344CB8AC3E}">
        <p14:creationId xmlns:p14="http://schemas.microsoft.com/office/powerpoint/2010/main" val="3342621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370F7A4-E974-48A2-BAC4-5DC7831F169F}"/>
              </a:ext>
            </a:extLst>
          </p:cNvPr>
          <p:cNvSpPr>
            <a:spLocks noGrp="1"/>
          </p:cNvSpPr>
          <p:nvPr>
            <p:ph sz="half" idx="2"/>
          </p:nvPr>
        </p:nvSpPr>
        <p:spPr>
          <a:xfrm>
            <a:off x="304800" y="3443633"/>
            <a:ext cx="3505200" cy="1246495"/>
          </a:xfrm>
        </p:spPr>
        <p:txBody>
          <a:bodyPr/>
          <a:lstStyle/>
          <a:p>
            <a:r>
              <a:rPr lang="ru-RU" sz="1000" i="0" dirty="0">
                <a:solidFill>
                  <a:schemeClr val="tx1">
                    <a:lumMod val="65000"/>
                    <a:lumOff val="35000"/>
                  </a:schemeClr>
                </a:solidFill>
                <a:latin typeface="+mj-lt"/>
              </a:rPr>
              <a:t>Терехов Евгений – заместитель начальника </a:t>
            </a:r>
            <a:br>
              <a:rPr lang="ru-RU" sz="1000" i="0" dirty="0">
                <a:solidFill>
                  <a:schemeClr val="tx1">
                    <a:lumMod val="65000"/>
                    <a:lumOff val="35000"/>
                  </a:schemeClr>
                </a:solidFill>
                <a:latin typeface="+mj-lt"/>
              </a:rPr>
            </a:br>
            <a:r>
              <a:rPr lang="ru-RU" sz="1000" i="0" dirty="0">
                <a:solidFill>
                  <a:schemeClr val="tx1">
                    <a:lumMod val="65000"/>
                    <a:lumOff val="35000"/>
                  </a:schemeClr>
                </a:solidFill>
                <a:latin typeface="+mj-lt"/>
              </a:rPr>
              <a:t>Центра сопровождения инвестиционных проектов</a:t>
            </a:r>
          </a:p>
          <a:p>
            <a:r>
              <a:rPr lang="ru-RU" sz="1000" i="0" dirty="0">
                <a:solidFill>
                  <a:schemeClr val="tx1">
                    <a:lumMod val="65000"/>
                    <a:lumOff val="35000"/>
                  </a:schemeClr>
                </a:solidFill>
                <a:latin typeface="+mj-lt"/>
              </a:rPr>
              <a:t>«Фонд развития бизнеса Краснодарского края»</a:t>
            </a:r>
          </a:p>
          <a:p>
            <a:endParaRPr lang="ru-RU" sz="1000" i="0" dirty="0">
              <a:solidFill>
                <a:schemeClr val="tx1">
                  <a:lumMod val="65000"/>
                  <a:lumOff val="35000"/>
                </a:schemeClr>
              </a:solidFill>
              <a:latin typeface="+mj-lt"/>
            </a:endParaRPr>
          </a:p>
          <a:p>
            <a:r>
              <a:rPr lang="ru-RU" sz="1000" i="0" dirty="0">
                <a:solidFill>
                  <a:schemeClr val="tx1">
                    <a:lumMod val="65000"/>
                    <a:lumOff val="35000"/>
                  </a:schemeClr>
                </a:solidFill>
                <a:latin typeface="+mj-lt"/>
              </a:rPr>
              <a:t>Ул. Трамвайная, 2/6, 5 этаж, </a:t>
            </a:r>
            <a:r>
              <a:rPr lang="ru-RU" sz="1000" i="0" dirty="0" err="1">
                <a:solidFill>
                  <a:schemeClr val="tx1">
                    <a:lumMod val="65000"/>
                    <a:lumOff val="35000"/>
                  </a:schemeClr>
                </a:solidFill>
                <a:latin typeface="+mj-lt"/>
              </a:rPr>
              <a:t>каб</a:t>
            </a:r>
            <a:r>
              <a:rPr lang="ru-RU" sz="1000" i="0" dirty="0">
                <a:solidFill>
                  <a:schemeClr val="tx1">
                    <a:lumMod val="65000"/>
                    <a:lumOff val="35000"/>
                  </a:schemeClr>
                </a:solidFill>
                <a:latin typeface="+mj-lt"/>
              </a:rPr>
              <a:t>. 508. </a:t>
            </a:r>
          </a:p>
          <a:p>
            <a:r>
              <a:rPr lang="ru-RU" sz="1000" i="0" dirty="0">
                <a:solidFill>
                  <a:schemeClr val="tx1">
                    <a:lumMod val="65000"/>
                    <a:lumOff val="35000"/>
                  </a:schemeClr>
                </a:solidFill>
                <a:latin typeface="+mj-lt"/>
              </a:rPr>
              <a:t>(Бизнес центр «Меркурий»)</a:t>
            </a:r>
          </a:p>
          <a:p>
            <a:r>
              <a:rPr lang="ru-RU" sz="1000" i="0" dirty="0">
                <a:solidFill>
                  <a:schemeClr val="tx1">
                    <a:lumMod val="65000"/>
                    <a:lumOff val="35000"/>
                  </a:schemeClr>
                </a:solidFill>
                <a:latin typeface="+mj-lt"/>
              </a:rPr>
              <a:t>Тел.: +7 (988) 367-39-79</a:t>
            </a:r>
          </a:p>
          <a:p>
            <a:endParaRPr lang="ru-RU" dirty="0"/>
          </a:p>
        </p:txBody>
      </p:sp>
      <p:pic>
        <p:nvPicPr>
          <p:cNvPr id="7" name="Объект 6">
            <a:extLst>
              <a:ext uri="{FF2B5EF4-FFF2-40B4-BE49-F238E27FC236}">
                <a16:creationId xmlns:a16="http://schemas.microsoft.com/office/drawing/2014/main" id="{BD6A84CE-4AE3-4204-993E-B2CDC8141196}"/>
              </a:ext>
            </a:extLst>
          </p:cNvPr>
          <p:cNvPicPr>
            <a:picLocks noGrp="1" noChangeAspect="1"/>
          </p:cNvPicPr>
          <p:nvPr>
            <p:ph sz="half" idx="3"/>
          </p:nvPr>
        </p:nvPicPr>
        <p:blipFill>
          <a:blip r:embed="rId2" cstate="print">
            <a:extLst>
              <a:ext uri="{28A0092B-C50C-407E-A947-70E740481C1C}">
                <a14:useLocalDpi xmlns:a14="http://schemas.microsoft.com/office/drawing/2010/main" val="0"/>
              </a:ext>
            </a:extLst>
          </a:blip>
          <a:stretch>
            <a:fillRect/>
          </a:stretch>
        </p:blipFill>
        <p:spPr>
          <a:xfrm>
            <a:off x="3050874" y="511384"/>
            <a:ext cx="2751631" cy="2751631"/>
          </a:xfrm>
          <a:prstGeom prst="rect">
            <a:avLst/>
          </a:prstGeom>
          <a:ln>
            <a:noFill/>
          </a:ln>
          <a:effectLst>
            <a:softEdge rad="112500"/>
          </a:effectLst>
        </p:spPr>
      </p:pic>
      <p:sp>
        <p:nvSpPr>
          <p:cNvPr id="5" name="Заголовок 2">
            <a:extLst>
              <a:ext uri="{FF2B5EF4-FFF2-40B4-BE49-F238E27FC236}">
                <a16:creationId xmlns:a16="http://schemas.microsoft.com/office/drawing/2014/main" id="{88E5DAB5-157D-4312-B38B-F8896118EEBF}"/>
              </a:ext>
            </a:extLst>
          </p:cNvPr>
          <p:cNvSpPr txBox="1">
            <a:spLocks/>
          </p:cNvSpPr>
          <p:nvPr/>
        </p:nvSpPr>
        <p:spPr>
          <a:xfrm>
            <a:off x="3048000" y="227714"/>
            <a:ext cx="3230372"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Спасибо за внимание</a:t>
            </a:r>
          </a:p>
        </p:txBody>
      </p:sp>
      <p:sp>
        <p:nvSpPr>
          <p:cNvPr id="8" name="Объект 2">
            <a:extLst>
              <a:ext uri="{FF2B5EF4-FFF2-40B4-BE49-F238E27FC236}">
                <a16:creationId xmlns:a16="http://schemas.microsoft.com/office/drawing/2014/main" id="{33701361-6CD5-432C-989E-A565EF5C6ECE}"/>
              </a:ext>
            </a:extLst>
          </p:cNvPr>
          <p:cNvSpPr txBox="1">
            <a:spLocks/>
          </p:cNvSpPr>
          <p:nvPr/>
        </p:nvSpPr>
        <p:spPr>
          <a:xfrm>
            <a:off x="5943600" y="3803604"/>
            <a:ext cx="3505200" cy="1084912"/>
          </a:xfrm>
          <a:prstGeom prst="rect">
            <a:avLst/>
          </a:prstGeom>
        </p:spPr>
        <p:txBody>
          <a:bodyPr wrap="square" lIns="0" tIns="0" rIns="0" bIns="0">
            <a:spAutoFit/>
          </a:bodyPr>
          <a:lstStyle>
            <a:lvl1pPr marL="0">
              <a:defRPr sz="1100" b="0" i="1">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nSpc>
                <a:spcPct val="115000"/>
              </a:lnSpc>
              <a:spcAft>
                <a:spcPts val="1000"/>
              </a:spcAft>
            </a:pPr>
            <a:r>
              <a:rPr lang="en-US" sz="1000" i="0" strike="noStrike"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https://moibiz93.ru/</a:t>
            </a:r>
            <a:r>
              <a:rPr lang="en-US"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e-mail: </a:t>
            </a:r>
            <a:r>
              <a:rPr lang="en-US"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csip@gfkuban.ru</a:t>
            </a:r>
            <a:endParaRPr lang="ru-RU"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investor_region93</a:t>
            </a:r>
            <a:endParaRPr lang="ru-RU"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8 (861) 991-18-00 </a:t>
            </a:r>
            <a:r>
              <a:rPr lang="ru-RU" sz="1000" i="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(доб. 205)</a:t>
            </a:r>
          </a:p>
          <a:p>
            <a:endParaRPr lang="ru-RU" kern="0" dirty="0"/>
          </a:p>
        </p:txBody>
      </p:sp>
      <p:pic>
        <p:nvPicPr>
          <p:cNvPr id="11" name="Рисунок 10">
            <a:extLst>
              <a:ext uri="{FF2B5EF4-FFF2-40B4-BE49-F238E27FC236}">
                <a16:creationId xmlns:a16="http://schemas.microsoft.com/office/drawing/2014/main" id="{C37CB65D-E932-41D4-B0E8-25211C8BA3FA}"/>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662161" y="3790950"/>
            <a:ext cx="240665" cy="180975"/>
          </a:xfrm>
          <a:prstGeom prst="rect">
            <a:avLst/>
          </a:prstGeom>
          <a:ln>
            <a:noFill/>
          </a:ln>
        </p:spPr>
      </p:pic>
      <p:pic>
        <p:nvPicPr>
          <p:cNvPr id="12" name="Рисунок 11">
            <a:extLst>
              <a:ext uri="{FF2B5EF4-FFF2-40B4-BE49-F238E27FC236}">
                <a16:creationId xmlns:a16="http://schemas.microsoft.com/office/drawing/2014/main" id="{2C69D2A2-2AA4-44E0-8D56-9F202753A805}"/>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5662161" y="4066881"/>
            <a:ext cx="257175" cy="257175"/>
          </a:xfrm>
          <a:prstGeom prst="rect">
            <a:avLst/>
          </a:prstGeom>
          <a:ln>
            <a:noFill/>
          </a:ln>
        </p:spPr>
      </p:pic>
      <p:pic>
        <p:nvPicPr>
          <p:cNvPr id="14" name="Рисунок 13">
            <a:extLst>
              <a:ext uri="{FF2B5EF4-FFF2-40B4-BE49-F238E27FC236}">
                <a16:creationId xmlns:a16="http://schemas.microsoft.com/office/drawing/2014/main" id="{F6462892-DE05-48F2-B92C-4B89CB4D6AAC}"/>
              </a:ext>
            </a:extLst>
          </p:cNvPr>
          <p:cNvPicPr/>
          <p:nvPr/>
        </p:nvPicPr>
        <p:blipFill>
          <a:blip r:embed="rId6" cstate="print">
            <a:extLst>
              <a:ext uri="{28A0092B-C50C-407E-A947-70E740481C1C}">
                <a14:useLocalDpi xmlns:a14="http://schemas.microsoft.com/office/drawing/2010/main" val="0"/>
              </a:ext>
            </a:extLst>
          </a:blip>
          <a:stretch>
            <a:fillRect/>
          </a:stretch>
        </p:blipFill>
        <p:spPr>
          <a:xfrm flipH="1">
            <a:off x="5683443" y="4368823"/>
            <a:ext cx="238125" cy="238125"/>
          </a:xfrm>
          <a:prstGeom prst="rect">
            <a:avLst/>
          </a:prstGeom>
        </p:spPr>
      </p:pic>
      <p:sp>
        <p:nvSpPr>
          <p:cNvPr id="15" name="object 6">
            <a:extLst>
              <a:ext uri="{FF2B5EF4-FFF2-40B4-BE49-F238E27FC236}">
                <a16:creationId xmlns:a16="http://schemas.microsoft.com/office/drawing/2014/main" id="{5D63CA74-C6A4-49C4-B449-A59BBC092689}"/>
              </a:ext>
            </a:extLst>
          </p:cNvPr>
          <p:cNvSpPr/>
          <p:nvPr/>
        </p:nvSpPr>
        <p:spPr>
          <a:xfrm>
            <a:off x="7662034" y="49747"/>
            <a:ext cx="1444752" cy="738912"/>
          </a:xfrm>
          <a:prstGeom prst="rect">
            <a:avLst/>
          </a:prstGeom>
          <a:blipFill>
            <a:blip r:embed="rId7"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1294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159762" y="2034017"/>
            <a:ext cx="533400" cy="62560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543800" y="58011"/>
            <a:ext cx="1444752" cy="738912"/>
          </a:xfrm>
          <a:prstGeom prst="rect">
            <a:avLst/>
          </a:prstGeom>
          <a:blipFill>
            <a:blip r:embed="rId4" cstate="print"/>
            <a:stretch>
              <a:fillRect/>
            </a:stretch>
          </a:blipFill>
          <a:effectLst>
            <a:softEdge rad="0"/>
          </a:effectLst>
        </p:spPr>
        <p:txBody>
          <a:bodyPr wrap="square" lIns="0" tIns="0" rIns="0" bIns="0" rtlCol="0"/>
          <a:lstStyle/>
          <a:p>
            <a:endParaRPr dirty="0"/>
          </a:p>
        </p:txBody>
      </p:sp>
      <p:sp>
        <p:nvSpPr>
          <p:cNvPr id="3" name="Заголовок 2"/>
          <p:cNvSpPr>
            <a:spLocks noGrp="1"/>
          </p:cNvSpPr>
          <p:nvPr>
            <p:ph type="title"/>
          </p:nvPr>
        </p:nvSpPr>
        <p:spPr>
          <a:xfrm>
            <a:off x="1143000" y="297418"/>
            <a:ext cx="6460744" cy="369332"/>
          </a:xfrm>
        </p:spPr>
        <p:txBody>
          <a:bodyPr/>
          <a:lstStyle/>
          <a:p>
            <a:r>
              <a:rPr lang="ru-RU" dirty="0">
                <a:solidFill>
                  <a:schemeClr val="accent2">
                    <a:lumMod val="50000"/>
                  </a:schemeClr>
                </a:solidFill>
                <a:latin typeface="+mn-lt"/>
              </a:rPr>
              <a:t>Целевые показатели</a:t>
            </a:r>
          </a:p>
        </p:txBody>
      </p:sp>
      <p:sp>
        <p:nvSpPr>
          <p:cNvPr id="8" name="Стрелка вправо 7"/>
          <p:cNvSpPr/>
          <p:nvPr/>
        </p:nvSpPr>
        <p:spPr>
          <a:xfrm>
            <a:off x="1426462" y="2607563"/>
            <a:ext cx="5888738" cy="421387"/>
          </a:xfrm>
          <a:prstGeom prst="rightArrow">
            <a:avLst/>
          </a:prstGeom>
          <a:solidFill>
            <a:schemeClr val="accent6">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914400" y="2925387"/>
            <a:ext cx="1295400" cy="307777"/>
          </a:xfrm>
          <a:prstGeom prst="rect">
            <a:avLst/>
          </a:prstGeom>
          <a:noFill/>
        </p:spPr>
        <p:txBody>
          <a:bodyPr wrap="square" rtlCol="0">
            <a:spAutoFit/>
          </a:bodyPr>
          <a:lstStyle/>
          <a:p>
            <a:r>
              <a:rPr lang="ru-RU" sz="1400" dirty="0">
                <a:solidFill>
                  <a:schemeClr val="accent2">
                    <a:lumMod val="50000"/>
                  </a:schemeClr>
                </a:solidFill>
              </a:rPr>
              <a:t>15.06.2018</a:t>
            </a:r>
          </a:p>
        </p:txBody>
      </p:sp>
      <p:sp>
        <p:nvSpPr>
          <p:cNvPr id="11" name="TextBox 10"/>
          <p:cNvSpPr txBox="1"/>
          <p:nvPr/>
        </p:nvSpPr>
        <p:spPr>
          <a:xfrm>
            <a:off x="2113787" y="3325586"/>
            <a:ext cx="4896613" cy="1107996"/>
          </a:xfrm>
          <a:prstGeom prst="rect">
            <a:avLst/>
          </a:prstGeom>
          <a:noFill/>
        </p:spPr>
        <p:txBody>
          <a:bodyPr wrap="square" rtlCol="0">
            <a:spAutoFit/>
          </a:bodyPr>
          <a:lstStyle/>
          <a:p>
            <a:r>
              <a:rPr lang="ru-RU" sz="1600" i="1" u="sng" dirty="0">
                <a:solidFill>
                  <a:schemeClr val="accent2">
                    <a:lumMod val="50000"/>
                  </a:schemeClr>
                </a:solidFill>
              </a:rPr>
              <a:t>В настоящий момент на сопровождении:</a:t>
            </a:r>
          </a:p>
          <a:p>
            <a:r>
              <a:rPr lang="ru-RU" sz="1600" b="1" dirty="0">
                <a:solidFill>
                  <a:schemeClr val="accent2">
                    <a:lumMod val="50000"/>
                  </a:schemeClr>
                </a:solidFill>
              </a:rPr>
              <a:t>79</a:t>
            </a:r>
            <a:r>
              <a:rPr lang="ru-RU" sz="1600" dirty="0">
                <a:solidFill>
                  <a:schemeClr val="accent2">
                    <a:lumMod val="50000"/>
                  </a:schemeClr>
                </a:solidFill>
              </a:rPr>
              <a:t> инвестиционных проектов </a:t>
            </a:r>
          </a:p>
          <a:p>
            <a:r>
              <a:rPr lang="ru-RU" sz="1600" dirty="0">
                <a:solidFill>
                  <a:schemeClr val="accent2">
                    <a:lumMod val="50000"/>
                  </a:schemeClr>
                </a:solidFill>
              </a:rPr>
              <a:t>Объем капитальных вложений – </a:t>
            </a:r>
            <a:r>
              <a:rPr lang="ru-RU" sz="1600" b="1" dirty="0">
                <a:solidFill>
                  <a:schemeClr val="accent2">
                    <a:lumMod val="50000"/>
                  </a:schemeClr>
                </a:solidFill>
              </a:rPr>
              <a:t>более 37 млрд.руб</a:t>
            </a:r>
            <a:endParaRPr lang="ru-RU" b="1" dirty="0">
              <a:solidFill>
                <a:schemeClr val="accent2">
                  <a:lumMod val="50000"/>
                </a:schemeClr>
              </a:solidFill>
            </a:endParaRPr>
          </a:p>
          <a:p>
            <a:endParaRPr lang="ru-RU" dirty="0"/>
          </a:p>
        </p:txBody>
      </p:sp>
      <p:sp>
        <p:nvSpPr>
          <p:cNvPr id="13" name="TextBox 12"/>
          <p:cNvSpPr txBox="1"/>
          <p:nvPr/>
        </p:nvSpPr>
        <p:spPr>
          <a:xfrm>
            <a:off x="2092651" y="1499567"/>
            <a:ext cx="5410200" cy="1107996"/>
          </a:xfrm>
          <a:prstGeom prst="rect">
            <a:avLst/>
          </a:prstGeom>
          <a:noFill/>
        </p:spPr>
        <p:txBody>
          <a:bodyPr wrap="square" rtlCol="0">
            <a:spAutoFit/>
          </a:bodyPr>
          <a:lstStyle/>
          <a:p>
            <a:r>
              <a:rPr lang="ru-RU" sz="1600" i="1" u="sng" dirty="0">
                <a:solidFill>
                  <a:schemeClr val="accent2">
                    <a:lumMod val="50000"/>
                  </a:schemeClr>
                </a:solidFill>
              </a:rPr>
              <a:t>За время существования ЦСИП:</a:t>
            </a:r>
          </a:p>
          <a:p>
            <a:r>
              <a:rPr lang="ru-RU" sz="1600" b="1" dirty="0">
                <a:solidFill>
                  <a:schemeClr val="accent2">
                    <a:lumMod val="50000"/>
                  </a:schemeClr>
                </a:solidFill>
              </a:rPr>
              <a:t>129</a:t>
            </a:r>
            <a:r>
              <a:rPr lang="ru-RU" sz="1600" dirty="0">
                <a:solidFill>
                  <a:schemeClr val="accent2">
                    <a:lumMod val="50000"/>
                  </a:schemeClr>
                </a:solidFill>
              </a:rPr>
              <a:t> инвестиционных проектов принятых на сопровождение</a:t>
            </a:r>
          </a:p>
          <a:p>
            <a:r>
              <a:rPr lang="ru-RU" sz="1600" dirty="0">
                <a:solidFill>
                  <a:schemeClr val="accent2">
                    <a:lumMod val="50000"/>
                  </a:schemeClr>
                </a:solidFill>
              </a:rPr>
              <a:t>Объем капитальных вложений – </a:t>
            </a:r>
            <a:r>
              <a:rPr lang="ru-RU" sz="1600" b="1" dirty="0">
                <a:solidFill>
                  <a:schemeClr val="accent2">
                    <a:lumMod val="50000"/>
                  </a:schemeClr>
                </a:solidFill>
              </a:rPr>
              <a:t>более 50 млрд.руб </a:t>
            </a:r>
          </a:p>
          <a:p>
            <a:endParaRPr lang="ru-RU" dirty="0"/>
          </a:p>
        </p:txBody>
      </p:sp>
    </p:spTree>
    <p:extLst>
      <p:ext uri="{BB962C8B-B14F-4D97-AF65-F5344CB8AC3E}">
        <p14:creationId xmlns:p14="http://schemas.microsoft.com/office/powerpoint/2010/main" val="263503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841248" y="3296919"/>
            <a:ext cx="454151" cy="513588"/>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620000" y="57150"/>
            <a:ext cx="1444752" cy="738912"/>
          </a:xfrm>
          <a:prstGeom prst="rect">
            <a:avLst/>
          </a:prstGeom>
          <a:blipFill>
            <a:blip r:embed="rId4" cstate="print"/>
            <a:stretch>
              <a:fillRect/>
            </a:stretch>
          </a:blipFill>
        </p:spPr>
        <p:txBody>
          <a:bodyPr wrap="square" lIns="0" tIns="0" rIns="0" bIns="0" rtlCol="0"/>
          <a:lstStyle/>
          <a:p>
            <a:endParaRPr/>
          </a:p>
        </p:txBody>
      </p:sp>
      <p:sp>
        <p:nvSpPr>
          <p:cNvPr id="7" name="Заголовок 2"/>
          <p:cNvSpPr txBox="1">
            <a:spLocks/>
          </p:cNvSpPr>
          <p:nvPr/>
        </p:nvSpPr>
        <p:spPr>
          <a:xfrm>
            <a:off x="1143000" y="285750"/>
            <a:ext cx="6460744"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Услуги ЦСИП</a:t>
            </a:r>
          </a:p>
        </p:txBody>
      </p:sp>
      <p:sp>
        <p:nvSpPr>
          <p:cNvPr id="9" name="TextBox 16">
            <a:extLst>
              <a:ext uri="{FF2B5EF4-FFF2-40B4-BE49-F238E27FC236}">
                <a16:creationId xmlns:a16="http://schemas.microsoft.com/office/drawing/2014/main" id="{8253EBE4-35DC-4366-8744-51C904AC5B33}"/>
              </a:ext>
            </a:extLst>
          </p:cNvPr>
          <p:cNvSpPr txBox="1">
            <a:spLocks noChangeArrowheads="1"/>
          </p:cNvSpPr>
          <p:nvPr/>
        </p:nvSpPr>
        <p:spPr bwMode="auto">
          <a:xfrm>
            <a:off x="1245999" y="3321352"/>
            <a:ext cx="7288400" cy="710608"/>
          </a:xfrm>
          <a:prstGeom prst="rect">
            <a:avLst/>
          </a:prstGeom>
          <a:noFill/>
          <a:ln w="9525">
            <a:noFill/>
            <a:miter lim="800000"/>
            <a:headEnd/>
            <a:tailEnd/>
          </a:ln>
        </p:spPr>
        <p:txBody>
          <a:bodyPr wrap="square" lIns="80165" tIns="40083" rIns="80165" bIns="40083">
            <a:spAutoFit/>
          </a:bodyPr>
          <a:lstStyle/>
          <a:p>
            <a:pPr defTabSz="400050">
              <a:lnSpc>
                <a:spcPct val="85000"/>
              </a:lnSpc>
            </a:pPr>
            <a:r>
              <a:rPr lang="ru-RU" sz="1600" i="1" dirty="0">
                <a:solidFill>
                  <a:srgbClr val="562212"/>
                </a:solidFill>
                <a:ea typeface="Roboto Black"/>
                <a:cs typeface="Arial" panose="020B0604020202020204" pitchFamily="34" charset="0"/>
              </a:rPr>
              <a:t>Цель – содействие в реализации инвестиционных проектов, в том числе находящихся в стадии планирования и разработки субъектами МСП на территории Краснодарского края</a:t>
            </a:r>
            <a:endParaRPr lang="ru-RU" sz="1600" i="1" dirty="0">
              <a:solidFill>
                <a:schemeClr val="accent5">
                  <a:lumMod val="50000"/>
                </a:schemeClr>
              </a:solidFill>
              <a:ea typeface="Roboto Black"/>
              <a:cs typeface="Arial" panose="020B0604020202020204" pitchFamily="34" charset="0"/>
            </a:endParaRPr>
          </a:p>
        </p:txBody>
      </p:sp>
      <p:sp>
        <p:nvSpPr>
          <p:cNvPr id="10" name="TextBox 9">
            <a:extLst>
              <a:ext uri="{FF2B5EF4-FFF2-40B4-BE49-F238E27FC236}">
                <a16:creationId xmlns:a16="http://schemas.microsoft.com/office/drawing/2014/main" id="{91BF129B-9599-4406-B16C-4BD49D680E28}"/>
              </a:ext>
            </a:extLst>
          </p:cNvPr>
          <p:cNvSpPr txBox="1"/>
          <p:nvPr/>
        </p:nvSpPr>
        <p:spPr>
          <a:xfrm>
            <a:off x="1258743" y="1129706"/>
            <a:ext cx="7170801" cy="1015663"/>
          </a:xfrm>
          <a:prstGeom prst="rect">
            <a:avLst/>
          </a:prstGeom>
          <a:noFill/>
        </p:spPr>
        <p:txBody>
          <a:bodyPr wrap="square" rtlCol="0">
            <a:spAutoFit/>
          </a:bodyPr>
          <a:lstStyle/>
          <a:p>
            <a:pPr algn="ctr"/>
            <a:r>
              <a:rPr lang="ru-RU" sz="2000" dirty="0">
                <a:solidFill>
                  <a:srgbClr val="562212"/>
                </a:solidFill>
                <a:latin typeface="+mj-lt"/>
              </a:rPr>
              <a:t>В рамках утвержденного стандарта по работе с инвесторами ЦСИП оказывает сопровождение инвестиционных проектов по направлениям</a:t>
            </a:r>
          </a:p>
        </p:txBody>
      </p:sp>
      <p:sp>
        <p:nvSpPr>
          <p:cNvPr id="11" name="object 5"/>
          <p:cNvSpPr/>
          <p:nvPr/>
        </p:nvSpPr>
        <p:spPr>
          <a:xfrm>
            <a:off x="841249" y="1123950"/>
            <a:ext cx="454151" cy="513588"/>
          </a:xfrm>
          <a:prstGeom prst="rect">
            <a:avLst/>
          </a:prstGeom>
          <a:blipFill>
            <a:blip r:embed="rId3" cstate="print"/>
            <a:stretch>
              <a:fillRect/>
            </a:stretch>
          </a:blipFill>
        </p:spPr>
        <p:txBody>
          <a:bodyPr wrap="square" lIns="0" tIns="0" rIns="0" bIns="0" rtlCol="0"/>
          <a:lstStyle/>
          <a:p>
            <a:endParaRPr/>
          </a:p>
        </p:txBody>
      </p:sp>
      <p:sp>
        <p:nvSpPr>
          <p:cNvPr id="14" name="Овал 13"/>
          <p:cNvSpPr/>
          <p:nvPr/>
        </p:nvSpPr>
        <p:spPr>
          <a:xfrm>
            <a:off x="1904999" y="2096631"/>
            <a:ext cx="2133600" cy="1143000"/>
          </a:xfrm>
          <a:prstGeom prst="ellipse">
            <a:avLst/>
          </a:prstGeom>
          <a:solidFill>
            <a:schemeClr val="accent6">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5902279" y="2145369"/>
            <a:ext cx="2133600" cy="1143000"/>
          </a:xfrm>
          <a:prstGeom prst="ellipse">
            <a:avLst/>
          </a:prstGeom>
          <a:solidFill>
            <a:schemeClr val="accent6">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2057399" y="2419350"/>
            <a:ext cx="2057401" cy="369332"/>
          </a:xfrm>
          <a:prstGeom prst="rect">
            <a:avLst/>
          </a:prstGeom>
          <a:noFill/>
        </p:spPr>
        <p:txBody>
          <a:bodyPr wrap="square" rtlCol="0">
            <a:spAutoFit/>
          </a:bodyPr>
          <a:lstStyle/>
          <a:p>
            <a:r>
              <a:rPr lang="ru-RU" dirty="0">
                <a:solidFill>
                  <a:schemeClr val="accent2">
                    <a:lumMod val="50000"/>
                  </a:schemeClr>
                </a:solidFill>
              </a:rPr>
              <a:t>организационно</a:t>
            </a:r>
            <a:r>
              <a:rPr lang="ru-RU" dirty="0"/>
              <a:t>е</a:t>
            </a:r>
          </a:p>
        </p:txBody>
      </p:sp>
      <p:sp>
        <p:nvSpPr>
          <p:cNvPr id="17" name="TextBox 16"/>
          <p:cNvSpPr txBox="1"/>
          <p:nvPr/>
        </p:nvSpPr>
        <p:spPr>
          <a:xfrm>
            <a:off x="6084084" y="2472342"/>
            <a:ext cx="2057401" cy="369332"/>
          </a:xfrm>
          <a:prstGeom prst="rect">
            <a:avLst/>
          </a:prstGeom>
          <a:noFill/>
        </p:spPr>
        <p:txBody>
          <a:bodyPr wrap="square" rtlCol="0">
            <a:spAutoFit/>
          </a:bodyPr>
          <a:lstStyle/>
          <a:p>
            <a:r>
              <a:rPr lang="ru-RU" dirty="0">
                <a:solidFill>
                  <a:schemeClr val="accent2">
                    <a:lumMod val="50000"/>
                  </a:schemeClr>
                </a:solidFill>
              </a:rPr>
              <a:t>консультационное</a:t>
            </a:r>
            <a:endParaRPr lang="ru-RU" dirty="0"/>
          </a:p>
        </p:txBody>
      </p:sp>
      <p:cxnSp>
        <p:nvCxnSpPr>
          <p:cNvPr id="19" name="Прямая со стрелкой 18"/>
          <p:cNvCxnSpPr/>
          <p:nvPr/>
        </p:nvCxnSpPr>
        <p:spPr>
          <a:xfrm>
            <a:off x="5105400" y="2145369"/>
            <a:ext cx="685800" cy="522762"/>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flipH="1">
            <a:off x="4114800" y="2145369"/>
            <a:ext cx="533400" cy="511639"/>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object 5">
            <a:extLst>
              <a:ext uri="{FF2B5EF4-FFF2-40B4-BE49-F238E27FC236}">
                <a16:creationId xmlns:a16="http://schemas.microsoft.com/office/drawing/2014/main" id="{0B6CDEE8-DC2C-4117-B827-4AD8B27832DA}"/>
              </a:ext>
            </a:extLst>
          </p:cNvPr>
          <p:cNvSpPr/>
          <p:nvPr/>
        </p:nvSpPr>
        <p:spPr>
          <a:xfrm>
            <a:off x="841248" y="4071564"/>
            <a:ext cx="454151" cy="513588"/>
          </a:xfrm>
          <a:prstGeom prst="rect">
            <a:avLst/>
          </a:prstGeom>
          <a:blipFill>
            <a:blip r:embed="rId3" cstate="print"/>
            <a:stretch>
              <a:fillRect/>
            </a:stretch>
          </a:blipFill>
        </p:spPr>
        <p:txBody>
          <a:bodyPr wrap="square" lIns="0" tIns="0" rIns="0" bIns="0" rtlCol="0"/>
          <a:lstStyle/>
          <a:p>
            <a:endParaRPr/>
          </a:p>
        </p:txBody>
      </p:sp>
      <p:sp>
        <p:nvSpPr>
          <p:cNvPr id="22" name="TextBox 16">
            <a:extLst>
              <a:ext uri="{FF2B5EF4-FFF2-40B4-BE49-F238E27FC236}">
                <a16:creationId xmlns:a16="http://schemas.microsoft.com/office/drawing/2014/main" id="{D2572465-74E3-4934-9052-29E062023691}"/>
              </a:ext>
            </a:extLst>
          </p:cNvPr>
          <p:cNvSpPr txBox="1">
            <a:spLocks noChangeArrowheads="1"/>
          </p:cNvSpPr>
          <p:nvPr/>
        </p:nvSpPr>
        <p:spPr bwMode="auto">
          <a:xfrm>
            <a:off x="1245999" y="4117851"/>
            <a:ext cx="7885175" cy="501320"/>
          </a:xfrm>
          <a:prstGeom prst="rect">
            <a:avLst/>
          </a:prstGeom>
          <a:noFill/>
          <a:ln w="9525">
            <a:noFill/>
            <a:miter lim="800000"/>
            <a:headEnd/>
            <a:tailEnd/>
          </a:ln>
        </p:spPr>
        <p:txBody>
          <a:bodyPr wrap="square" lIns="80165" tIns="40083" rIns="80165" bIns="40083">
            <a:spAutoFit/>
          </a:bodyPr>
          <a:lstStyle/>
          <a:p>
            <a:pPr defTabSz="400050">
              <a:lnSpc>
                <a:spcPct val="85000"/>
              </a:lnSpc>
            </a:pPr>
            <a:r>
              <a:rPr lang="ru-RU" sz="1600" i="1" dirty="0">
                <a:solidFill>
                  <a:srgbClr val="562212"/>
                </a:solidFill>
                <a:ea typeface="Roboto Black"/>
                <a:cs typeface="Arial" panose="020B0604020202020204" pitchFamily="34" charset="0"/>
              </a:rPr>
              <a:t>Услуга представляет собой специализированный формат комплексного сопровождения развития бизнеса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 name="object 6"/>
          <p:cNvSpPr/>
          <p:nvPr/>
        </p:nvSpPr>
        <p:spPr>
          <a:xfrm>
            <a:off x="7662034" y="49747"/>
            <a:ext cx="1444752" cy="738912"/>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3048" y="650073"/>
            <a:ext cx="1199387" cy="3898391"/>
          </a:xfrm>
          <a:prstGeom prst="rect">
            <a:avLst/>
          </a:prstGeom>
          <a:blipFill>
            <a:blip r:embed="rId3" cstate="print"/>
            <a:stretch>
              <a:fillRect/>
            </a:stretch>
          </a:blipFill>
        </p:spPr>
        <p:txBody>
          <a:bodyPr wrap="square" lIns="0" tIns="0" rIns="0" bIns="0" rtlCol="0"/>
          <a:lstStyle/>
          <a:p>
            <a:endParaRPr/>
          </a:p>
        </p:txBody>
      </p:sp>
      <p:sp>
        <p:nvSpPr>
          <p:cNvPr id="9" name="TextBox 8">
            <a:extLst>
              <a:ext uri="{FF2B5EF4-FFF2-40B4-BE49-F238E27FC236}">
                <a16:creationId xmlns:a16="http://schemas.microsoft.com/office/drawing/2014/main" id="{71F4A44C-148F-4D71-BB27-7F18AE7EB823}"/>
              </a:ext>
            </a:extLst>
          </p:cNvPr>
          <p:cNvSpPr txBox="1"/>
          <p:nvPr/>
        </p:nvSpPr>
        <p:spPr>
          <a:xfrm>
            <a:off x="3718898" y="2038350"/>
            <a:ext cx="929302" cy="784830"/>
          </a:xfrm>
          <a:prstGeom prst="rect">
            <a:avLst/>
          </a:prstGeom>
          <a:noFill/>
          <a:ln w="12700">
            <a:solidFill>
              <a:srgbClr val="ED5338"/>
            </a:solidFill>
          </a:ln>
        </p:spPr>
        <p:txBody>
          <a:bodyPr wrap="square" rtlCol="0">
            <a:spAutoFit/>
          </a:bodyPr>
          <a:lstStyle/>
          <a:p>
            <a:pPr algn="ctr"/>
            <a:r>
              <a:rPr lang="ru-RU" sz="750" b="1" dirty="0">
                <a:solidFill>
                  <a:srgbClr val="703F2F"/>
                </a:solidFill>
                <a:latin typeface="Calibri" panose="020F0502020204030204" pitchFamily="34" charset="0"/>
                <a:cs typeface="Calibri" panose="020F0502020204030204" pitchFamily="34" charset="0"/>
              </a:rPr>
              <a:t>Уведомление </a:t>
            </a:r>
          </a:p>
          <a:p>
            <a:pPr algn="ctr"/>
            <a:r>
              <a:rPr lang="ru-RU" sz="750" b="1" dirty="0">
                <a:solidFill>
                  <a:srgbClr val="703F2F"/>
                </a:solidFill>
                <a:latin typeface="Calibri" panose="020F0502020204030204" pitchFamily="34" charset="0"/>
                <a:cs typeface="Calibri" panose="020F0502020204030204" pitchFamily="34" charset="0"/>
              </a:rPr>
              <a:t>о принятии инвестиционного проекта на сопровождение</a:t>
            </a:r>
          </a:p>
          <a:p>
            <a:pPr algn="ctr"/>
            <a:r>
              <a:rPr lang="ru-RU" sz="750" b="1" dirty="0">
                <a:solidFill>
                  <a:srgbClr val="703F2F"/>
                </a:solidFill>
                <a:latin typeface="Calibri" panose="020F0502020204030204" pitchFamily="34" charset="0"/>
                <a:cs typeface="Calibri" panose="020F0502020204030204" pitchFamily="34" charset="0"/>
              </a:rPr>
              <a:t>(до 2-х раб. дней)</a:t>
            </a:r>
          </a:p>
        </p:txBody>
      </p:sp>
      <p:sp>
        <p:nvSpPr>
          <p:cNvPr id="11" name="Прямоугольник 10">
            <a:extLst>
              <a:ext uri="{FF2B5EF4-FFF2-40B4-BE49-F238E27FC236}">
                <a16:creationId xmlns:a16="http://schemas.microsoft.com/office/drawing/2014/main" id="{E79178B4-80A3-4021-BFF5-C7A51498B810}"/>
              </a:ext>
            </a:extLst>
          </p:cNvPr>
          <p:cNvSpPr/>
          <p:nvPr/>
        </p:nvSpPr>
        <p:spPr>
          <a:xfrm>
            <a:off x="1482726" y="702821"/>
            <a:ext cx="2551487" cy="211736"/>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dirty="0">
                <a:solidFill>
                  <a:schemeClr val="accent2">
                    <a:lumMod val="50000"/>
                  </a:schemeClr>
                </a:solidFill>
                <a:latin typeface="Calibri" panose="020F0502020204030204" pitchFamily="34" charset="0"/>
                <a:cs typeface="Calibri" panose="020F0502020204030204" pitchFamily="34" charset="0"/>
              </a:rPr>
              <a:t>Заявитель </a:t>
            </a:r>
            <a:r>
              <a:rPr lang="ru-RU" sz="1200" dirty="0">
                <a:solidFill>
                  <a:schemeClr val="accent2">
                    <a:lumMod val="50000"/>
                  </a:schemeClr>
                </a:solidFill>
                <a:latin typeface="Calibri" panose="020F0502020204030204" pitchFamily="34" charset="0"/>
                <a:cs typeface="Calibri" panose="020F0502020204030204" pitchFamily="34" charset="0"/>
              </a:rPr>
              <a:t>(инвестор) </a:t>
            </a:r>
          </a:p>
        </p:txBody>
      </p:sp>
      <p:sp>
        <p:nvSpPr>
          <p:cNvPr id="13" name="Прямоугольник 12">
            <a:extLst>
              <a:ext uri="{FF2B5EF4-FFF2-40B4-BE49-F238E27FC236}">
                <a16:creationId xmlns:a16="http://schemas.microsoft.com/office/drawing/2014/main" id="{94E14888-274F-45E2-928E-6C48841D6E50}"/>
              </a:ext>
            </a:extLst>
          </p:cNvPr>
          <p:cNvSpPr/>
          <p:nvPr/>
        </p:nvSpPr>
        <p:spPr>
          <a:xfrm>
            <a:off x="4648200" y="1428750"/>
            <a:ext cx="2691804" cy="1945834"/>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1200" b="1" dirty="0">
                <a:solidFill>
                  <a:schemeClr val="accent2">
                    <a:lumMod val="50000"/>
                  </a:schemeClr>
                </a:solidFill>
                <a:latin typeface="Calibri" panose="020F0502020204030204" pitchFamily="34" charset="0"/>
                <a:cs typeface="Calibri" panose="020F0502020204030204" pitchFamily="34" charset="0"/>
              </a:rPr>
              <a:t>Департамент инвестиций и развития МСП Краснодарского края</a:t>
            </a:r>
            <a:br>
              <a:rPr lang="ru-RU" sz="1000" b="1" dirty="0">
                <a:solidFill>
                  <a:schemeClr val="accent2">
                    <a:lumMod val="50000"/>
                  </a:schemeClr>
                </a:solidFill>
                <a:latin typeface="Calibri" panose="020F0502020204030204" pitchFamily="34" charset="0"/>
                <a:cs typeface="Calibri" panose="020F0502020204030204" pitchFamily="34" charset="0"/>
              </a:rPr>
            </a:br>
            <a:r>
              <a:rPr lang="ru-RU" sz="1000" dirty="0">
                <a:solidFill>
                  <a:schemeClr val="accent2">
                    <a:lumMod val="50000"/>
                  </a:schemeClr>
                </a:solidFill>
                <a:latin typeface="Calibri" panose="020F0502020204030204" pitchFamily="34" charset="0"/>
                <a:cs typeface="Calibri" panose="020F0502020204030204" pitchFamily="34" charset="0"/>
              </a:rPr>
              <a:t>(уполномоченный орган)</a:t>
            </a:r>
          </a:p>
          <a:p>
            <a:pPr algn="ctr"/>
            <a:endParaRPr lang="ru-RU" sz="1000" dirty="0">
              <a:solidFill>
                <a:schemeClr val="accent2">
                  <a:lumMod val="50000"/>
                </a:schemeClr>
              </a:solidFill>
              <a:latin typeface="Calibri" panose="020F0502020204030204" pitchFamily="34" charset="0"/>
              <a:cs typeface="Calibri" panose="020F0502020204030204" pitchFamily="34" charset="0"/>
            </a:endParaRPr>
          </a:p>
          <a:p>
            <a:pPr algn="ctr"/>
            <a:r>
              <a:rPr lang="ru-RU" sz="1000" b="1" dirty="0">
                <a:solidFill>
                  <a:schemeClr val="accent2">
                    <a:lumMod val="50000"/>
                  </a:schemeClr>
                </a:solidFill>
                <a:latin typeface="Calibri" panose="020F0502020204030204" pitchFamily="34" charset="0"/>
                <a:cs typeface="Calibri" panose="020F0502020204030204" pitchFamily="34" charset="0"/>
              </a:rPr>
              <a:t>Срок рассмотрения документов</a:t>
            </a:r>
            <a:br>
              <a:rPr lang="ru-RU" sz="1000" dirty="0">
                <a:solidFill>
                  <a:schemeClr val="accent2">
                    <a:lumMod val="50000"/>
                  </a:schemeClr>
                </a:solidFill>
                <a:latin typeface="Calibri" panose="020F0502020204030204" pitchFamily="34" charset="0"/>
                <a:cs typeface="Calibri" panose="020F0502020204030204" pitchFamily="34" charset="0"/>
              </a:rPr>
            </a:br>
            <a:r>
              <a:rPr lang="ru-RU" sz="1000" dirty="0">
                <a:solidFill>
                  <a:schemeClr val="accent2">
                    <a:lumMod val="50000"/>
                  </a:schemeClr>
                </a:solidFill>
                <a:latin typeface="Calibri" panose="020F0502020204030204" pitchFamily="34" charset="0"/>
                <a:cs typeface="Calibri" panose="020F0502020204030204" pitchFamily="34" charset="0"/>
              </a:rPr>
              <a:t>(</a:t>
            </a:r>
            <a:r>
              <a:rPr lang="ru-RU" sz="1000" b="1" dirty="0">
                <a:solidFill>
                  <a:schemeClr val="accent2">
                    <a:lumMod val="50000"/>
                  </a:schemeClr>
                </a:solidFill>
                <a:latin typeface="Calibri" panose="020F0502020204030204" pitchFamily="34" charset="0"/>
                <a:cs typeface="Calibri" panose="020F0502020204030204" pitchFamily="34" charset="0"/>
              </a:rPr>
              <a:t>до 3-х раб. дней)</a:t>
            </a:r>
          </a:p>
          <a:p>
            <a:pPr algn="ctr"/>
            <a:endParaRPr lang="ru-RU" sz="1000" b="1" dirty="0">
              <a:solidFill>
                <a:schemeClr val="accent2">
                  <a:lumMod val="50000"/>
                </a:schemeClr>
              </a:solidFill>
              <a:latin typeface="Calibri" panose="020F0502020204030204" pitchFamily="34" charset="0"/>
              <a:cs typeface="Calibri" panose="020F0502020204030204" pitchFamily="34" charset="0"/>
            </a:endParaRPr>
          </a:p>
          <a:p>
            <a:pPr algn="ctr"/>
            <a:r>
              <a:rPr lang="ru-RU" sz="1000" b="1" dirty="0">
                <a:solidFill>
                  <a:schemeClr val="accent2">
                    <a:lumMod val="50000"/>
                  </a:schemeClr>
                </a:solidFill>
                <a:latin typeface="Calibri" panose="020F0502020204030204" pitchFamily="34" charset="0"/>
                <a:cs typeface="Calibri" panose="020F0502020204030204" pitchFamily="34" charset="0"/>
              </a:rPr>
              <a:t>Принятие решения и оформление протокола о сопровождении инвестиционного проекта</a:t>
            </a:r>
          </a:p>
          <a:p>
            <a:pPr algn="ctr"/>
            <a:r>
              <a:rPr lang="ru-RU" sz="1000" b="1" dirty="0">
                <a:solidFill>
                  <a:schemeClr val="accent2">
                    <a:lumMod val="50000"/>
                  </a:schemeClr>
                </a:solidFill>
                <a:latin typeface="Calibri" panose="020F0502020204030204" pitchFamily="34" charset="0"/>
                <a:cs typeface="Calibri" panose="020F0502020204030204" pitchFamily="34" charset="0"/>
              </a:rPr>
              <a:t>(до 2-х раб. дней)</a:t>
            </a:r>
          </a:p>
        </p:txBody>
      </p:sp>
      <p:sp>
        <p:nvSpPr>
          <p:cNvPr id="14" name="TextBox 13">
            <a:extLst>
              <a:ext uri="{FF2B5EF4-FFF2-40B4-BE49-F238E27FC236}">
                <a16:creationId xmlns:a16="http://schemas.microsoft.com/office/drawing/2014/main" id="{45F3E86E-D257-4BB2-B839-E1A0B1DD96ED}"/>
              </a:ext>
            </a:extLst>
          </p:cNvPr>
          <p:cNvSpPr txBox="1"/>
          <p:nvPr/>
        </p:nvSpPr>
        <p:spPr>
          <a:xfrm>
            <a:off x="1482726" y="899451"/>
            <a:ext cx="1645903" cy="1003352"/>
          </a:xfrm>
          <a:prstGeom prst="rect">
            <a:avLst/>
          </a:prstGeom>
          <a:noFill/>
        </p:spPr>
        <p:txBody>
          <a:bodyPr wrap="square" rtlCol="0">
            <a:spAutoFit/>
          </a:bodyPr>
          <a:lstStyle/>
          <a:p>
            <a:r>
              <a:rPr lang="ru-RU" sz="740" i="1" dirty="0">
                <a:solidFill>
                  <a:srgbClr val="703F2F"/>
                </a:solidFill>
                <a:latin typeface="Arial" panose="020B0604020202020204" pitchFamily="34" charset="0"/>
                <a:cs typeface="Arial" panose="020B0604020202020204" pitchFamily="34" charset="0"/>
              </a:rPr>
              <a:t>Требования к инвестору:</a:t>
            </a:r>
          </a:p>
          <a:p>
            <a:pPr marL="171450" indent="-171450">
              <a:buFontTx/>
              <a:buChar char="-"/>
            </a:pPr>
            <a:r>
              <a:rPr lang="ru-RU" sz="740" i="1" dirty="0">
                <a:solidFill>
                  <a:srgbClr val="703F2F"/>
                </a:solidFill>
                <a:latin typeface="Arial" panose="020B0604020202020204" pitchFamily="34" charset="0"/>
                <a:cs typeface="Arial" panose="020B0604020202020204" pitchFamily="34" charset="0"/>
              </a:rPr>
              <a:t>объем финансирования до </a:t>
            </a:r>
            <a:br>
              <a:rPr lang="ru-RU" sz="740" i="1" dirty="0">
                <a:solidFill>
                  <a:srgbClr val="703F2F"/>
                </a:solidFill>
                <a:latin typeface="Arial" panose="020B0604020202020204" pitchFamily="34" charset="0"/>
                <a:cs typeface="Arial" panose="020B0604020202020204" pitchFamily="34" charset="0"/>
              </a:rPr>
            </a:br>
            <a:r>
              <a:rPr lang="ru-RU" sz="740" i="1" dirty="0">
                <a:solidFill>
                  <a:srgbClr val="703F2F"/>
                </a:solidFill>
                <a:latin typeface="Arial" panose="020B0604020202020204" pitchFamily="34" charset="0"/>
                <a:cs typeface="Arial" panose="020B0604020202020204" pitchFamily="34" charset="0"/>
              </a:rPr>
              <a:t>5 млрд. руб;</a:t>
            </a:r>
          </a:p>
          <a:p>
            <a:pPr marL="171450" indent="-171450">
              <a:buFontTx/>
              <a:buChar char="-"/>
            </a:pPr>
            <a:r>
              <a:rPr lang="ru-RU" sz="740" i="1" dirty="0">
                <a:solidFill>
                  <a:srgbClr val="703F2F"/>
                </a:solidFill>
                <a:latin typeface="Arial" panose="020B0604020202020204" pitchFamily="34" charset="0"/>
                <a:cs typeface="Arial" panose="020B0604020202020204" pitchFamily="34" charset="0"/>
              </a:rPr>
              <a:t>не находится в стадии ликвидации, банкротства;</a:t>
            </a:r>
          </a:p>
          <a:p>
            <a:pPr marL="171450" indent="-171450">
              <a:buFontTx/>
              <a:buChar char="-"/>
            </a:pPr>
            <a:r>
              <a:rPr lang="ru-RU" sz="740" i="1" dirty="0">
                <a:solidFill>
                  <a:srgbClr val="703F2F"/>
                </a:solidFill>
                <a:latin typeface="Arial" panose="020B0604020202020204" pitchFamily="34" charset="0"/>
                <a:cs typeface="Arial" panose="020B0604020202020204" pitchFamily="34" charset="0"/>
              </a:rPr>
              <a:t>реализация проекта на территории Краснодарского края</a:t>
            </a:r>
            <a:r>
              <a:rPr lang="ru-RU" sz="700" i="1" dirty="0">
                <a:solidFill>
                  <a:srgbClr val="703F2F"/>
                </a:solidFill>
                <a:latin typeface="Arial" panose="020B0604020202020204" pitchFamily="34" charset="0"/>
                <a:cs typeface="Arial" panose="020B0604020202020204" pitchFamily="34" charset="0"/>
              </a:rPr>
              <a:t>.</a:t>
            </a:r>
          </a:p>
        </p:txBody>
      </p:sp>
      <p:sp>
        <p:nvSpPr>
          <p:cNvPr id="15" name="Прямоугольник 14">
            <a:extLst>
              <a:ext uri="{FF2B5EF4-FFF2-40B4-BE49-F238E27FC236}">
                <a16:creationId xmlns:a16="http://schemas.microsoft.com/office/drawing/2014/main" id="{59E1007A-4348-40B8-B0C7-4B9286636FF2}"/>
              </a:ext>
            </a:extLst>
          </p:cNvPr>
          <p:cNvSpPr/>
          <p:nvPr/>
        </p:nvSpPr>
        <p:spPr>
          <a:xfrm>
            <a:off x="4472889" y="3896525"/>
            <a:ext cx="2613711" cy="78026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defTabSz="704850"/>
            <a:r>
              <a:rPr lang="ru-RU" sz="1200" b="1" dirty="0">
                <a:solidFill>
                  <a:schemeClr val="accent2">
                    <a:lumMod val="50000"/>
                  </a:schemeClr>
                </a:solidFill>
                <a:latin typeface="Calibri" panose="020F0502020204030204" pitchFamily="34" charset="0"/>
                <a:cs typeface="Calibri" panose="020F0502020204030204" pitchFamily="34" charset="0"/>
              </a:rPr>
              <a:t>Фонд развития бизнеса Краснодарского края</a:t>
            </a:r>
            <a:br>
              <a:rPr lang="ru-RU" sz="1200" dirty="0">
                <a:solidFill>
                  <a:schemeClr val="accent2">
                    <a:lumMod val="50000"/>
                  </a:schemeClr>
                </a:solidFill>
                <a:latin typeface="Calibri" panose="020F0502020204030204" pitchFamily="34" charset="0"/>
                <a:cs typeface="Calibri" panose="020F0502020204030204" pitchFamily="34" charset="0"/>
              </a:rPr>
            </a:br>
            <a:r>
              <a:rPr lang="ru-RU" sz="1200" dirty="0">
                <a:solidFill>
                  <a:schemeClr val="accent2">
                    <a:lumMod val="50000"/>
                  </a:schemeClr>
                </a:solidFill>
                <a:latin typeface="Calibri" panose="020F0502020204030204" pitchFamily="34" charset="0"/>
                <a:cs typeface="Calibri" panose="020F0502020204030204" pitchFamily="34" charset="0"/>
              </a:rPr>
              <a:t>(Центр сопровождения инвестиционных проектов)</a:t>
            </a:r>
          </a:p>
        </p:txBody>
      </p:sp>
      <p:sp>
        <p:nvSpPr>
          <p:cNvPr id="18" name="TextBox 17">
            <a:extLst>
              <a:ext uri="{FF2B5EF4-FFF2-40B4-BE49-F238E27FC236}">
                <a16:creationId xmlns:a16="http://schemas.microsoft.com/office/drawing/2014/main" id="{F7C1F471-933E-447D-9593-69C436A18076}"/>
              </a:ext>
            </a:extLst>
          </p:cNvPr>
          <p:cNvSpPr txBox="1"/>
          <p:nvPr/>
        </p:nvSpPr>
        <p:spPr>
          <a:xfrm>
            <a:off x="2658939" y="4325557"/>
            <a:ext cx="1889818" cy="738664"/>
          </a:xfrm>
          <a:prstGeom prst="rect">
            <a:avLst/>
          </a:prstGeom>
          <a:noFill/>
        </p:spPr>
        <p:txBody>
          <a:bodyPr wrap="square" rtlCol="0">
            <a:spAutoFit/>
          </a:bodyPr>
          <a:lstStyle/>
          <a:p>
            <a:pPr algn="ctr"/>
            <a:r>
              <a:rPr lang="ru-RU" sz="700" i="1" dirty="0">
                <a:solidFill>
                  <a:srgbClr val="703F2F"/>
                </a:solidFill>
                <a:latin typeface="Arial" panose="020B0604020202020204" pitchFamily="34" charset="0"/>
                <a:cs typeface="Arial" panose="020B0604020202020204" pitchFamily="34" charset="0"/>
              </a:rPr>
              <a:t>Осуществление сопровождения инвестиционного проекта, планируемого к реализации или реализуемого субъектом МСП в соответствии с утвержденным Порядком</a:t>
            </a:r>
          </a:p>
        </p:txBody>
      </p:sp>
      <p:cxnSp>
        <p:nvCxnSpPr>
          <p:cNvPr id="22" name="Прямая со стрелкой 21">
            <a:extLst>
              <a:ext uri="{FF2B5EF4-FFF2-40B4-BE49-F238E27FC236}">
                <a16:creationId xmlns:a16="http://schemas.microsoft.com/office/drawing/2014/main" id="{37AA5056-6826-446A-9849-70BFEDAB79A9}"/>
              </a:ext>
            </a:extLst>
          </p:cNvPr>
          <p:cNvCxnSpPr>
            <a:cxnSpLocks/>
          </p:cNvCxnSpPr>
          <p:nvPr/>
        </p:nvCxnSpPr>
        <p:spPr>
          <a:xfrm flipV="1">
            <a:off x="3128628" y="914557"/>
            <a:ext cx="0" cy="1487110"/>
          </a:xfrm>
          <a:prstGeom prst="straightConnector1">
            <a:avLst/>
          </a:prstGeom>
          <a:ln w="38100">
            <a:solidFill>
              <a:srgbClr val="ED5338"/>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a:extLst>
              <a:ext uri="{FF2B5EF4-FFF2-40B4-BE49-F238E27FC236}">
                <a16:creationId xmlns:a16="http://schemas.microsoft.com/office/drawing/2014/main" id="{2C2003B4-AFD5-41FA-B32F-B5F5BE4D9AF5}"/>
              </a:ext>
            </a:extLst>
          </p:cNvPr>
          <p:cNvCxnSpPr/>
          <p:nvPr/>
        </p:nvCxnSpPr>
        <p:spPr>
          <a:xfrm flipV="1">
            <a:off x="5267890" y="1172659"/>
            <a:ext cx="731528" cy="1366"/>
          </a:xfrm>
          <a:prstGeom prst="straightConnector1">
            <a:avLst/>
          </a:prstGeom>
          <a:ln w="38100">
            <a:solidFill>
              <a:srgbClr val="ED5338"/>
            </a:solidFill>
            <a:tailEnd type="none"/>
          </a:ln>
        </p:spPr>
        <p:style>
          <a:lnRef idx="1">
            <a:schemeClr val="accent1"/>
          </a:lnRef>
          <a:fillRef idx="0">
            <a:schemeClr val="accent1"/>
          </a:fillRef>
          <a:effectRef idx="0">
            <a:schemeClr val="accent1"/>
          </a:effectRef>
          <a:fontRef idx="minor">
            <a:schemeClr val="tx1"/>
          </a:fontRef>
        </p:style>
      </p:cxnSp>
      <p:sp>
        <p:nvSpPr>
          <p:cNvPr id="25" name="Прямоугольник 24">
            <a:extLst>
              <a:ext uri="{FF2B5EF4-FFF2-40B4-BE49-F238E27FC236}">
                <a16:creationId xmlns:a16="http://schemas.microsoft.com/office/drawing/2014/main" id="{1996AA36-FB4E-46D1-A640-6183F6F3279C}"/>
              </a:ext>
            </a:extLst>
          </p:cNvPr>
          <p:cNvSpPr/>
          <p:nvPr/>
        </p:nvSpPr>
        <p:spPr>
          <a:xfrm>
            <a:off x="838200" y="3896525"/>
            <a:ext cx="1859890" cy="78026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800" b="1" dirty="0">
                <a:solidFill>
                  <a:schemeClr val="accent2">
                    <a:lumMod val="50000"/>
                  </a:schemeClr>
                </a:solidFill>
                <a:latin typeface="Calibri" panose="020F0502020204030204" pitchFamily="34" charset="0"/>
                <a:cs typeface="Calibri" panose="020F0502020204030204" pitchFamily="34" charset="0"/>
              </a:rPr>
              <a:t>Разработка «Дорожной карты» </a:t>
            </a:r>
            <a:br>
              <a:rPr lang="ru-RU" sz="800" b="1" dirty="0">
                <a:solidFill>
                  <a:schemeClr val="accent2">
                    <a:lumMod val="50000"/>
                  </a:schemeClr>
                </a:solidFill>
                <a:latin typeface="Calibri" panose="020F0502020204030204" pitchFamily="34" charset="0"/>
                <a:cs typeface="Calibri" panose="020F0502020204030204" pitchFamily="34" charset="0"/>
              </a:rPr>
            </a:br>
            <a:r>
              <a:rPr lang="ru-RU" sz="700" dirty="0">
                <a:solidFill>
                  <a:schemeClr val="accent2">
                    <a:lumMod val="50000"/>
                  </a:schemeClr>
                </a:solidFill>
                <a:latin typeface="Calibri" panose="020F0502020204030204" pitchFamily="34" charset="0"/>
                <a:cs typeface="Calibri" panose="020F0502020204030204" pitchFamily="34" charset="0"/>
              </a:rPr>
              <a:t>реализации сопровождаемого инвестиционного проекта и внесение его в базу данных </a:t>
            </a:r>
            <a:r>
              <a:rPr lang="ru-RU" sz="700" b="1" i="1" dirty="0">
                <a:solidFill>
                  <a:schemeClr val="accent2">
                    <a:lumMod val="50000"/>
                  </a:schemeClr>
                </a:solidFill>
                <a:latin typeface="Calibri" panose="020F0502020204030204" pitchFamily="34" charset="0"/>
                <a:cs typeface="Calibri" panose="020F0502020204030204" pitchFamily="34" charset="0"/>
              </a:rPr>
              <a:t> </a:t>
            </a:r>
            <a:endParaRPr lang="ru-RU" sz="800" b="1" i="1" dirty="0">
              <a:solidFill>
                <a:schemeClr val="accent2">
                  <a:lumMod val="50000"/>
                </a:schemeClr>
              </a:solidFill>
              <a:latin typeface="Calibri" panose="020F0502020204030204" pitchFamily="34" charset="0"/>
              <a:cs typeface="Calibri" panose="020F0502020204030204" pitchFamily="34" charset="0"/>
            </a:endParaRPr>
          </a:p>
        </p:txBody>
      </p:sp>
      <p:sp>
        <p:nvSpPr>
          <p:cNvPr id="29" name="Прямоугольник 28">
            <a:extLst>
              <a:ext uri="{FF2B5EF4-FFF2-40B4-BE49-F238E27FC236}">
                <a16:creationId xmlns:a16="http://schemas.microsoft.com/office/drawing/2014/main" id="{C4A54690-DEBE-438E-9AF2-87097F23272D}"/>
              </a:ext>
            </a:extLst>
          </p:cNvPr>
          <p:cNvSpPr/>
          <p:nvPr/>
        </p:nvSpPr>
        <p:spPr>
          <a:xfrm>
            <a:off x="1095147" y="2599268"/>
            <a:ext cx="1371600" cy="501036"/>
          </a:xfrm>
          <a:prstGeom prst="rect">
            <a:avLst/>
          </a:prstGeom>
          <a:solidFill>
            <a:schemeClr val="bg1"/>
          </a:solidFill>
          <a:ln w="12700">
            <a:solidFill>
              <a:srgbClr val="ED5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b="1" dirty="0">
                <a:solidFill>
                  <a:srgbClr val="703F2F"/>
                </a:solidFill>
                <a:latin typeface="+mj-lt"/>
              </a:rPr>
              <a:t>Сопровождение инвестиционного проекта</a:t>
            </a:r>
            <a:endParaRPr lang="ru-RU" sz="1000" b="1" i="1" dirty="0">
              <a:solidFill>
                <a:srgbClr val="703F2F"/>
              </a:solidFill>
              <a:latin typeface="+mj-lt"/>
            </a:endParaRPr>
          </a:p>
        </p:txBody>
      </p:sp>
      <p:sp>
        <p:nvSpPr>
          <p:cNvPr id="32" name="TextBox 31">
            <a:extLst>
              <a:ext uri="{FF2B5EF4-FFF2-40B4-BE49-F238E27FC236}">
                <a16:creationId xmlns:a16="http://schemas.microsoft.com/office/drawing/2014/main" id="{3764F09C-03E1-4F95-9634-61E245B48CF6}"/>
              </a:ext>
            </a:extLst>
          </p:cNvPr>
          <p:cNvSpPr txBox="1"/>
          <p:nvPr/>
        </p:nvSpPr>
        <p:spPr>
          <a:xfrm>
            <a:off x="4038600" y="702821"/>
            <a:ext cx="1233677" cy="669414"/>
          </a:xfrm>
          <a:prstGeom prst="rect">
            <a:avLst/>
          </a:prstGeom>
          <a:noFill/>
          <a:ln w="12700">
            <a:solidFill>
              <a:srgbClr val="ED5338"/>
            </a:solidFill>
          </a:ln>
        </p:spPr>
        <p:txBody>
          <a:bodyPr wrap="square" rtlCol="0">
            <a:spAutoFit/>
          </a:bodyPr>
          <a:lstStyle/>
          <a:p>
            <a:pPr algn="ctr"/>
            <a:r>
              <a:rPr lang="ru-RU" sz="750" b="1" dirty="0">
                <a:solidFill>
                  <a:srgbClr val="703F2F"/>
                </a:solidFill>
                <a:latin typeface="Calibri" panose="020F0502020204030204" pitchFamily="34" charset="0"/>
                <a:cs typeface="Calibri" panose="020F0502020204030204" pitchFamily="34" charset="0"/>
              </a:rPr>
              <a:t>Заявление о рассмотрении вопроса о сопровождении инвестиционного проекта</a:t>
            </a:r>
          </a:p>
        </p:txBody>
      </p:sp>
      <p:cxnSp>
        <p:nvCxnSpPr>
          <p:cNvPr id="33" name="Прямая со стрелкой 32">
            <a:extLst>
              <a:ext uri="{FF2B5EF4-FFF2-40B4-BE49-F238E27FC236}">
                <a16:creationId xmlns:a16="http://schemas.microsoft.com/office/drawing/2014/main" id="{7FF0828F-28CB-439E-AA98-A303CAE1AE13}"/>
              </a:ext>
            </a:extLst>
          </p:cNvPr>
          <p:cNvCxnSpPr>
            <a:cxnSpLocks/>
          </p:cNvCxnSpPr>
          <p:nvPr/>
        </p:nvCxnSpPr>
        <p:spPr>
          <a:xfrm>
            <a:off x="3129648" y="2384755"/>
            <a:ext cx="586474" cy="0"/>
          </a:xfrm>
          <a:prstGeom prst="straightConnector1">
            <a:avLst/>
          </a:prstGeom>
          <a:ln w="38100">
            <a:solidFill>
              <a:srgbClr val="ED5338"/>
            </a:solidFill>
            <a:tailEnd type="none"/>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a:extLst>
              <a:ext uri="{FF2B5EF4-FFF2-40B4-BE49-F238E27FC236}">
                <a16:creationId xmlns:a16="http://schemas.microsoft.com/office/drawing/2014/main" id="{7D3DEA40-1CF6-49FA-9C25-787500CC185F}"/>
              </a:ext>
            </a:extLst>
          </p:cNvPr>
          <p:cNvCxnSpPr>
            <a:cxnSpLocks/>
          </p:cNvCxnSpPr>
          <p:nvPr/>
        </p:nvCxnSpPr>
        <p:spPr>
          <a:xfrm flipH="1">
            <a:off x="5976801" y="1161207"/>
            <a:ext cx="4337" cy="245514"/>
          </a:xfrm>
          <a:prstGeom prst="straightConnector1">
            <a:avLst/>
          </a:prstGeom>
          <a:ln w="38100">
            <a:solidFill>
              <a:srgbClr val="ED5338"/>
            </a:solidFill>
            <a:tailEnd type="triangle"/>
          </a:ln>
        </p:spPr>
        <p:style>
          <a:lnRef idx="1">
            <a:schemeClr val="accent1"/>
          </a:lnRef>
          <a:fillRef idx="0">
            <a:schemeClr val="accent1"/>
          </a:fillRef>
          <a:effectRef idx="0">
            <a:schemeClr val="accent1"/>
          </a:effectRef>
          <a:fontRef idx="minor">
            <a:schemeClr val="tx1"/>
          </a:fontRef>
        </p:style>
      </p:cxnSp>
      <p:sp>
        <p:nvSpPr>
          <p:cNvPr id="43" name="object 28">
            <a:extLst>
              <a:ext uri="{FF2B5EF4-FFF2-40B4-BE49-F238E27FC236}">
                <a16:creationId xmlns:a16="http://schemas.microsoft.com/office/drawing/2014/main" id="{5E28E5CF-428B-4EFB-845F-B12021D6258B}"/>
              </a:ext>
            </a:extLst>
          </p:cNvPr>
          <p:cNvSpPr/>
          <p:nvPr/>
        </p:nvSpPr>
        <p:spPr>
          <a:xfrm>
            <a:off x="5461342" y="694971"/>
            <a:ext cx="446531" cy="513588"/>
          </a:xfrm>
          <a:prstGeom prst="rect">
            <a:avLst/>
          </a:prstGeom>
          <a:blipFill>
            <a:blip r:embed="rId4" cstate="print"/>
            <a:stretch>
              <a:fillRect/>
            </a:stretch>
          </a:blipFill>
        </p:spPr>
        <p:txBody>
          <a:bodyPr wrap="square" lIns="0" tIns="0" rIns="0" bIns="0" rtlCol="0" anchor="ctr"/>
          <a:lstStyle/>
          <a:p>
            <a:pPr algn="ctr"/>
            <a:r>
              <a:rPr lang="ru-RU" dirty="0">
                <a:solidFill>
                  <a:srgbClr val="703F2F"/>
                </a:solidFill>
              </a:rPr>
              <a:t>1</a:t>
            </a:r>
            <a:endParaRPr dirty="0">
              <a:solidFill>
                <a:srgbClr val="703F2F"/>
              </a:solidFill>
            </a:endParaRPr>
          </a:p>
        </p:txBody>
      </p:sp>
      <p:sp>
        <p:nvSpPr>
          <p:cNvPr id="45" name="object 28">
            <a:extLst>
              <a:ext uri="{FF2B5EF4-FFF2-40B4-BE49-F238E27FC236}">
                <a16:creationId xmlns:a16="http://schemas.microsoft.com/office/drawing/2014/main" id="{884AD780-E8B6-4D89-88AF-C049498F8194}"/>
              </a:ext>
            </a:extLst>
          </p:cNvPr>
          <p:cNvSpPr/>
          <p:nvPr/>
        </p:nvSpPr>
        <p:spPr>
          <a:xfrm>
            <a:off x="7274746" y="3811969"/>
            <a:ext cx="446531" cy="513588"/>
          </a:xfrm>
          <a:prstGeom prst="rect">
            <a:avLst/>
          </a:prstGeom>
          <a:blipFill>
            <a:blip r:embed="rId4" cstate="print"/>
            <a:stretch>
              <a:fillRect/>
            </a:stretch>
          </a:blipFill>
        </p:spPr>
        <p:txBody>
          <a:bodyPr wrap="square" lIns="0" tIns="0" rIns="0" bIns="0" rtlCol="0" anchor="ctr"/>
          <a:lstStyle/>
          <a:p>
            <a:pPr algn="ctr"/>
            <a:r>
              <a:rPr lang="ru-RU" sz="1600" dirty="0">
                <a:solidFill>
                  <a:srgbClr val="703F2F"/>
                </a:solidFill>
              </a:rPr>
              <a:t>3</a:t>
            </a:r>
            <a:endParaRPr sz="1600" dirty="0">
              <a:solidFill>
                <a:srgbClr val="703F2F"/>
              </a:solidFill>
            </a:endParaRPr>
          </a:p>
        </p:txBody>
      </p:sp>
      <p:sp>
        <p:nvSpPr>
          <p:cNvPr id="46" name="object 28">
            <a:extLst>
              <a:ext uri="{FF2B5EF4-FFF2-40B4-BE49-F238E27FC236}">
                <a16:creationId xmlns:a16="http://schemas.microsoft.com/office/drawing/2014/main" id="{1455FDBB-0451-4970-B62C-8CC67DF97D1E}"/>
              </a:ext>
            </a:extLst>
          </p:cNvPr>
          <p:cNvSpPr/>
          <p:nvPr/>
        </p:nvSpPr>
        <p:spPr>
          <a:xfrm>
            <a:off x="3186040" y="1902803"/>
            <a:ext cx="446531" cy="513588"/>
          </a:xfrm>
          <a:prstGeom prst="rect">
            <a:avLst/>
          </a:prstGeom>
          <a:blipFill>
            <a:blip r:embed="rId4" cstate="print"/>
            <a:stretch>
              <a:fillRect/>
            </a:stretch>
          </a:blipFill>
        </p:spPr>
        <p:txBody>
          <a:bodyPr wrap="square" lIns="0" tIns="0" rIns="0" bIns="0" rtlCol="0" anchor="ctr"/>
          <a:lstStyle/>
          <a:p>
            <a:pPr algn="ctr"/>
            <a:r>
              <a:rPr lang="ru-RU" sz="1600" dirty="0">
                <a:solidFill>
                  <a:srgbClr val="703F2F"/>
                </a:solidFill>
              </a:rPr>
              <a:t>2</a:t>
            </a:r>
            <a:endParaRPr sz="1600" dirty="0">
              <a:solidFill>
                <a:srgbClr val="703F2F"/>
              </a:solidFill>
            </a:endParaRPr>
          </a:p>
        </p:txBody>
      </p:sp>
      <p:sp>
        <p:nvSpPr>
          <p:cNvPr id="48" name="TextBox 47">
            <a:extLst>
              <a:ext uri="{FF2B5EF4-FFF2-40B4-BE49-F238E27FC236}">
                <a16:creationId xmlns:a16="http://schemas.microsoft.com/office/drawing/2014/main" id="{BE52AE97-C2F2-4D72-AB16-9FE978C4AE6C}"/>
              </a:ext>
            </a:extLst>
          </p:cNvPr>
          <p:cNvSpPr txBox="1"/>
          <p:nvPr/>
        </p:nvSpPr>
        <p:spPr>
          <a:xfrm>
            <a:off x="7357325" y="2038350"/>
            <a:ext cx="929302" cy="784830"/>
          </a:xfrm>
          <a:prstGeom prst="rect">
            <a:avLst/>
          </a:prstGeom>
          <a:noFill/>
          <a:ln w="12700">
            <a:solidFill>
              <a:srgbClr val="ED5338"/>
            </a:solidFill>
          </a:ln>
        </p:spPr>
        <p:txBody>
          <a:bodyPr wrap="square" rtlCol="0">
            <a:spAutoFit/>
          </a:bodyPr>
          <a:lstStyle/>
          <a:p>
            <a:pPr algn="ctr"/>
            <a:r>
              <a:rPr lang="ru-RU" sz="750" b="1" dirty="0">
                <a:solidFill>
                  <a:srgbClr val="703F2F"/>
                </a:solidFill>
                <a:latin typeface="Calibri" panose="020F0502020204030204" pitchFamily="34" charset="0"/>
                <a:cs typeface="Calibri" panose="020F0502020204030204" pitchFamily="34" charset="0"/>
              </a:rPr>
              <a:t>Проекты субъектов МСП</a:t>
            </a:r>
          </a:p>
          <a:p>
            <a:pPr algn="ctr"/>
            <a:r>
              <a:rPr lang="ru-RU" sz="750" b="1" dirty="0">
                <a:solidFill>
                  <a:srgbClr val="703F2F"/>
                </a:solidFill>
                <a:latin typeface="Calibri" panose="020F0502020204030204" pitchFamily="34" charset="0"/>
                <a:cs typeface="Calibri" panose="020F0502020204030204" pitchFamily="34" charset="0"/>
              </a:rPr>
              <a:t>с объемом капитальных вложений </a:t>
            </a:r>
          </a:p>
          <a:p>
            <a:pPr algn="ctr"/>
            <a:r>
              <a:rPr lang="ru-RU" sz="750" b="1" dirty="0">
                <a:solidFill>
                  <a:srgbClr val="703F2F"/>
                </a:solidFill>
                <a:latin typeface="Calibri" panose="020F0502020204030204" pitchFamily="34" charset="0"/>
                <a:cs typeface="Calibri" panose="020F0502020204030204" pitchFamily="34" charset="0"/>
              </a:rPr>
              <a:t>до 5 млрд рублей</a:t>
            </a:r>
          </a:p>
        </p:txBody>
      </p:sp>
      <p:cxnSp>
        <p:nvCxnSpPr>
          <p:cNvPr id="49" name="Прямая со стрелкой 48">
            <a:extLst>
              <a:ext uri="{FF2B5EF4-FFF2-40B4-BE49-F238E27FC236}">
                <a16:creationId xmlns:a16="http://schemas.microsoft.com/office/drawing/2014/main" id="{F0A2F90D-E21A-4562-A89E-1129EA2CE8B1}"/>
              </a:ext>
            </a:extLst>
          </p:cNvPr>
          <p:cNvCxnSpPr>
            <a:cxnSpLocks/>
            <a:stCxn id="48" idx="2"/>
          </p:cNvCxnSpPr>
          <p:nvPr/>
        </p:nvCxnSpPr>
        <p:spPr>
          <a:xfrm flipH="1">
            <a:off x="7801967" y="2823180"/>
            <a:ext cx="20009" cy="1466572"/>
          </a:xfrm>
          <a:prstGeom prst="straightConnector1">
            <a:avLst/>
          </a:prstGeom>
          <a:ln w="38100">
            <a:solidFill>
              <a:srgbClr val="ED5338"/>
            </a:solidFill>
            <a:tailEnd type="none"/>
          </a:ln>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a:extLst>
              <a:ext uri="{FF2B5EF4-FFF2-40B4-BE49-F238E27FC236}">
                <a16:creationId xmlns:a16="http://schemas.microsoft.com/office/drawing/2014/main" id="{B8F67733-F835-4B88-BCB5-9F4DA85DFB75}"/>
              </a:ext>
            </a:extLst>
          </p:cNvPr>
          <p:cNvCxnSpPr>
            <a:cxnSpLocks/>
          </p:cNvCxnSpPr>
          <p:nvPr/>
        </p:nvCxnSpPr>
        <p:spPr>
          <a:xfrm flipH="1">
            <a:off x="7086600" y="4289752"/>
            <a:ext cx="726144" cy="0"/>
          </a:xfrm>
          <a:prstGeom prst="straightConnector1">
            <a:avLst/>
          </a:prstGeom>
          <a:ln w="38100">
            <a:solidFill>
              <a:srgbClr val="ED5338"/>
            </a:solidFill>
            <a:tailEnd type="triangle"/>
          </a:ln>
        </p:spPr>
        <p:style>
          <a:lnRef idx="1">
            <a:schemeClr val="accent1"/>
          </a:lnRef>
          <a:fillRef idx="0">
            <a:schemeClr val="accent1"/>
          </a:fillRef>
          <a:effectRef idx="0">
            <a:schemeClr val="accent1"/>
          </a:effectRef>
          <a:fontRef idx="minor">
            <a:schemeClr val="tx1"/>
          </a:fontRef>
        </p:style>
      </p:cxnSp>
      <p:cxnSp>
        <p:nvCxnSpPr>
          <p:cNvPr id="60" name="Прямая со стрелкой 59">
            <a:extLst>
              <a:ext uri="{FF2B5EF4-FFF2-40B4-BE49-F238E27FC236}">
                <a16:creationId xmlns:a16="http://schemas.microsoft.com/office/drawing/2014/main" id="{858EAAAA-C462-4A15-B782-DE749474F817}"/>
              </a:ext>
            </a:extLst>
          </p:cNvPr>
          <p:cNvCxnSpPr>
            <a:cxnSpLocks/>
            <a:endCxn id="25" idx="3"/>
          </p:cNvCxnSpPr>
          <p:nvPr/>
        </p:nvCxnSpPr>
        <p:spPr>
          <a:xfrm flipH="1">
            <a:off x="2698090" y="4275275"/>
            <a:ext cx="1774800" cy="11383"/>
          </a:xfrm>
          <a:prstGeom prst="straightConnector1">
            <a:avLst/>
          </a:prstGeom>
          <a:ln w="38100">
            <a:solidFill>
              <a:srgbClr val="ED5338"/>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8">
            <a:extLst>
              <a:ext uri="{FF2B5EF4-FFF2-40B4-BE49-F238E27FC236}">
                <a16:creationId xmlns:a16="http://schemas.microsoft.com/office/drawing/2014/main" id="{3BB832CA-2ADD-4621-9A5E-BEFCAFD64AB6}"/>
              </a:ext>
            </a:extLst>
          </p:cNvPr>
          <p:cNvSpPr/>
          <p:nvPr/>
        </p:nvSpPr>
        <p:spPr>
          <a:xfrm>
            <a:off x="3360230" y="3811969"/>
            <a:ext cx="446531" cy="513588"/>
          </a:xfrm>
          <a:prstGeom prst="rect">
            <a:avLst/>
          </a:prstGeom>
          <a:blipFill>
            <a:blip r:embed="rId4" cstate="print"/>
            <a:stretch>
              <a:fillRect/>
            </a:stretch>
          </a:blipFill>
        </p:spPr>
        <p:txBody>
          <a:bodyPr wrap="square" lIns="0" tIns="0" rIns="0" bIns="0" rtlCol="0" anchor="ctr"/>
          <a:lstStyle/>
          <a:p>
            <a:pPr algn="ctr"/>
            <a:r>
              <a:rPr lang="ru-RU" sz="1600" dirty="0">
                <a:solidFill>
                  <a:srgbClr val="703F2F"/>
                </a:solidFill>
              </a:rPr>
              <a:t>4</a:t>
            </a:r>
            <a:endParaRPr sz="1600" dirty="0">
              <a:solidFill>
                <a:srgbClr val="703F2F"/>
              </a:solidFill>
            </a:endParaRPr>
          </a:p>
        </p:txBody>
      </p:sp>
      <p:cxnSp>
        <p:nvCxnSpPr>
          <p:cNvPr id="64" name="Прямая со стрелкой 63">
            <a:extLst>
              <a:ext uri="{FF2B5EF4-FFF2-40B4-BE49-F238E27FC236}">
                <a16:creationId xmlns:a16="http://schemas.microsoft.com/office/drawing/2014/main" id="{0C8C25C2-6CA0-43FA-9F3A-3F5B9FAE02BF}"/>
              </a:ext>
            </a:extLst>
          </p:cNvPr>
          <p:cNvCxnSpPr>
            <a:cxnSpLocks/>
            <a:endCxn id="29" idx="2"/>
          </p:cNvCxnSpPr>
          <p:nvPr/>
        </p:nvCxnSpPr>
        <p:spPr>
          <a:xfrm flipV="1">
            <a:off x="1770583" y="3100304"/>
            <a:ext cx="10364" cy="796221"/>
          </a:xfrm>
          <a:prstGeom prst="straightConnector1">
            <a:avLst/>
          </a:prstGeom>
          <a:ln w="38100">
            <a:solidFill>
              <a:srgbClr val="ED5338"/>
            </a:solidFill>
            <a:tailEnd type="triangle"/>
          </a:ln>
        </p:spPr>
        <p:style>
          <a:lnRef idx="1">
            <a:schemeClr val="accent1"/>
          </a:lnRef>
          <a:fillRef idx="0">
            <a:schemeClr val="accent1"/>
          </a:fillRef>
          <a:effectRef idx="0">
            <a:schemeClr val="accent1"/>
          </a:effectRef>
          <a:fontRef idx="minor">
            <a:schemeClr val="tx1"/>
          </a:fontRef>
        </p:style>
      </p:cxnSp>
      <p:sp>
        <p:nvSpPr>
          <p:cNvPr id="69" name="object 28">
            <a:extLst>
              <a:ext uri="{FF2B5EF4-FFF2-40B4-BE49-F238E27FC236}">
                <a16:creationId xmlns:a16="http://schemas.microsoft.com/office/drawing/2014/main" id="{5FE118CB-9134-437E-B60A-96B570CCB472}"/>
              </a:ext>
            </a:extLst>
          </p:cNvPr>
          <p:cNvSpPr/>
          <p:nvPr/>
        </p:nvSpPr>
        <p:spPr>
          <a:xfrm>
            <a:off x="1703942" y="3426788"/>
            <a:ext cx="446531" cy="513588"/>
          </a:xfrm>
          <a:prstGeom prst="rect">
            <a:avLst/>
          </a:prstGeom>
          <a:blipFill>
            <a:blip r:embed="rId4" cstate="print"/>
            <a:stretch>
              <a:fillRect/>
            </a:stretch>
          </a:blipFill>
        </p:spPr>
        <p:txBody>
          <a:bodyPr wrap="square" lIns="0" tIns="0" rIns="0" bIns="0" rtlCol="0" anchor="ctr"/>
          <a:lstStyle/>
          <a:p>
            <a:pPr algn="ctr"/>
            <a:r>
              <a:rPr lang="ru-RU" sz="1600" dirty="0">
                <a:solidFill>
                  <a:srgbClr val="703F2F"/>
                </a:solidFill>
              </a:rPr>
              <a:t>5</a:t>
            </a:r>
            <a:endParaRPr sz="1600" dirty="0">
              <a:solidFill>
                <a:srgbClr val="703F2F"/>
              </a:solidFill>
            </a:endParaRPr>
          </a:p>
        </p:txBody>
      </p:sp>
      <p:sp>
        <p:nvSpPr>
          <p:cNvPr id="31" name="Заголовок 2"/>
          <p:cNvSpPr txBox="1">
            <a:spLocks/>
          </p:cNvSpPr>
          <p:nvPr/>
        </p:nvSpPr>
        <p:spPr>
          <a:xfrm>
            <a:off x="1066800" y="86678"/>
            <a:ext cx="7557696" cy="553998"/>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sz="1800" kern="0" dirty="0">
                <a:solidFill>
                  <a:srgbClr val="703F2F"/>
                </a:solidFill>
                <a:latin typeface="+mn-lt"/>
              </a:rPr>
              <a:t>Механизм принятия решения о сопровождении </a:t>
            </a:r>
            <a:br>
              <a:rPr lang="ru-RU" sz="1800" kern="0" dirty="0">
                <a:solidFill>
                  <a:srgbClr val="703F2F"/>
                </a:solidFill>
                <a:latin typeface="+mn-lt"/>
              </a:rPr>
            </a:br>
            <a:r>
              <a:rPr lang="ru-RU" sz="1800" kern="0" dirty="0">
                <a:solidFill>
                  <a:srgbClr val="703F2F"/>
                </a:solidFill>
                <a:latin typeface="+mn-lt"/>
              </a:rPr>
              <a:t>инвестиционного проекта</a:t>
            </a:r>
          </a:p>
        </p:txBody>
      </p:sp>
      <p:cxnSp>
        <p:nvCxnSpPr>
          <p:cNvPr id="35" name="Прямая со стрелкой 34"/>
          <p:cNvCxnSpPr>
            <a:stCxn id="15" idx="0"/>
          </p:cNvCxnSpPr>
          <p:nvPr/>
        </p:nvCxnSpPr>
        <p:spPr>
          <a:xfrm flipH="1" flipV="1">
            <a:off x="5779744" y="3374584"/>
            <a:ext cx="1" cy="521941"/>
          </a:xfrm>
          <a:prstGeom prst="straightConnector1">
            <a:avLst/>
          </a:prstGeom>
          <a:ln w="12700">
            <a:tailEnd type="arrow"/>
          </a:ln>
        </p:spPr>
        <p:style>
          <a:lnRef idx="1">
            <a:schemeClr val="accent2"/>
          </a:lnRef>
          <a:fillRef idx="0">
            <a:schemeClr val="accent2"/>
          </a:fillRef>
          <a:effectRef idx="0">
            <a:schemeClr val="accent2"/>
          </a:effectRef>
          <a:fontRef idx="minor">
            <a:schemeClr val="tx1"/>
          </a:fontRef>
        </p:style>
      </p:cxnSp>
      <p:cxnSp>
        <p:nvCxnSpPr>
          <p:cNvPr id="41" name="Прямая со стрелкой 40"/>
          <p:cNvCxnSpPr>
            <a:stCxn id="13" idx="2"/>
          </p:cNvCxnSpPr>
          <p:nvPr/>
        </p:nvCxnSpPr>
        <p:spPr>
          <a:xfrm>
            <a:off x="5994102" y="3374584"/>
            <a:ext cx="5316" cy="521941"/>
          </a:xfrm>
          <a:prstGeom prst="straightConnector1">
            <a:avLst/>
          </a:prstGeom>
          <a:ln w="12700">
            <a:tailEnd type="arrow"/>
          </a:ln>
        </p:spPr>
        <p:style>
          <a:lnRef idx="1">
            <a:schemeClr val="accent2"/>
          </a:lnRef>
          <a:fillRef idx="0">
            <a:schemeClr val="accent2"/>
          </a:fillRef>
          <a:effectRef idx="0">
            <a:schemeClr val="accent2"/>
          </a:effectRef>
          <a:fontRef idx="minor">
            <a:schemeClr val="tx1"/>
          </a:fontRef>
        </p:style>
      </p:cxnSp>
      <p:sp>
        <p:nvSpPr>
          <p:cNvPr id="52" name="TextBox 51">
            <a:extLst>
              <a:ext uri="{FF2B5EF4-FFF2-40B4-BE49-F238E27FC236}">
                <a16:creationId xmlns:a16="http://schemas.microsoft.com/office/drawing/2014/main" id="{F7C1F471-933E-447D-9593-69C436A18076}"/>
              </a:ext>
            </a:extLst>
          </p:cNvPr>
          <p:cNvSpPr txBox="1"/>
          <p:nvPr/>
        </p:nvSpPr>
        <p:spPr>
          <a:xfrm>
            <a:off x="5770836" y="3427805"/>
            <a:ext cx="1953253" cy="415498"/>
          </a:xfrm>
          <a:prstGeom prst="rect">
            <a:avLst/>
          </a:prstGeom>
          <a:noFill/>
        </p:spPr>
        <p:txBody>
          <a:bodyPr wrap="square" rtlCol="0">
            <a:spAutoFit/>
          </a:bodyPr>
          <a:lstStyle/>
          <a:p>
            <a:pPr algn="ctr"/>
            <a:r>
              <a:rPr lang="ru-RU" sz="700" i="1" dirty="0">
                <a:solidFill>
                  <a:srgbClr val="703F2F"/>
                </a:solidFill>
                <a:latin typeface="Arial" panose="020B0604020202020204" pitchFamily="34" charset="0"/>
                <a:cs typeface="Arial" panose="020B0604020202020204" pitchFamily="34" charset="0"/>
              </a:rPr>
              <a:t>Назначение ответственных за сопровождение инвестиционного проекта лиц</a:t>
            </a:r>
          </a:p>
        </p:txBody>
      </p:sp>
      <p:sp>
        <p:nvSpPr>
          <p:cNvPr id="58" name="Прямоугольник 57"/>
          <p:cNvSpPr/>
          <p:nvPr/>
        </p:nvSpPr>
        <p:spPr>
          <a:xfrm>
            <a:off x="6096939" y="843449"/>
            <a:ext cx="2858062" cy="523220"/>
          </a:xfrm>
          <a:prstGeom prst="rect">
            <a:avLst/>
          </a:prstGeom>
        </p:spPr>
        <p:txBody>
          <a:bodyPr wrap="square">
            <a:spAutoFit/>
          </a:bodyPr>
          <a:lstStyle/>
          <a:p>
            <a:pPr algn="ctr"/>
            <a:r>
              <a:rPr lang="ru-RU" sz="700" kern="0" dirty="0">
                <a:solidFill>
                  <a:srgbClr val="703F2F"/>
                </a:solidFill>
                <a:latin typeface="Calibri" panose="020F0502020204030204" pitchFamily="34" charset="0"/>
                <a:cs typeface="Calibri" panose="020F0502020204030204" pitchFamily="34" charset="0"/>
              </a:rPr>
              <a:t>Приказ департамента инвестиций и развития МСП Краснодарского края от 19.07.2016 № 70  «Об утверждении порядка сопровождения  инвестиционных проектов, реализуемых и (или) планируемых к реализации на территории Краснодарского края»</a:t>
            </a:r>
            <a:endParaRPr lang="ru-RU" sz="700" b="1" kern="0" dirty="0">
              <a:solidFill>
                <a:sysClr val="windowText" lastClr="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585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791200" y="731282"/>
            <a:ext cx="454151" cy="513588"/>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620000" y="0"/>
            <a:ext cx="1444752" cy="738912"/>
          </a:xfrm>
          <a:prstGeom prst="rect">
            <a:avLst/>
          </a:prstGeom>
          <a:blipFill>
            <a:blip r:embed="rId4" cstate="print"/>
            <a:stretch>
              <a:fillRect/>
            </a:stretch>
          </a:blipFill>
        </p:spPr>
        <p:txBody>
          <a:bodyPr wrap="square" lIns="0" tIns="0" rIns="0" bIns="0" rtlCol="0"/>
          <a:lstStyle/>
          <a:p>
            <a:endParaRPr/>
          </a:p>
        </p:txBody>
      </p:sp>
      <p:sp>
        <p:nvSpPr>
          <p:cNvPr id="7" name="Заголовок 2"/>
          <p:cNvSpPr txBox="1">
            <a:spLocks/>
          </p:cNvSpPr>
          <p:nvPr/>
        </p:nvSpPr>
        <p:spPr>
          <a:xfrm>
            <a:off x="1143000" y="209550"/>
            <a:ext cx="6460744"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Механика работы ЦСИП</a:t>
            </a:r>
          </a:p>
        </p:txBody>
      </p:sp>
      <p:sp>
        <p:nvSpPr>
          <p:cNvPr id="11" name="object 5"/>
          <p:cNvSpPr/>
          <p:nvPr/>
        </p:nvSpPr>
        <p:spPr>
          <a:xfrm>
            <a:off x="1123871" y="1472455"/>
            <a:ext cx="454151" cy="513588"/>
          </a:xfrm>
          <a:prstGeom prst="rect">
            <a:avLst/>
          </a:prstGeom>
          <a:blipFill>
            <a:blip r:embed="rId3" cstate="print"/>
            <a:stretch>
              <a:fillRect/>
            </a:stretch>
          </a:blipFill>
        </p:spPr>
        <p:txBody>
          <a:bodyPr wrap="square" lIns="0" tIns="0" rIns="0" bIns="0" rtlCol="0"/>
          <a:lstStyle/>
          <a:p>
            <a:endParaRPr/>
          </a:p>
        </p:txBody>
      </p:sp>
      <p:graphicFrame>
        <p:nvGraphicFramePr>
          <p:cNvPr id="2" name="Схема 1"/>
          <p:cNvGraphicFramePr/>
          <p:nvPr>
            <p:extLst>
              <p:ext uri="{D42A27DB-BD31-4B8C-83A1-F6EECF244321}">
                <p14:modId xmlns:p14="http://schemas.microsoft.com/office/powerpoint/2010/main" val="3163582669"/>
              </p:ext>
            </p:extLst>
          </p:nvPr>
        </p:nvGraphicFramePr>
        <p:xfrm>
          <a:off x="1524000" y="1504950"/>
          <a:ext cx="5867400" cy="3098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8" name="object 14"/>
          <p:cNvSpPr txBox="1"/>
          <p:nvPr/>
        </p:nvSpPr>
        <p:spPr>
          <a:xfrm>
            <a:off x="1160747" y="1368684"/>
            <a:ext cx="2014473" cy="3267561"/>
          </a:xfrm>
          <a:prstGeom prst="rect">
            <a:avLst/>
          </a:prstGeom>
        </p:spPr>
        <p:txBody>
          <a:bodyPr vert="horz" wrap="square" lIns="0" tIns="12700" rIns="0" bIns="0" rtlCol="0">
            <a:spAutoFit/>
          </a:bodyPr>
          <a:lstStyle/>
          <a:p>
            <a:pPr marL="12700" marR="5080" algn="ctr">
              <a:lnSpc>
                <a:spcPct val="100000"/>
              </a:lnSpc>
              <a:spcBef>
                <a:spcPts val="100"/>
              </a:spcBef>
            </a:pPr>
            <a:endParaRPr lang="ru-RU" sz="1200" i="1" dirty="0">
              <a:solidFill>
                <a:srgbClr val="552112"/>
              </a:solidFill>
              <a:latin typeface="Arial"/>
              <a:cs typeface="Arial"/>
            </a:endParaRPr>
          </a:p>
          <a:p>
            <a:pPr marL="12700" marR="5080" algn="ctr">
              <a:lnSpc>
                <a:spcPct val="100000"/>
              </a:lnSpc>
              <a:spcBef>
                <a:spcPts val="100"/>
              </a:spcBef>
            </a:pPr>
            <a:r>
              <a:rPr lang="ru-RU" sz="1200" i="1" dirty="0">
                <a:solidFill>
                  <a:srgbClr val="552112"/>
                </a:solidFill>
                <a:latin typeface="Arial"/>
                <a:cs typeface="Arial"/>
              </a:rPr>
              <a:t>Земля и ресурсы:</a:t>
            </a:r>
          </a:p>
          <a:p>
            <a:pPr marL="184150" marR="5080" indent="-171450">
              <a:lnSpc>
                <a:spcPct val="100000"/>
              </a:lnSpc>
              <a:spcBef>
                <a:spcPts val="100"/>
              </a:spcBef>
              <a:buFontTx/>
              <a:buChar char="-"/>
            </a:pPr>
            <a:endParaRPr lang="ru-RU" sz="1000" i="1" dirty="0">
              <a:solidFill>
                <a:srgbClr val="552112"/>
              </a:solidFill>
              <a:latin typeface="Arial"/>
              <a:cs typeface="Arial"/>
            </a:endParaRPr>
          </a:p>
          <a:p>
            <a:pPr marL="184150" marR="5080" indent="-171450">
              <a:lnSpc>
                <a:spcPct val="100000"/>
              </a:lnSpc>
              <a:spcBef>
                <a:spcPts val="100"/>
              </a:spcBef>
              <a:buFontTx/>
              <a:buChar char="-"/>
            </a:pPr>
            <a:endParaRPr lang="ru-RU" sz="1000" i="1" dirty="0">
              <a:solidFill>
                <a:srgbClr val="552112"/>
              </a:solidFill>
              <a:latin typeface="Arial"/>
              <a:cs typeface="Arial"/>
            </a:endParaRPr>
          </a:p>
          <a:p>
            <a:pPr marL="184150" marR="5080" indent="-171450">
              <a:lnSpc>
                <a:spcPct val="100000"/>
              </a:lnSpc>
              <a:spcBef>
                <a:spcPts val="100"/>
              </a:spcBef>
              <a:buFontTx/>
              <a:buChar char="-"/>
            </a:pPr>
            <a:r>
              <a:rPr lang="ru-RU" sz="1000" i="1" dirty="0">
                <a:solidFill>
                  <a:srgbClr val="552112"/>
                </a:solidFill>
                <a:latin typeface="Arial"/>
                <a:cs typeface="Arial"/>
              </a:rPr>
              <a:t>подбор земельного участка;</a:t>
            </a:r>
          </a:p>
          <a:p>
            <a:pPr marL="184150" marR="5080" indent="-171450">
              <a:lnSpc>
                <a:spcPct val="100000"/>
              </a:lnSpc>
              <a:spcBef>
                <a:spcPts val="100"/>
              </a:spcBef>
              <a:buFontTx/>
              <a:buChar char="-"/>
            </a:pPr>
            <a:r>
              <a:rPr lang="ru-RU" sz="1000" i="1" dirty="0">
                <a:solidFill>
                  <a:srgbClr val="552112"/>
                </a:solidFill>
                <a:latin typeface="Arial"/>
                <a:cs typeface="Arial"/>
              </a:rPr>
              <a:t>содействие в оформлении земельно-правовой документации;</a:t>
            </a:r>
          </a:p>
          <a:p>
            <a:pPr marL="184150" marR="5080" indent="-171450">
              <a:lnSpc>
                <a:spcPct val="100000"/>
              </a:lnSpc>
              <a:spcBef>
                <a:spcPts val="100"/>
              </a:spcBef>
              <a:buFontTx/>
              <a:buChar char="-"/>
            </a:pPr>
            <a:r>
              <a:rPr lang="ru-RU" sz="1000" i="1" dirty="0">
                <a:solidFill>
                  <a:srgbClr val="552112"/>
                </a:solidFill>
                <a:latin typeface="Arial"/>
                <a:cs typeface="Arial"/>
              </a:rPr>
              <a:t>содействие в получении технических условий и заключении договоров технологического присоединения к сетям инженерного обеспечения;</a:t>
            </a:r>
          </a:p>
          <a:p>
            <a:pPr marL="184150" marR="5080" indent="-171450">
              <a:lnSpc>
                <a:spcPct val="100000"/>
              </a:lnSpc>
              <a:spcBef>
                <a:spcPts val="100"/>
              </a:spcBef>
              <a:buFontTx/>
              <a:buChar char="-"/>
            </a:pPr>
            <a:r>
              <a:rPr lang="ru-RU" sz="1000" i="1" dirty="0">
                <a:solidFill>
                  <a:srgbClr val="552112"/>
                </a:solidFill>
                <a:latin typeface="Arial"/>
                <a:cs typeface="Arial"/>
              </a:rPr>
              <a:t>содействие при получении разрешения на строительство и на ввод в эксплуатацию.</a:t>
            </a:r>
          </a:p>
          <a:p>
            <a:pPr marL="184150" marR="5080" indent="-171450">
              <a:lnSpc>
                <a:spcPct val="100000"/>
              </a:lnSpc>
              <a:spcBef>
                <a:spcPts val="100"/>
              </a:spcBef>
              <a:buFontTx/>
              <a:buChar char="-"/>
            </a:pPr>
            <a:endParaRPr lang="ru-RU" sz="1000" i="1" dirty="0">
              <a:solidFill>
                <a:srgbClr val="552112"/>
              </a:solidFill>
              <a:latin typeface="Arial"/>
              <a:cs typeface="Arial"/>
            </a:endParaRPr>
          </a:p>
          <a:p>
            <a:pPr marL="184150" marR="5080" indent="-171450">
              <a:lnSpc>
                <a:spcPct val="100000"/>
              </a:lnSpc>
              <a:spcBef>
                <a:spcPts val="100"/>
              </a:spcBef>
              <a:buFontTx/>
              <a:buChar char="-"/>
            </a:pPr>
            <a:endParaRPr sz="1000" dirty="0">
              <a:latin typeface="Arial"/>
              <a:cs typeface="Arial"/>
            </a:endParaRPr>
          </a:p>
        </p:txBody>
      </p:sp>
      <p:sp>
        <p:nvSpPr>
          <p:cNvPr id="20" name="object 14">
            <a:extLst>
              <a:ext uri="{FF2B5EF4-FFF2-40B4-BE49-F238E27FC236}">
                <a16:creationId xmlns:a16="http://schemas.microsoft.com/office/drawing/2014/main" id="{C3FFC42A-4917-4497-9C37-84D5F8939BF1}"/>
              </a:ext>
            </a:extLst>
          </p:cNvPr>
          <p:cNvSpPr txBox="1"/>
          <p:nvPr/>
        </p:nvSpPr>
        <p:spPr>
          <a:xfrm>
            <a:off x="5942760" y="824765"/>
            <a:ext cx="2014473" cy="2015936"/>
          </a:xfrm>
          <a:prstGeom prst="rect">
            <a:avLst/>
          </a:prstGeom>
        </p:spPr>
        <p:txBody>
          <a:bodyPr vert="horz" wrap="square" lIns="0" tIns="12700" rIns="0" bIns="0" rtlCol="0">
            <a:spAutoFit/>
          </a:bodyPr>
          <a:lstStyle/>
          <a:p>
            <a:pPr marL="12700" marR="5080">
              <a:lnSpc>
                <a:spcPct val="100000"/>
              </a:lnSpc>
              <a:spcBef>
                <a:spcPts val="100"/>
              </a:spcBef>
            </a:pPr>
            <a:r>
              <a:rPr lang="ru-RU" sz="1200" i="1" dirty="0">
                <a:solidFill>
                  <a:srgbClr val="552112"/>
                </a:solidFill>
                <a:latin typeface="Arial"/>
                <a:cs typeface="Arial"/>
              </a:rPr>
              <a:t>      Финансы:</a:t>
            </a:r>
          </a:p>
          <a:p>
            <a:pPr marL="12700" marR="5080">
              <a:lnSpc>
                <a:spcPct val="100000"/>
              </a:lnSpc>
              <a:spcBef>
                <a:spcPts val="100"/>
              </a:spcBef>
            </a:pPr>
            <a:endParaRPr lang="ru-RU" sz="1200" i="1" dirty="0">
              <a:solidFill>
                <a:srgbClr val="552112"/>
              </a:solidFill>
              <a:latin typeface="Arial"/>
              <a:cs typeface="Arial"/>
            </a:endParaRPr>
          </a:p>
          <a:p>
            <a:pPr marL="12700" marR="5080">
              <a:lnSpc>
                <a:spcPct val="100000"/>
              </a:lnSpc>
              <a:spcBef>
                <a:spcPts val="100"/>
              </a:spcBef>
            </a:pPr>
            <a:endParaRPr lang="ru-RU" sz="800" i="1" dirty="0">
              <a:solidFill>
                <a:srgbClr val="552112"/>
              </a:solidFill>
              <a:latin typeface="Arial"/>
              <a:cs typeface="Arial"/>
            </a:endParaRPr>
          </a:p>
          <a:p>
            <a:pPr marL="12700" marR="5080">
              <a:lnSpc>
                <a:spcPct val="100000"/>
              </a:lnSpc>
              <a:spcBef>
                <a:spcPts val="100"/>
              </a:spcBef>
            </a:pPr>
            <a:r>
              <a:rPr lang="ru-RU" sz="1000" i="1" dirty="0">
                <a:solidFill>
                  <a:srgbClr val="552112"/>
                </a:solidFill>
                <a:latin typeface="Arial"/>
                <a:cs typeface="Arial"/>
              </a:rPr>
              <a:t>- содействие в подборе дополнительных источников финансирования;</a:t>
            </a:r>
          </a:p>
          <a:p>
            <a:pPr marL="12700" marR="5080">
              <a:lnSpc>
                <a:spcPct val="100000"/>
              </a:lnSpc>
              <a:spcBef>
                <a:spcPts val="100"/>
              </a:spcBef>
            </a:pPr>
            <a:r>
              <a:rPr lang="ru-RU" sz="1000" i="1" dirty="0">
                <a:solidFill>
                  <a:srgbClr val="552112"/>
                </a:solidFill>
                <a:latin typeface="Arial"/>
                <a:cs typeface="Arial"/>
              </a:rPr>
              <a:t>- информирование о существующих финансовых институтах и их требованиям к заявителям и оформлению документации.</a:t>
            </a:r>
          </a:p>
          <a:p>
            <a:pPr marL="184150" marR="5080" indent="-171450">
              <a:lnSpc>
                <a:spcPct val="100000"/>
              </a:lnSpc>
              <a:spcBef>
                <a:spcPts val="100"/>
              </a:spcBef>
              <a:buFontTx/>
              <a:buChar char="-"/>
            </a:pPr>
            <a:endParaRPr sz="1000" dirty="0">
              <a:latin typeface="Arial"/>
              <a:cs typeface="Arial"/>
            </a:endParaRPr>
          </a:p>
        </p:txBody>
      </p:sp>
      <p:sp>
        <p:nvSpPr>
          <p:cNvPr id="22" name="object 5"/>
          <p:cNvSpPr/>
          <p:nvPr/>
        </p:nvSpPr>
        <p:spPr>
          <a:xfrm>
            <a:off x="5791200" y="2828826"/>
            <a:ext cx="454151" cy="513588"/>
          </a:xfrm>
          <a:prstGeom prst="rect">
            <a:avLst/>
          </a:prstGeom>
          <a:blipFill>
            <a:blip r:embed="rId3" cstate="print"/>
            <a:stretch>
              <a:fillRect/>
            </a:stretch>
          </a:blipFill>
        </p:spPr>
        <p:txBody>
          <a:bodyPr wrap="square" lIns="0" tIns="0" rIns="0" bIns="0" rtlCol="0"/>
          <a:lstStyle/>
          <a:p>
            <a:endParaRPr/>
          </a:p>
        </p:txBody>
      </p:sp>
      <p:sp>
        <p:nvSpPr>
          <p:cNvPr id="23" name="object 14">
            <a:extLst>
              <a:ext uri="{FF2B5EF4-FFF2-40B4-BE49-F238E27FC236}">
                <a16:creationId xmlns:a16="http://schemas.microsoft.com/office/drawing/2014/main" id="{D552D738-1067-41B1-B2FF-371E3DE675AA}"/>
              </a:ext>
            </a:extLst>
          </p:cNvPr>
          <p:cNvSpPr txBox="1"/>
          <p:nvPr/>
        </p:nvSpPr>
        <p:spPr>
          <a:xfrm>
            <a:off x="5942760" y="2900830"/>
            <a:ext cx="2504791" cy="1708160"/>
          </a:xfrm>
          <a:prstGeom prst="rect">
            <a:avLst/>
          </a:prstGeom>
        </p:spPr>
        <p:txBody>
          <a:bodyPr vert="horz" wrap="square" lIns="0" tIns="12700" rIns="0" bIns="0" rtlCol="0">
            <a:spAutoFit/>
          </a:bodyPr>
          <a:lstStyle/>
          <a:p>
            <a:pPr marL="12700" marR="5080">
              <a:lnSpc>
                <a:spcPct val="100000"/>
              </a:lnSpc>
              <a:spcBef>
                <a:spcPts val="100"/>
              </a:spcBef>
            </a:pPr>
            <a:r>
              <a:rPr lang="ru-RU" sz="1200" i="1" dirty="0">
                <a:solidFill>
                  <a:srgbClr val="552112"/>
                </a:solidFill>
                <a:latin typeface="Arial"/>
                <a:cs typeface="Arial"/>
              </a:rPr>
              <a:t>      Господдержка:</a:t>
            </a:r>
          </a:p>
          <a:p>
            <a:pPr marL="12700" marR="5080">
              <a:lnSpc>
                <a:spcPct val="100000"/>
              </a:lnSpc>
              <a:spcBef>
                <a:spcPts val="100"/>
              </a:spcBef>
            </a:pPr>
            <a:endParaRPr lang="ru-RU" sz="1200" i="1" dirty="0">
              <a:solidFill>
                <a:srgbClr val="552112"/>
              </a:solidFill>
              <a:latin typeface="Arial"/>
              <a:cs typeface="Arial"/>
            </a:endParaRPr>
          </a:p>
          <a:p>
            <a:pPr marL="12700" marR="5080">
              <a:lnSpc>
                <a:spcPct val="100000"/>
              </a:lnSpc>
              <a:spcBef>
                <a:spcPts val="100"/>
              </a:spcBef>
            </a:pPr>
            <a:endParaRPr lang="ru-RU" sz="800" i="1" dirty="0">
              <a:solidFill>
                <a:srgbClr val="552112"/>
              </a:solidFill>
              <a:latin typeface="Arial"/>
              <a:cs typeface="Arial"/>
            </a:endParaRPr>
          </a:p>
          <a:p>
            <a:pPr marL="12700" marR="5080">
              <a:lnSpc>
                <a:spcPct val="100000"/>
              </a:lnSpc>
              <a:spcBef>
                <a:spcPts val="100"/>
              </a:spcBef>
            </a:pPr>
            <a:r>
              <a:rPr lang="ru-RU" sz="1000" i="1" dirty="0">
                <a:solidFill>
                  <a:srgbClr val="552112"/>
                </a:solidFill>
                <a:latin typeface="Arial"/>
                <a:cs typeface="Arial"/>
              </a:rPr>
              <a:t>- содействие в подборе финансовых и нефинансовых инструментов, предлагаемых инфраструктурой поддержки СМСП;</a:t>
            </a:r>
          </a:p>
          <a:p>
            <a:pPr marL="12700" marR="5080">
              <a:lnSpc>
                <a:spcPct val="100000"/>
              </a:lnSpc>
              <a:spcBef>
                <a:spcPts val="100"/>
              </a:spcBef>
            </a:pPr>
            <a:r>
              <a:rPr lang="ru-RU" sz="1000" i="1" dirty="0">
                <a:solidFill>
                  <a:srgbClr val="552112"/>
                </a:solidFill>
                <a:latin typeface="Arial"/>
                <a:cs typeface="Arial"/>
              </a:rPr>
              <a:t>- информирование о существующих мерах государственной поддержки.</a:t>
            </a:r>
          </a:p>
          <a:p>
            <a:pPr marL="184150" marR="5080" indent="-171450">
              <a:lnSpc>
                <a:spcPct val="100000"/>
              </a:lnSpc>
              <a:spcBef>
                <a:spcPts val="100"/>
              </a:spcBef>
              <a:buFontTx/>
              <a:buChar char="-"/>
            </a:pPr>
            <a:endParaRPr sz="1000" dirty="0">
              <a:latin typeface="Arial"/>
              <a:cs typeface="Arial"/>
            </a:endParaRPr>
          </a:p>
        </p:txBody>
      </p:sp>
    </p:spTree>
    <p:extLst>
      <p:ext uri="{BB962C8B-B14F-4D97-AF65-F5344CB8AC3E}">
        <p14:creationId xmlns:p14="http://schemas.microsoft.com/office/powerpoint/2010/main" val="3975474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6"/>
          <p:cNvSpPr/>
          <p:nvPr/>
        </p:nvSpPr>
        <p:spPr>
          <a:xfrm>
            <a:off x="7662034" y="49747"/>
            <a:ext cx="1444752" cy="738912"/>
          </a:xfrm>
          <a:prstGeom prst="rect">
            <a:avLst/>
          </a:prstGeom>
          <a:blipFill>
            <a:blip r:embed="rId2" cstate="print"/>
            <a:stretch>
              <a:fillRect/>
            </a:stretch>
          </a:blipFill>
        </p:spPr>
        <p:txBody>
          <a:bodyPr wrap="square" lIns="0" tIns="0" rIns="0" bIns="0" rtlCol="0"/>
          <a:lstStyle/>
          <a:p>
            <a:endParaRPr/>
          </a:p>
        </p:txBody>
      </p:sp>
      <p:sp>
        <p:nvSpPr>
          <p:cNvPr id="6" name="Заголовок 2"/>
          <p:cNvSpPr txBox="1">
            <a:spLocks/>
          </p:cNvSpPr>
          <p:nvPr/>
        </p:nvSpPr>
        <p:spPr>
          <a:xfrm>
            <a:off x="1066800" y="209550"/>
            <a:ext cx="6460744"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Общая проблематика инвестиционных проектов</a:t>
            </a:r>
          </a:p>
        </p:txBody>
      </p:sp>
      <p:graphicFrame>
        <p:nvGraphicFramePr>
          <p:cNvPr id="7" name="Таблица 3">
            <a:extLst>
              <a:ext uri="{FF2B5EF4-FFF2-40B4-BE49-F238E27FC236}">
                <a16:creationId xmlns:a16="http://schemas.microsoft.com/office/drawing/2014/main" id="{7183472F-0AB2-4D6C-87A1-1573AF5E1EF7}"/>
              </a:ext>
            </a:extLst>
          </p:cNvPr>
          <p:cNvGraphicFramePr>
            <a:graphicFrameLocks noGrp="1"/>
          </p:cNvGraphicFramePr>
          <p:nvPr>
            <p:extLst>
              <p:ext uri="{D42A27DB-BD31-4B8C-83A1-F6EECF244321}">
                <p14:modId xmlns:p14="http://schemas.microsoft.com/office/powerpoint/2010/main" val="2332900071"/>
              </p:ext>
            </p:extLst>
          </p:nvPr>
        </p:nvGraphicFramePr>
        <p:xfrm>
          <a:off x="1716286" y="1302247"/>
          <a:ext cx="6649213" cy="3049947"/>
        </p:xfrm>
        <a:graphic>
          <a:graphicData uri="http://schemas.openxmlformats.org/drawingml/2006/table">
            <a:tbl>
              <a:tblPr firstRow="1" bandRow="1">
                <a:tableStyleId>{2D5ABB26-0587-4C30-8999-92F81FD0307C}</a:tableStyleId>
              </a:tblPr>
              <a:tblGrid>
                <a:gridCol w="6649213">
                  <a:extLst>
                    <a:ext uri="{9D8B030D-6E8A-4147-A177-3AD203B41FA5}">
                      <a16:colId xmlns:a16="http://schemas.microsoft.com/office/drawing/2014/main" val="1313902842"/>
                    </a:ext>
                  </a:extLst>
                </a:gridCol>
              </a:tblGrid>
              <a:tr h="523557">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1" dirty="0">
                          <a:solidFill>
                            <a:schemeClr val="accent2">
                              <a:lumMod val="50000"/>
                            </a:schemeClr>
                          </a:solidFill>
                          <a:latin typeface="Arial" panose="020B0604020202020204" pitchFamily="34" charset="0"/>
                          <a:cs typeface="Arial" panose="020B0604020202020204" pitchFamily="34" charset="0"/>
                        </a:rPr>
                        <a:t>Несоответствие земельно-правовой и градостроительной</a:t>
                      </a:r>
                      <a:r>
                        <a:rPr lang="ru-RU" sz="1200" b="1" baseline="0" dirty="0">
                          <a:solidFill>
                            <a:schemeClr val="accent2">
                              <a:lumMod val="50000"/>
                            </a:schemeClr>
                          </a:solidFill>
                          <a:latin typeface="Arial" panose="020B0604020202020204" pitchFamily="34" charset="0"/>
                          <a:cs typeface="Arial" panose="020B0604020202020204" pitchFamily="34" charset="0"/>
                        </a:rPr>
                        <a:t> </a:t>
                      </a:r>
                      <a:r>
                        <a:rPr lang="ru-RU" sz="1200" b="1" dirty="0">
                          <a:solidFill>
                            <a:schemeClr val="accent2">
                              <a:lumMod val="50000"/>
                            </a:schemeClr>
                          </a:solidFill>
                          <a:latin typeface="Arial" panose="020B0604020202020204" pitchFamily="34" charset="0"/>
                          <a:cs typeface="Arial" panose="020B0604020202020204" pitchFamily="34" charset="0"/>
                        </a:rPr>
                        <a:t>документации требованиям инвестиционного проекта</a:t>
                      </a:r>
                      <a:endParaRPr lang="ru-RU" sz="1200" b="1" i="0" dirty="0">
                        <a:solidFill>
                          <a:schemeClr val="accent2">
                            <a:lumMod val="50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6469725"/>
                  </a:ext>
                </a:extLst>
              </a:tr>
              <a:tr h="501742">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1" dirty="0">
                          <a:solidFill>
                            <a:schemeClr val="accent2">
                              <a:lumMod val="50000"/>
                            </a:schemeClr>
                          </a:solidFill>
                          <a:latin typeface="Arial" panose="020B0604020202020204" pitchFamily="34" charset="0"/>
                          <a:cs typeface="Arial" panose="020B0604020202020204" pitchFamily="34" charset="0"/>
                        </a:rPr>
                        <a:t>Инфраструктурные ограничения в подключении к инженерным</a:t>
                      </a:r>
                      <a:r>
                        <a:rPr lang="ru-RU" sz="1200" b="1" baseline="0" dirty="0">
                          <a:solidFill>
                            <a:schemeClr val="accent2">
                              <a:lumMod val="50000"/>
                            </a:schemeClr>
                          </a:solidFill>
                          <a:latin typeface="Arial" panose="020B0604020202020204" pitchFamily="34" charset="0"/>
                          <a:cs typeface="Arial" panose="020B0604020202020204" pitchFamily="34" charset="0"/>
                        </a:rPr>
                        <a:t> </a:t>
                      </a:r>
                      <a:r>
                        <a:rPr lang="ru-RU" sz="1200" b="1" dirty="0">
                          <a:solidFill>
                            <a:schemeClr val="accent2">
                              <a:lumMod val="50000"/>
                            </a:schemeClr>
                          </a:solidFill>
                          <a:latin typeface="Arial" panose="020B0604020202020204" pitchFamily="34" charset="0"/>
                          <a:cs typeface="Arial" panose="020B0604020202020204" pitchFamily="34" charset="0"/>
                        </a:rPr>
                        <a:t>сетям</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lumMod val="50000"/>
                        </a:schemeClr>
                      </a:solidFill>
                      <a:prstDash val="sysDot"/>
                      <a:round/>
                      <a:headEnd type="none" w="med" len="med"/>
                      <a:tailEnd type="none" w="med" len="med"/>
                    </a:lnT>
                    <a:lnB w="12700" cap="flat" cmpd="sng" algn="ctr">
                      <a:solidFill>
                        <a:schemeClr val="accent2">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8853136"/>
                  </a:ext>
                </a:extLst>
              </a:tr>
              <a:tr h="516286">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1" dirty="0">
                          <a:solidFill>
                            <a:schemeClr val="accent2">
                              <a:lumMod val="50000"/>
                            </a:schemeClr>
                          </a:solidFill>
                          <a:latin typeface="Arial" panose="020B0604020202020204" pitchFamily="34" charset="0"/>
                          <a:cs typeface="Arial" panose="020B0604020202020204" pitchFamily="34" charset="0"/>
                        </a:rPr>
                        <a:t>Высокая стоимость технологического присоединения к</a:t>
                      </a:r>
                      <a:r>
                        <a:rPr lang="ru-RU" sz="1200" b="1" baseline="0" dirty="0">
                          <a:solidFill>
                            <a:schemeClr val="accent2">
                              <a:lumMod val="50000"/>
                            </a:schemeClr>
                          </a:solidFill>
                          <a:latin typeface="Arial" panose="020B0604020202020204" pitchFamily="34" charset="0"/>
                          <a:cs typeface="Arial" panose="020B0604020202020204" pitchFamily="34" charset="0"/>
                        </a:rPr>
                        <a:t> </a:t>
                      </a:r>
                      <a:r>
                        <a:rPr lang="ru-RU" sz="1200" b="1" dirty="0">
                          <a:solidFill>
                            <a:schemeClr val="accent2">
                              <a:lumMod val="50000"/>
                            </a:schemeClr>
                          </a:solidFill>
                          <a:latin typeface="Arial" panose="020B0604020202020204" pitchFamily="34" charset="0"/>
                          <a:cs typeface="Arial" panose="020B0604020202020204" pitchFamily="34" charset="0"/>
                        </a:rPr>
                        <a:t>инженерным сетям</a:t>
                      </a:r>
                      <a:endParaRPr lang="ru-RU" sz="1200" b="1" i="0" dirty="0">
                        <a:solidFill>
                          <a:schemeClr val="accent2">
                            <a:lumMod val="50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lumMod val="50000"/>
                        </a:schemeClr>
                      </a:solidFill>
                      <a:prstDash val="sysDot"/>
                      <a:round/>
                      <a:headEnd type="none" w="med" len="med"/>
                      <a:tailEnd type="none" w="med" len="med"/>
                    </a:lnT>
                    <a:lnB w="12700" cap="flat" cmpd="sng" algn="ctr">
                      <a:solidFill>
                        <a:schemeClr val="accent2">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4715573"/>
                  </a:ext>
                </a:extLst>
              </a:tr>
              <a:tr h="528666">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1" dirty="0">
                          <a:solidFill>
                            <a:schemeClr val="accent2">
                              <a:lumMod val="50000"/>
                            </a:schemeClr>
                          </a:solidFill>
                          <a:latin typeface="Arial" panose="020B0604020202020204" pitchFamily="34" charset="0"/>
                          <a:cs typeface="Arial" panose="020B0604020202020204" pitchFamily="34" charset="0"/>
                        </a:rPr>
                        <a:t>Отсутствие транспортной доступности к объекту</a:t>
                      </a:r>
                      <a:r>
                        <a:rPr lang="ru-RU" sz="1200" b="1" baseline="0" dirty="0">
                          <a:solidFill>
                            <a:schemeClr val="accent2">
                              <a:lumMod val="50000"/>
                            </a:schemeClr>
                          </a:solidFill>
                          <a:latin typeface="Arial" panose="020B0604020202020204" pitchFamily="34" charset="0"/>
                          <a:cs typeface="Arial" panose="020B0604020202020204" pitchFamily="34" charset="0"/>
                        </a:rPr>
                        <a:t> </a:t>
                      </a:r>
                      <a:r>
                        <a:rPr lang="ru-RU" sz="1200" b="1" dirty="0">
                          <a:solidFill>
                            <a:schemeClr val="accent2">
                              <a:lumMod val="50000"/>
                            </a:schemeClr>
                          </a:solidFill>
                          <a:latin typeface="Arial" panose="020B0604020202020204" pitchFamily="34" charset="0"/>
                          <a:cs typeface="Arial" panose="020B0604020202020204" pitchFamily="34" charset="0"/>
                        </a:rPr>
                        <a:t>инвестирования</a:t>
                      </a:r>
                      <a:endParaRPr lang="ru-RU" sz="1200" b="1" i="0" dirty="0">
                        <a:solidFill>
                          <a:schemeClr val="accent2">
                            <a:lumMod val="50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lumMod val="50000"/>
                        </a:schemeClr>
                      </a:solidFill>
                      <a:prstDash val="sysDot"/>
                      <a:round/>
                      <a:headEnd type="none" w="med" len="med"/>
                      <a:tailEnd type="none" w="med" len="med"/>
                    </a:lnT>
                    <a:lnB w="12700" cap="flat" cmpd="sng" algn="ctr">
                      <a:solidFill>
                        <a:schemeClr val="accent2">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1212761"/>
                  </a:ext>
                </a:extLst>
              </a:tr>
              <a:tr h="48984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1" dirty="0">
                          <a:solidFill>
                            <a:schemeClr val="accent2">
                              <a:lumMod val="50000"/>
                            </a:schemeClr>
                          </a:solidFill>
                          <a:latin typeface="Arial" panose="020B0604020202020204" pitchFamily="34" charset="0"/>
                          <a:cs typeface="Arial" panose="020B0604020202020204" pitchFamily="34" charset="0"/>
                        </a:rPr>
                        <a:t>Поиск дополнительных источников финансирования</a:t>
                      </a:r>
                      <a:endParaRPr lang="ru-RU" sz="1200" b="1" i="0" dirty="0">
                        <a:solidFill>
                          <a:schemeClr val="accent2">
                            <a:lumMod val="50000"/>
                          </a:schemeClr>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lumMod val="50000"/>
                        </a:schemeClr>
                      </a:solidFill>
                      <a:prstDash val="sysDot"/>
                      <a:round/>
                      <a:headEnd type="none" w="med" len="med"/>
                      <a:tailEnd type="none" w="med" len="med"/>
                    </a:lnT>
                    <a:lnB w="12700" cap="flat" cmpd="sng" algn="ctr">
                      <a:solidFill>
                        <a:schemeClr val="accent2">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580140"/>
                  </a:ext>
                </a:extLst>
              </a:tr>
              <a:tr h="48984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1" i="0" dirty="0">
                          <a:solidFill>
                            <a:schemeClr val="accent2">
                              <a:lumMod val="50000"/>
                            </a:schemeClr>
                          </a:solidFill>
                          <a:latin typeface="Arial" panose="020B0604020202020204" pitchFamily="34" charset="0"/>
                          <a:cs typeface="Arial" panose="020B0604020202020204" pitchFamily="34" charset="0"/>
                        </a:rPr>
                        <a:t>Недостаточная проработка проектной документации со стороны инвестора</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lumMod val="5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8" name="object 5"/>
          <p:cNvSpPr/>
          <p:nvPr/>
        </p:nvSpPr>
        <p:spPr>
          <a:xfrm>
            <a:off x="1600200" y="788659"/>
            <a:ext cx="454151" cy="513588"/>
          </a:xfrm>
          <a:prstGeom prst="rect">
            <a:avLst/>
          </a:prstGeom>
          <a:blipFill>
            <a:blip r:embed="rId3" cstate="print"/>
            <a:stretch>
              <a:fillRect/>
            </a:stretch>
          </a:blipFill>
        </p:spPr>
        <p:txBody>
          <a:bodyPr wrap="square" lIns="0" tIns="0" rIns="0" bIns="0" rtlCol="0"/>
          <a:lstStyle/>
          <a:p>
            <a:endParaRPr/>
          </a:p>
        </p:txBody>
      </p:sp>
      <p:sp>
        <p:nvSpPr>
          <p:cNvPr id="10" name="object 3">
            <a:extLst>
              <a:ext uri="{FF2B5EF4-FFF2-40B4-BE49-F238E27FC236}">
                <a16:creationId xmlns:a16="http://schemas.microsoft.com/office/drawing/2014/main" id="{439F49C3-AA5C-4BCA-B40E-3C9AE3643F65}"/>
              </a:ext>
            </a:extLst>
          </p:cNvPr>
          <p:cNvSpPr/>
          <p:nvPr/>
        </p:nvSpPr>
        <p:spPr>
          <a:xfrm>
            <a:off x="0" y="658368"/>
            <a:ext cx="1199387" cy="3898391"/>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2190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426267" y="982827"/>
            <a:ext cx="7010400" cy="1049390"/>
          </a:xfrm>
          <a:prstGeom prst="rect">
            <a:avLst/>
          </a:prstGeom>
        </p:spPr>
        <p:txBody>
          <a:bodyPr vert="horz" wrap="square" lIns="0" tIns="0" rIns="0" bIns="0" rtlCol="0">
            <a:spAutoFit/>
          </a:bodyPr>
          <a:lstStyle/>
          <a:p>
            <a:pPr marL="328295" marR="5080" indent="-1905">
              <a:lnSpc>
                <a:spcPct val="114999"/>
              </a:lnSpc>
              <a:spcBef>
                <a:spcPts val="95"/>
              </a:spcBef>
            </a:pPr>
            <a:r>
              <a:rPr lang="ru-RU" sz="1200" spc="20" dirty="0">
                <a:solidFill>
                  <a:srgbClr val="703F2F"/>
                </a:solidFill>
                <a:cs typeface="Calibri"/>
              </a:rPr>
              <a:t>Аналогичную поддержку в регионах оказывают региональные институты развития (агентства инвестиций и корпорации развития), усилия которых направлены на создание условий, способствующих повышению инвестиционной привлекательности и притоку инвестиций в субъекты Российской Федерации. При этом содействие получают в основном крупные инвестиционные проекты.</a:t>
            </a:r>
          </a:p>
        </p:txBody>
      </p:sp>
      <p:sp>
        <p:nvSpPr>
          <p:cNvPr id="5" name="Заголовок 2"/>
          <p:cNvSpPr txBox="1">
            <a:spLocks/>
          </p:cNvSpPr>
          <p:nvPr/>
        </p:nvSpPr>
        <p:spPr>
          <a:xfrm>
            <a:off x="1066800" y="209550"/>
            <a:ext cx="6460744"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Уникальность ЦСИП</a:t>
            </a:r>
          </a:p>
        </p:txBody>
      </p:sp>
      <p:sp>
        <p:nvSpPr>
          <p:cNvPr id="7" name="object 5"/>
          <p:cNvSpPr/>
          <p:nvPr/>
        </p:nvSpPr>
        <p:spPr>
          <a:xfrm>
            <a:off x="1360046" y="897434"/>
            <a:ext cx="454151" cy="513588"/>
          </a:xfrm>
          <a:prstGeom prst="rect">
            <a:avLst/>
          </a:prstGeom>
          <a:blipFill>
            <a:blip r:embed="rId3" cstate="print"/>
            <a:stretch>
              <a:fillRect/>
            </a:stretch>
          </a:blipFill>
        </p:spPr>
        <p:txBody>
          <a:bodyPr wrap="square" lIns="0" tIns="0" rIns="0" bIns="0" rtlCol="0"/>
          <a:lstStyle/>
          <a:p>
            <a:endParaRPr/>
          </a:p>
        </p:txBody>
      </p:sp>
      <p:sp>
        <p:nvSpPr>
          <p:cNvPr id="8" name="TextBox 7"/>
          <p:cNvSpPr txBox="1"/>
          <p:nvPr/>
        </p:nvSpPr>
        <p:spPr>
          <a:xfrm>
            <a:off x="1423486" y="2095545"/>
            <a:ext cx="6175249" cy="2685351"/>
          </a:xfrm>
          <a:prstGeom prst="rect">
            <a:avLst/>
          </a:prstGeom>
          <a:noFill/>
        </p:spPr>
        <p:txBody>
          <a:bodyPr wrap="square" rtlCol="0">
            <a:spAutoFit/>
          </a:bodyPr>
          <a:lstStyle/>
          <a:p>
            <a:pPr marL="269240" marR="80010" lvl="0" indent="-635">
              <a:lnSpc>
                <a:spcPct val="114999"/>
              </a:lnSpc>
              <a:spcBef>
                <a:spcPts val="465"/>
              </a:spcBef>
            </a:pPr>
            <a:endParaRPr lang="ru-RU" sz="1200" spc="10" dirty="0">
              <a:solidFill>
                <a:srgbClr val="703F2F"/>
              </a:solidFill>
              <a:cs typeface="Calibri"/>
            </a:endParaRPr>
          </a:p>
          <a:p>
            <a:pPr marL="269240" marR="80010" lvl="0" indent="-635">
              <a:lnSpc>
                <a:spcPct val="114999"/>
              </a:lnSpc>
              <a:spcBef>
                <a:spcPts val="465"/>
              </a:spcBef>
            </a:pPr>
            <a:r>
              <a:rPr lang="ru-RU" sz="1200" spc="10" dirty="0">
                <a:solidFill>
                  <a:srgbClr val="703F2F"/>
                </a:solidFill>
                <a:cs typeface="Calibri"/>
              </a:rPr>
              <a:t>Созданный в 2018 году на базе Фонда развития бизнеса Краснодарского края Центр сопровождения инвестиционных проектов  (ЦСИП) специализируется на оказании содействия субъектам МСП при реализации инвестиционных проектов. При этом объем предполагаемых  капитальных вложений ограничен только в части предельно максимального объема – 5 млрд рублей, тогда как нижний предел нормативной документацией не установлен. </a:t>
            </a:r>
          </a:p>
          <a:p>
            <a:pPr marL="269240" marR="80010" lvl="0" indent="-635">
              <a:lnSpc>
                <a:spcPct val="114999"/>
              </a:lnSpc>
              <a:spcBef>
                <a:spcPts val="465"/>
              </a:spcBef>
            </a:pPr>
            <a:endParaRPr lang="ru-RU" sz="1200" spc="10" dirty="0">
              <a:solidFill>
                <a:srgbClr val="703F2F"/>
              </a:solidFill>
              <a:cs typeface="Calibri"/>
            </a:endParaRPr>
          </a:p>
          <a:p>
            <a:pPr marL="269240" marR="80010" lvl="0" indent="-635">
              <a:lnSpc>
                <a:spcPct val="114999"/>
              </a:lnSpc>
              <a:spcBef>
                <a:spcPts val="465"/>
              </a:spcBef>
            </a:pPr>
            <a:r>
              <a:rPr lang="ru-RU" sz="1200" spc="10" dirty="0">
                <a:solidFill>
                  <a:srgbClr val="703F2F"/>
                </a:solidFill>
                <a:cs typeface="Calibri"/>
              </a:rPr>
              <a:t>Отсутствие компенсационной составляющей по предоставляемой услуге со стороны инвестора, сопровождение является полностью </a:t>
            </a:r>
            <a:r>
              <a:rPr lang="ru-RU" sz="1200" b="1" u="sng" spc="10" dirty="0">
                <a:solidFill>
                  <a:srgbClr val="703F2F"/>
                </a:solidFill>
                <a:cs typeface="Calibri"/>
              </a:rPr>
              <a:t>бесплатным</a:t>
            </a:r>
            <a:endParaRPr lang="ru-RU" sz="1200" b="1" u="sng" dirty="0">
              <a:solidFill>
                <a:srgbClr val="703F2F"/>
              </a:solidFill>
              <a:cs typeface="Calibri"/>
            </a:endParaRPr>
          </a:p>
          <a:p>
            <a:endParaRPr lang="ru-RU" dirty="0"/>
          </a:p>
        </p:txBody>
      </p:sp>
      <p:sp>
        <p:nvSpPr>
          <p:cNvPr id="9" name="object 5"/>
          <p:cNvSpPr/>
          <p:nvPr/>
        </p:nvSpPr>
        <p:spPr>
          <a:xfrm>
            <a:off x="1369928" y="2350769"/>
            <a:ext cx="454151" cy="513588"/>
          </a:xfrm>
          <a:prstGeom prst="rect">
            <a:avLst/>
          </a:prstGeom>
          <a:blipFill>
            <a:blip r:embed="rId3" cstate="print"/>
            <a:stretch>
              <a:fillRect/>
            </a:stretch>
          </a:blipFill>
        </p:spPr>
        <p:txBody>
          <a:bodyPr wrap="square" lIns="0" tIns="0" rIns="0" bIns="0" rtlCol="0"/>
          <a:lstStyle/>
          <a:p>
            <a:endParaRPr/>
          </a:p>
        </p:txBody>
      </p:sp>
      <p:sp>
        <p:nvSpPr>
          <p:cNvPr id="10" name="object 5"/>
          <p:cNvSpPr/>
          <p:nvPr/>
        </p:nvSpPr>
        <p:spPr>
          <a:xfrm>
            <a:off x="1401902" y="3903879"/>
            <a:ext cx="454151" cy="513588"/>
          </a:xfrm>
          <a:prstGeom prst="rect">
            <a:avLst/>
          </a:prstGeom>
          <a:blipFill>
            <a:blip r:embed="rId3" cstate="print"/>
            <a:stretch>
              <a:fillRect/>
            </a:stretch>
          </a:blipFill>
        </p:spPr>
        <p:txBody>
          <a:bodyPr wrap="square" lIns="0" tIns="0" rIns="0" bIns="0" rtlCol="0"/>
          <a:lstStyle/>
          <a:p>
            <a:endParaRPr/>
          </a:p>
        </p:txBody>
      </p:sp>
      <p:sp>
        <p:nvSpPr>
          <p:cNvPr id="11" name="object 6">
            <a:extLst>
              <a:ext uri="{FF2B5EF4-FFF2-40B4-BE49-F238E27FC236}">
                <a16:creationId xmlns:a16="http://schemas.microsoft.com/office/drawing/2014/main" id="{EA7FF7F6-3BA4-46AF-9777-01DFA5EF4A34}"/>
              </a:ext>
            </a:extLst>
          </p:cNvPr>
          <p:cNvSpPr/>
          <p:nvPr/>
        </p:nvSpPr>
        <p:spPr>
          <a:xfrm>
            <a:off x="7662034" y="49747"/>
            <a:ext cx="1444752" cy="738912"/>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624364" y="3486150"/>
            <a:ext cx="2715988" cy="1436291"/>
          </a:xfrm>
          <a:prstGeom prst="rect">
            <a:avLst/>
          </a:prstGeom>
        </p:spPr>
        <p:txBody>
          <a:bodyPr vert="horz" wrap="square" lIns="0" tIns="0" rIns="0" bIns="0" rtlCol="0">
            <a:spAutoFit/>
          </a:bodyPr>
          <a:lstStyle/>
          <a:p>
            <a:pPr>
              <a:spcAft>
                <a:spcPts val="800"/>
              </a:spcAft>
            </a:pPr>
            <a:r>
              <a:rPr lang="ru-RU" sz="800" u="sng" dirty="0">
                <a:effectLst/>
                <a:latin typeface="Times New Roman" panose="02020603050405020304" pitchFamily="18" charset="0"/>
                <a:ea typeface="Calibri" panose="020F0502020204030204" pitchFamily="34" charset="0"/>
                <a:cs typeface="Times New Roman" panose="02020603050405020304" pitchFamily="18" charset="0"/>
              </a:rPr>
              <a:t>Местоположение:</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Северский р-он, </a:t>
            </a:r>
            <a:r>
              <a:rPr lang="ru-RU" sz="800" dirty="0" err="1">
                <a:effectLst/>
                <a:latin typeface="Times New Roman" panose="02020603050405020304" pitchFamily="18" charset="0"/>
                <a:ea typeface="Calibri" panose="020F0502020204030204" pitchFamily="34" charset="0"/>
                <a:cs typeface="Times New Roman" panose="02020603050405020304" pitchFamily="18" charset="0"/>
              </a:rPr>
              <a:t>ст-ца</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800" dirty="0" err="1">
                <a:effectLst/>
                <a:latin typeface="Times New Roman" panose="02020603050405020304" pitchFamily="18" charset="0"/>
                <a:ea typeface="Calibri" panose="020F0502020204030204" pitchFamily="34" charset="0"/>
                <a:cs typeface="Times New Roman" panose="02020603050405020304" pitchFamily="18" charset="0"/>
              </a:rPr>
              <a:t>Новодмитриевская</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800" u="sng" dirty="0">
                <a:effectLst/>
                <a:latin typeface="Times New Roman" panose="02020603050405020304" pitchFamily="18" charset="0"/>
                <a:ea typeface="Calibri" panose="020F0502020204030204" pitchFamily="34" charset="0"/>
                <a:cs typeface="Times New Roman" panose="02020603050405020304" pitchFamily="18" charset="0"/>
              </a:rPr>
              <a:t>Инвестор:</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ООО «</a:t>
            </a:r>
            <a:r>
              <a:rPr lang="ru-RU" sz="800" dirty="0" err="1">
                <a:effectLst/>
                <a:latin typeface="Times New Roman" panose="02020603050405020304" pitchFamily="18" charset="0"/>
                <a:ea typeface="Calibri" panose="020F0502020204030204" pitchFamily="34" charset="0"/>
                <a:cs typeface="Times New Roman" panose="02020603050405020304" pitchFamily="18" charset="0"/>
              </a:rPr>
              <a:t>Кубаньпродукт</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a:t>
            </a:r>
          </a:p>
          <a:p>
            <a:pPr>
              <a:spcAft>
                <a:spcPts val="800"/>
              </a:spcAft>
            </a:pPr>
            <a:r>
              <a:rPr lang="ru-RU" sz="800" dirty="0">
                <a:effectLst/>
                <a:latin typeface="Times New Roman" panose="02020603050405020304" pitchFamily="18" charset="0"/>
                <a:ea typeface="Calibri" panose="020F0502020204030204" pitchFamily="34" charset="0"/>
                <a:cs typeface="Times New Roman" panose="02020603050405020304" pitchFamily="18" charset="0"/>
              </a:rPr>
              <a:t>Объем инвестиций 2-ой очереди – 265 млн. руб.</a:t>
            </a:r>
            <a:br>
              <a:rPr lang="ru-RU" sz="800" dirty="0">
                <a:effectLst/>
                <a:latin typeface="Times New Roman" panose="02020603050405020304" pitchFamily="18" charset="0"/>
                <a:ea typeface="Calibri" panose="020F0502020204030204" pitchFamily="34" charset="0"/>
                <a:cs typeface="Times New Roman" panose="02020603050405020304" pitchFamily="18" charset="0"/>
              </a:rPr>
            </a:br>
            <a:r>
              <a:rPr lang="ru-RU" sz="800" dirty="0">
                <a:effectLst/>
                <a:latin typeface="Times New Roman" panose="02020603050405020304" pitchFamily="18" charset="0"/>
                <a:ea typeface="Calibri" panose="020F0502020204030204" pitchFamily="34" charset="0"/>
                <a:cs typeface="Times New Roman" panose="02020603050405020304" pitchFamily="18" charset="0"/>
              </a:rPr>
              <a:t>Рабочих мест – 20 новых рабочих мест</a:t>
            </a:r>
            <a:r>
              <a:rPr lang="ru-RU" sz="800" dirty="0">
                <a:latin typeface="Times New Roman" panose="02020603050405020304" pitchFamily="18" charset="0"/>
                <a:ea typeface="Calibri" panose="020F0502020204030204" pitchFamily="34" charset="0"/>
                <a:cs typeface="Times New Roman" panose="02020603050405020304" pitchFamily="18" charset="0"/>
              </a:rPr>
              <a:t>. </a:t>
            </a:r>
            <a:br>
              <a:rPr lang="ru-RU" sz="800" dirty="0">
                <a:latin typeface="Times New Roman" panose="02020603050405020304" pitchFamily="18" charset="0"/>
                <a:ea typeface="Calibri" panose="020F0502020204030204" pitchFamily="34" charset="0"/>
                <a:cs typeface="Times New Roman" panose="02020603050405020304" pitchFamily="18" charset="0"/>
              </a:rPr>
            </a:br>
            <a:r>
              <a:rPr lang="ru-RU" sz="800" dirty="0">
                <a:latin typeface="Times New Roman" panose="02020603050405020304" pitchFamily="18" charset="0"/>
                <a:ea typeface="Calibri" panose="020F0502020204030204" pitchFamily="34" charset="0"/>
                <a:cs typeface="Times New Roman" panose="02020603050405020304" pitchFamily="18" charset="0"/>
              </a:rPr>
              <a:t>Площадь комплекса – 10 га.</a:t>
            </a:r>
            <a:endParaRPr lang="ru-RU" sz="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ru-RU" sz="800" dirty="0">
                <a:effectLst/>
                <a:latin typeface="Times New Roman" panose="02020603050405020304" pitchFamily="18" charset="0"/>
                <a:ea typeface="Calibri" panose="020F0502020204030204" pitchFamily="34" charset="0"/>
                <a:cs typeface="Times New Roman" panose="02020603050405020304" pitchFamily="18" charset="0"/>
              </a:rPr>
              <a:t>В рамках сопровождения инвестору была оказана услуга по организационно-консультационному содействию в получении технических условий в части подключения дополнительной мощности электричества для обеспечения деятельности и стабильного функционирования предприятия.</a:t>
            </a:r>
          </a:p>
        </p:txBody>
      </p:sp>
      <p:sp>
        <p:nvSpPr>
          <p:cNvPr id="5" name="Заголовок 2"/>
          <p:cNvSpPr txBox="1">
            <a:spLocks/>
          </p:cNvSpPr>
          <p:nvPr/>
        </p:nvSpPr>
        <p:spPr>
          <a:xfrm>
            <a:off x="1066800" y="209550"/>
            <a:ext cx="6460744"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Пример реализации инвестиционного проекта</a:t>
            </a:r>
          </a:p>
        </p:txBody>
      </p:sp>
      <p:sp>
        <p:nvSpPr>
          <p:cNvPr id="7" name="object 5"/>
          <p:cNvSpPr/>
          <p:nvPr/>
        </p:nvSpPr>
        <p:spPr>
          <a:xfrm>
            <a:off x="1333876" y="3021001"/>
            <a:ext cx="454151" cy="513588"/>
          </a:xfrm>
          <a:prstGeom prst="rect">
            <a:avLst/>
          </a:prstGeom>
          <a:blipFill>
            <a:blip r:embed="rId3" cstate="print"/>
            <a:stretch>
              <a:fillRect/>
            </a:stretch>
          </a:blipFill>
        </p:spPr>
        <p:txBody>
          <a:bodyPr wrap="square" lIns="0" tIns="0" rIns="0" bIns="0" rtlCol="0"/>
          <a:lstStyle/>
          <a:p>
            <a:endParaRPr/>
          </a:p>
        </p:txBody>
      </p:sp>
      <p:sp>
        <p:nvSpPr>
          <p:cNvPr id="9" name="object 5"/>
          <p:cNvSpPr/>
          <p:nvPr/>
        </p:nvSpPr>
        <p:spPr>
          <a:xfrm>
            <a:off x="4798143" y="3021001"/>
            <a:ext cx="454151" cy="513588"/>
          </a:xfrm>
          <a:prstGeom prst="rect">
            <a:avLst/>
          </a:prstGeom>
          <a:blipFill>
            <a:blip r:embed="rId3" cstate="print"/>
            <a:stretch>
              <a:fillRect/>
            </a:stretch>
          </a:blipFill>
        </p:spPr>
        <p:txBody>
          <a:bodyPr wrap="square" lIns="0" tIns="0" rIns="0" bIns="0" rtlCol="0"/>
          <a:lstStyle/>
          <a:p>
            <a:endParaRPr/>
          </a:p>
        </p:txBody>
      </p:sp>
      <p:sp>
        <p:nvSpPr>
          <p:cNvPr id="10" name="object 5"/>
          <p:cNvSpPr/>
          <p:nvPr/>
        </p:nvSpPr>
        <p:spPr>
          <a:xfrm>
            <a:off x="1333877" y="689801"/>
            <a:ext cx="454151" cy="513588"/>
          </a:xfrm>
          <a:prstGeom prst="rect">
            <a:avLst/>
          </a:prstGeom>
          <a:blipFill>
            <a:blip r:embed="rId3" cstate="print"/>
            <a:stretch>
              <a:fillRect/>
            </a:stretch>
          </a:blipFill>
        </p:spPr>
        <p:txBody>
          <a:bodyPr wrap="square" lIns="0" tIns="0" rIns="0" bIns="0" rtlCol="0"/>
          <a:lstStyle/>
          <a:p>
            <a:endParaRPr/>
          </a:p>
        </p:txBody>
      </p:sp>
      <p:sp>
        <p:nvSpPr>
          <p:cNvPr id="11" name="object 5">
            <a:extLst>
              <a:ext uri="{FF2B5EF4-FFF2-40B4-BE49-F238E27FC236}">
                <a16:creationId xmlns:a16="http://schemas.microsoft.com/office/drawing/2014/main" id="{C6827F33-85E2-4492-978E-14586D7D7AED}"/>
              </a:ext>
            </a:extLst>
          </p:cNvPr>
          <p:cNvSpPr/>
          <p:nvPr/>
        </p:nvSpPr>
        <p:spPr>
          <a:xfrm>
            <a:off x="4806014" y="688624"/>
            <a:ext cx="454151" cy="513588"/>
          </a:xfrm>
          <a:prstGeom prst="rect">
            <a:avLst/>
          </a:prstGeom>
          <a:blipFill>
            <a:blip r:embed="rId3" cstate="print"/>
            <a:stretch>
              <a:fillRect/>
            </a:stretch>
          </a:blipFill>
        </p:spPr>
        <p:txBody>
          <a:bodyPr wrap="square" lIns="0" tIns="0" rIns="0" bIns="0" rtlCol="0"/>
          <a:lstStyle/>
          <a:p>
            <a:endParaRPr/>
          </a:p>
        </p:txBody>
      </p:sp>
      <p:sp>
        <p:nvSpPr>
          <p:cNvPr id="12" name="object 6">
            <a:extLst>
              <a:ext uri="{FF2B5EF4-FFF2-40B4-BE49-F238E27FC236}">
                <a16:creationId xmlns:a16="http://schemas.microsoft.com/office/drawing/2014/main" id="{0000C628-6639-4AF0-821C-BABA012FAAC0}"/>
              </a:ext>
            </a:extLst>
          </p:cNvPr>
          <p:cNvSpPr/>
          <p:nvPr/>
        </p:nvSpPr>
        <p:spPr>
          <a:xfrm>
            <a:off x="7662034" y="49747"/>
            <a:ext cx="1444752" cy="738912"/>
          </a:xfrm>
          <a:prstGeom prst="rect">
            <a:avLst/>
          </a:prstGeom>
          <a:blipFill>
            <a:blip r:embed="rId4" cstate="print"/>
            <a:stretch>
              <a:fillRect/>
            </a:stretch>
          </a:blipFill>
        </p:spPr>
        <p:txBody>
          <a:bodyPr wrap="square" lIns="0" tIns="0" rIns="0" bIns="0" rtlCol="0"/>
          <a:lstStyle/>
          <a:p>
            <a:endParaRPr/>
          </a:p>
        </p:txBody>
      </p:sp>
      <p:pic>
        <p:nvPicPr>
          <p:cNvPr id="6" name="Рисунок 5">
            <a:extLst>
              <a:ext uri="{FF2B5EF4-FFF2-40B4-BE49-F238E27FC236}">
                <a16:creationId xmlns:a16="http://schemas.microsoft.com/office/drawing/2014/main" id="{F13A3C20-A901-4C70-AFEC-B521EB0DB0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1951" y="1077326"/>
            <a:ext cx="2696036" cy="1929909"/>
          </a:xfrm>
          <a:prstGeom prst="rect">
            <a:avLst/>
          </a:prstGeom>
        </p:spPr>
      </p:pic>
      <p:pic>
        <p:nvPicPr>
          <p:cNvPr id="14" name="Рисунок 13">
            <a:extLst>
              <a:ext uri="{FF2B5EF4-FFF2-40B4-BE49-F238E27FC236}">
                <a16:creationId xmlns:a16="http://schemas.microsoft.com/office/drawing/2014/main" id="{90507739-C18C-46F7-A859-09E620EB15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5399" y="1057797"/>
            <a:ext cx="3430949" cy="1949438"/>
          </a:xfrm>
          <a:prstGeom prst="rect">
            <a:avLst/>
          </a:prstGeom>
        </p:spPr>
      </p:pic>
      <p:sp>
        <p:nvSpPr>
          <p:cNvPr id="15" name="object 4">
            <a:extLst>
              <a:ext uri="{FF2B5EF4-FFF2-40B4-BE49-F238E27FC236}">
                <a16:creationId xmlns:a16="http://schemas.microsoft.com/office/drawing/2014/main" id="{19935D4D-055E-45C7-AD94-C7974C23F491}"/>
              </a:ext>
            </a:extLst>
          </p:cNvPr>
          <p:cNvSpPr txBox="1"/>
          <p:nvPr/>
        </p:nvSpPr>
        <p:spPr>
          <a:xfrm>
            <a:off x="5105398" y="3455358"/>
            <a:ext cx="3430949" cy="1190069"/>
          </a:xfrm>
          <a:prstGeom prst="rect">
            <a:avLst/>
          </a:prstGeom>
        </p:spPr>
        <p:txBody>
          <a:bodyPr vert="horz" wrap="square" lIns="0" tIns="0" rIns="0" bIns="0" rtlCol="0">
            <a:spAutoFit/>
          </a:bodyPr>
          <a:lstStyle/>
          <a:p>
            <a:pPr>
              <a:spcAft>
                <a:spcPts val="800"/>
              </a:spcAft>
            </a:pPr>
            <a:r>
              <a:rPr lang="ru-RU" sz="800" u="sng" dirty="0">
                <a:effectLst/>
                <a:latin typeface="Times New Roman" panose="02020603050405020304" pitchFamily="18" charset="0"/>
                <a:ea typeface="Calibri" panose="020F0502020204030204" pitchFamily="34" charset="0"/>
                <a:cs typeface="Times New Roman" panose="02020603050405020304" pitchFamily="18" charset="0"/>
              </a:rPr>
              <a:t>Местоположение:</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г. Новороссийск, с. Мысхако</a:t>
            </a:r>
            <a:br>
              <a:rPr lang="ru-RU" sz="800" dirty="0">
                <a:effectLst/>
                <a:latin typeface="Times New Roman" panose="02020603050405020304" pitchFamily="18" charset="0"/>
                <a:ea typeface="Calibri" panose="020F0502020204030204" pitchFamily="34" charset="0"/>
                <a:cs typeface="Times New Roman" panose="02020603050405020304" pitchFamily="18" charset="0"/>
              </a:rPr>
            </a:br>
            <a:r>
              <a:rPr lang="ru-RU" sz="800" u="sng" dirty="0">
                <a:effectLst/>
                <a:latin typeface="Times New Roman" panose="02020603050405020304" pitchFamily="18" charset="0"/>
                <a:ea typeface="Calibri" panose="020F0502020204030204" pitchFamily="34" charset="0"/>
                <a:cs typeface="Times New Roman" panose="02020603050405020304" pitchFamily="18" charset="0"/>
              </a:rPr>
              <a:t>Инвестор:</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ИП </a:t>
            </a:r>
            <a:r>
              <a:rPr lang="ru-RU" sz="800" dirty="0" err="1">
                <a:effectLst/>
                <a:latin typeface="Times New Roman" panose="02020603050405020304" pitchFamily="18" charset="0"/>
                <a:ea typeface="Calibri" panose="020F0502020204030204" pitchFamily="34" charset="0"/>
                <a:cs typeface="Times New Roman" panose="02020603050405020304" pitchFamily="18" charset="0"/>
              </a:rPr>
              <a:t>Поездник</a:t>
            </a:r>
            <a:r>
              <a:rPr lang="ru-RU" sz="800" dirty="0">
                <a:effectLst/>
                <a:latin typeface="Times New Roman" panose="02020603050405020304" pitchFamily="18" charset="0"/>
                <a:ea typeface="Calibri" panose="020F0502020204030204" pitchFamily="34" charset="0"/>
                <a:cs typeface="Times New Roman" panose="02020603050405020304" pitchFamily="18" charset="0"/>
              </a:rPr>
              <a:t> А.Г.</a:t>
            </a:r>
          </a:p>
          <a:p>
            <a:pPr>
              <a:spcAft>
                <a:spcPts val="800"/>
              </a:spcAft>
            </a:pPr>
            <a:r>
              <a:rPr lang="ru-RU" sz="800" dirty="0">
                <a:effectLst/>
                <a:latin typeface="Times New Roman" panose="02020603050405020304" pitchFamily="18" charset="0"/>
                <a:ea typeface="Calibri" panose="020F0502020204030204" pitchFamily="34" charset="0"/>
                <a:cs typeface="Times New Roman" panose="02020603050405020304" pitchFamily="18" charset="0"/>
              </a:rPr>
              <a:t>Объем инвестиций 2-ой очереди – 500 млн. руб.</a:t>
            </a:r>
            <a:br>
              <a:rPr lang="ru-RU" sz="800" dirty="0">
                <a:effectLst/>
                <a:latin typeface="Times New Roman" panose="02020603050405020304" pitchFamily="18" charset="0"/>
                <a:ea typeface="Calibri" panose="020F0502020204030204" pitchFamily="34" charset="0"/>
                <a:cs typeface="Times New Roman" panose="02020603050405020304" pitchFamily="18" charset="0"/>
              </a:rPr>
            </a:br>
            <a:r>
              <a:rPr lang="ru-RU" sz="800" dirty="0">
                <a:effectLst/>
                <a:latin typeface="Times New Roman" panose="02020603050405020304" pitchFamily="18" charset="0"/>
                <a:ea typeface="Calibri" panose="020F0502020204030204" pitchFamily="34" charset="0"/>
                <a:cs typeface="Times New Roman" panose="02020603050405020304" pitchFamily="18" charset="0"/>
              </a:rPr>
              <a:t>Рабочих мест – 20 новых рабочих мест</a:t>
            </a:r>
            <a:r>
              <a:rPr lang="ru-RU" sz="800" dirty="0">
                <a:latin typeface="Times New Roman" panose="02020603050405020304" pitchFamily="18" charset="0"/>
                <a:ea typeface="Calibri" panose="020F0502020204030204" pitchFamily="34" charset="0"/>
                <a:cs typeface="Times New Roman" panose="02020603050405020304" pitchFamily="18" charset="0"/>
              </a:rPr>
              <a:t>. </a:t>
            </a:r>
            <a:br>
              <a:rPr lang="ru-RU" sz="800" dirty="0">
                <a:latin typeface="Times New Roman" panose="02020603050405020304" pitchFamily="18" charset="0"/>
                <a:ea typeface="Calibri" panose="020F0502020204030204" pitchFamily="34" charset="0"/>
                <a:cs typeface="Times New Roman" panose="02020603050405020304" pitchFamily="18" charset="0"/>
              </a:rPr>
            </a:br>
            <a:r>
              <a:rPr lang="ru-RU" sz="800" dirty="0">
                <a:latin typeface="Times New Roman" panose="02020603050405020304" pitchFamily="18" charset="0"/>
                <a:ea typeface="Calibri" panose="020F0502020204030204" pitchFamily="34" charset="0"/>
                <a:cs typeface="Times New Roman" panose="02020603050405020304" pitchFamily="18" charset="0"/>
              </a:rPr>
              <a:t>Производственная мощность комплекса – 1 000 000 бут. в год</a:t>
            </a:r>
          </a:p>
          <a:p>
            <a:pPr>
              <a:spcAft>
                <a:spcPts val="800"/>
              </a:spcAft>
            </a:pPr>
            <a:r>
              <a:rPr lang="ru-RU" sz="800" dirty="0">
                <a:effectLst/>
                <a:latin typeface="Times New Roman" panose="02020603050405020304" pitchFamily="18" charset="0"/>
                <a:ea typeface="Times New Roman" panose="02020603050405020304" pitchFamily="18" charset="0"/>
              </a:rPr>
              <a:t>Центром сопровождения инвестиционных проектов инвестору оказано организационно-консультационное содействие в подключении необходимого для инвестиционного проекта объема электроснабжения.</a:t>
            </a:r>
          </a:p>
        </p:txBody>
      </p:sp>
    </p:spTree>
    <p:extLst>
      <p:ext uri="{BB962C8B-B14F-4D97-AF65-F5344CB8AC3E}">
        <p14:creationId xmlns:p14="http://schemas.microsoft.com/office/powerpoint/2010/main" val="3585361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58368"/>
            <a:ext cx="1199387" cy="3898391"/>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447800" y="895350"/>
            <a:ext cx="7010400" cy="412292"/>
          </a:xfrm>
          <a:prstGeom prst="rect">
            <a:avLst/>
          </a:prstGeom>
        </p:spPr>
        <p:txBody>
          <a:bodyPr vert="horz" wrap="square" lIns="0" tIns="0" rIns="0" bIns="0" rtlCol="0">
            <a:spAutoFit/>
          </a:bodyPr>
          <a:lstStyle/>
          <a:p>
            <a:pPr marL="328295" marR="5080" indent="-1905">
              <a:lnSpc>
                <a:spcPct val="114999"/>
              </a:lnSpc>
              <a:spcBef>
                <a:spcPts val="95"/>
              </a:spcBef>
            </a:pPr>
            <a:r>
              <a:rPr lang="ru-RU" sz="1200" spc="20" dirty="0">
                <a:solidFill>
                  <a:srgbClr val="703F2F"/>
                </a:solidFill>
                <a:cs typeface="Calibri"/>
              </a:rPr>
              <a:t>Выстраивание деловых, партнерских связей с инвесторами, </a:t>
            </a:r>
            <a:br>
              <a:rPr lang="ru-RU" sz="1200" spc="20" dirty="0">
                <a:solidFill>
                  <a:srgbClr val="703F2F"/>
                </a:solidFill>
                <a:cs typeface="Calibri"/>
              </a:rPr>
            </a:br>
            <a:r>
              <a:rPr lang="ru-RU" sz="1200" spc="20" dirty="0">
                <a:solidFill>
                  <a:srgbClr val="703F2F"/>
                </a:solidFill>
                <a:cs typeface="Calibri"/>
              </a:rPr>
              <a:t>находящимися на сопровождении в ЦСИП;</a:t>
            </a:r>
          </a:p>
        </p:txBody>
      </p:sp>
      <p:sp>
        <p:nvSpPr>
          <p:cNvPr id="5" name="Заголовок 2"/>
          <p:cNvSpPr txBox="1">
            <a:spLocks/>
          </p:cNvSpPr>
          <p:nvPr/>
        </p:nvSpPr>
        <p:spPr>
          <a:xfrm>
            <a:off x="1066800" y="209550"/>
            <a:ext cx="6460744" cy="369332"/>
          </a:xfrm>
          <a:prstGeom prst="rect">
            <a:avLst/>
          </a:prstGeom>
        </p:spPr>
        <p:txBody>
          <a:bodyPr wrap="square" lIns="0" tIns="0" rIns="0" bIns="0">
            <a:spAutoFit/>
          </a:bodyPr>
          <a:lstStyle>
            <a:lvl1pPr>
              <a:defRPr sz="2400" b="0" i="0">
                <a:solidFill>
                  <a:srgbClr val="552112"/>
                </a:solidFill>
                <a:latin typeface="Arial Black"/>
                <a:ea typeface="+mj-ea"/>
                <a:cs typeface="Arial Black"/>
              </a:defRPr>
            </a:lvl1pPr>
          </a:lstStyle>
          <a:p>
            <a:r>
              <a:rPr lang="ru-RU" kern="0" dirty="0">
                <a:solidFill>
                  <a:schemeClr val="accent2">
                    <a:lumMod val="50000"/>
                  </a:schemeClr>
                </a:solidFill>
                <a:latin typeface="+mn-lt"/>
              </a:rPr>
              <a:t>Польза ЦСИП для муниципальных образований</a:t>
            </a:r>
          </a:p>
        </p:txBody>
      </p:sp>
      <p:sp>
        <p:nvSpPr>
          <p:cNvPr id="7" name="object 5"/>
          <p:cNvSpPr/>
          <p:nvPr/>
        </p:nvSpPr>
        <p:spPr>
          <a:xfrm>
            <a:off x="1368055" y="843535"/>
            <a:ext cx="454151" cy="513588"/>
          </a:xfrm>
          <a:prstGeom prst="rect">
            <a:avLst/>
          </a:prstGeom>
          <a:blipFill>
            <a:blip r:embed="rId3" cstate="print"/>
            <a:stretch>
              <a:fillRect/>
            </a:stretch>
          </a:blipFill>
        </p:spPr>
        <p:txBody>
          <a:bodyPr wrap="square" lIns="0" tIns="0" rIns="0" bIns="0" rtlCol="0"/>
          <a:lstStyle/>
          <a:p>
            <a:endParaRPr/>
          </a:p>
        </p:txBody>
      </p:sp>
      <p:sp>
        <p:nvSpPr>
          <p:cNvPr id="8" name="TextBox 7"/>
          <p:cNvSpPr txBox="1"/>
          <p:nvPr/>
        </p:nvSpPr>
        <p:spPr>
          <a:xfrm>
            <a:off x="1447800" y="1627796"/>
            <a:ext cx="6175249" cy="716991"/>
          </a:xfrm>
          <a:prstGeom prst="rect">
            <a:avLst/>
          </a:prstGeom>
          <a:noFill/>
        </p:spPr>
        <p:txBody>
          <a:bodyPr wrap="square" rtlCol="0">
            <a:spAutoFit/>
          </a:bodyPr>
          <a:lstStyle/>
          <a:p>
            <a:pPr marL="269240" marR="80010" lvl="0" indent="-635">
              <a:lnSpc>
                <a:spcPct val="114999"/>
              </a:lnSpc>
              <a:spcBef>
                <a:spcPts val="465"/>
              </a:spcBef>
            </a:pPr>
            <a:r>
              <a:rPr lang="ru-RU" sz="1200" spc="10" dirty="0">
                <a:solidFill>
                  <a:srgbClr val="703F2F"/>
                </a:solidFill>
                <a:cs typeface="Calibri"/>
              </a:rPr>
              <a:t>Содействие в реализации и развитии инвестиционно привлекательных </a:t>
            </a:r>
            <a:br>
              <a:rPr lang="ru-RU" sz="1200" spc="10" dirty="0">
                <a:solidFill>
                  <a:srgbClr val="703F2F"/>
                </a:solidFill>
                <a:cs typeface="Calibri"/>
              </a:rPr>
            </a:br>
            <a:r>
              <a:rPr lang="ru-RU" sz="1200" spc="10" dirty="0">
                <a:solidFill>
                  <a:srgbClr val="703F2F"/>
                </a:solidFill>
                <a:cs typeface="Calibri"/>
              </a:rPr>
              <a:t>площадок и территорий;</a:t>
            </a:r>
            <a:br>
              <a:rPr lang="ru-RU" sz="1200" spc="10" dirty="0">
                <a:solidFill>
                  <a:srgbClr val="703F2F"/>
                </a:solidFill>
                <a:cs typeface="Calibri"/>
              </a:rPr>
            </a:br>
            <a:endParaRPr lang="ru-RU" sz="1200" spc="10" dirty="0">
              <a:solidFill>
                <a:srgbClr val="703F2F"/>
              </a:solidFill>
              <a:cs typeface="Calibri"/>
            </a:endParaRPr>
          </a:p>
        </p:txBody>
      </p:sp>
      <p:sp>
        <p:nvSpPr>
          <p:cNvPr id="9" name="object 5"/>
          <p:cNvSpPr/>
          <p:nvPr/>
        </p:nvSpPr>
        <p:spPr>
          <a:xfrm>
            <a:off x="1368053" y="1604765"/>
            <a:ext cx="454151" cy="513588"/>
          </a:xfrm>
          <a:prstGeom prst="rect">
            <a:avLst/>
          </a:prstGeom>
          <a:blipFill>
            <a:blip r:embed="rId3" cstate="print"/>
            <a:stretch>
              <a:fillRect/>
            </a:stretch>
          </a:blipFill>
        </p:spPr>
        <p:txBody>
          <a:bodyPr wrap="square" lIns="0" tIns="0" rIns="0" bIns="0" rtlCol="0"/>
          <a:lstStyle/>
          <a:p>
            <a:endParaRPr/>
          </a:p>
        </p:txBody>
      </p:sp>
      <p:sp>
        <p:nvSpPr>
          <p:cNvPr id="10" name="object 5"/>
          <p:cNvSpPr/>
          <p:nvPr/>
        </p:nvSpPr>
        <p:spPr>
          <a:xfrm>
            <a:off x="1389189" y="2286334"/>
            <a:ext cx="454151" cy="513588"/>
          </a:xfrm>
          <a:prstGeom prst="rect">
            <a:avLst/>
          </a:prstGeom>
          <a:blipFill>
            <a:blip r:embed="rId3" cstate="print"/>
            <a:stretch>
              <a:fillRect/>
            </a:stretch>
          </a:blipFill>
        </p:spPr>
        <p:txBody>
          <a:bodyPr wrap="square" lIns="0" tIns="0" rIns="0" bIns="0" rtlCol="0"/>
          <a:lstStyle/>
          <a:p>
            <a:endParaRPr/>
          </a:p>
        </p:txBody>
      </p:sp>
      <p:sp>
        <p:nvSpPr>
          <p:cNvPr id="11" name="object 5">
            <a:extLst>
              <a:ext uri="{FF2B5EF4-FFF2-40B4-BE49-F238E27FC236}">
                <a16:creationId xmlns:a16="http://schemas.microsoft.com/office/drawing/2014/main" id="{CF4CBF64-B1F0-4604-9D5A-F689EAA0A58E}"/>
              </a:ext>
            </a:extLst>
          </p:cNvPr>
          <p:cNvSpPr/>
          <p:nvPr/>
        </p:nvSpPr>
        <p:spPr>
          <a:xfrm>
            <a:off x="1370947" y="3130580"/>
            <a:ext cx="454151" cy="513588"/>
          </a:xfrm>
          <a:prstGeom prst="rect">
            <a:avLst/>
          </a:prstGeom>
          <a:blipFill>
            <a:blip r:embed="rId3" cstate="print"/>
            <a:stretch>
              <a:fillRect/>
            </a:stretch>
          </a:blipFill>
        </p:spPr>
        <p:txBody>
          <a:bodyPr wrap="square" lIns="0" tIns="0" rIns="0" bIns="0" rtlCol="0"/>
          <a:lstStyle/>
          <a:p>
            <a:endParaRPr/>
          </a:p>
        </p:txBody>
      </p:sp>
      <p:sp>
        <p:nvSpPr>
          <p:cNvPr id="2" name="TextBox 1">
            <a:extLst>
              <a:ext uri="{FF2B5EF4-FFF2-40B4-BE49-F238E27FC236}">
                <a16:creationId xmlns:a16="http://schemas.microsoft.com/office/drawing/2014/main" id="{82F49A24-4C17-41B6-A90B-F1DB7F38CC37}"/>
              </a:ext>
            </a:extLst>
          </p:cNvPr>
          <p:cNvSpPr txBox="1"/>
          <p:nvPr/>
        </p:nvSpPr>
        <p:spPr>
          <a:xfrm>
            <a:off x="1708460" y="3185325"/>
            <a:ext cx="5416796" cy="461665"/>
          </a:xfrm>
          <a:prstGeom prst="rect">
            <a:avLst/>
          </a:prstGeom>
          <a:noFill/>
        </p:spPr>
        <p:txBody>
          <a:bodyPr wrap="square" rtlCol="0">
            <a:spAutoFit/>
          </a:bodyPr>
          <a:lstStyle/>
          <a:p>
            <a:r>
              <a:rPr lang="ru-RU" sz="1200" dirty="0">
                <a:solidFill>
                  <a:schemeClr val="accent2">
                    <a:lumMod val="50000"/>
                  </a:schemeClr>
                </a:solidFill>
              </a:rPr>
              <a:t>Разрешение инфраструктурных и иных ограничений муниципального образования, связанных с реализацией инвестиционного потенциала района;</a:t>
            </a:r>
          </a:p>
        </p:txBody>
      </p:sp>
      <p:sp>
        <p:nvSpPr>
          <p:cNvPr id="12" name="TextBox 11">
            <a:extLst>
              <a:ext uri="{FF2B5EF4-FFF2-40B4-BE49-F238E27FC236}">
                <a16:creationId xmlns:a16="http://schemas.microsoft.com/office/drawing/2014/main" id="{9327DE51-4171-4E1B-92D9-A203AE7D57B1}"/>
              </a:ext>
            </a:extLst>
          </p:cNvPr>
          <p:cNvSpPr txBox="1"/>
          <p:nvPr/>
        </p:nvSpPr>
        <p:spPr>
          <a:xfrm>
            <a:off x="1446268" y="2307001"/>
            <a:ext cx="5548558" cy="1006429"/>
          </a:xfrm>
          <a:prstGeom prst="rect">
            <a:avLst/>
          </a:prstGeom>
          <a:noFill/>
        </p:spPr>
        <p:txBody>
          <a:bodyPr wrap="square" rtlCol="0">
            <a:spAutoFit/>
          </a:bodyPr>
          <a:lstStyle/>
          <a:p>
            <a:pPr marL="269240" marR="80010" lvl="0" indent="-635" algn="l" defTabSz="914400" rtl="0" eaLnBrk="1" fontAlgn="auto" latinLnBrk="0" hangingPunct="1">
              <a:lnSpc>
                <a:spcPct val="114999"/>
              </a:lnSpc>
              <a:spcBef>
                <a:spcPts val="465"/>
              </a:spcBef>
              <a:spcAft>
                <a:spcPts val="0"/>
              </a:spcAft>
              <a:buClrTx/>
              <a:buSzTx/>
              <a:buFontTx/>
              <a:buNone/>
              <a:tabLst/>
              <a:defRPr/>
            </a:pPr>
            <a:r>
              <a:rPr kumimoji="0" lang="ru-RU" sz="1200" b="0" i="0" u="none" strike="noStrike" kern="1200" cap="none" spc="10" normalizeH="0" baseline="0" noProof="0" dirty="0">
                <a:ln>
                  <a:noFill/>
                </a:ln>
                <a:solidFill>
                  <a:srgbClr val="703F2F"/>
                </a:solidFill>
                <a:effectLst/>
                <a:uLnTx/>
                <a:uFillTx/>
                <a:latin typeface="Calibri"/>
                <a:ea typeface="+mn-ea"/>
                <a:cs typeface="Calibri"/>
              </a:rPr>
              <a:t>Поиск точек роста и развития муниципального образования исходя из запросов инвесторов, планирующих реализацию инвестиционного проекта на территории муниципального образования;</a:t>
            </a:r>
          </a:p>
          <a:p>
            <a:endParaRPr lang="ru-RU" dirty="0"/>
          </a:p>
        </p:txBody>
      </p:sp>
      <p:sp>
        <p:nvSpPr>
          <p:cNvPr id="13" name="TextBox 12">
            <a:extLst>
              <a:ext uri="{FF2B5EF4-FFF2-40B4-BE49-F238E27FC236}">
                <a16:creationId xmlns:a16="http://schemas.microsoft.com/office/drawing/2014/main" id="{86A6BB83-7B00-42DF-BDF2-E8AFA36F2C36}"/>
              </a:ext>
            </a:extLst>
          </p:cNvPr>
          <p:cNvSpPr txBox="1"/>
          <p:nvPr/>
        </p:nvSpPr>
        <p:spPr>
          <a:xfrm>
            <a:off x="1727927" y="3902889"/>
            <a:ext cx="5416796" cy="276999"/>
          </a:xfrm>
          <a:prstGeom prst="rect">
            <a:avLst/>
          </a:prstGeom>
          <a:noFill/>
        </p:spPr>
        <p:txBody>
          <a:bodyPr wrap="square" rtlCol="0">
            <a:spAutoFit/>
          </a:bodyPr>
          <a:lstStyle/>
          <a:p>
            <a:r>
              <a:rPr lang="ru-RU" sz="1200" dirty="0">
                <a:solidFill>
                  <a:schemeClr val="accent2">
                    <a:lumMod val="50000"/>
                  </a:schemeClr>
                </a:solidFill>
              </a:rPr>
              <a:t>Информирование о существующих мерах государственной поддержки.</a:t>
            </a:r>
          </a:p>
        </p:txBody>
      </p:sp>
      <p:sp>
        <p:nvSpPr>
          <p:cNvPr id="14" name="object 5">
            <a:extLst>
              <a:ext uri="{FF2B5EF4-FFF2-40B4-BE49-F238E27FC236}">
                <a16:creationId xmlns:a16="http://schemas.microsoft.com/office/drawing/2014/main" id="{35C27CB6-BA8C-4529-89BA-A529761B8656}"/>
              </a:ext>
            </a:extLst>
          </p:cNvPr>
          <p:cNvSpPr/>
          <p:nvPr/>
        </p:nvSpPr>
        <p:spPr>
          <a:xfrm>
            <a:off x="1395863" y="3873827"/>
            <a:ext cx="454151" cy="513588"/>
          </a:xfrm>
          <a:prstGeom prst="rect">
            <a:avLst/>
          </a:prstGeom>
          <a:blipFill>
            <a:blip r:embed="rId3" cstate="print"/>
            <a:stretch>
              <a:fillRect/>
            </a:stretch>
          </a:blipFill>
        </p:spPr>
        <p:txBody>
          <a:bodyPr wrap="square" lIns="0" tIns="0" rIns="0" bIns="0" rtlCol="0"/>
          <a:lstStyle/>
          <a:p>
            <a:endParaRPr/>
          </a:p>
        </p:txBody>
      </p:sp>
      <p:sp>
        <p:nvSpPr>
          <p:cNvPr id="15" name="object 6">
            <a:extLst>
              <a:ext uri="{FF2B5EF4-FFF2-40B4-BE49-F238E27FC236}">
                <a16:creationId xmlns:a16="http://schemas.microsoft.com/office/drawing/2014/main" id="{058A8AC3-F399-45A8-B903-DD61F5580A1A}"/>
              </a:ext>
            </a:extLst>
          </p:cNvPr>
          <p:cNvSpPr/>
          <p:nvPr/>
        </p:nvSpPr>
        <p:spPr>
          <a:xfrm>
            <a:off x="7662034" y="49747"/>
            <a:ext cx="1444752" cy="738912"/>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57964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222</TotalTime>
  <Words>860</Words>
  <Application>Microsoft Office PowerPoint</Application>
  <PresentationFormat>Экран (16:9)</PresentationFormat>
  <Paragraphs>104</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Black</vt:lpstr>
      <vt:lpstr>Calibri</vt:lpstr>
      <vt:lpstr>Maiandra GD</vt:lpstr>
      <vt:lpstr>Times New Roman</vt:lpstr>
      <vt:lpstr>Office Theme</vt:lpstr>
      <vt:lpstr>         ЦЕНТР СОПРОВОЖДЕНИЯ ИНВЕСТИЦИОННЫХ ПРОЕКТОВ  (ЦСИП)</vt:lpstr>
      <vt:lpstr>Целевые показатели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Инновационный центр</dc:title>
  <dc:creator>Артём</dc:creator>
  <cp:lastModifiedBy>csip</cp:lastModifiedBy>
  <cp:revision>60</cp:revision>
  <dcterms:created xsi:type="dcterms:W3CDTF">2020-08-26T08:58:00Z</dcterms:created>
  <dcterms:modified xsi:type="dcterms:W3CDTF">2021-04-09T09:50:56Z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2020-08-25T00:00:00Z</vt:filetime>
  </property>
  <property fmtid="{D5CDD505-2E9C-101B-9397-08002B2CF9AE}" pid="3" name="Creator">
    <vt:lpwstr>Microsoft® PowerPoint® 2016</vt:lpwstr>
  </property>
  <property fmtid="{D5CDD505-2E9C-101B-9397-08002B2CF9AE}" pid="4" name="LastSaved">
    <vt:filetime>2020-08-26T00:00:00Z</vt:filetime>
  </property>
</Properties>
</file>