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58" r:id="rId5"/>
    <p:sldId id="275" r:id="rId6"/>
    <p:sldId id="263" r:id="rId7"/>
    <p:sldId id="266" r:id="rId8"/>
    <p:sldId id="267" r:id="rId9"/>
    <p:sldId id="269" r:id="rId10"/>
    <p:sldId id="273" r:id="rId11"/>
    <p:sldId id="268" r:id="rId12"/>
    <p:sldId id="272" r:id="rId13"/>
    <p:sldId id="274" r:id="rId14"/>
  </p:sldIdLst>
  <p:sldSz cx="17780000" cy="1143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6846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5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5050"/>
    <a:srgbClr val="996633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12" y="96"/>
      </p:cViewPr>
      <p:guideLst>
        <p:guide orient="horz" pos="3600"/>
        <p:guide pos="5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569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524746" y="2394272"/>
            <a:ext cx="10730508" cy="3385843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24746" y="5884290"/>
            <a:ext cx="10730508" cy="115900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24746" y="7238627"/>
            <a:ext cx="10730508" cy="5013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 i="1"/>
            </a:lvl1pPr>
            <a:lvl2pPr marL="805654" indent="-361154" algn="ctr">
              <a:spcBef>
                <a:spcPts val="0"/>
              </a:spcBef>
              <a:defRPr sz="2600" i="1"/>
            </a:lvl2pPr>
            <a:lvl3pPr marL="1250154" indent="-361154" algn="ctr">
              <a:spcBef>
                <a:spcPts val="0"/>
              </a:spcBef>
              <a:defRPr sz="2600" i="1"/>
            </a:lvl3pPr>
            <a:lvl4pPr marL="1694655" indent="-361154" algn="ctr">
              <a:spcBef>
                <a:spcPts val="0"/>
              </a:spcBef>
              <a:defRPr sz="2600" i="1"/>
            </a:lvl4pPr>
            <a:lvl5pPr marL="2139155" indent="-361155" algn="ctr">
              <a:spcBef>
                <a:spcPts val="0"/>
              </a:spcBef>
              <a:defRPr sz="26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«Введите цитату здесь»."/>
          <p:cNvSpPr txBox="1">
            <a:spLocks noGrp="1"/>
          </p:cNvSpPr>
          <p:nvPr>
            <p:ph type="body" sz="quarter" idx="21"/>
          </p:nvPr>
        </p:nvSpPr>
        <p:spPr>
          <a:xfrm>
            <a:off x="3524746" y="5065267"/>
            <a:ext cx="10730508" cy="6743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21"/>
          </p:nvPr>
        </p:nvSpPr>
        <p:spPr>
          <a:xfrm>
            <a:off x="1248529" y="714373"/>
            <a:ext cx="15282945" cy="101965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3885774" y="1010815"/>
            <a:ext cx="10001254" cy="66709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524746" y="7603256"/>
            <a:ext cx="10730508" cy="1458519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24746" y="9074794"/>
            <a:ext cx="10730508" cy="11590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524746" y="4022080"/>
            <a:ext cx="10730508" cy="338584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21"/>
          </p:nvPr>
        </p:nvSpPr>
        <p:spPr>
          <a:xfrm>
            <a:off x="4543752" y="1343794"/>
            <a:ext cx="12716435" cy="84776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99183" y="1365496"/>
            <a:ext cx="5469436" cy="4089056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99183" y="5558730"/>
            <a:ext cx="5469436" cy="42192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199183" y="3370957"/>
            <a:ext cx="11381634" cy="644611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6412476" y="3366615"/>
            <a:ext cx="9669179" cy="64461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99183" y="3370957"/>
            <a:ext cx="5469436" cy="6446119"/>
          </a:xfrm>
          <a:prstGeom prst="rect">
            <a:avLst/>
          </a:prstGeom>
        </p:spPr>
        <p:txBody>
          <a:bodyPr/>
          <a:lstStyle>
            <a:lvl1pPr marL="367390" indent="-367390">
              <a:spcBef>
                <a:spcPts val="3700"/>
              </a:spcBef>
              <a:defRPr sz="3000"/>
            </a:lvl1pPr>
            <a:lvl2pPr marL="710292" indent="-367390">
              <a:spcBef>
                <a:spcPts val="3700"/>
              </a:spcBef>
              <a:defRPr sz="3000"/>
            </a:lvl2pPr>
            <a:lvl3pPr marL="1053192" indent="-367392">
              <a:spcBef>
                <a:spcPts val="3700"/>
              </a:spcBef>
              <a:defRPr sz="3000"/>
            </a:lvl3pPr>
            <a:lvl4pPr marL="1396092" indent="-367392">
              <a:spcBef>
                <a:spcPts val="3700"/>
              </a:spcBef>
              <a:defRPr sz="3000"/>
            </a:lvl4pPr>
            <a:lvl5pPr marL="1738990" indent="-367392">
              <a:spcBef>
                <a:spcPts val="3700"/>
              </a:spcBef>
              <a:defRPr sz="3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0986" y="10246814"/>
            <a:ext cx="371082" cy="38357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99183" y="2016618"/>
            <a:ext cx="11381634" cy="739676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9072312" y="5871269"/>
            <a:ext cx="6208484" cy="41411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8890000" y="1625947"/>
            <a:ext cx="6016377" cy="40109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23"/>
          </p:nvPr>
        </p:nvSpPr>
        <p:spPr>
          <a:xfrm>
            <a:off x="-212701" y="1625947"/>
            <a:ext cx="12286692" cy="81911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99183" y="974824"/>
            <a:ext cx="11381634" cy="2213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089" tIns="52089" rIns="52089" bIns="5208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924079" y="3302000"/>
            <a:ext cx="6963834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089" tIns="52089" rIns="52089" bIns="52089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0986" y="10246814"/>
            <a:ext cx="371082" cy="376950"/>
          </a:xfrm>
          <a:prstGeom prst="rect">
            <a:avLst/>
          </a:prstGeom>
          <a:ln w="12700">
            <a:miter lim="400000"/>
          </a:ln>
        </p:spPr>
        <p:txBody>
          <a:bodyPr wrap="none" lIns="52089" tIns="52089" rIns="52089" bIns="52089">
            <a:spAutoFit/>
          </a:bodyPr>
          <a:lstStyle>
            <a:lvl1pPr>
              <a:defRPr sz="1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500062" marR="0" indent="-500062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944562" marR="0" indent="-500062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89062" marR="0" indent="-500062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833560" marR="0" indent="-500062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78060" marR="0" indent="-500060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722560" marR="0" indent="-500060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67060" marR="0" indent="-500060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611562" marR="0" indent="-500062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56062" marR="0" indent="-500062" algn="l" defTabSz="684608" rtl="0" latinLnBrk="0">
        <a:lnSpc>
          <a:spcPct val="100000"/>
        </a:lnSpc>
        <a:spcBef>
          <a:spcPts val="4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68460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Школа  Молодого…"/>
          <p:cNvSpPr txBox="1">
            <a:spLocks noGrp="1"/>
          </p:cNvSpPr>
          <p:nvPr>
            <p:ph type="ctrTitle"/>
          </p:nvPr>
        </p:nvSpPr>
        <p:spPr>
          <a:xfrm>
            <a:off x="4281488" y="1148058"/>
            <a:ext cx="8830686" cy="278638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62841">
              <a:defRPr sz="10600" cap="all" spc="-400">
                <a:latin typeface="GothamPro-Bold"/>
                <a:ea typeface="GothamPro-Bold"/>
                <a:cs typeface="GothamPro-Bold"/>
                <a:sym typeface="GothamPro-Bold"/>
              </a:defRPr>
            </a:pPr>
            <a:r>
              <a:rPr sz="4800" dirty="0" err="1">
                <a:solidFill>
                  <a:srgbClr val="663300"/>
                </a:solidFill>
                <a:latin typeface="Arial Black" panose="020B0A04020102020204" pitchFamily="34" charset="0"/>
              </a:rPr>
              <a:t>Школа</a:t>
            </a:r>
            <a:r>
              <a:rPr sz="4800" spc="-200" dirty="0">
                <a:solidFill>
                  <a:srgbClr val="663300"/>
                </a:solidFill>
                <a:latin typeface="Arial Black" panose="020B0A04020102020204" pitchFamily="34" charset="0"/>
              </a:rPr>
              <a:t>  </a:t>
            </a:r>
            <a:r>
              <a:rPr sz="4800" spc="-300" dirty="0" err="1">
                <a:solidFill>
                  <a:srgbClr val="663300"/>
                </a:solidFill>
                <a:latin typeface="Arial Black" panose="020B0A04020102020204" pitchFamily="34" charset="0"/>
              </a:rPr>
              <a:t>Молодого</a:t>
            </a:r>
            <a:endParaRPr sz="4800" spc="-144" dirty="0">
              <a:solidFill>
                <a:srgbClr val="663300"/>
              </a:solidFill>
              <a:latin typeface="Arial Black" panose="020B0A04020102020204" pitchFamily="34" charset="0"/>
            </a:endParaRPr>
          </a:p>
          <a:p>
            <a:pPr defTabSz="362841">
              <a:defRPr sz="4100" cap="all" spc="-199">
                <a:latin typeface="GothamPro-Bold"/>
                <a:ea typeface="GothamPro-Bold"/>
                <a:cs typeface="GothamPro-Bold"/>
                <a:sym typeface="GothamPro-Bold"/>
              </a:defRPr>
            </a:pPr>
            <a:r>
              <a:rPr sz="4800" dirty="0" err="1">
                <a:solidFill>
                  <a:srgbClr val="663300"/>
                </a:solidFill>
                <a:latin typeface="Arial Black" panose="020B0A04020102020204" pitchFamily="34" charset="0"/>
              </a:rPr>
              <a:t>Предпринимателя</a:t>
            </a:r>
            <a:endParaRPr sz="4800" dirty="0"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sp>
        <p:nvSpPr>
          <p:cNvPr id="120" name="Проект «Бизнес молодых»"/>
          <p:cNvSpPr txBox="1">
            <a:spLocks noGrp="1"/>
          </p:cNvSpPr>
          <p:nvPr>
            <p:ph type="subTitle" sz="quarter" idx="1"/>
          </p:nvPr>
        </p:nvSpPr>
        <p:spPr>
          <a:xfrm>
            <a:off x="3344068" y="3986808"/>
            <a:ext cx="10730508" cy="4604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latin typeface="GothamPro-Medium"/>
                <a:ea typeface="GothamPro-Medium"/>
                <a:cs typeface="GothamPro-Medium"/>
                <a:sym typeface="GothamPro-Medium"/>
              </a:defRPr>
            </a:lvl1pPr>
          </a:lstStyle>
          <a:p>
            <a:r>
              <a:rPr sz="4400" dirty="0" err="1">
                <a:solidFill>
                  <a:srgbClr val="FF5050"/>
                </a:solidFill>
                <a:latin typeface="Arial Black" panose="020B0A04020102020204" pitchFamily="34" charset="0"/>
              </a:rPr>
              <a:t>Проект</a:t>
            </a:r>
            <a:r>
              <a:rPr sz="4400" dirty="0">
                <a:solidFill>
                  <a:srgbClr val="FF5050"/>
                </a:solidFill>
                <a:latin typeface="Arial Black" panose="020B0A04020102020204" pitchFamily="34" charset="0"/>
              </a:rPr>
              <a:t> «</a:t>
            </a:r>
            <a:r>
              <a:rPr sz="4400" dirty="0" err="1">
                <a:solidFill>
                  <a:srgbClr val="FF5050"/>
                </a:solidFill>
                <a:latin typeface="Arial Black" panose="020B0A04020102020204" pitchFamily="34" charset="0"/>
              </a:rPr>
              <a:t>Бизнес</a:t>
            </a:r>
            <a:r>
              <a:rPr sz="4400" dirty="0">
                <a:solidFill>
                  <a:srgbClr val="FF5050"/>
                </a:solidFill>
                <a:latin typeface="Arial Black" panose="020B0A04020102020204" pitchFamily="34" charset="0"/>
              </a:rPr>
              <a:t> </a:t>
            </a:r>
            <a:r>
              <a:rPr sz="4400" dirty="0" err="1">
                <a:solidFill>
                  <a:srgbClr val="FF5050"/>
                </a:solidFill>
                <a:latin typeface="Arial Black" panose="020B0A04020102020204" pitchFamily="34" charset="0"/>
              </a:rPr>
              <a:t>молодых</a:t>
            </a:r>
            <a:r>
              <a:rPr sz="4400" dirty="0">
                <a:solidFill>
                  <a:srgbClr val="FF5050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7952" y="473319"/>
            <a:ext cx="1872208" cy="636528"/>
          </a:xfrm>
          <a:prstGeom prst="rect">
            <a:avLst/>
          </a:prstGeom>
        </p:spPr>
      </p:pic>
      <p:pic>
        <p:nvPicPr>
          <p:cNvPr id="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0560" y="452524"/>
            <a:ext cx="2320103" cy="635372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74576" y="494095"/>
            <a:ext cx="2160240" cy="653963"/>
          </a:xfrm>
          <a:prstGeom prst="rect">
            <a:avLst/>
          </a:prstGeom>
        </p:spPr>
      </p:pic>
      <p:sp>
        <p:nvSpPr>
          <p:cNvPr id="9" name="Арка 8"/>
          <p:cNvSpPr/>
          <p:nvPr/>
        </p:nvSpPr>
        <p:spPr>
          <a:xfrm rot="8470968">
            <a:off x="1705037" y="9817473"/>
            <a:ext cx="3537529" cy="3537529"/>
          </a:xfrm>
          <a:prstGeom prst="blockArc">
            <a:avLst>
              <a:gd name="adj1" fmla="val 2577633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506624" y="9430026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11" name="Прямоугольник 10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Арка 13"/>
          <p:cNvSpPr/>
          <p:nvPr/>
        </p:nvSpPr>
        <p:spPr>
          <a:xfrm rot="5400000">
            <a:off x="16457391" y="3301074"/>
            <a:ext cx="2645217" cy="2576525"/>
          </a:xfrm>
          <a:prstGeom prst="blockArc">
            <a:avLst>
              <a:gd name="adj1" fmla="val 19423086"/>
              <a:gd name="adj2" fmla="val 12025029"/>
              <a:gd name="adj3" fmla="val 21724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57" y="5066928"/>
            <a:ext cx="7845051" cy="44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8326" y="10007806"/>
            <a:ext cx="79031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Arial Black" panose="020B0A04020102020204" pitchFamily="34" charset="0"/>
              </a:rPr>
              <a:t>Краснодар, Краснодарский край, 2021 г.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sp>
        <p:nvSpPr>
          <p:cNvPr id="215" name="Наставничество"/>
          <p:cNvSpPr txBox="1"/>
          <p:nvPr/>
        </p:nvSpPr>
        <p:spPr>
          <a:xfrm>
            <a:off x="3336468" y="2316773"/>
            <a:ext cx="11458188" cy="51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2089" tIns="52089" rIns="52089" bIns="52089" anchor="ctr">
            <a:spAutoFit/>
          </a:bodyPr>
          <a:lstStyle>
            <a:lvl1pPr>
              <a:lnSpc>
                <a:spcPct val="60000"/>
              </a:lnSpc>
              <a:defRPr sz="4400" spc="-176">
                <a:solidFill>
                  <a:srgbClr val="183850"/>
                </a:solidFill>
                <a:latin typeface="GothamPro"/>
                <a:ea typeface="GothamPro"/>
                <a:cs typeface="GothamPro"/>
                <a:sym typeface="GothamPro"/>
              </a:defRPr>
            </a:lvl1pPr>
          </a:lstStyle>
          <a:p>
            <a:pPr algn="l"/>
            <a:r>
              <a:rPr lang="ru-RU" dirty="0">
                <a:solidFill>
                  <a:srgbClr val="FF5050"/>
                </a:solidFill>
                <a:latin typeface="Arial Black" panose="020B0A04020102020204" pitchFamily="34" charset="0"/>
              </a:rPr>
              <a:t>5. Финансовая поддержка</a:t>
            </a:r>
            <a:endParaRPr dirty="0">
              <a:solidFill>
                <a:srgbClr val="FF50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650640" y="386408"/>
            <a:ext cx="2376264" cy="678955"/>
            <a:chOff x="920709" y="2234968"/>
            <a:chExt cx="8532371" cy="24235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9" name="Арка 8"/>
          <p:cNvSpPr/>
          <p:nvPr/>
        </p:nvSpPr>
        <p:spPr>
          <a:xfrm rot="9900000">
            <a:off x="15903191" y="9613819"/>
            <a:ext cx="2645217" cy="2576525"/>
          </a:xfrm>
          <a:prstGeom prst="blockArc">
            <a:avLst>
              <a:gd name="adj1" fmla="val 19423086"/>
              <a:gd name="adj2" fmla="val 13645313"/>
              <a:gd name="adj3" fmla="val 897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442999" y="2470044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1" name="Овал 10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127446" y="9310807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19" name="Прямоугольник 18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lum bright="-53000" contrast="39000"/>
          </a:blip>
          <a:stretch>
            <a:fillRect/>
          </a:stretch>
        </p:blipFill>
        <p:spPr>
          <a:xfrm>
            <a:off x="6225704" y="859801"/>
            <a:ext cx="2491277" cy="8697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61558" y="768788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dirty="0">
              <a:solidFill>
                <a:srgbClr val="663300"/>
              </a:solidFill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dirty="0"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39594" y="4174629"/>
            <a:ext cx="1090340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663300"/>
                </a:solidFill>
                <a:latin typeface="Arial Black" panose="020B0A04020102020204" pitchFamily="34" charset="0"/>
              </a:rPr>
              <a:t>Возможность получения льготного займа </a:t>
            </a:r>
            <a:r>
              <a:rPr lang="ru-RU" dirty="0">
                <a:solidFill>
                  <a:srgbClr val="FF5050"/>
                </a:solidFill>
                <a:latin typeface="Arial Black" panose="020B0A04020102020204" pitchFamily="34" charset="0"/>
              </a:rPr>
              <a:t>от Фонда микрофинансирования Краснодарского края: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  <a:latin typeface="Arial Black" panose="020B0A04020102020204" pitchFamily="34" charset="0"/>
              </a:rPr>
              <a:t> от 100 000 рублей до 1 000 000 рублей под 0,1 % годовых без залога и поручительства;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rgbClr val="663300"/>
                </a:solidFill>
                <a:latin typeface="Arial Black" panose="020B0A04020102020204" pitchFamily="34" charset="0"/>
              </a:rPr>
              <a:t> до 3 000 000 рублей с залогом и поручительством.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600" dirty="0">
                <a:solidFill>
                  <a:srgbClr val="FF5050"/>
                </a:solidFill>
                <a:latin typeface="Arial Black" pitchFamily="34" charset="0"/>
              </a:rPr>
              <a:t>Подробности на сайте:  </a:t>
            </a:r>
            <a:r>
              <a:rPr lang="ru-RU" sz="3600" b="1" dirty="0">
                <a:solidFill>
                  <a:srgbClr val="FF5050"/>
                </a:solidFill>
                <a:latin typeface="Arial Black" pitchFamily="34" charset="0"/>
                <a:cs typeface="Arial" panose="020B0604020202020204" pitchFamily="34" charset="0"/>
              </a:rPr>
              <a:t>fmkk.ru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dirty="0"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9119" y="9250148"/>
            <a:ext cx="113237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Arial Black" pitchFamily="34" charset="0"/>
                <a:cs typeface="Arial" panose="020B0604020202020204" pitchFamily="34" charset="0"/>
              </a:rPr>
              <a:t>Фонд микрофинансирования Краснодарского края,                                                                                ул. Трамвайная, 2/6; ул. Северная, 405, </a:t>
            </a:r>
          </a:p>
          <a:p>
            <a:r>
              <a:rPr lang="ru-RU" sz="2400" b="1" dirty="0">
                <a:solidFill>
                  <a:srgbClr val="663300"/>
                </a:solidFill>
                <a:latin typeface="Arial Black" pitchFamily="34" charset="0"/>
                <a:cs typeface="Arial" panose="020B0604020202020204" pitchFamily="34" charset="0"/>
              </a:rPr>
              <a:t>Тел:7(861) 298-08-08</a:t>
            </a:r>
          </a:p>
          <a:p>
            <a:r>
              <a:rPr lang="ru-RU" sz="2400" b="1" dirty="0">
                <a:solidFill>
                  <a:srgbClr val="663300"/>
                </a:solidFill>
                <a:latin typeface="Arial Black" pitchFamily="34" charset="0"/>
                <a:cs typeface="Arial" panose="020B0604020202020204" pitchFamily="34" charset="0"/>
              </a:rPr>
              <a:t>Официальный сайт: </a:t>
            </a:r>
            <a:r>
              <a:rPr lang="en-US" sz="2400" b="1" dirty="0">
                <a:solidFill>
                  <a:srgbClr val="663300"/>
                </a:solidFill>
                <a:latin typeface="Arial Black" pitchFamily="34" charset="0"/>
                <a:cs typeface="Arial" panose="020B0604020202020204" pitchFamily="34" charset="0"/>
              </a:rPr>
              <a:t>fmkk.ru</a:t>
            </a:r>
          </a:p>
          <a:p>
            <a:endParaRPr lang="ru-RU" sz="20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168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Итоговое мероприятие"/>
          <p:cNvSpPr txBox="1"/>
          <p:nvPr/>
        </p:nvSpPr>
        <p:spPr>
          <a:xfrm>
            <a:off x="2625304" y="2184223"/>
            <a:ext cx="10369152" cy="51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2089" tIns="52089" rIns="52089" bIns="52089" anchor="ctr">
            <a:spAutoFit/>
          </a:bodyPr>
          <a:lstStyle>
            <a:lvl1pPr>
              <a:lnSpc>
                <a:spcPct val="60000"/>
              </a:lnSpc>
              <a:defRPr sz="4400" spc="-176">
                <a:solidFill>
                  <a:srgbClr val="183850"/>
                </a:solidFill>
                <a:latin typeface="GothamPro"/>
                <a:ea typeface="GothamPro"/>
                <a:cs typeface="GothamPro"/>
                <a:sym typeface="GothamPro"/>
              </a:defRPr>
            </a:lvl1pPr>
          </a:lstStyle>
          <a:p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</a:rPr>
              <a:t>Итоговое</a:t>
            </a:r>
            <a:r>
              <a:rPr dirty="0">
                <a:solidFill>
                  <a:srgbClr val="FF5050"/>
                </a:solidFill>
                <a:latin typeface="Arial Black" panose="020B0A04020102020204" pitchFamily="34" charset="0"/>
              </a:rPr>
              <a:t>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</a:rPr>
              <a:t>мероприятие</a:t>
            </a:r>
            <a:endParaRPr dirty="0">
              <a:solidFill>
                <a:srgbClr val="FF5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8878" y="3914800"/>
            <a:ext cx="114120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бизнес-проектов;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лучших пар наставник/наставляемый;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опытом;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4650640" y="386408"/>
            <a:ext cx="2376264" cy="678955"/>
            <a:chOff x="920709" y="2234968"/>
            <a:chExt cx="8532371" cy="242358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-77" r="218" b="-1"/>
          <a:stretch/>
        </p:blipFill>
        <p:spPr>
          <a:xfrm>
            <a:off x="16593592" y="3147641"/>
            <a:ext cx="2322296" cy="232851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3741646" y="1959242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13" name="Прямоугольник 12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Арка 15"/>
          <p:cNvSpPr/>
          <p:nvPr/>
        </p:nvSpPr>
        <p:spPr>
          <a:xfrm rot="12394030">
            <a:off x="8260699" y="10806247"/>
            <a:ext cx="2472492" cy="2736456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\\192.168.19.200\популяризация\2020\5.Наставничество_ИННОКУБ\Материалы\Наставники\_HDZ02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846" y="5642992"/>
            <a:ext cx="6096000" cy="40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19.200\популяризация\2020\5.Наставничество_ИННОКУБ\Материалы\Наставники\_HDZ01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47" y="6795120"/>
            <a:ext cx="6096001" cy="40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1448" y="1466528"/>
            <a:ext cx="7275921" cy="161765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5050"/>
                </a:solidFill>
                <a:latin typeface="Arial Black" panose="020B0A04020102020204" pitchFamily="34" charset="0"/>
              </a:rPr>
              <a:t>Результат проекта</a:t>
            </a: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39750" y="9027368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 bright="-53000" contrast="39000"/>
          </a:blip>
          <a:stretch>
            <a:fillRect/>
          </a:stretch>
        </p:blipFill>
        <p:spPr>
          <a:xfrm>
            <a:off x="5937672" y="674440"/>
            <a:ext cx="2491277" cy="869787"/>
          </a:xfrm>
          <a:prstGeom prst="rect">
            <a:avLst/>
          </a:prstGeom>
        </p:spPr>
      </p:pic>
      <p:sp>
        <p:nvSpPr>
          <p:cNvPr id="10" name="Арка 9"/>
          <p:cNvSpPr/>
          <p:nvPr/>
        </p:nvSpPr>
        <p:spPr>
          <a:xfrm rot="5400000">
            <a:off x="16128461" y="34346"/>
            <a:ext cx="2645217" cy="2576525"/>
          </a:xfrm>
          <a:prstGeom prst="blockArc">
            <a:avLst>
              <a:gd name="adj1" fmla="val 19423086"/>
              <a:gd name="adj2" fmla="val 12025029"/>
              <a:gd name="adj3" fmla="val 21724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384" y="3338736"/>
            <a:ext cx="11830814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6633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«Бизнес с нуля» :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получение необходимых знаний </a:t>
            </a: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 идеи до регистрации бизнеса;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получение  инструментов ведения бизнеса: финансовых, маркетинговых, управленческих, правовое обеспечение, ведение бухгалтерского учета;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практика, разбор сложных вопросов; 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Наставничество;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Финансовая поддержка.</a:t>
            </a:r>
            <a:endParaRPr lang="ru-RU" sz="2800" dirty="0">
              <a:solidFill>
                <a:srgbClr val="6633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solidFill>
                  <a:srgbClr val="66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«Действующий бизнес»: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повышение компетенций;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поучение</a:t>
            </a: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новых  инструментов упаковки и продвижения своего бизнеса, управления командой, а так же финансового планирования и подготовки бизнес-плана.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Финансовая поддержка.</a:t>
            </a: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763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104"/>
            <a:ext cx="3629657" cy="1118760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3642528" y="8693585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 bright="-53000" contrast="39000"/>
          </a:blip>
          <a:stretch>
            <a:fillRect/>
          </a:stretch>
        </p:blipFill>
        <p:spPr>
          <a:xfrm>
            <a:off x="10962745" y="452821"/>
            <a:ext cx="2491277" cy="869787"/>
          </a:xfrm>
          <a:prstGeom prst="rect">
            <a:avLst/>
          </a:prstGeom>
        </p:spPr>
      </p:pic>
      <p:sp>
        <p:nvSpPr>
          <p:cNvPr id="10" name="Арка 9"/>
          <p:cNvSpPr/>
          <p:nvPr/>
        </p:nvSpPr>
        <p:spPr>
          <a:xfrm rot="5400000">
            <a:off x="16128461" y="34346"/>
            <a:ext cx="2645217" cy="2576525"/>
          </a:xfrm>
          <a:prstGeom prst="blockArc">
            <a:avLst>
              <a:gd name="adj1" fmla="val 19423086"/>
              <a:gd name="adj2" fmla="val 12025029"/>
              <a:gd name="adj3" fmla="val 21724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7224" y="1788524"/>
            <a:ext cx="1337222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 чтобы стать </a:t>
            </a:r>
            <a:r>
              <a:rPr lang="ru-RU" sz="3200" u="sng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участником,</a:t>
            </a: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u="sng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протестироват</a:t>
            </a: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 свой предпринимательский потенциал, пройти </a:t>
            </a:r>
            <a:r>
              <a:rPr lang="ru-RU" sz="3200" u="sng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получить дополнительное </a:t>
            </a:r>
            <a:r>
              <a:rPr lang="ru-RU" sz="3200" u="sng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финансирование,</a:t>
            </a:r>
          </a:p>
          <a:p>
            <a:endParaRPr lang="ru-RU" sz="32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 зарегистрироваться на сайте </a:t>
            </a:r>
            <a:r>
              <a:rPr 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развития бизнеса Краснодарского края </a:t>
            </a:r>
            <a:r>
              <a:rPr lang="en-US" sz="4400" b="1" dirty="0"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moibiz93.ru</a:t>
            </a:r>
            <a:r>
              <a:rPr lang="ru-RU" sz="4400" b="1" dirty="0">
                <a:solidFill>
                  <a:srgbClr val="6633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663300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sz="4400" b="1" dirty="0">
                <a:solidFill>
                  <a:srgbClr val="FF5050"/>
                </a:solidFill>
                <a:latin typeface="Arial Black" pitchFamily="34" charset="0"/>
                <a:cs typeface="Arial" pitchFamily="34" charset="0"/>
              </a:rPr>
              <a:t>в апреле 2021 года</a:t>
            </a:r>
            <a:endParaRPr lang="ru-RU" sz="4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20401" y="9799248"/>
            <a:ext cx="12038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развития бизнеса Краснодарского края, </a:t>
            </a:r>
          </a:p>
          <a:p>
            <a:r>
              <a:rPr lang="ru-RU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Трамвайная, 2/6; ул. Северная, 405, ул. Уральская 79/1</a:t>
            </a:r>
          </a:p>
          <a:p>
            <a:r>
              <a:rPr lang="ru-RU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Тел: 8 (800) 707-07-11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BCFBD3-3E0D-419F-B7DB-39359F3B3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27" y="5588944"/>
            <a:ext cx="4204544" cy="42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47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3129360" y="1466528"/>
            <a:ext cx="8907293" cy="792689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5050"/>
                </a:solidFill>
                <a:latin typeface="Arial Black" panose="020B0A04020102020204" pitchFamily="34" charset="0"/>
              </a:rPr>
              <a:t>На кого рассчитан проект?</a:t>
            </a: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4506624" y="9430026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-53000" contrast="39000"/>
          </a:blip>
          <a:stretch>
            <a:fillRect/>
          </a:stretch>
        </p:blipFill>
        <p:spPr>
          <a:xfrm>
            <a:off x="2121248" y="9495910"/>
            <a:ext cx="2491277" cy="8697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90002" y="2996697"/>
            <a:ext cx="114523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Активные</a:t>
            </a: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 люди</a:t>
            </a: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проживают в Краснодарском крае;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 от 18 до 35 лет;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идею и желание заниматься бизнесом.</a:t>
            </a:r>
          </a:p>
          <a:p>
            <a:pPr algn="just"/>
            <a:r>
              <a:rPr lang="ru-RU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Начинающие  предприниматели</a:t>
            </a: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 которых: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бизнес на территории Краснодарского края, срок регистрации не более 6 месяцев;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желание развивать и продвигать свой бизнес;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необходимость в дополнительном финансировании.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353496" y="2114599"/>
            <a:ext cx="8907293" cy="792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089" tIns="52089" rIns="52089" bIns="52089" anchor="t">
            <a:normAutofit/>
          </a:bodyPr>
          <a:lstStyle>
            <a:lvl1pPr marL="0" marR="0" indent="0" algn="ctr" defTabSz="6846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ctr" defTabSz="6846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ctr" defTabSz="6846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ctr" defTabSz="6846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ctr" defTabSz="6846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722560" marR="0" indent="-500060" algn="l" defTabSz="684608" rtl="0" latinLnBrk="0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3167060" marR="0" indent="-500060" algn="l" defTabSz="684608" rtl="0" latinLnBrk="0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611562" marR="0" indent="-500062" algn="l" defTabSz="684608" rtl="0" latinLnBrk="0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4056062" marR="0" indent="-500062" algn="l" defTabSz="684608" rtl="0" latinLnBrk="0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endParaRPr lang="ru-RU" b="1" dirty="0">
              <a:solidFill>
                <a:srgbClr val="FF505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074576" y="2543878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5" name="Овал 14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289600" y="9802456"/>
            <a:ext cx="58336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5050"/>
                </a:solidFill>
                <a:latin typeface="Arial Black" panose="020B0A04020102020204" pitchFamily="34" charset="0"/>
              </a:rPr>
              <a:t>Участие в проекте бесплатно!</a:t>
            </a:r>
          </a:p>
        </p:txBody>
      </p:sp>
    </p:spTree>
    <p:extLst>
      <p:ext uri="{BB962C8B-B14F-4D97-AF65-F5344CB8AC3E}">
        <p14:creationId xmlns:p14="http://schemas.microsoft.com/office/powerpoint/2010/main" val="5839667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2" y="-225287"/>
            <a:ext cx="3629657" cy="11187608"/>
          </a:xfrm>
          <a:prstGeom prst="rect">
            <a:avLst/>
          </a:prstGeom>
        </p:spPr>
      </p:pic>
      <p:sp>
        <p:nvSpPr>
          <p:cNvPr id="122" name="Цель проекта: подготовка начинающих предпринимателей к открытию бизнеса и получению финансовой поддержки для его развития"/>
          <p:cNvSpPr txBox="1"/>
          <p:nvPr/>
        </p:nvSpPr>
        <p:spPr>
          <a:xfrm>
            <a:off x="3228584" y="1422192"/>
            <a:ext cx="10701976" cy="74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2089" tIns="52089" rIns="52089" bIns="52089" anchor="ctr">
            <a:spAutoFit/>
          </a:bodyPr>
          <a:lstStyle/>
          <a:p>
            <a:pPr algn="l">
              <a:lnSpc>
                <a:spcPct val="130000"/>
              </a:lnSpc>
              <a:defRPr sz="3600">
                <a:latin typeface="GothamPro-Bold"/>
                <a:ea typeface="GothamPro-Bold"/>
                <a:cs typeface="GothamPro-Bold"/>
                <a:sym typeface="GothamPro-Bold"/>
              </a:defRPr>
            </a:pP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  <a:r>
              <a:rPr dirty="0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проекта</a:t>
            </a:r>
            <a:r>
              <a:rPr dirty="0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endParaRPr lang="ru-RU" dirty="0">
              <a:solidFill>
                <a:srgbClr val="FF5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 sz="3600">
                <a:latin typeface="GothamPro-Bold"/>
                <a:ea typeface="GothamPro-Bold"/>
                <a:cs typeface="GothamPro-Bold"/>
                <a:sym typeface="GothamPro-Bold"/>
              </a:defRPr>
            </a:pPr>
            <a:endParaRPr lang="ru-RU" dirty="0">
              <a:solidFill>
                <a:srgbClr val="FF5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3600">
                <a:latin typeface="GothamPro-Bold"/>
                <a:ea typeface="GothamPro-Bold"/>
                <a:cs typeface="GothamPro-Bold"/>
                <a:sym typeface="GothamPro-Bold"/>
              </a:defRPr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ea typeface="GothamPro-Light"/>
                <a:cs typeface="Arial" panose="020B0604020202020204" pitchFamily="34" charset="0"/>
                <a:sym typeface="GothamPro-Light"/>
              </a:rPr>
              <a:t>Популяризация предпринимательства в Краснодарском крае;</a:t>
            </a:r>
          </a:p>
          <a:p>
            <a:pPr marL="457200" indent="-45720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3600">
                <a:latin typeface="GothamPro-Bold"/>
                <a:ea typeface="GothamPro-Bold"/>
                <a:cs typeface="GothamPro-Bold"/>
                <a:sym typeface="GothamPro-Bold"/>
              </a:defRPr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ea typeface="GothamPro-Light"/>
                <a:cs typeface="Arial" panose="020B0604020202020204" pitchFamily="34" charset="0"/>
                <a:sym typeface="GothamPro-Light"/>
              </a:rPr>
              <a:t>Вовлечение молодежи в предпринимательскую деятельность;</a:t>
            </a:r>
          </a:p>
          <a:p>
            <a:pPr marL="457200" indent="-45720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3600">
                <a:latin typeface="GothamPro-Bold"/>
                <a:ea typeface="GothamPro-Bold"/>
                <a:cs typeface="GothamPro-Bold"/>
                <a:sym typeface="GothamPro-Bold"/>
              </a:defRPr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ea typeface="GothamPro-Light"/>
                <a:cs typeface="Arial" panose="020B0604020202020204" pitchFamily="34" charset="0"/>
                <a:sym typeface="GothamPro-Light"/>
              </a:rPr>
              <a:t>Обучение молодежи финансовой грамотности;</a:t>
            </a:r>
          </a:p>
          <a:p>
            <a:pPr marL="457200" indent="-45720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3600">
                <a:latin typeface="GothamPro-Bold"/>
                <a:ea typeface="GothamPro-Bold"/>
                <a:cs typeface="GothamPro-Bold"/>
                <a:sym typeface="GothamPro-Bold"/>
              </a:defRPr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ea typeface="GothamPro-Light"/>
                <a:cs typeface="Arial" panose="020B0604020202020204" pitchFamily="34" charset="0"/>
                <a:sym typeface="GothamPro-Light"/>
              </a:rPr>
              <a:t>Наставничество молодежи;</a:t>
            </a:r>
          </a:p>
          <a:p>
            <a:pPr marL="457200" indent="-45720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3600">
                <a:latin typeface="GothamPro-Bold"/>
                <a:ea typeface="GothamPro-Bold"/>
                <a:cs typeface="GothamPro-Bold"/>
                <a:sym typeface="GothamPro-Bold"/>
              </a:defRPr>
            </a:pPr>
            <a:r>
              <a:rPr lang="ru-RU" sz="3200" dirty="0">
                <a:solidFill>
                  <a:srgbClr val="663300"/>
                </a:solidFill>
                <a:latin typeface="Arial" panose="020B0604020202020204" pitchFamily="34" charset="0"/>
                <a:ea typeface="GothamPro-Light"/>
                <a:cs typeface="Arial" panose="020B0604020202020204" pitchFamily="34" charset="0"/>
                <a:sym typeface="GothamPro-Light"/>
              </a:rPr>
              <a:t>Финансовая поддержка.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639750" y="9027368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11" name="Прямоугольник 10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lum bright="-53000" contrast="39000"/>
          </a:blip>
          <a:stretch>
            <a:fillRect/>
          </a:stretch>
        </p:blipFill>
        <p:spPr>
          <a:xfrm>
            <a:off x="13930560" y="8995132"/>
            <a:ext cx="2491277" cy="869787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4650640" y="386408"/>
            <a:ext cx="2376264" cy="678955"/>
            <a:chOff x="920709" y="2234968"/>
            <a:chExt cx="8532371" cy="242358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7" name="Арка 26"/>
          <p:cNvSpPr/>
          <p:nvPr/>
        </p:nvSpPr>
        <p:spPr>
          <a:xfrm rot="8470968">
            <a:off x="1705037" y="9817473"/>
            <a:ext cx="3537529" cy="3537529"/>
          </a:xfrm>
          <a:prstGeom prst="blockArc">
            <a:avLst>
              <a:gd name="adj1" fmla="val 2577633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737872" y="496959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29" name="Овал 28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sp>
        <p:nvSpPr>
          <p:cNvPr id="147" name="Этапы проекта"/>
          <p:cNvSpPr txBox="1"/>
          <p:nvPr/>
        </p:nvSpPr>
        <p:spPr>
          <a:xfrm>
            <a:off x="4425504" y="386408"/>
            <a:ext cx="6355624" cy="91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2089" tIns="52089" rIns="52089" bIns="52089">
            <a:spAutoFit/>
          </a:bodyPr>
          <a:lstStyle>
            <a:lvl1pPr>
              <a:lnSpc>
                <a:spcPct val="130000"/>
              </a:lnSpc>
              <a:defRPr sz="4400" spc="-176">
                <a:solidFill>
                  <a:srgbClr val="183850"/>
                </a:solidFill>
                <a:latin typeface="GothamPro"/>
                <a:ea typeface="GothamPro"/>
                <a:cs typeface="GothamPro"/>
                <a:sym typeface="GothamPro"/>
              </a:defRPr>
            </a:lvl1pPr>
          </a:lstStyle>
          <a:p>
            <a:r>
              <a:rPr lang="ru-RU" dirty="0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Механика проекта</a:t>
            </a:r>
            <a:endParaRPr dirty="0">
              <a:solidFill>
                <a:srgbClr val="FF5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650640" y="386408"/>
            <a:ext cx="2376264" cy="678955"/>
            <a:chOff x="920709" y="2234968"/>
            <a:chExt cx="8532371" cy="242358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3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lum bright="-53000" contrast="39000"/>
          </a:blip>
          <a:stretch>
            <a:fillRect/>
          </a:stretch>
        </p:blipFill>
        <p:spPr>
          <a:xfrm>
            <a:off x="1713821" y="10200173"/>
            <a:ext cx="2491277" cy="869787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15683323" y="4922912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33" name="Прямоугольник 32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807253" y="1351345"/>
            <a:ext cx="138505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663300"/>
                </a:solidFill>
                <a:latin typeface="Arial Black" pitchFamily="34" charset="0"/>
                <a:cs typeface="Arial" panose="020B0604020202020204" pitchFamily="34" charset="0"/>
              </a:rPr>
              <a:t>Единый портал, который позволит пройти все этапы проекта в одном окне на сайте </a:t>
            </a:r>
            <a:r>
              <a:rPr lang="en-US" dirty="0">
                <a:solidFill>
                  <a:srgbClr val="FF5050"/>
                </a:solidFill>
                <a:latin typeface="Arial Black" pitchFamily="34" charset="0"/>
                <a:cs typeface="Arial" panose="020B0604020202020204" pitchFamily="34" charset="0"/>
              </a:rPr>
              <a:t>moibiz93.ru</a:t>
            </a:r>
            <a:r>
              <a:rPr lang="ru-RU" dirty="0">
                <a:solidFill>
                  <a:srgbClr val="FF5050"/>
                </a:solidFill>
                <a:latin typeface="Arial Black" pitchFamily="34" charset="0"/>
                <a:cs typeface="Arial" panose="020B0604020202020204" pitchFamily="34" charset="0"/>
              </a:rPr>
              <a:t>;</a:t>
            </a:r>
          </a:p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Протестировать предпринимательский потенциал;</a:t>
            </a:r>
          </a:p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изучить</a:t>
            </a:r>
            <a:r>
              <a:rPr lang="en-US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теоретическую часть: прослушать </a:t>
            </a:r>
            <a:r>
              <a:rPr lang="ru-RU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видеоуроки</a:t>
            </a: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выполнить задания, протестировать полученные знания;</a:t>
            </a:r>
          </a:p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Задать вопрос </a:t>
            </a:r>
            <a:r>
              <a:rPr lang="ru-RU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трекеру</a:t>
            </a: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-координатору;</a:t>
            </a:r>
          </a:p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Защитить </a:t>
            </a:r>
            <a:r>
              <a:rPr lang="ru-RU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</a:t>
            </a: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/офлайн свой проект; </a:t>
            </a:r>
          </a:p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и получить наставника.</a:t>
            </a:r>
          </a:p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индивидуальные консультации с наставником в режиме онлайн/офлайн.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C:\Users\Катя\YandexDisk\Скриншоты\2021-03-29_11-56-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60" y="6378056"/>
            <a:ext cx="7835028" cy="42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sp>
        <p:nvSpPr>
          <p:cNvPr id="124" name="Линия"/>
          <p:cNvSpPr/>
          <p:nvPr/>
        </p:nvSpPr>
        <p:spPr>
          <a:xfrm>
            <a:off x="13254872" y="6094778"/>
            <a:ext cx="484578" cy="748004"/>
          </a:xfrm>
          <a:prstGeom prst="line">
            <a:avLst/>
          </a:prstGeom>
          <a:ln w="279400">
            <a:solidFill>
              <a:srgbClr val="663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Линия"/>
          <p:cNvSpPr/>
          <p:nvPr/>
        </p:nvSpPr>
        <p:spPr>
          <a:xfrm flipH="1">
            <a:off x="5728944" y="6212754"/>
            <a:ext cx="341448" cy="538572"/>
          </a:xfrm>
          <a:prstGeom prst="line">
            <a:avLst/>
          </a:prstGeom>
          <a:ln w="279400">
            <a:solidFill>
              <a:srgbClr val="663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6" name="Линия"/>
          <p:cNvSpPr/>
          <p:nvPr/>
        </p:nvSpPr>
        <p:spPr>
          <a:xfrm>
            <a:off x="7196970" y="6094778"/>
            <a:ext cx="484578" cy="748004"/>
          </a:xfrm>
          <a:prstGeom prst="line">
            <a:avLst/>
          </a:prstGeom>
          <a:ln w="279400">
            <a:solidFill>
              <a:srgbClr val="663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Линия"/>
          <p:cNvSpPr/>
          <p:nvPr/>
        </p:nvSpPr>
        <p:spPr>
          <a:xfrm flipH="1">
            <a:off x="8903944" y="6212754"/>
            <a:ext cx="341448" cy="538572"/>
          </a:xfrm>
          <a:prstGeom prst="line">
            <a:avLst/>
          </a:prstGeom>
          <a:ln w="279400">
            <a:solidFill>
              <a:srgbClr val="663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Линия"/>
          <p:cNvSpPr/>
          <p:nvPr/>
        </p:nvSpPr>
        <p:spPr>
          <a:xfrm>
            <a:off x="10206870" y="6094778"/>
            <a:ext cx="484578" cy="748004"/>
          </a:xfrm>
          <a:prstGeom prst="line">
            <a:avLst/>
          </a:prstGeom>
          <a:ln w="279400">
            <a:solidFill>
              <a:srgbClr val="663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Линия"/>
          <p:cNvSpPr/>
          <p:nvPr/>
        </p:nvSpPr>
        <p:spPr>
          <a:xfrm flipH="1">
            <a:off x="11913844" y="6212754"/>
            <a:ext cx="341448" cy="538572"/>
          </a:xfrm>
          <a:prstGeom prst="line">
            <a:avLst/>
          </a:prstGeom>
          <a:ln w="57150">
            <a:solidFill>
              <a:srgbClr val="663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0" name="Линия"/>
          <p:cNvSpPr/>
          <p:nvPr/>
        </p:nvSpPr>
        <p:spPr>
          <a:xfrm>
            <a:off x="4021971" y="6094778"/>
            <a:ext cx="484578" cy="748004"/>
          </a:xfrm>
          <a:prstGeom prst="line">
            <a:avLst/>
          </a:prstGeom>
          <a:ln w="279400">
            <a:solidFill>
              <a:srgbClr val="663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" name="Кружок"/>
          <p:cNvSpPr/>
          <p:nvPr/>
        </p:nvSpPr>
        <p:spPr>
          <a:xfrm>
            <a:off x="2449129" y="3850407"/>
            <a:ext cx="2362348" cy="2362347"/>
          </a:xfrm>
          <a:prstGeom prst="ellipse">
            <a:avLst/>
          </a:prstGeom>
          <a:ln w="38100">
            <a:solidFill>
              <a:srgbClr val="663300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2" name="Информационная…"/>
          <p:cNvSpPr txBox="1"/>
          <p:nvPr/>
        </p:nvSpPr>
        <p:spPr>
          <a:xfrm>
            <a:off x="2562973" y="4696532"/>
            <a:ext cx="2227571" cy="6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2089" tIns="52089" rIns="52089" bIns="52089" anchor="ctr">
            <a:spAutoFit/>
          </a:bodyPr>
          <a:lstStyle/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Информационная</a:t>
            </a:r>
            <a:r>
              <a:rPr dirty="0">
                <a:solidFill>
                  <a:srgbClr val="663300"/>
                </a:solidFill>
              </a:rPr>
              <a:t> </a:t>
            </a:r>
          </a:p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кампания</a:t>
            </a:r>
            <a:endParaRPr dirty="0">
              <a:solidFill>
                <a:srgbClr val="663300"/>
              </a:solidFill>
            </a:endParaRPr>
          </a:p>
        </p:txBody>
      </p:sp>
      <p:sp>
        <p:nvSpPr>
          <p:cNvPr id="133" name="Кружок"/>
          <p:cNvSpPr/>
          <p:nvPr/>
        </p:nvSpPr>
        <p:spPr>
          <a:xfrm>
            <a:off x="3917501" y="6655179"/>
            <a:ext cx="2362347" cy="2362347"/>
          </a:xfrm>
          <a:prstGeom prst="ellipse">
            <a:avLst/>
          </a:prstGeom>
          <a:ln w="38100">
            <a:solidFill>
              <a:srgbClr val="663300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Кружок"/>
          <p:cNvSpPr/>
          <p:nvPr/>
        </p:nvSpPr>
        <p:spPr>
          <a:xfrm>
            <a:off x="5363788" y="3895757"/>
            <a:ext cx="2362347" cy="2362347"/>
          </a:xfrm>
          <a:prstGeom prst="ellipse">
            <a:avLst/>
          </a:prstGeom>
          <a:ln w="38100">
            <a:solidFill>
              <a:srgbClr val="663300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" name="Кружок"/>
          <p:cNvSpPr/>
          <p:nvPr/>
        </p:nvSpPr>
        <p:spPr>
          <a:xfrm>
            <a:off x="7009951" y="6657408"/>
            <a:ext cx="2362347" cy="2362347"/>
          </a:xfrm>
          <a:prstGeom prst="ellipse">
            <a:avLst/>
          </a:prstGeom>
          <a:ln w="38100">
            <a:solidFill>
              <a:srgbClr val="663300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" name="Отборочное…"/>
          <p:cNvSpPr txBox="1"/>
          <p:nvPr/>
        </p:nvSpPr>
        <p:spPr>
          <a:xfrm>
            <a:off x="4227949" y="7502127"/>
            <a:ext cx="1695374" cy="6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2089" tIns="52089" rIns="52089" bIns="52089" anchor="ctr">
            <a:spAutoFit/>
          </a:bodyPr>
          <a:lstStyle/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Отборочное</a:t>
            </a:r>
            <a:r>
              <a:rPr dirty="0">
                <a:solidFill>
                  <a:srgbClr val="663300"/>
                </a:solidFill>
              </a:rPr>
              <a:t> </a:t>
            </a:r>
          </a:p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тестирование</a:t>
            </a:r>
            <a:endParaRPr dirty="0">
              <a:solidFill>
                <a:srgbClr val="663300"/>
              </a:solidFill>
            </a:endParaRPr>
          </a:p>
        </p:txBody>
      </p:sp>
      <p:sp>
        <p:nvSpPr>
          <p:cNvPr id="137" name="Торжественное…"/>
          <p:cNvSpPr txBox="1"/>
          <p:nvPr/>
        </p:nvSpPr>
        <p:spPr>
          <a:xfrm>
            <a:off x="5598099" y="4747333"/>
            <a:ext cx="1881324" cy="6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2089" tIns="52089" rIns="52089" bIns="52089" anchor="ctr">
            <a:spAutoFit/>
          </a:bodyPr>
          <a:lstStyle/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Торжественное</a:t>
            </a:r>
            <a:endParaRPr dirty="0">
              <a:solidFill>
                <a:srgbClr val="663300"/>
              </a:solidFill>
            </a:endParaRPr>
          </a:p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открытие</a:t>
            </a:r>
            <a:endParaRPr dirty="0">
              <a:solidFill>
                <a:srgbClr val="663300"/>
              </a:solidFill>
            </a:endParaRPr>
          </a:p>
        </p:txBody>
      </p:sp>
      <p:sp>
        <p:nvSpPr>
          <p:cNvPr id="138" name="Дистанционное…"/>
          <p:cNvSpPr txBox="1"/>
          <p:nvPr/>
        </p:nvSpPr>
        <p:spPr>
          <a:xfrm>
            <a:off x="7245847" y="7504356"/>
            <a:ext cx="1897354" cy="6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2089" tIns="52089" rIns="52089" bIns="52089" anchor="ctr">
            <a:spAutoFit/>
          </a:bodyPr>
          <a:lstStyle/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Дистанционное</a:t>
            </a:r>
            <a:endParaRPr dirty="0">
              <a:solidFill>
                <a:srgbClr val="663300"/>
              </a:solidFill>
            </a:endParaRPr>
          </a:p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обучение</a:t>
            </a:r>
            <a:endParaRPr dirty="0">
              <a:solidFill>
                <a:srgbClr val="663300"/>
              </a:solidFill>
            </a:endParaRPr>
          </a:p>
        </p:txBody>
      </p:sp>
      <p:sp>
        <p:nvSpPr>
          <p:cNvPr id="139" name="Кружок"/>
          <p:cNvSpPr/>
          <p:nvPr/>
        </p:nvSpPr>
        <p:spPr>
          <a:xfrm>
            <a:off x="8487988" y="3895757"/>
            <a:ext cx="2362347" cy="2362347"/>
          </a:xfrm>
          <a:prstGeom prst="ellipse">
            <a:avLst/>
          </a:prstGeom>
          <a:ln w="38100">
            <a:solidFill>
              <a:srgbClr val="663300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0" name="Кружок"/>
          <p:cNvSpPr/>
          <p:nvPr/>
        </p:nvSpPr>
        <p:spPr>
          <a:xfrm>
            <a:off x="10069552" y="6667879"/>
            <a:ext cx="2362347" cy="2362347"/>
          </a:xfrm>
          <a:prstGeom prst="ellipse">
            <a:avLst/>
          </a:prstGeom>
          <a:ln w="38100">
            <a:solidFill>
              <a:srgbClr val="663300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1" name="Кружок"/>
          <p:cNvSpPr/>
          <p:nvPr/>
        </p:nvSpPr>
        <p:spPr>
          <a:xfrm>
            <a:off x="11612188" y="3895757"/>
            <a:ext cx="2362347" cy="2362347"/>
          </a:xfrm>
          <a:prstGeom prst="ellipse">
            <a:avLst/>
          </a:prstGeom>
          <a:ln w="38100">
            <a:solidFill>
              <a:srgbClr val="663300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2" name="Кружок"/>
          <p:cNvSpPr/>
          <p:nvPr/>
        </p:nvSpPr>
        <p:spPr>
          <a:xfrm>
            <a:off x="13129152" y="6655179"/>
            <a:ext cx="2362347" cy="2362347"/>
          </a:xfrm>
          <a:prstGeom prst="ellipse">
            <a:avLst/>
          </a:prstGeom>
          <a:solidFill>
            <a:srgbClr val="663300"/>
          </a:solidFill>
          <a:ln w="241300">
            <a:solidFill>
              <a:srgbClr val="663300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3" name="Оценка…"/>
          <p:cNvSpPr txBox="1"/>
          <p:nvPr/>
        </p:nvSpPr>
        <p:spPr>
          <a:xfrm>
            <a:off x="8936236" y="4696533"/>
            <a:ext cx="1454925" cy="6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2089" tIns="52089" rIns="52089" bIns="52089" anchor="ctr">
            <a:spAutoFit/>
          </a:bodyPr>
          <a:lstStyle/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Оценка</a:t>
            </a:r>
            <a:endParaRPr dirty="0">
              <a:solidFill>
                <a:srgbClr val="663300"/>
              </a:solidFill>
            </a:endParaRPr>
          </a:p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потенциала</a:t>
            </a:r>
            <a:endParaRPr dirty="0">
              <a:solidFill>
                <a:srgbClr val="663300"/>
              </a:solidFill>
            </a:endParaRPr>
          </a:p>
        </p:txBody>
      </p:sp>
      <p:sp>
        <p:nvSpPr>
          <p:cNvPr id="144" name="Подготовка…"/>
          <p:cNvSpPr txBox="1"/>
          <p:nvPr/>
        </p:nvSpPr>
        <p:spPr>
          <a:xfrm>
            <a:off x="10296941" y="7519456"/>
            <a:ext cx="1839646" cy="6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2089" tIns="52089" rIns="52089" bIns="52089" anchor="ctr">
            <a:spAutoFit/>
          </a:bodyPr>
          <a:lstStyle/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Подготовка</a:t>
            </a:r>
            <a:r>
              <a:rPr dirty="0">
                <a:solidFill>
                  <a:srgbClr val="663300"/>
                </a:solidFill>
              </a:rPr>
              <a:t> </a:t>
            </a:r>
          </a:p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ru-RU" dirty="0">
                <a:solidFill>
                  <a:srgbClr val="663300"/>
                </a:solidFill>
              </a:rPr>
              <a:t>Бизнес-планов</a:t>
            </a:r>
            <a:endParaRPr dirty="0">
              <a:solidFill>
                <a:srgbClr val="663300"/>
              </a:solidFill>
            </a:endParaRPr>
          </a:p>
        </p:txBody>
      </p:sp>
      <p:sp>
        <p:nvSpPr>
          <p:cNvPr id="145" name="Итоговое…"/>
          <p:cNvSpPr txBox="1"/>
          <p:nvPr/>
        </p:nvSpPr>
        <p:spPr>
          <a:xfrm>
            <a:off x="11932901" y="4419532"/>
            <a:ext cx="1884973" cy="1213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2089" tIns="52089" rIns="52089" bIns="52089" anchor="ctr">
            <a:spAutoFit/>
          </a:bodyPr>
          <a:lstStyle/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solidFill>
                  <a:srgbClr val="663300"/>
                </a:solidFill>
              </a:rPr>
              <a:t>Итоговое</a:t>
            </a:r>
            <a:endParaRPr dirty="0">
              <a:solidFill>
                <a:srgbClr val="663300"/>
              </a:solidFill>
            </a:endParaRPr>
          </a:p>
          <a:p>
            <a:pPr>
              <a:defRPr sz="1800" b="1">
                <a:solidFill>
                  <a:srgbClr val="3273A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ru-RU" dirty="0">
                <a:solidFill>
                  <a:srgbClr val="663300"/>
                </a:solidFill>
              </a:rPr>
              <a:t>М</a:t>
            </a:r>
            <a:r>
              <a:rPr dirty="0" err="1">
                <a:solidFill>
                  <a:srgbClr val="663300"/>
                </a:solidFill>
              </a:rPr>
              <a:t>ероприятие</a:t>
            </a:r>
            <a:r>
              <a:rPr lang="ru-RU" dirty="0">
                <a:solidFill>
                  <a:srgbClr val="663300"/>
                </a:solidFill>
              </a:rPr>
              <a:t>, презентация проектов </a:t>
            </a:r>
            <a:endParaRPr dirty="0">
              <a:solidFill>
                <a:srgbClr val="663300"/>
              </a:solidFill>
            </a:endParaRPr>
          </a:p>
        </p:txBody>
      </p:sp>
      <p:sp>
        <p:nvSpPr>
          <p:cNvPr id="146" name="Наставничество…"/>
          <p:cNvSpPr txBox="1"/>
          <p:nvPr/>
        </p:nvSpPr>
        <p:spPr>
          <a:xfrm>
            <a:off x="13400665" y="7517562"/>
            <a:ext cx="1888975" cy="63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2089" tIns="52089" rIns="52089" bIns="52089" anchor="ctr">
            <a:spAutoFit/>
          </a:bodyPr>
          <a:lstStyle/>
          <a:p>
            <a:pPr>
              <a:def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/>
              <a:t>Наставничество</a:t>
            </a:r>
            <a:endParaRPr dirty="0"/>
          </a:p>
          <a:p>
            <a:pPr>
              <a:def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и </a:t>
            </a:r>
            <a:r>
              <a:rPr dirty="0" err="1"/>
              <a:t>инвестиции</a:t>
            </a:r>
            <a:endParaRPr dirty="0"/>
          </a:p>
        </p:txBody>
      </p:sp>
      <p:sp>
        <p:nvSpPr>
          <p:cNvPr id="147" name="Этапы проекта"/>
          <p:cNvSpPr txBox="1"/>
          <p:nvPr/>
        </p:nvSpPr>
        <p:spPr>
          <a:xfrm>
            <a:off x="3428925" y="1466528"/>
            <a:ext cx="6355624" cy="91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2089" tIns="52089" rIns="52089" bIns="52089">
            <a:spAutoFit/>
          </a:bodyPr>
          <a:lstStyle>
            <a:lvl1pPr>
              <a:lnSpc>
                <a:spcPct val="130000"/>
              </a:lnSpc>
              <a:defRPr sz="4400" spc="-176">
                <a:solidFill>
                  <a:srgbClr val="183850"/>
                </a:solidFill>
                <a:latin typeface="GothamPro"/>
                <a:ea typeface="GothamPro"/>
                <a:cs typeface="GothamPro"/>
                <a:sym typeface="GothamPro"/>
              </a:defRPr>
            </a:lvl1pPr>
          </a:lstStyle>
          <a:p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Этапы</a:t>
            </a:r>
            <a:r>
              <a:rPr dirty="0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проекта</a:t>
            </a:r>
            <a:endParaRPr dirty="0">
              <a:solidFill>
                <a:srgbClr val="FF5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Линия"/>
          <p:cNvSpPr/>
          <p:nvPr/>
        </p:nvSpPr>
        <p:spPr>
          <a:xfrm flipH="1">
            <a:off x="11903772" y="6212753"/>
            <a:ext cx="461039" cy="638747"/>
          </a:xfrm>
          <a:prstGeom prst="line">
            <a:avLst/>
          </a:prstGeom>
          <a:ln w="279400">
            <a:solidFill>
              <a:srgbClr val="663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8" name="Группа 27"/>
          <p:cNvGrpSpPr/>
          <p:nvPr/>
        </p:nvGrpSpPr>
        <p:grpSpPr>
          <a:xfrm>
            <a:off x="14650640" y="386408"/>
            <a:ext cx="2376264" cy="678955"/>
            <a:chOff x="920709" y="2234968"/>
            <a:chExt cx="8532371" cy="242358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3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lum bright="-53000" contrast="39000"/>
          </a:blip>
          <a:stretch>
            <a:fillRect/>
          </a:stretch>
        </p:blipFill>
        <p:spPr>
          <a:xfrm>
            <a:off x="1713821" y="10200173"/>
            <a:ext cx="2491277" cy="869787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15320979" y="9596813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33" name="Прямоугольник 32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036931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Отборочное тестирование"/>
          <p:cNvSpPr txBox="1"/>
          <p:nvPr/>
        </p:nvSpPr>
        <p:spPr>
          <a:xfrm>
            <a:off x="-314973" y="913996"/>
            <a:ext cx="17761874" cy="51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089" tIns="52089" rIns="52089" bIns="52089" anchor="ctr">
            <a:spAutoFit/>
          </a:bodyPr>
          <a:lstStyle>
            <a:lvl1pPr>
              <a:lnSpc>
                <a:spcPct val="60000"/>
              </a:lnSpc>
              <a:defRPr sz="4400" spc="-176">
                <a:solidFill>
                  <a:srgbClr val="183850"/>
                </a:solidFill>
                <a:latin typeface="GothamPro"/>
                <a:ea typeface="GothamPro"/>
                <a:cs typeface="GothamPro"/>
                <a:sym typeface="GothamPro"/>
              </a:defRPr>
            </a:lvl1pPr>
          </a:lstStyle>
          <a:p>
            <a:r>
              <a:rPr lang="ru-RU" dirty="0">
                <a:solidFill>
                  <a:srgbClr val="FF5050"/>
                </a:solidFill>
                <a:latin typeface="Arial Black" panose="020B0A04020102020204" pitchFamily="34" charset="0"/>
              </a:rPr>
              <a:t>1.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</a:rPr>
              <a:t>Отборочное</a:t>
            </a:r>
            <a:r>
              <a:rPr dirty="0">
                <a:solidFill>
                  <a:srgbClr val="FF5050"/>
                </a:solidFill>
                <a:latin typeface="Arial Black" panose="020B0A04020102020204" pitchFamily="34" charset="0"/>
              </a:rPr>
              <a:t>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</a:rPr>
              <a:t>тестирование</a:t>
            </a:r>
            <a:endParaRPr dirty="0">
              <a:solidFill>
                <a:srgbClr val="FF5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5027756" y="8163272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7" name="Овал 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58122" y="9600154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13" name="Прямоугольник 12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209480" y="2238900"/>
            <a:ext cx="828092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Первичный </a:t>
            </a:r>
            <a:r>
              <a:rPr lang="ru-RU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скоринг</a:t>
            </a: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участников проекта с целью выявления наиболее мотивированных и обладающих необходимыми базовыми компетенциями.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663300"/>
                </a:solidFill>
              </a:rPr>
              <a:t>Вопросы тестирования позволят выявить основные критерии, определяющие успешность человека в предпринимательской деятельности (необходимые знания, особые качества характера, готовность к такой работе, умение рисковать, принимать верные предпринимательские решения;</a:t>
            </a:r>
          </a:p>
          <a:p>
            <a:pPr lvl="0" algn="just"/>
            <a:endParaRPr lang="ru-RU" dirty="0">
              <a:solidFill>
                <a:srgbClr val="663300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663300"/>
              </a:solidFill>
            </a:endParaRPr>
          </a:p>
          <a:p>
            <a:pPr lvl="0" algn="just"/>
            <a:endParaRPr lang="ru-RU" dirty="0">
              <a:solidFill>
                <a:srgbClr val="663300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663300"/>
                </a:solidFill>
              </a:rPr>
              <a:t>Наиболее замотивированные проходят в следующий этап.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7962731" y="3986808"/>
            <a:ext cx="918670" cy="906400"/>
          </a:xfrm>
          <a:prstGeom prst="downArrow">
            <a:avLst/>
          </a:prstGeom>
          <a:solidFill>
            <a:srgbClr val="663300"/>
          </a:solidFill>
          <a:ln w="25400" cap="flat">
            <a:solidFill>
              <a:srgbClr val="6633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089" tIns="52089" rIns="52089" bIns="52089" numCol="1" spcCol="38100" rtlCol="0" anchor="ctr">
            <a:spAutoFit/>
          </a:bodyPr>
          <a:lstStyle/>
          <a:p>
            <a:pPr marL="0" marR="0" indent="0" algn="ctr" defTabSz="68460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737872" y="7923432"/>
            <a:ext cx="918670" cy="906400"/>
          </a:xfrm>
          <a:prstGeom prst="downArrow">
            <a:avLst/>
          </a:prstGeom>
          <a:solidFill>
            <a:srgbClr val="663300"/>
          </a:solidFill>
          <a:ln w="25400" cap="flat">
            <a:solidFill>
              <a:srgbClr val="6633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089" tIns="52089" rIns="52089" bIns="52089" numCol="1" spcCol="38100" rtlCol="0" anchor="ctr">
            <a:spAutoFit/>
          </a:bodyPr>
          <a:lstStyle/>
          <a:p>
            <a:pPr marL="0" marR="0" indent="0" algn="ctr" defTabSz="68460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Просмотр видео-уроков и выполнение домашних заданий. К каждой группе учеников прикрепляется трекер-наставник, который помогает ориентироваться по блокам обучения, проверяет домашние задания, рекомендует отдельных участников к дальнейшему прохождению прог"/>
          <p:cNvSpPr txBox="1">
            <a:spLocks noGrp="1"/>
          </p:cNvSpPr>
          <p:nvPr>
            <p:ph type="body" sz="quarter" idx="4294967295"/>
          </p:nvPr>
        </p:nvSpPr>
        <p:spPr>
          <a:xfrm>
            <a:off x="4470912" y="3370061"/>
            <a:ext cx="9387639" cy="5729315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marL="0" indent="0" algn="just" defTabSz="420623">
              <a:spcBef>
                <a:spcPts val="0"/>
              </a:spcBef>
              <a:buSzTx/>
              <a:buNone/>
              <a:defRPr sz="2700"/>
            </a:lvl1pPr>
          </a:lstStyle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блоков программы самостоятельно по</a:t>
            </a:r>
            <a:r>
              <a:rPr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</a:t>
            </a:r>
            <a:r>
              <a:rPr lang="ru-RU" sz="3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предпринимательство;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внешней среды;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продукта;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продукта;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 продукта;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финансы;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и управление;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вопросы;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sz="3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  <a:r>
              <a:rPr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домашних</a:t>
            </a:r>
            <a:r>
              <a:rPr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r>
              <a:rPr lang="ru-RU"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трекеров</a:t>
            </a:r>
            <a:r>
              <a:rPr lang="ru-RU"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-координаторов;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промежуточное тестирование;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итоговое тестирование на усвоение материала.</a:t>
            </a:r>
          </a:p>
        </p:txBody>
      </p:sp>
      <p:sp>
        <p:nvSpPr>
          <p:cNvPr id="206" name="Дистанционное обучение"/>
          <p:cNvSpPr txBox="1"/>
          <p:nvPr/>
        </p:nvSpPr>
        <p:spPr>
          <a:xfrm>
            <a:off x="9063" y="1798524"/>
            <a:ext cx="17761874" cy="51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089" tIns="52089" rIns="52089" bIns="52089" anchor="ctr">
            <a:spAutoFit/>
          </a:bodyPr>
          <a:lstStyle>
            <a:lvl1pPr>
              <a:lnSpc>
                <a:spcPct val="60000"/>
              </a:lnSpc>
              <a:defRPr sz="4400" spc="-176">
                <a:solidFill>
                  <a:srgbClr val="183850"/>
                </a:solidFill>
                <a:latin typeface="GothamPro"/>
                <a:ea typeface="GothamPro"/>
                <a:cs typeface="GothamPro"/>
                <a:sym typeface="GothamPro"/>
              </a:defRPr>
            </a:lvl1pPr>
          </a:lstStyle>
          <a:p>
            <a:r>
              <a:rPr lang="ru-RU" dirty="0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Дистанционное</a:t>
            </a:r>
            <a:r>
              <a:rPr dirty="0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обучение</a:t>
            </a:r>
            <a:endParaRPr dirty="0">
              <a:solidFill>
                <a:srgbClr val="FF5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sp>
        <p:nvSpPr>
          <p:cNvPr id="6" name="Сквиркл"/>
          <p:cNvSpPr/>
          <p:nvPr/>
        </p:nvSpPr>
        <p:spPr>
          <a:xfrm>
            <a:off x="3631322" y="2333517"/>
            <a:ext cx="11379357" cy="7385491"/>
          </a:xfrm>
          <a:prstGeom prst="roundRect">
            <a:avLst>
              <a:gd name="adj" fmla="val 37850"/>
            </a:avLst>
          </a:prstGeom>
          <a:ln w="57150">
            <a:solidFill>
              <a:srgbClr val="996633"/>
            </a:solidFill>
            <a:miter lim="400000"/>
          </a:ln>
        </p:spPr>
        <p:txBody>
          <a:bodyPr lIns="52089" tIns="52089" rIns="52089" bIns="5208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650640" y="386408"/>
            <a:ext cx="2376264" cy="678955"/>
            <a:chOff x="920709" y="2234968"/>
            <a:chExt cx="8532371" cy="242358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10" name="Арка 9"/>
          <p:cNvSpPr/>
          <p:nvPr/>
        </p:nvSpPr>
        <p:spPr>
          <a:xfrm rot="9900000">
            <a:off x="15903191" y="9613819"/>
            <a:ext cx="2645217" cy="2576525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58122" y="9600154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12" name="Прямоугольник 11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Очная подготовка"/>
          <p:cNvSpPr txBox="1"/>
          <p:nvPr/>
        </p:nvSpPr>
        <p:spPr>
          <a:xfrm>
            <a:off x="3993455" y="1798523"/>
            <a:ext cx="10657185" cy="51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2089" tIns="52089" rIns="52089" bIns="52089" anchor="ctr">
            <a:spAutoFit/>
          </a:bodyPr>
          <a:lstStyle>
            <a:lvl1pPr>
              <a:lnSpc>
                <a:spcPct val="60000"/>
              </a:lnSpc>
              <a:defRPr sz="4400" spc="-176">
                <a:solidFill>
                  <a:srgbClr val="183850"/>
                </a:solidFill>
                <a:latin typeface="GothamPro"/>
                <a:ea typeface="GothamPro"/>
                <a:cs typeface="GothamPro"/>
                <a:sym typeface="GothamPro"/>
              </a:defRPr>
            </a:lvl1pPr>
          </a:lstStyle>
          <a:p>
            <a:pPr algn="l"/>
            <a:r>
              <a:rPr lang="ru-RU" dirty="0">
                <a:solidFill>
                  <a:srgbClr val="FF5050"/>
                </a:solidFill>
                <a:latin typeface="Arial Black" panose="020B0A04020102020204" pitchFamily="34" charset="0"/>
              </a:rPr>
              <a:t>3.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</a:rPr>
              <a:t>Очная</a:t>
            </a:r>
            <a:r>
              <a:rPr dirty="0">
                <a:solidFill>
                  <a:srgbClr val="FF5050"/>
                </a:solidFill>
                <a:latin typeface="Arial Black" panose="020B0A04020102020204" pitchFamily="34" charset="0"/>
              </a:rPr>
              <a:t>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</a:rPr>
              <a:t>подготовка</a:t>
            </a:r>
            <a:endParaRPr dirty="0">
              <a:solidFill>
                <a:srgbClr val="FF5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85" y="-134535"/>
            <a:ext cx="3629657" cy="11187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7842" y="3266729"/>
            <a:ext cx="10793273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spcBef>
                <a:spcPts val="4900"/>
              </a:spcBef>
              <a:buSzPct val="145000"/>
            </a:pPr>
            <a:r>
              <a:rPr lang="ru-RU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Участников, которые успешно прошли дистанционный этап, приглашаем на очные встречи: </a:t>
            </a:r>
          </a:p>
          <a:p>
            <a:pPr marL="500062" indent="-500062" algn="l" hangingPunct="1">
              <a:spcBef>
                <a:spcPts val="4900"/>
              </a:spcBef>
              <a:buSzPct val="145000"/>
              <a:buFontTx/>
              <a:buChar char="•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Оценка потенциала: </a:t>
            </a: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генерация бизнес-идей, разбор сложных тем, обмен опытом и  </a:t>
            </a:r>
            <a:r>
              <a:rPr lang="ru-RU" sz="2800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нетворкинг</a:t>
            </a: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500062" lvl="0" indent="-500062" algn="l" hangingPunct="1">
              <a:spcBef>
                <a:spcPts val="4900"/>
              </a:spcBef>
              <a:buSzPct val="145000"/>
              <a:buFontTx/>
              <a:buChar char="•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подготовка бизнес-планов, формирование финансовой и бизнес модели;</a:t>
            </a:r>
          </a:p>
          <a:p>
            <a:pPr marL="500062" lvl="0" indent="-500062" algn="l" hangingPunct="1">
              <a:spcBef>
                <a:spcPts val="4900"/>
              </a:spcBef>
              <a:buSzPct val="145000"/>
              <a:buFontTx/>
              <a:buChar char="•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подготовка презентации бизнес-проекта для итогового мероприятия.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4650640" y="386408"/>
            <a:ext cx="2376264" cy="678955"/>
            <a:chOff x="920709" y="2234968"/>
            <a:chExt cx="8532371" cy="242358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5027756" y="8163272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3" name="Овал 12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t="-77" r="218" b="-1"/>
          <a:stretch/>
        </p:blipFill>
        <p:spPr>
          <a:xfrm>
            <a:off x="4569520" y="10035480"/>
            <a:ext cx="2322296" cy="23285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" y="-117648"/>
            <a:ext cx="3629657" cy="11187608"/>
          </a:xfrm>
          <a:prstGeom prst="rect">
            <a:avLst/>
          </a:prstGeom>
        </p:spPr>
      </p:pic>
      <p:sp>
        <p:nvSpPr>
          <p:cNvPr id="215" name="Наставничество"/>
          <p:cNvSpPr txBox="1"/>
          <p:nvPr/>
        </p:nvSpPr>
        <p:spPr>
          <a:xfrm>
            <a:off x="3336468" y="2522671"/>
            <a:ext cx="7272808" cy="55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2089" tIns="52089" rIns="52089" bIns="52089" anchor="ctr">
            <a:spAutoFit/>
          </a:bodyPr>
          <a:lstStyle>
            <a:lvl1pPr>
              <a:lnSpc>
                <a:spcPct val="60000"/>
              </a:lnSpc>
              <a:defRPr sz="4400" spc="-176">
                <a:solidFill>
                  <a:srgbClr val="183850"/>
                </a:solidFill>
                <a:latin typeface="GothamPro"/>
                <a:ea typeface="GothamPro"/>
                <a:cs typeface="GothamPro"/>
                <a:sym typeface="GothamPro"/>
              </a:defRPr>
            </a:lvl1pPr>
          </a:lstStyle>
          <a:p>
            <a:pPr algn="l"/>
            <a:r>
              <a:rPr lang="ru-RU" dirty="0">
                <a:solidFill>
                  <a:srgbClr val="FF5050"/>
                </a:solidFill>
                <a:latin typeface="Arial Black" panose="020B0A04020102020204" pitchFamily="34" charset="0"/>
              </a:rPr>
              <a:t>4. </a:t>
            </a:r>
            <a:r>
              <a:rPr dirty="0" err="1">
                <a:solidFill>
                  <a:srgbClr val="FF5050"/>
                </a:solidFill>
                <a:latin typeface="Arial Black" panose="020B0A04020102020204" pitchFamily="34" charset="0"/>
              </a:rPr>
              <a:t>Наставничество</a:t>
            </a:r>
            <a:endParaRPr dirty="0">
              <a:solidFill>
                <a:srgbClr val="FF50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650640" y="386408"/>
            <a:ext cx="2376264" cy="678955"/>
            <a:chOff x="920709" y="2234968"/>
            <a:chExt cx="8532371" cy="24235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9" name="Арка 8"/>
          <p:cNvSpPr/>
          <p:nvPr/>
        </p:nvSpPr>
        <p:spPr>
          <a:xfrm rot="9900000">
            <a:off x="15903191" y="9613819"/>
            <a:ext cx="2645217" cy="2576525"/>
          </a:xfrm>
          <a:prstGeom prst="blockArc">
            <a:avLst>
              <a:gd name="adj1" fmla="val 19423086"/>
              <a:gd name="adj2" fmla="val 13645313"/>
              <a:gd name="adj3" fmla="val 897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686264" y="3698776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1" name="Овал 10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6468" y="4079921"/>
            <a:ext cx="12363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наставников со всей страны: опытные предприниматели, топ-менеджеры федеральных компаний.</a:t>
            </a: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дорожной карты индивидуально под каждый проект; </a:t>
            </a: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работа с наставником;</a:t>
            </a: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механизма быстрого развития проекта,</a:t>
            </a: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точек роста;</a:t>
            </a: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«узких мест».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984537" y="9099376"/>
            <a:ext cx="2119256" cy="1472882"/>
            <a:chOff x="2418080" y="4704080"/>
            <a:chExt cx="2032000" cy="1412239"/>
          </a:xfrm>
          <a:solidFill>
            <a:srgbClr val="FF5050">
              <a:alpha val="20000"/>
            </a:srgbClr>
          </a:solidFill>
        </p:grpSpPr>
        <p:sp>
          <p:nvSpPr>
            <p:cNvPr id="19" name="Прямоугольник 18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lum bright="-53000" contrast="39000"/>
          </a:blip>
          <a:stretch>
            <a:fillRect/>
          </a:stretch>
        </p:blipFill>
        <p:spPr>
          <a:xfrm>
            <a:off x="5727233" y="9869258"/>
            <a:ext cx="2491277" cy="869787"/>
          </a:xfrm>
          <a:prstGeom prst="rect">
            <a:avLst/>
          </a:prstGeom>
        </p:spPr>
      </p:pic>
      <p:pic>
        <p:nvPicPr>
          <p:cNvPr id="4098" name="Picture 2" descr="\\192.168.19.200\популяризация\2020\5.Наставничество_ИННОКУБ\Материалы\Наставники\_HDZ99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768" y="6964911"/>
            <a:ext cx="5908064" cy="39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2089" tIns="52089" rIns="52089" bIns="52089" numCol="1" spcCol="38100" rtlCol="0" anchor="ctr">
        <a:spAutoFit/>
      </a:bodyPr>
      <a:lstStyle>
        <a:defPPr marL="0" marR="0" indent="0" algn="ctr" defTabSz="68460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2089" tIns="52089" rIns="52089" bIns="52089" numCol="1" spcCol="38100" rtlCol="0" anchor="ctr">
        <a:spAutoFit/>
      </a:bodyPr>
      <a:lstStyle>
        <a:defPPr marL="0" marR="0" indent="0" algn="ctr" defTabSz="68460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2089" tIns="52089" rIns="52089" bIns="52089" numCol="1" spcCol="38100" rtlCol="0" anchor="ctr">
        <a:spAutoFit/>
      </a:bodyPr>
      <a:lstStyle>
        <a:defPPr marL="0" marR="0" indent="0" algn="ctr" defTabSz="68460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2089" tIns="52089" rIns="52089" bIns="52089" numCol="1" spcCol="38100" rtlCol="0" anchor="ctr">
        <a:spAutoFit/>
      </a:bodyPr>
      <a:lstStyle>
        <a:defPPr marL="0" marR="0" indent="0" algn="ctr" defTabSz="68460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2207</TotalTime>
  <Words>645</Words>
  <Application>Microsoft Office PowerPoint</Application>
  <PresentationFormat>Произвольный</PresentationFormat>
  <Paragraphs>113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Roboto</vt:lpstr>
      <vt:lpstr>Wingdings</vt:lpstr>
      <vt:lpstr>White</vt:lpstr>
      <vt:lpstr>Школа  Молодого Предпринимателя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 Молодого Предпринимателя</dc:title>
  <dc:creator>Home mashine</dc:creator>
  <cp:lastModifiedBy>П2</cp:lastModifiedBy>
  <cp:revision>36</cp:revision>
  <dcterms:modified xsi:type="dcterms:W3CDTF">2021-04-02T10:07:41Z</dcterms:modified>
</cp:coreProperties>
</file>