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drawings/drawing2.xml" ContentType="application/vnd.openxmlformats-officedocument.drawingml.chartshapes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charts/colors2.xml" ContentType="application/vnd.ms-office.chartcolorstyl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charts/chart7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diagrams/layout1.xml" ContentType="application/vnd.openxmlformats-officedocument.drawingml.diagramLayout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drawings/drawing3.xml" ContentType="application/vnd.openxmlformats-officedocument.drawingml.chartshapes+xml"/>
  <Override PartName="/ppt/notesSlides/notesSlide3.xml" ContentType="application/vnd.openxmlformats-officedocument.presentationml.notesSlide+xml"/>
  <Override PartName="/ppt/charts/style1.xml" ContentType="application/vnd.ms-office.chartstyl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charts/chart8.xml" ContentType="application/vnd.openxmlformats-officedocument.drawingml.chart+xml"/>
  <Override PartName="/ppt/charts/colors1.xml" ContentType="application/vnd.ms-office.chartcolorstyle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10.xml" ContentType="application/vnd.openxmlformats-officedocument.drawingml.chart+xml"/>
  <Default Extension="vml" ContentType="application/vnd.openxmlformats-officedocument.vmlDrawing"/>
  <Override PartName="/ppt/charts/chart4.xml" ContentType="application/vnd.openxmlformats-officedocument.drawingml.chart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theme/theme7.xml" ContentType="application/vnd.openxmlformats-officedocument.theme+xml"/>
  <Override PartName="/ppt/charts/chart2.xml" ContentType="application/vnd.openxmlformats-officedocument.drawingml.chart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drawings/drawing4.xml" ContentType="application/vnd.openxmlformats-officedocument.drawingml.chartshapes+xml"/>
  <Override PartName="/ppt/diagrams/colors1.xml" ContentType="application/vnd.openxmlformats-officedocument.drawingml.diagramColors+xml"/>
  <Override PartName="/ppt/charts/style2.xml" ContentType="application/vnd.ms-office.chartstyl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Default Extension="xls" ContentType="application/vnd.ms-exce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charts/chart9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drawings/drawing1.xml" ContentType="application/vnd.openxmlformats-officedocument.drawingml.chartshapes+xml"/>
  <Override PartName="/ppt/diagrams/drawing1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5156" r:id="rId1"/>
    <p:sldMasterId id="2147485168" r:id="rId2"/>
    <p:sldMasterId id="2147485180" r:id="rId3"/>
    <p:sldMasterId id="2147485192" r:id="rId4"/>
    <p:sldMasterId id="2147485204" r:id="rId5"/>
  </p:sldMasterIdLst>
  <p:notesMasterIdLst>
    <p:notesMasterId r:id="rId46"/>
  </p:notesMasterIdLst>
  <p:handoutMasterIdLst>
    <p:handoutMasterId r:id="rId47"/>
  </p:handoutMasterIdLst>
  <p:sldIdLst>
    <p:sldId id="910" r:id="rId6"/>
    <p:sldId id="911" r:id="rId7"/>
    <p:sldId id="912" r:id="rId8"/>
    <p:sldId id="913" r:id="rId9"/>
    <p:sldId id="914" r:id="rId10"/>
    <p:sldId id="915" r:id="rId11"/>
    <p:sldId id="916" r:id="rId12"/>
    <p:sldId id="917" r:id="rId13"/>
    <p:sldId id="918" r:id="rId14"/>
    <p:sldId id="818" r:id="rId15"/>
    <p:sldId id="784" r:id="rId16"/>
    <p:sldId id="838" r:id="rId17"/>
    <p:sldId id="902" r:id="rId18"/>
    <p:sldId id="909" r:id="rId19"/>
    <p:sldId id="874" r:id="rId20"/>
    <p:sldId id="875" r:id="rId21"/>
    <p:sldId id="903" r:id="rId22"/>
    <p:sldId id="905" r:id="rId23"/>
    <p:sldId id="878" r:id="rId24"/>
    <p:sldId id="906" r:id="rId25"/>
    <p:sldId id="908" r:id="rId26"/>
    <p:sldId id="907" r:id="rId27"/>
    <p:sldId id="883" r:id="rId28"/>
    <p:sldId id="884" r:id="rId29"/>
    <p:sldId id="885" r:id="rId30"/>
    <p:sldId id="886" r:id="rId31"/>
    <p:sldId id="901" r:id="rId32"/>
    <p:sldId id="888" r:id="rId33"/>
    <p:sldId id="889" r:id="rId34"/>
    <p:sldId id="890" r:id="rId35"/>
    <p:sldId id="891" r:id="rId36"/>
    <p:sldId id="892" r:id="rId37"/>
    <p:sldId id="893" r:id="rId38"/>
    <p:sldId id="894" r:id="rId39"/>
    <p:sldId id="895" r:id="rId40"/>
    <p:sldId id="896" r:id="rId41"/>
    <p:sldId id="897" r:id="rId42"/>
    <p:sldId id="898" r:id="rId43"/>
    <p:sldId id="899" r:id="rId44"/>
    <p:sldId id="900" r:id="rId45"/>
  </p:sldIdLst>
  <p:sldSz cx="10801350" cy="7200900"/>
  <p:notesSz cx="9866313" cy="6735763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5613" indent="158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2813" indent="158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0013" indent="158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7213" indent="158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269">
          <p15:clr>
            <a:srgbClr val="A4A3A4"/>
          </p15:clr>
        </p15:guide>
        <p15:guide id="2" pos="3403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122">
          <p15:clr>
            <a:srgbClr val="A4A3A4"/>
          </p15:clr>
        </p15:guide>
        <p15:guide id="2" pos="310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FFFFFF"/>
    <a:srgbClr val="5ADBEC"/>
    <a:srgbClr val="F1E2AD"/>
    <a:srgbClr val="000000"/>
    <a:srgbClr val="FF3300"/>
    <a:srgbClr val="660066"/>
    <a:srgbClr val="F9C16F"/>
    <a:srgbClr val="990000"/>
    <a:srgbClr val="FF9966"/>
    <a:srgbClr val="00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2449" autoAdjust="0"/>
    <p:restoredTop sz="99831" autoAdjust="0"/>
  </p:normalViewPr>
  <p:slideViewPr>
    <p:cSldViewPr>
      <p:cViewPr varScale="1">
        <p:scale>
          <a:sx n="111" d="100"/>
          <a:sy n="111" d="100"/>
        </p:scale>
        <p:origin x="-900" y="-78"/>
      </p:cViewPr>
      <p:guideLst>
        <p:guide orient="horz" pos="2269"/>
        <p:guide pos="340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672"/>
    </p:cViewPr>
  </p:sorterViewPr>
  <p:notesViewPr>
    <p:cSldViewPr>
      <p:cViewPr varScale="1">
        <p:scale>
          <a:sx n="60" d="100"/>
          <a:sy n="60" d="100"/>
        </p:scale>
        <p:origin x="-2512" y="-72"/>
      </p:cViewPr>
      <p:guideLst>
        <p:guide orient="horz" pos="2122"/>
        <p:guide pos="3108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handoutMaster" Target="handoutMasters/handoutMaster1.xml"/><Relationship Id="rId50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slide" Target="slides/slide3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presProps" Target="presProps.xml"/><Relationship Id="rId8" Type="http://schemas.openxmlformats.org/officeDocument/2006/relationships/slide" Target="slides/slide3.xml"/><Relationship Id="rId51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1.xlsx"/><Relationship Id="rId4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_____Microsoft_Office_Excel10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Office_Excel2.xlsx"/><Relationship Id="rId4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.xlsx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Microsoft_Office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3"/>
  <c:chart>
    <c:view3D>
      <c:rotX val="0"/>
      <c:rotY val="0"/>
      <c:depthPercent val="60"/>
      <c:perspective val="100"/>
    </c:view3D>
    <c:floor>
      <c:spPr>
        <a:solidFill>
          <a:schemeClr val="lt1">
            <a:lumMod val="95000"/>
          </a:schemeClr>
        </a:solidFill>
        <a:ln>
          <a:noFill/>
        </a:ln>
        <a:effectLst/>
        <a:sp3d/>
      </c:spPr>
    </c:floor>
    <c:sideWall>
      <c:spPr>
        <a:noFill/>
        <a:ln>
          <a:noFill/>
        </a:ln>
        <a:effectLst/>
        <a:sp3d/>
      </c:spPr>
    </c:sideWall>
    <c:backWall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623749181948794"/>
          <c:y val="6.1180876571961466E-2"/>
          <c:w val="0.82526795981191348"/>
          <c:h val="0.65942446766668916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1">
                <a:shade val="65000"/>
                <a:alpha val="85000"/>
              </a:schemeClr>
            </a:solidFill>
            <a:ln w="9525" cap="flat" cmpd="sng" algn="ctr">
              <a:solidFill>
                <a:schemeClr val="accent1">
                  <a:shade val="65000"/>
                  <a:lumMod val="75000"/>
                </a:schemeClr>
              </a:solidFill>
              <a:round/>
            </a:ln>
            <a:effectLst/>
            <a:sp3d contourW="9525">
              <a:contourClr>
                <a:schemeClr val="accent1">
                  <a:shade val="65000"/>
                  <a:lumMod val="75000"/>
                </a:schemeClr>
              </a:contourClr>
            </a:sp3d>
          </c:spPr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Лист1!$A$2:$A$7</c:f>
              <c:strCache>
                <c:ptCount val="6"/>
                <c:pt idx="0">
                  <c:v>2023 год</c:v>
                </c:pt>
                <c:pt idx="1">
                  <c:v>2024 год</c:v>
                </c:pt>
                <c:pt idx="2">
                  <c:v>2025 год</c:v>
                </c:pt>
                <c:pt idx="3">
                  <c:v>2026 год</c:v>
                </c:pt>
                <c:pt idx="4">
                  <c:v>2027 год</c:v>
                </c:pt>
                <c:pt idx="5">
                  <c:v>2028 год</c:v>
                </c:pt>
              </c:strCache>
            </c:strRef>
          </c:cat>
          <c:val>
            <c:numRef>
              <c:f>Лист1!$C$2:$C$7</c:f>
              <c:numCache>
                <c:formatCode>General</c:formatCode>
                <c:ptCount val="6"/>
                <c:pt idx="0">
                  <c:v>6036.2</c:v>
                </c:pt>
                <c:pt idx="1">
                  <c:v>7141</c:v>
                </c:pt>
                <c:pt idx="2">
                  <c:v>8333</c:v>
                </c:pt>
                <c:pt idx="3" formatCode="0.0">
                  <c:v>9260</c:v>
                </c:pt>
                <c:pt idx="4" formatCode="0.0">
                  <c:v>10020</c:v>
                </c:pt>
                <c:pt idx="5" formatCode="0.0">
                  <c:v>10748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149-4C0C-9713-50BA1BEB8823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Столбец2</c:v>
                </c:pt>
              </c:strCache>
            </c:strRef>
          </c:tx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accent1">
                  <a:lumMod val="75000"/>
                </a:schemeClr>
              </a:solidFill>
              <a:round/>
            </a:ln>
            <a:effectLst/>
            <a:sp3d contourW="9525">
              <a:contourClr>
                <a:schemeClr val="accent1">
                  <a:lumMod val="75000"/>
                </a:schemeClr>
              </a:contourClr>
            </a:sp3d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Лист1!$A$2:$A$7</c:f>
              <c:strCache>
                <c:ptCount val="6"/>
                <c:pt idx="0">
                  <c:v>2023 год</c:v>
                </c:pt>
                <c:pt idx="1">
                  <c:v>2024 год</c:v>
                </c:pt>
                <c:pt idx="2">
                  <c:v>2025 год</c:v>
                </c:pt>
                <c:pt idx="3">
                  <c:v>2026 год</c:v>
                </c:pt>
                <c:pt idx="4">
                  <c:v>2027 год</c:v>
                </c:pt>
                <c:pt idx="5">
                  <c:v>2028 год</c:v>
                </c:pt>
              </c:strCache>
            </c:strRef>
          </c:cat>
          <c:val>
            <c:numLit>
              <c:formatCode>General</c:formatCode>
              <c:ptCount val="1"/>
              <c:pt idx="0">
                <c:v>0</c:v>
              </c:pt>
            </c:numLit>
          </c:val>
          <c:shape val="box"/>
          <c:extLst xmlns:c16r2="http://schemas.microsoft.com/office/drawing/2015/06/chart">
            <c:ext xmlns:c16="http://schemas.microsoft.com/office/drawing/2014/chart" uri="{C3380CC4-5D6E-409C-BE32-E72D297353CC}">
              <c16:uniqueId val="{00000001-E149-4C0C-9713-50BA1BEB8823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accent1">
                <a:tint val="65000"/>
                <a:alpha val="85000"/>
              </a:schemeClr>
            </a:solidFill>
            <a:ln w="9525" cap="flat" cmpd="sng" algn="ctr">
              <a:solidFill>
                <a:schemeClr val="accent1">
                  <a:tint val="65000"/>
                  <a:lumMod val="75000"/>
                </a:schemeClr>
              </a:solidFill>
              <a:round/>
            </a:ln>
            <a:effectLst/>
            <a:sp3d contourW="9525">
              <a:contourClr>
                <a:schemeClr val="accent1">
                  <a:tint val="65000"/>
                  <a:lumMod val="75000"/>
                </a:schemeClr>
              </a:contourClr>
            </a:sp3d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Лист1!$A$2:$A$7</c:f>
              <c:strCache>
                <c:ptCount val="6"/>
                <c:pt idx="0">
                  <c:v>2023 год</c:v>
                </c:pt>
                <c:pt idx="1">
                  <c:v>2024 год</c:v>
                </c:pt>
                <c:pt idx="2">
                  <c:v>2025 год</c:v>
                </c:pt>
                <c:pt idx="3">
                  <c:v>2026 год</c:v>
                </c:pt>
                <c:pt idx="4">
                  <c:v>2027 год</c:v>
                </c:pt>
                <c:pt idx="5">
                  <c:v>2028 год</c:v>
                </c:pt>
              </c:strCache>
            </c:strRef>
          </c:cat>
          <c:val>
            <c:numRef>
              <c:f>Лист1!$D$2:$D$7</c:f>
              <c:numCache>
                <c:formatCode>General</c:formatCode>
                <c:ptCount val="6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E149-4C0C-9713-50BA1BEB8823}"/>
            </c:ext>
          </c:extLst>
        </c:ser>
        <c:dLbls>
          <c:showVal val="1"/>
        </c:dLbls>
        <c:gapWidth val="65"/>
        <c:shape val="cylinder"/>
        <c:axId val="185022336"/>
        <c:axId val="185023872"/>
        <c:axId val="0"/>
      </c:bar3DChart>
      <c:catAx>
        <c:axId val="185022336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85023872"/>
        <c:crosses val="autoZero"/>
        <c:auto val="1"/>
        <c:lblAlgn val="ctr"/>
        <c:lblOffset val="100"/>
      </c:catAx>
      <c:valAx>
        <c:axId val="185023872"/>
        <c:scaling>
          <c:orientation val="minMax"/>
          <c:max val="11000"/>
          <c:min val="0"/>
        </c:scaling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0"/>
        <c:tickLblPos val="nextTo"/>
        <c:spPr>
          <a:noFill/>
          <a:ln>
            <a:solidFill>
              <a:schemeClr val="accent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85022336"/>
        <c:crosses val="autoZero"/>
        <c:crossBetween val="between"/>
        <c:majorUnit val="1000"/>
        <c:minorUnit val="1000"/>
      </c:valAx>
      <c:spPr>
        <a:noFill/>
        <a:ln>
          <a:noFill/>
        </a:ln>
        <a:effectLst/>
      </c:spPr>
    </c:plotArea>
    <c:plotVisOnly val="1"/>
    <c:dispBlanksAs val="gap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1"/>
  <c:userShapes r:id="rId2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depthPercent val="100"/>
      <c:rAngAx val="1"/>
    </c:view3D>
    <c:floor>
      <c:spPr>
        <a:solidFill>
          <a:schemeClr val="bg1">
            <a:lumMod val="95000"/>
          </a:schemeClr>
        </a:solidFill>
      </c:spPr>
    </c:floor>
    <c:plotArea>
      <c:layout>
        <c:manualLayout>
          <c:layoutTarget val="inner"/>
          <c:xMode val="edge"/>
          <c:yMode val="edge"/>
          <c:x val="8.04733727810652E-2"/>
          <c:y val="1.7492711370262391E-2"/>
          <c:w val="0.73609467455621413"/>
          <c:h val="0.82798833819241979"/>
        </c:manualLayout>
      </c:layout>
      <c:bar3DChart>
        <c:barDir val="col"/>
        <c:grouping val="stacked"/>
        <c:ser>
          <c:idx val="1"/>
          <c:order val="0"/>
          <c:tx>
            <c:strRef>
              <c:f>Лист1!$B$1</c:f>
              <c:strCache>
                <c:ptCount val="1"/>
                <c:pt idx="0">
                  <c:v>Дотация</c:v>
                </c:pt>
              </c:strCache>
            </c:strRef>
          </c:tx>
          <c:spPr>
            <a:solidFill>
              <a:srgbClr val="993366"/>
            </a:solidFill>
            <a:ln w="18172">
              <a:solidFill>
                <a:srgbClr val="000000"/>
              </a:solidFill>
              <a:prstDash val="solid"/>
            </a:ln>
          </c:spPr>
          <c:dLbls>
            <c:dLbl>
              <c:idx val="0"/>
              <c:layout>
                <c:manualLayout>
                  <c:x val="-1.5866797197681634E-3"/>
                  <c:y val="3.9666034831756314E-3"/>
                </c:manualLayout>
              </c:layout>
              <c:tx>
                <c:rich>
                  <a:bodyPr/>
                  <a:lstStyle/>
                  <a:p>
                    <a:pPr>
                      <a:defRPr sz="2003" b="1" i="0" u="none" strike="noStrike" baseline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defRPr>
                    </a:pPr>
                    <a:r>
                      <a:rPr lang="en-US" sz="1600" dirty="0" smtClean="0">
                        <a:solidFill>
                          <a:schemeClr val="bg1"/>
                        </a:solidFill>
                      </a:rPr>
                      <a:t>193,9</a:t>
                    </a:r>
                    <a:endParaRPr lang="en-US" sz="1600" dirty="0">
                      <a:solidFill>
                        <a:schemeClr val="bg1"/>
                      </a:solidFill>
                    </a:endParaRPr>
                  </a:p>
                </c:rich>
              </c:tx>
              <c:spPr>
                <a:noFill/>
                <a:ln w="36344">
                  <a:noFill/>
                </a:ln>
              </c:spPr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94C3-4EA9-8560-6BFC518C861E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4.6536080601372407E-3"/>
                  <c:y val="1.5726255462566576E-3"/>
                </c:manualLayout>
              </c:layout>
              <c:tx>
                <c:rich>
                  <a:bodyPr/>
                  <a:lstStyle/>
                  <a:p>
                    <a:pPr>
                      <a:defRPr sz="2003" b="1" i="0" u="none" strike="noStrike" baseline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defRPr>
                    </a:pPr>
                    <a:r>
                      <a:rPr lang="en-US" sz="1600" dirty="0" smtClean="0">
                        <a:solidFill>
                          <a:schemeClr val="bg1"/>
                        </a:solidFill>
                      </a:rPr>
                      <a:t>190,5</a:t>
                    </a:r>
                    <a:endParaRPr lang="en-US" sz="1600" dirty="0">
                      <a:solidFill>
                        <a:schemeClr val="bg1"/>
                      </a:solidFill>
                    </a:endParaRPr>
                  </a:p>
                </c:rich>
              </c:tx>
              <c:numFmt formatCode="\О\с\н\о\в\н\о\й" sourceLinked="0"/>
              <c:spPr>
                <a:noFill/>
                <a:ln w="36344">
                  <a:noFill/>
                </a:ln>
              </c:spPr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94C3-4EA9-8560-6BFC518C861E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1.8784477330022491E-3"/>
                  <c:y val="-4.3215528291530917E-4"/>
                </c:manualLayout>
              </c:layout>
              <c:tx>
                <c:rich>
                  <a:bodyPr/>
                  <a:lstStyle/>
                  <a:p>
                    <a:pPr>
                      <a:defRPr sz="2003" b="1" i="0" u="none" strike="noStrike" baseline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defRPr>
                    </a:pPr>
                    <a:r>
                      <a:rPr lang="en-US" sz="1600" dirty="0" smtClean="0">
                        <a:solidFill>
                          <a:schemeClr val="bg1"/>
                        </a:solidFill>
                      </a:rPr>
                      <a:t>162,4</a:t>
                    </a:r>
                    <a:endParaRPr lang="en-US" sz="1600" dirty="0">
                      <a:solidFill>
                        <a:schemeClr val="bg1"/>
                      </a:solidFill>
                    </a:endParaRPr>
                  </a:p>
                </c:rich>
              </c:tx>
              <c:numFmt formatCode="\О\с\н\о\в\н\о\й" sourceLinked="0"/>
              <c:spPr>
                <a:noFill/>
                <a:ln w="36344">
                  <a:noFill/>
                </a:ln>
              </c:spPr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94C3-4EA9-8560-6BFC518C861E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4.0596445861296069E-3"/>
                  <c:y val="-7.5683953284088256E-4"/>
                </c:manualLayout>
              </c:layout>
              <c:tx>
                <c:rich>
                  <a:bodyPr/>
                  <a:lstStyle/>
                  <a:p>
                    <a:pPr>
                      <a:defRPr sz="2003" b="1" i="0" u="none" strike="noStrike" baseline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defRPr>
                    </a:pPr>
                    <a:r>
                      <a:rPr lang="en-US" sz="1600" dirty="0" smtClean="0">
                        <a:solidFill>
                          <a:schemeClr val="bg1"/>
                        </a:solidFill>
                      </a:rPr>
                      <a:t>138,4</a:t>
                    </a:r>
                    <a:endParaRPr lang="en-US" sz="1600" dirty="0">
                      <a:solidFill>
                        <a:schemeClr val="bg1"/>
                      </a:solidFill>
                    </a:endParaRPr>
                  </a:p>
                </c:rich>
              </c:tx>
              <c:numFmt formatCode="\О\с\н\о\в\н\о\й" sourceLinked="0"/>
              <c:spPr>
                <a:noFill/>
                <a:ln w="36344">
                  <a:noFill/>
                </a:ln>
              </c:spPr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94C3-4EA9-8560-6BFC518C861E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elete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2024 год</c:v>
                </c:pt>
                <c:pt idx="1">
                  <c:v>2025 год</c:v>
                </c:pt>
                <c:pt idx="2">
                  <c:v>2026 год</c:v>
                </c:pt>
                <c:pt idx="3">
                  <c:v>2027 год</c:v>
                </c:pt>
                <c:pt idx="4">
                  <c:v>2028 год</c:v>
                </c:pt>
              </c:strCache>
            </c:strRef>
          </c:cat>
          <c:val>
            <c:numRef>
              <c:f>Лист1!$B$2:$B$6</c:f>
              <c:numCache>
                <c:formatCode>0.0</c:formatCode>
                <c:ptCount val="5"/>
                <c:pt idx="0">
                  <c:v>193.9</c:v>
                </c:pt>
                <c:pt idx="1">
                  <c:v>190.5</c:v>
                </c:pt>
                <c:pt idx="2">
                  <c:v>162.4</c:v>
                </c:pt>
                <c:pt idx="3">
                  <c:v>138.4</c:v>
                </c:pt>
                <c:pt idx="4">
                  <c:v>133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94C3-4EA9-8560-6BFC518C861E}"/>
            </c:ext>
          </c:extLst>
        </c:ser>
        <c:ser>
          <c:idx val="2"/>
          <c:order val="1"/>
          <c:tx>
            <c:strRef>
              <c:f>Лист1!$C$1</c:f>
              <c:strCache>
                <c:ptCount val="1"/>
                <c:pt idx="0">
                  <c:v>Субсидии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  <a:ln w="18172">
              <a:solidFill>
                <a:srgbClr val="000000"/>
              </a:solidFill>
              <a:prstDash val="solid"/>
            </a:ln>
          </c:spPr>
          <c:cat>
            <c:strRef>
              <c:f>Лист1!$A$2:$A$6</c:f>
              <c:strCache>
                <c:ptCount val="5"/>
                <c:pt idx="0">
                  <c:v>2024 год</c:v>
                </c:pt>
                <c:pt idx="1">
                  <c:v>2025 год</c:v>
                </c:pt>
                <c:pt idx="2">
                  <c:v>2026 год</c:v>
                </c:pt>
                <c:pt idx="3">
                  <c:v>2027 год</c:v>
                </c:pt>
                <c:pt idx="4">
                  <c:v>2028 год</c:v>
                </c:pt>
              </c:strCache>
            </c:strRef>
          </c:cat>
          <c:val>
            <c:numRef>
              <c:f>Лист1!$C$2:$C$6</c:f>
              <c:numCache>
                <c:formatCode>0.0</c:formatCode>
                <c:ptCount val="5"/>
                <c:pt idx="0">
                  <c:v>175.9</c:v>
                </c:pt>
                <c:pt idx="1">
                  <c:v>447.4</c:v>
                </c:pt>
                <c:pt idx="2">
                  <c:v>152.4</c:v>
                </c:pt>
                <c:pt idx="3">
                  <c:v>38</c:v>
                </c:pt>
                <c:pt idx="4">
                  <c:v>16.399999999999999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94C3-4EA9-8560-6BFC518C861E}"/>
            </c:ext>
          </c:extLst>
        </c:ser>
        <c:ser>
          <c:idx val="3"/>
          <c:order val="2"/>
          <c:tx>
            <c:strRef>
              <c:f>Лист1!$D$1</c:f>
              <c:strCache>
                <c:ptCount val="1"/>
                <c:pt idx="0">
                  <c:v>Субвенции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  <a:ln w="18172">
              <a:solidFill>
                <a:srgbClr val="000000"/>
              </a:solidFill>
              <a:prstDash val="solid"/>
            </a:ln>
          </c:spPr>
          <c:cat>
            <c:strRef>
              <c:f>Лист1!$A$2:$A$6</c:f>
              <c:strCache>
                <c:ptCount val="5"/>
                <c:pt idx="0">
                  <c:v>2024 год</c:v>
                </c:pt>
                <c:pt idx="1">
                  <c:v>2025 год</c:v>
                </c:pt>
                <c:pt idx="2">
                  <c:v>2026 год</c:v>
                </c:pt>
                <c:pt idx="3">
                  <c:v>2027 год</c:v>
                </c:pt>
                <c:pt idx="4">
                  <c:v>2028 год</c:v>
                </c:pt>
              </c:strCache>
            </c:strRef>
          </c:cat>
          <c:val>
            <c:numRef>
              <c:f>Лист1!$D$2:$D$6</c:f>
              <c:numCache>
                <c:formatCode>#,##0.0</c:formatCode>
                <c:ptCount val="5"/>
                <c:pt idx="0">
                  <c:v>1352.5</c:v>
                </c:pt>
                <c:pt idx="1">
                  <c:v>1637.4</c:v>
                </c:pt>
                <c:pt idx="2">
                  <c:v>1550.5</c:v>
                </c:pt>
                <c:pt idx="3">
                  <c:v>1578.8</c:v>
                </c:pt>
                <c:pt idx="4">
                  <c:v>1579.8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94C3-4EA9-8560-6BFC518C861E}"/>
            </c:ext>
          </c:extLst>
        </c:ser>
        <c:ser>
          <c:idx val="4"/>
          <c:order val="3"/>
          <c:tx>
            <c:strRef>
              <c:f>Лист1!$E$1</c:f>
              <c:strCache>
                <c:ptCount val="1"/>
                <c:pt idx="0">
                  <c:v>Иные межбюджетные трансферты</c:v>
                </c:pt>
              </c:strCache>
            </c:strRef>
          </c:tx>
          <c:spPr>
            <a:solidFill>
              <a:srgbClr val="660066"/>
            </a:solidFill>
            <a:ln w="18172">
              <a:solidFill>
                <a:srgbClr val="000000"/>
              </a:solidFill>
              <a:prstDash val="solid"/>
            </a:ln>
          </c:spPr>
          <c:cat>
            <c:strRef>
              <c:f>Лист1!$A$2:$A$6</c:f>
              <c:strCache>
                <c:ptCount val="5"/>
                <c:pt idx="0">
                  <c:v>2024 год</c:v>
                </c:pt>
                <c:pt idx="1">
                  <c:v>2025 год</c:v>
                </c:pt>
                <c:pt idx="2">
                  <c:v>2026 год</c:v>
                </c:pt>
                <c:pt idx="3">
                  <c:v>2027 год</c:v>
                </c:pt>
                <c:pt idx="4">
                  <c:v>2028 год</c:v>
                </c:pt>
              </c:strCache>
            </c:strRef>
          </c:cat>
          <c:val>
            <c:numRef>
              <c:f>Лист1!$E$2:$E$6</c:f>
              <c:numCache>
                <c:formatCode>General</c:formatCode>
                <c:ptCount val="5"/>
                <c:pt idx="0">
                  <c:v>29.9</c:v>
                </c:pt>
                <c:pt idx="1">
                  <c:v>21.1</c:v>
                </c:pt>
                <c:pt idx="2">
                  <c:v>2.9</c:v>
                </c:pt>
                <c:pt idx="3">
                  <c:v>0</c:v>
                </c:pt>
                <c:pt idx="4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94C3-4EA9-8560-6BFC518C861E}"/>
            </c:ext>
          </c:extLst>
        </c:ser>
        <c:dLbls/>
        <c:gapWidth val="78"/>
        <c:shape val="box"/>
        <c:axId val="279466752"/>
        <c:axId val="279468288"/>
        <c:axId val="0"/>
      </c:bar3DChart>
      <c:catAx>
        <c:axId val="279466752"/>
        <c:scaling>
          <c:orientation val="minMax"/>
        </c:scaling>
        <c:axPos val="b"/>
        <c:numFmt formatCode="General" sourceLinked="1"/>
        <c:tickLblPos val="nextTo"/>
        <c:txPr>
          <a:bodyPr rot="0" vert="horz"/>
          <a:lstStyle/>
          <a:p>
            <a:pPr>
              <a:defRPr sz="2003" b="1" kern="1200" baseline="0">
                <a:latin typeface="Arial Narrow" panose="020B0606020202030204" pitchFamily="34" charset="0"/>
              </a:defRPr>
            </a:pPr>
            <a:endParaRPr lang="ru-RU"/>
          </a:p>
        </c:txPr>
        <c:crossAx val="279468288"/>
        <c:crosses val="autoZero"/>
        <c:lblAlgn val="ctr"/>
        <c:lblOffset val="100"/>
      </c:catAx>
      <c:valAx>
        <c:axId val="279468288"/>
        <c:scaling>
          <c:orientation val="minMax"/>
        </c:scaling>
        <c:axPos val="l"/>
        <c:majorGridlines/>
        <c:numFmt formatCode="0" sourceLinked="0"/>
        <c:tickLblPos val="nextTo"/>
        <c:spPr>
          <a:ln w="45430"/>
        </c:spPr>
        <c:txPr>
          <a:bodyPr/>
          <a:lstStyle/>
          <a:p>
            <a:pPr>
              <a:defRPr sz="2003" baseline="0">
                <a:latin typeface="Arial Narrow" panose="020B0606020202030204" pitchFamily="34" charset="0"/>
              </a:defRPr>
            </a:pPr>
            <a:endParaRPr lang="ru-RU"/>
          </a:p>
        </c:txPr>
        <c:crossAx val="279466752"/>
        <c:crosses val="autoZero"/>
        <c:crossBetween val="between"/>
      </c:valAx>
      <c:spPr>
        <a:noFill/>
        <a:ln w="26750">
          <a:noFill/>
        </a:ln>
      </c:spPr>
    </c:plotArea>
    <c:legend>
      <c:legendPos val="r"/>
      <c:legendEntry>
        <c:idx val="0"/>
        <c:txPr>
          <a:bodyPr/>
          <a:lstStyle/>
          <a:p>
            <a:pPr>
              <a:defRPr sz="1839" b="0" i="0" u="none" strike="noStrik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pPr>
            <a:endParaRPr lang="ru-RU"/>
          </a:p>
        </c:txPr>
      </c:legendEntry>
      <c:layout>
        <c:manualLayout>
          <c:xMode val="edge"/>
          <c:yMode val="edge"/>
          <c:x val="0.76356192425793246"/>
          <c:y val="0.19085487077534788"/>
          <c:w val="0.23643807574206757"/>
          <c:h val="0.71172962226640191"/>
        </c:manualLayout>
      </c:layout>
      <c:spPr>
        <a:ln>
          <a:noFill/>
        </a:ln>
      </c:spPr>
      <c:txPr>
        <a:bodyPr/>
        <a:lstStyle/>
        <a:p>
          <a:pPr>
            <a:defRPr sz="1975" b="0" i="0" u="none" strike="noStrike" baseline="0">
              <a:solidFill>
                <a:srgbClr val="000000"/>
              </a:solidFill>
              <a:latin typeface="Times New Roman"/>
              <a:ea typeface="Times New Roman"/>
              <a:cs typeface="Times New Roman"/>
            </a:defRPr>
          </a:pPr>
          <a:endParaRPr lang="ru-RU"/>
        </a:p>
      </c:txPr>
    </c:legend>
    <c:plotVisOnly val="1"/>
    <c:dispBlanksAs val="gap"/>
  </c:chart>
  <c:spPr>
    <a:ln w="31801">
      <a:solidFill>
        <a:schemeClr val="bg1"/>
      </a:solidFill>
    </a:ln>
    <a:effectLst/>
    <a:scene3d>
      <a:camera prst="orthographicFront"/>
      <a:lightRig rig="threePt" dir="t"/>
    </a:scene3d>
    <a:sp3d>
      <a:bevelT/>
    </a:sp3d>
  </c:spPr>
  <c:txPr>
    <a:bodyPr/>
    <a:lstStyle/>
    <a:p>
      <a:pPr>
        <a:defRPr sz="2576"/>
      </a:pPr>
      <a:endParaRPr lang="ru-RU"/>
    </a:p>
  </c:txPr>
  <c:externalData r:id="rId1"/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depthPercent val="100"/>
      <c:rAngAx val="1"/>
    </c:view3D>
    <c:floor>
      <c:spPr>
        <a:noFill/>
        <a:ln>
          <a:noFill/>
        </a:ln>
        <a:effectLst/>
        <a:sp3d/>
      </c:spPr>
    </c:floor>
    <c:sideWall>
      <c:spPr>
        <a:noFill/>
        <a:ln>
          <a:noFill/>
        </a:ln>
        <a:effectLst/>
        <a:sp3d/>
      </c:spPr>
    </c:sideWall>
    <c:backWall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5985808460234815"/>
          <c:y val="0.11721219458575369"/>
          <c:w val="0.80604755032562225"/>
          <c:h val="0.71537365886220916"/>
        </c:manualLayout>
      </c:layout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hade val="51000"/>
                    <a:satMod val="130000"/>
                  </a:schemeClr>
                </a:gs>
                <a:gs pos="80000">
                  <a:schemeClr val="accent1">
                    <a:shade val="93000"/>
                    <a:satMod val="130000"/>
                  </a:schemeClr>
                </a:gs>
                <a:gs pos="100000">
                  <a:schemeClr val="accent1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p3d/>
          </c:spPr>
          <c:dLbls>
            <c:dLbl>
              <c:idx val="0"/>
              <c:layout>
                <c:manualLayout>
                  <c:x val="-7.3144744041390873E-3"/>
                  <c:y val="-0.35193032087547221"/>
                </c:manualLayout>
              </c:layout>
              <c:showVal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D4A0-4386-98BF-A82102E67D7B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3.413421388598252E-2"/>
                  <c:y val="-0.2502615615114468"/>
                </c:manualLayout>
              </c:layout>
              <c:showVal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D4A0-4386-98BF-A82102E67D7B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4.8763162694260724E-2"/>
                  <c:y val="-0.29327526739622678"/>
                </c:manualLayout>
              </c:layout>
              <c:showVal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D4A0-4386-98BF-A82102E67D7B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1.2190790673565271E-2"/>
                  <c:y val="-0.27372358290314497"/>
                </c:manualLayout>
              </c:layout>
              <c:showVal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D4A0-4386-98BF-A82102E67D7B}"/>
                </c:ex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2.4381581347130365E-3"/>
                  <c:y val="-0.3167372887879249"/>
                </c:manualLayout>
              </c:layout>
              <c:showVal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D4A0-4386-98BF-A82102E67D7B}"/>
                </c:ex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4.8763162694260729E-3"/>
                  <c:y val="-0.35193032087547216"/>
                </c:manualLayout>
              </c:layout>
              <c:showVal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D4A0-4386-98BF-A82102E67D7B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00" b="1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Лист1!$A$2:$A$7</c:f>
              <c:strCache>
                <c:ptCount val="6"/>
                <c:pt idx="0">
                  <c:v>2023 год</c:v>
                </c:pt>
                <c:pt idx="1">
                  <c:v>2024 год</c:v>
                </c:pt>
                <c:pt idx="2">
                  <c:v>2025 год</c:v>
                </c:pt>
                <c:pt idx="3">
                  <c:v>2026 год</c:v>
                </c:pt>
                <c:pt idx="4">
                  <c:v>2027 год</c:v>
                </c:pt>
                <c:pt idx="5">
                  <c:v>2028 год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3857.9</c:v>
                </c:pt>
                <c:pt idx="1">
                  <c:v>2671.7</c:v>
                </c:pt>
                <c:pt idx="2" formatCode="0.0">
                  <c:v>2970.4</c:v>
                </c:pt>
                <c:pt idx="3">
                  <c:v>3259.9</c:v>
                </c:pt>
                <c:pt idx="4">
                  <c:v>3608.2</c:v>
                </c:pt>
                <c:pt idx="5">
                  <c:v>4025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317-4E89-A3A0-77B0710B3162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hade val="51000"/>
                    <a:satMod val="130000"/>
                  </a:schemeClr>
                </a:gs>
                <a:gs pos="80000">
                  <a:schemeClr val="accent2">
                    <a:shade val="93000"/>
                    <a:satMod val="130000"/>
                  </a:schemeClr>
                </a:gs>
                <a:gs pos="100000">
                  <a:schemeClr val="accent2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p3d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Лист1!$A$2:$A$7</c:f>
              <c:strCache>
                <c:ptCount val="6"/>
                <c:pt idx="0">
                  <c:v>2023 год</c:v>
                </c:pt>
                <c:pt idx="1">
                  <c:v>2024 год</c:v>
                </c:pt>
                <c:pt idx="2">
                  <c:v>2025 год</c:v>
                </c:pt>
                <c:pt idx="3">
                  <c:v>2026 год</c:v>
                </c:pt>
                <c:pt idx="4">
                  <c:v>2027 год</c:v>
                </c:pt>
                <c:pt idx="5">
                  <c:v>2028 год</c:v>
                </c:pt>
              </c:strCache>
            </c:strRef>
          </c:cat>
          <c:val>
            <c:numLit>
              <c:formatCode>General</c:formatCode>
              <c:ptCount val="1"/>
              <c:pt idx="0">
                <c:v>0</c:v>
              </c:pt>
            </c:numLit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8317-4E89-A3A0-77B0710B3162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Столбец2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hade val="51000"/>
                    <a:satMod val="130000"/>
                  </a:schemeClr>
                </a:gs>
                <a:gs pos="80000">
                  <a:schemeClr val="accent3">
                    <a:shade val="93000"/>
                    <a:satMod val="130000"/>
                  </a:schemeClr>
                </a:gs>
                <a:gs pos="100000">
                  <a:schemeClr val="accent3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p3d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Лист1!$A$2:$A$7</c:f>
              <c:strCache>
                <c:ptCount val="6"/>
                <c:pt idx="0">
                  <c:v>2023 год</c:v>
                </c:pt>
                <c:pt idx="1">
                  <c:v>2024 год</c:v>
                </c:pt>
                <c:pt idx="2">
                  <c:v>2025 год</c:v>
                </c:pt>
                <c:pt idx="3">
                  <c:v>2026 год</c:v>
                </c:pt>
                <c:pt idx="4">
                  <c:v>2027 год</c:v>
                </c:pt>
                <c:pt idx="5">
                  <c:v>2028 год</c:v>
                </c:pt>
              </c:strCache>
            </c:strRef>
          </c:cat>
          <c:val>
            <c:numRef>
              <c:f>Лист1!$D$2:$D$7</c:f>
              <c:numCache>
                <c:formatCode>General</c:formatCode>
                <c:ptCount val="6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8317-4E89-A3A0-77B0710B3162}"/>
            </c:ext>
          </c:extLst>
        </c:ser>
        <c:dLbls>
          <c:showVal val="1"/>
        </c:dLbls>
        <c:shape val="cylinder"/>
        <c:axId val="186289536"/>
        <c:axId val="187507072"/>
        <c:axId val="0"/>
      </c:bar3DChart>
      <c:catAx>
        <c:axId val="186289536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87507072"/>
        <c:crosses val="autoZero"/>
        <c:auto val="1"/>
        <c:lblAlgn val="ctr"/>
        <c:lblOffset val="100"/>
      </c:catAx>
      <c:valAx>
        <c:axId val="187507072"/>
        <c:scaling>
          <c:orientation val="minMax"/>
          <c:max val="4500"/>
        </c:scaling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862895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otX val="30"/>
      <c:rotY val="50"/>
      <c:perspective val="0"/>
    </c:view3D>
    <c:plotArea>
      <c:layout>
        <c:manualLayout>
          <c:layoutTarget val="inner"/>
          <c:xMode val="edge"/>
          <c:yMode val="edge"/>
          <c:x val="0.19572368421052633"/>
          <c:y val="9.316770186335404E-3"/>
          <c:w val="0.6233552631578958"/>
          <c:h val="0.73602484472049789"/>
        </c:manualLayout>
      </c:layout>
      <c:pie3DChart>
        <c:varyColors val="1"/>
        <c:ser>
          <c:idx val="0"/>
          <c:order val="0"/>
          <c:tx>
            <c:strRef>
              <c:f>Sheet1!$A$2</c:f>
              <c:strCache>
                <c:ptCount val="1"/>
                <c:pt idx="0">
                  <c:v>Восток</c:v>
                </c:pt>
              </c:strCache>
            </c:strRef>
          </c:tx>
          <c:spPr>
            <a:solidFill>
              <a:srgbClr val="9999FF"/>
            </a:solidFill>
            <a:ln w="11617">
              <a:solidFill>
                <a:srgbClr val="000000"/>
              </a:solidFill>
              <a:prstDash val="solid"/>
            </a:ln>
          </c:spPr>
          <c:dPt>
            <c:idx val="0"/>
            <c:spPr>
              <a:solidFill>
                <a:schemeClr val="accent2"/>
              </a:solidFill>
              <a:ln w="11617">
                <a:solidFill>
                  <a:srgbClr val="000000"/>
                </a:solidFill>
                <a:prstDash val="solid"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04CB-4427-A25A-81ECE222D85C}"/>
              </c:ext>
            </c:extLst>
          </c:dPt>
          <c:dPt>
            <c:idx val="1"/>
            <c:spPr>
              <a:solidFill>
                <a:schemeClr val="tx2">
                  <a:lumMod val="60000"/>
                  <a:lumOff val="40000"/>
                </a:schemeClr>
              </a:solidFill>
              <a:ln w="11617">
                <a:solidFill>
                  <a:srgbClr val="000000"/>
                </a:solidFill>
                <a:prstDash val="solid"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04CB-4427-A25A-81ECE222D85C}"/>
              </c:ext>
            </c:extLst>
          </c:dPt>
          <c:dLbls>
            <c:dLbl>
              <c:idx val="0"/>
              <c:layout>
                <c:manualLayout>
                  <c:x val="-7.2249589490968796E-2"/>
                  <c:y val="6.5161059060780416E-2"/>
                </c:manualLayout>
              </c:layout>
              <c:tx>
                <c:rich>
                  <a:bodyPr/>
                  <a:lstStyle/>
                  <a:p>
                    <a:pPr>
                      <a:defRPr sz="1776" b="1" i="0" u="none" strike="noStrike" baseline="0">
                        <a:solidFill>
                          <a:srgbClr val="000000"/>
                        </a:solidFill>
                        <a:latin typeface="Arial Cyr"/>
                        <a:ea typeface="Arial Cyr"/>
                        <a:cs typeface="Arial Cyr"/>
                      </a:defRPr>
                    </a:pPr>
                    <a:r>
                      <a:rPr lang="en-US" dirty="0" smtClean="0"/>
                      <a:t>33%  </a:t>
                    </a:r>
                    <a:endParaRPr lang="en-US" dirty="0"/>
                  </a:p>
                </c:rich>
              </c:tx>
              <c:numFmt formatCode="0.0%" sourceLinked="0"/>
              <c:spPr>
                <a:noFill/>
                <a:ln w="23235">
                  <a:noFill/>
                </a:ln>
              </c:spPr>
              <c:dLblPos val="bestFit"/>
              <c:showLegendKey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04CB-4427-A25A-81ECE222D85C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pPr>
                      <a:defRPr sz="1776" b="1" i="0" u="none" strike="noStrike" baseline="0">
                        <a:solidFill>
                          <a:srgbClr val="000000"/>
                        </a:solidFill>
                        <a:latin typeface="Arial Cyr"/>
                        <a:ea typeface="Arial Cyr"/>
                        <a:cs typeface="Arial Cyr"/>
                      </a:defRPr>
                    </a:pPr>
                    <a:r>
                      <a:rPr lang="en-US" dirty="0" smtClean="0"/>
                      <a:t>67%</a:t>
                    </a:r>
                    <a:endParaRPr lang="en-US" dirty="0"/>
                  </a:p>
                </c:rich>
              </c:tx>
              <c:numFmt formatCode="0.0%" sourceLinked="0"/>
              <c:spPr>
                <a:noFill/>
                <a:ln w="23235">
                  <a:noFill/>
                </a:ln>
              </c:spPr>
              <c:dLblPos val="outEnd"/>
              <c:showLegendKey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04CB-4427-A25A-81ECE222D85C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tx>
                <c:rich>
                  <a:bodyPr/>
                  <a:lstStyle/>
                  <a:p>
                    <a:pPr>
                      <a:defRPr sz="1421" b="1" i="0" u="none" strike="noStrike" baseline="0">
                        <a:solidFill>
                          <a:srgbClr val="000000"/>
                        </a:solidFill>
                        <a:latin typeface="Arial Cyr"/>
                        <a:ea typeface="Arial Cyr"/>
                        <a:cs typeface="Arial Cyr"/>
                      </a:defRPr>
                    </a:pPr>
                    <a:r>
                      <a:rPr lang="ru-RU"/>
                      <a:t>49,4%  </a:t>
                    </a:r>
                  </a:p>
                </c:rich>
              </c:tx>
              <c:numFmt formatCode="0.0%" sourceLinked="0"/>
              <c:spPr>
                <a:noFill/>
                <a:ln w="23235">
                  <a:noFill/>
                </a:ln>
              </c:spPr>
              <c:dLblPos val="outEnd"/>
              <c:showLegendKey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04CB-4427-A25A-81ECE222D85C}"/>
                </c:ext>
                <c:ext xmlns:c15="http://schemas.microsoft.com/office/drawing/2012/chart" uri="{CE6537A1-D6FC-4f65-9D91-7224C49458BB}"/>
              </c:extLst>
            </c:dLbl>
            <c:numFmt formatCode="0.0%" sourceLinked="0"/>
            <c:spPr>
              <a:noFill/>
              <a:ln w="23235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19" b="1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dLblPos val="outEnd"/>
            <c:showLegendKey val="1"/>
            <c:showPercent val="1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Sheet1!$B$1:$C$1</c:f>
              <c:strCache>
                <c:ptCount val="2"/>
                <c:pt idx="0">
                  <c:v>Налоговые и неналоговые доходы</c:v>
                </c:pt>
                <c:pt idx="1">
                  <c:v>Безвозмездные поступления</c:v>
                </c:pt>
              </c:strCache>
            </c:strRef>
          </c:cat>
          <c:val>
            <c:numRef>
              <c:f>Sheet1!$B$2:$C$2</c:f>
              <c:numCache>
                <c:formatCode>0.0%</c:formatCode>
                <c:ptCount val="2"/>
                <c:pt idx="0">
                  <c:v>0.33000000000000007</c:v>
                </c:pt>
                <c:pt idx="1">
                  <c:v>0.67000000000000015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04CB-4427-A25A-81ECE222D85C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Запад</c:v>
                </c:pt>
              </c:strCache>
            </c:strRef>
          </c:tx>
          <c:spPr>
            <a:solidFill>
              <a:srgbClr val="993366"/>
            </a:solidFill>
            <a:ln w="11617">
              <a:solidFill>
                <a:srgbClr val="000000"/>
              </a:solidFill>
              <a:prstDash val="solid"/>
            </a:ln>
          </c:spPr>
          <c:dPt>
            <c:idx val="0"/>
            <c:spPr>
              <a:solidFill>
                <a:srgbClr val="9999FF"/>
              </a:solidFill>
              <a:ln w="11617">
                <a:solidFill>
                  <a:srgbClr val="000000"/>
                </a:solidFill>
                <a:prstDash val="solid"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04CB-4427-A25A-81ECE222D85C}"/>
              </c:ext>
            </c:extLst>
          </c:dPt>
          <c:dPt>
            <c:idx val="1"/>
            <c:extLst xmlns:c16r2="http://schemas.microsoft.com/office/drawing/2015/06/chart">
              <c:ext xmlns:c16="http://schemas.microsoft.com/office/drawing/2014/chart" uri="{C3380CC4-5D6E-409C-BE32-E72D297353CC}">
                <c16:uniqueId val="{00000008-04CB-4427-A25A-81ECE222D85C}"/>
              </c:ext>
            </c:extLst>
          </c:dPt>
          <c:dLbls>
            <c:spPr>
              <a:noFill/>
              <a:ln w="23235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304" b="1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Val val="1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Sheet1!$B$1:$C$1</c:f>
              <c:strCache>
                <c:ptCount val="2"/>
                <c:pt idx="0">
                  <c:v>Налоговые и неналоговые доходы</c:v>
                </c:pt>
                <c:pt idx="1">
                  <c:v>Безвозмездные поступления</c:v>
                </c:pt>
              </c:strCache>
            </c:strRef>
          </c:cat>
          <c:val>
            <c:numRef>
              <c:f>Sheet1!$B$3:$C$3</c:f>
              <c:numCache>
                <c:formatCode>General</c:formatCode>
                <c:ptCount val="2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04CB-4427-A25A-81ECE222D85C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Север</c:v>
                </c:pt>
              </c:strCache>
            </c:strRef>
          </c:tx>
          <c:spPr>
            <a:solidFill>
              <a:srgbClr val="FFFFCC"/>
            </a:solidFill>
            <a:ln w="11617">
              <a:solidFill>
                <a:srgbClr val="000000"/>
              </a:solidFill>
              <a:prstDash val="solid"/>
            </a:ln>
          </c:spPr>
          <c:dPt>
            <c:idx val="0"/>
            <c:spPr>
              <a:solidFill>
                <a:srgbClr val="9999FF"/>
              </a:solidFill>
              <a:ln w="11617">
                <a:solidFill>
                  <a:srgbClr val="000000"/>
                </a:solidFill>
                <a:prstDash val="solid"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04CB-4427-A25A-81ECE222D85C}"/>
              </c:ext>
            </c:extLst>
          </c:dPt>
          <c:dPt>
            <c:idx val="1"/>
            <c:spPr>
              <a:solidFill>
                <a:srgbClr val="993366"/>
              </a:solidFill>
              <a:ln w="11617">
                <a:solidFill>
                  <a:srgbClr val="000000"/>
                </a:solidFill>
                <a:prstDash val="solid"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04CB-4427-A25A-81ECE222D85C}"/>
              </c:ext>
            </c:extLst>
          </c:dPt>
          <c:dLbls>
            <c:spPr>
              <a:noFill/>
              <a:ln w="23235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304" b="1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Val val="1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Sheet1!$B$1:$C$1</c:f>
              <c:strCache>
                <c:ptCount val="2"/>
                <c:pt idx="0">
                  <c:v>Налоговые и неналоговые доходы</c:v>
                </c:pt>
                <c:pt idx="1">
                  <c:v>Безвозмездные поступления</c:v>
                </c:pt>
              </c:strCache>
            </c:strRef>
          </c:cat>
          <c:val>
            <c:numRef>
              <c:f>Sheet1!$B$4:$C$4</c:f>
              <c:numCache>
                <c:formatCode>General</c:formatCode>
                <c:ptCount val="2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E-04CB-4427-A25A-81ECE222D85C}"/>
            </c:ext>
          </c:extLst>
        </c:ser>
        <c:dLbls/>
      </c:pie3DChart>
      <c:spPr>
        <a:noFill/>
        <a:ln w="23251">
          <a:noFill/>
        </a:ln>
      </c:spPr>
    </c:plotArea>
    <c:legend>
      <c:legendPos val="b"/>
      <c:layout>
        <c:manualLayout>
          <c:xMode val="edge"/>
          <c:yMode val="edge"/>
          <c:x val="3.9707757841745191E-2"/>
          <c:y val="0.71740302972106307"/>
          <c:w val="0.9240974140527517"/>
          <c:h val="0.25641589701509054"/>
        </c:manualLayout>
      </c:layout>
      <c:spPr>
        <a:noFill/>
        <a:ln w="2905">
          <a:noFill/>
          <a:prstDash val="solid"/>
        </a:ln>
      </c:spPr>
      <c:txPr>
        <a:bodyPr/>
        <a:lstStyle/>
        <a:p>
          <a:pPr>
            <a:defRPr sz="1309" b="1" i="0" u="none" strike="noStrike" baseline="0">
              <a:solidFill>
                <a:srgbClr val="000000"/>
              </a:solidFill>
              <a:latin typeface="Arial Cyr"/>
              <a:ea typeface="Arial Cyr"/>
              <a:cs typeface="Arial Cyr"/>
            </a:defRPr>
          </a:pPr>
          <a:endParaRPr lang="ru-RU"/>
        </a:p>
      </c:txPr>
    </c:legend>
    <c:plotVisOnly val="1"/>
    <c:dispBlanksAs val="zero"/>
  </c:chart>
  <c:spPr>
    <a:noFill/>
    <a:ln>
      <a:noFill/>
    </a:ln>
  </c:spPr>
  <c:txPr>
    <a:bodyPr/>
    <a:lstStyle/>
    <a:p>
      <a:pPr>
        <a:defRPr sz="1304" b="1" i="0" u="none" strike="noStrike" baseline="0">
          <a:solidFill>
            <a:srgbClr val="000000"/>
          </a:solidFill>
          <a:latin typeface="Arial Cyr"/>
          <a:ea typeface="Arial Cyr"/>
          <a:cs typeface="Arial Cyr"/>
        </a:defRPr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otX val="30"/>
      <c:rotY val="160"/>
      <c:perspective val="0"/>
    </c:view3D>
    <c:plotArea>
      <c:layout>
        <c:manualLayout>
          <c:layoutTarget val="inner"/>
          <c:xMode val="edge"/>
          <c:yMode val="edge"/>
          <c:x val="7.8371070113020483E-2"/>
          <c:y val="4.0234685282944077E-2"/>
          <c:w val="0.80854299059668677"/>
          <c:h val="0.95929862919117981"/>
        </c:manualLayout>
      </c:layout>
      <c:pie3DChart>
        <c:varyColors val="1"/>
        <c:ser>
          <c:idx val="0"/>
          <c:order val="0"/>
          <c:tx>
            <c:strRef>
              <c:f>Sheet1!$A$2</c:f>
              <c:strCache>
                <c:ptCount val="1"/>
                <c:pt idx="0">
                  <c:v>Восток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  <a:ln w="5866">
              <a:solidFill>
                <a:srgbClr val="000000"/>
              </a:solidFill>
              <a:prstDash val="solid"/>
            </a:ln>
          </c:spPr>
          <c:dPt>
            <c:idx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0-126C-43F7-A602-67C66A641B98}"/>
              </c:ext>
            </c:extLst>
          </c:dPt>
          <c:dPt>
            <c:idx val="1"/>
            <c:spPr>
              <a:solidFill>
                <a:schemeClr val="tx2">
                  <a:lumMod val="60000"/>
                  <a:lumOff val="40000"/>
                </a:schemeClr>
              </a:solidFill>
              <a:ln w="5866">
                <a:solidFill>
                  <a:srgbClr val="000000"/>
                </a:solidFill>
                <a:prstDash val="solid"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126C-43F7-A602-67C66A641B98}"/>
              </c:ext>
            </c:extLst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baseline="0" dirty="0"/>
                      <a:t>
</a:t>
                    </a:r>
                    <a:fld id="{EC5A34FC-58B7-4C57-A88A-9BFEDD959BD0}" type="PERCENTAGE">
                      <a:rPr lang="en-US" baseline="0"/>
                      <a:pPr/>
                      <a:t>[ПРОЦЕНТ]</a:t>
                    </a:fld>
                    <a:endParaRPr lang="en-US" baseline="0" dirty="0"/>
                  </a:p>
                </c:rich>
              </c:tx>
              <c:dLblPos val="outEnd"/>
              <c:showPercent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126C-43F7-A602-67C66A641B98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baseline="0" dirty="0"/>
                      <a:t>
</a:t>
                    </a:r>
                    <a:fld id="{E04E5989-7BAB-4866-9287-3F1197F2DDD3}" type="PERCENTAGE">
                      <a:rPr lang="en-US" baseline="0"/>
                      <a:pPr/>
                      <a:t>[ПРОЦЕНТ]</a:t>
                    </a:fld>
                    <a:endParaRPr lang="en-US" baseline="0" dirty="0"/>
                  </a:p>
                </c:rich>
              </c:tx>
              <c:dLblPos val="outEnd"/>
              <c:showPercent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126C-43F7-A602-67C66A641B98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spPr>
              <a:solidFill>
                <a:prstClr val="white"/>
              </a:solidFill>
              <a:ln>
                <a:solidFill>
                  <a:prstClr val="black">
                    <a:lumMod val="65000"/>
                    <a:lumOff val="35000"/>
                  </a:prstClr>
                </a:solidFill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800" baseline="0"/>
                </a:pPr>
                <a:endParaRPr lang="ru-RU"/>
              </a:p>
            </c:txPr>
            <c:dLblPos val="outEnd"/>
            <c:showPercent val="1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</c:ext>
            </c:extLst>
          </c:dLbls>
          <c:cat>
            <c:strRef>
              <c:f>Sheet1!$B$1:$C$1</c:f>
              <c:strCache>
                <c:ptCount val="2"/>
                <c:pt idx="0">
                  <c:v>Налоговые и неналоговые доходы</c:v>
                </c:pt>
                <c:pt idx="1">
                  <c:v>Безвозмездные поступления</c:v>
                </c:pt>
              </c:strCache>
            </c:strRef>
          </c:cat>
          <c:val>
            <c:numRef>
              <c:f>Sheet1!$B$2:$C$2</c:f>
              <c:numCache>
                <c:formatCode>0.0%</c:formatCode>
                <c:ptCount val="2"/>
                <c:pt idx="0">
                  <c:v>0.3610000000000001</c:v>
                </c:pt>
                <c:pt idx="1">
                  <c:v>0.63900000000000012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126C-43F7-A602-67C66A641B98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Запад</c:v>
                </c:pt>
              </c:strCache>
            </c:strRef>
          </c:tx>
          <c:spPr>
            <a:solidFill>
              <a:srgbClr val="993366"/>
            </a:solidFill>
            <a:ln w="5866">
              <a:solidFill>
                <a:srgbClr val="000000"/>
              </a:solidFill>
              <a:prstDash val="solid"/>
            </a:ln>
          </c:spPr>
          <c:dPt>
            <c:idx val="0"/>
            <c:spPr>
              <a:solidFill>
                <a:srgbClr val="9999FF"/>
              </a:solidFill>
              <a:ln w="5866">
                <a:solidFill>
                  <a:srgbClr val="000000"/>
                </a:solidFill>
                <a:prstDash val="solid"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126C-43F7-A602-67C66A641B98}"/>
              </c:ext>
            </c:extLst>
          </c:dPt>
          <c:dPt>
            <c:idx val="1"/>
            <c:extLst xmlns:c16r2="http://schemas.microsoft.com/office/drawing/2015/06/chart">
              <c:ext xmlns:c16="http://schemas.microsoft.com/office/drawing/2014/chart" uri="{C3380CC4-5D6E-409C-BE32-E72D297353CC}">
                <c16:uniqueId val="{00000007-126C-43F7-A602-67C66A641B98}"/>
              </c:ext>
            </c:extLst>
          </c:dPt>
          <c:dLbls>
            <c:spPr>
              <a:solidFill>
                <a:prstClr val="white"/>
              </a:solidFill>
              <a:ln>
                <a:solidFill>
                  <a:prstClr val="black">
                    <a:lumMod val="65000"/>
                    <a:lumOff val="35000"/>
                  </a:prstClr>
                </a:solidFill>
              </a:ln>
              <a:effectLst/>
            </c:spPr>
            <c:dLblPos val="outEnd"/>
            <c:showCatName val="1"/>
            <c:showPercent val="1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</c:ext>
            </c:extLst>
          </c:dLbls>
          <c:cat>
            <c:strRef>
              <c:f>Sheet1!$B$1:$C$1</c:f>
              <c:strCache>
                <c:ptCount val="2"/>
                <c:pt idx="0">
                  <c:v>Налоговые и неналоговые доходы</c:v>
                </c:pt>
                <c:pt idx="1">
                  <c:v>Безвозмездные поступления</c:v>
                </c:pt>
              </c:strCache>
            </c:strRef>
          </c:cat>
          <c:val>
            <c:numRef>
              <c:f>Sheet1!$B$3:$C$3</c:f>
              <c:numCache>
                <c:formatCode>General</c:formatCode>
                <c:ptCount val="2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126C-43F7-A602-67C66A641B98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Север</c:v>
                </c:pt>
              </c:strCache>
            </c:strRef>
          </c:tx>
          <c:spPr>
            <a:solidFill>
              <a:srgbClr val="FFFFCC"/>
            </a:solidFill>
            <a:ln w="5866">
              <a:solidFill>
                <a:srgbClr val="000000"/>
              </a:solidFill>
              <a:prstDash val="solid"/>
            </a:ln>
          </c:spPr>
          <c:dPt>
            <c:idx val="0"/>
            <c:spPr>
              <a:solidFill>
                <a:srgbClr val="9999FF"/>
              </a:solidFill>
              <a:ln w="5866">
                <a:solidFill>
                  <a:srgbClr val="000000"/>
                </a:solidFill>
                <a:prstDash val="solid"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A-126C-43F7-A602-67C66A641B98}"/>
              </c:ext>
            </c:extLst>
          </c:dPt>
          <c:dPt>
            <c:idx val="1"/>
            <c:spPr>
              <a:solidFill>
                <a:srgbClr val="993366"/>
              </a:solidFill>
              <a:ln w="5866">
                <a:solidFill>
                  <a:srgbClr val="000000"/>
                </a:solidFill>
                <a:prstDash val="solid"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C-126C-43F7-A602-67C66A641B98}"/>
              </c:ext>
            </c:extLst>
          </c:dPt>
          <c:dLbls>
            <c:spPr>
              <a:solidFill>
                <a:prstClr val="white"/>
              </a:solidFill>
              <a:ln>
                <a:solidFill>
                  <a:prstClr val="black">
                    <a:lumMod val="65000"/>
                    <a:lumOff val="35000"/>
                  </a:prstClr>
                </a:solidFill>
              </a:ln>
              <a:effectLst/>
            </c:spPr>
            <c:dLblPos val="outEnd"/>
            <c:showCatName val="1"/>
            <c:showPercent val="1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</c:ext>
            </c:extLst>
          </c:dLbls>
          <c:cat>
            <c:strRef>
              <c:f>Sheet1!$B$1:$C$1</c:f>
              <c:strCache>
                <c:ptCount val="2"/>
                <c:pt idx="0">
                  <c:v>Налоговые и неналоговые доходы</c:v>
                </c:pt>
                <c:pt idx="1">
                  <c:v>Безвозмездные поступления</c:v>
                </c:pt>
              </c:strCache>
            </c:strRef>
          </c:cat>
          <c:val>
            <c:numRef>
              <c:f>Sheet1!$B$4:$C$4</c:f>
              <c:numCache>
                <c:formatCode>General</c:formatCode>
                <c:ptCount val="2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D-126C-43F7-A602-67C66A641B98}"/>
            </c:ext>
          </c:extLst>
        </c:ser>
        <c:dLbls/>
      </c:pie3DChart>
      <c:spPr>
        <a:noFill/>
        <a:ln w="23247">
          <a:noFill/>
        </a:ln>
      </c:spPr>
    </c:plotArea>
    <c:plotVisOnly val="1"/>
    <c:dispBlanksAs val="zero"/>
  </c:chart>
  <c:spPr>
    <a:noFill/>
    <a:ln>
      <a:noFill/>
    </a:ln>
  </c:spPr>
  <c:txPr>
    <a:bodyPr/>
    <a:lstStyle/>
    <a:p>
      <a:pPr>
        <a:defRPr sz="664" b="1" i="0" u="none" strike="noStrike" baseline="0">
          <a:solidFill>
            <a:srgbClr val="000000"/>
          </a:solidFill>
          <a:latin typeface="Arial Cyr"/>
          <a:ea typeface="Arial Cyr"/>
          <a:cs typeface="Arial Cyr"/>
        </a:defRPr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otX val="30"/>
      <c:rotY val="170"/>
      <c:perspective val="0"/>
    </c:view3D>
    <c:plotArea>
      <c:layout>
        <c:manualLayout>
          <c:layoutTarget val="inner"/>
          <c:xMode val="edge"/>
          <c:yMode val="edge"/>
          <c:x val="0.19572368421052633"/>
          <c:y val="9.316770186335404E-3"/>
          <c:w val="0.74970945398491096"/>
          <c:h val="0.88456599086296528"/>
        </c:manualLayout>
      </c:layout>
      <c:pie3DChart>
        <c:varyColors val="1"/>
        <c:ser>
          <c:idx val="0"/>
          <c:order val="0"/>
          <c:tx>
            <c:strRef>
              <c:f>Sheet1!$A$2</c:f>
              <c:strCache>
                <c:ptCount val="1"/>
                <c:pt idx="0">
                  <c:v>Восток</c:v>
                </c:pt>
              </c:strCache>
            </c:strRef>
          </c:tx>
          <c:spPr>
            <a:solidFill>
              <a:srgbClr val="9999FF"/>
            </a:solidFill>
            <a:ln w="5598">
              <a:solidFill>
                <a:srgbClr val="000000"/>
              </a:solidFill>
              <a:prstDash val="solid"/>
            </a:ln>
          </c:spPr>
          <c:dPt>
            <c:idx val="0"/>
            <c:spPr>
              <a:solidFill>
                <a:schemeClr val="accent2"/>
              </a:solidFill>
              <a:ln w="5598">
                <a:solidFill>
                  <a:srgbClr val="000000"/>
                </a:solidFill>
                <a:prstDash val="solid"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EF2C-4C53-A081-7D51F6D49F0E}"/>
              </c:ext>
            </c:extLst>
          </c:dPt>
          <c:dPt>
            <c:idx val="1"/>
            <c:spPr>
              <a:solidFill>
                <a:schemeClr val="tx2">
                  <a:lumMod val="60000"/>
                  <a:lumOff val="40000"/>
                </a:schemeClr>
              </a:solidFill>
              <a:ln w="5598">
                <a:solidFill>
                  <a:srgbClr val="000000"/>
                </a:solidFill>
                <a:prstDash val="solid"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EF2C-4C53-A081-7D51F6D49F0E}"/>
              </c:ext>
            </c:extLst>
          </c:dPt>
          <c:dLbls>
            <c:dLbl>
              <c:idx val="0"/>
              <c:layout>
                <c:manualLayout>
                  <c:x val="0.1075572640441974"/>
                  <c:y val="0.10396359221597649"/>
                </c:manualLayout>
              </c:layout>
              <c:tx>
                <c:rich>
                  <a:bodyPr/>
                  <a:lstStyle/>
                  <a:p>
                    <a:pPr>
                      <a:defRPr sz="1803" b="1" i="0" u="none" strike="noStrike" baseline="0">
                        <a:solidFill>
                          <a:srgbClr val="000000"/>
                        </a:solidFill>
                        <a:latin typeface="Arial Cyr"/>
                        <a:ea typeface="Arial Cyr"/>
                        <a:cs typeface="Arial Cyr"/>
                      </a:defRPr>
                    </a:pPr>
                    <a:r>
                      <a:rPr lang="en-US" sz="1803" baseline="0" dirty="0" smtClean="0"/>
                      <a:t>35,3%  </a:t>
                    </a:r>
                    <a:endParaRPr lang="en-US" sz="1200" dirty="0"/>
                  </a:p>
                </c:rich>
              </c:tx>
              <c:spPr>
                <a:noFill/>
                <a:ln w="11195">
                  <a:noFill/>
                </a:ln>
              </c:spPr>
              <c:dLblPos val="bestFit"/>
              <c:showLegendKey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EF2C-4C53-A081-7D51F6D49F0E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2.8956146465453678E-2"/>
                  <c:y val="-0.10026526874249989"/>
                </c:manualLayout>
              </c:layout>
              <c:tx>
                <c:rich>
                  <a:bodyPr/>
                  <a:lstStyle/>
                  <a:p>
                    <a:pPr>
                      <a:defRPr sz="1803" b="1" i="0" u="none" strike="noStrike" baseline="0">
                        <a:solidFill>
                          <a:srgbClr val="000000"/>
                        </a:solidFill>
                        <a:latin typeface="Arial Cyr"/>
                        <a:ea typeface="Arial Cyr"/>
                        <a:cs typeface="Arial Cyr"/>
                      </a:defRPr>
                    </a:pPr>
                    <a:r>
                      <a:rPr lang="en-US" dirty="0" smtClean="0"/>
                      <a:t>64,7%</a:t>
                    </a:r>
                    <a:endParaRPr lang="en-US" dirty="0"/>
                  </a:p>
                </c:rich>
              </c:tx>
              <c:numFmt formatCode="0.0%" sourceLinked="0"/>
              <c:spPr>
                <a:noFill/>
                <a:ln w="11195">
                  <a:noFill/>
                </a:ln>
              </c:spPr>
              <c:dLblPos val="bestFit"/>
              <c:showLegendKey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EF2C-4C53-A081-7D51F6D49F0E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tx>
                <c:rich>
                  <a:bodyPr/>
                  <a:lstStyle/>
                  <a:p>
                    <a:pPr>
                      <a:defRPr sz="1803" b="1" i="0" u="none" strike="noStrike" baseline="0">
                        <a:solidFill>
                          <a:srgbClr val="000000"/>
                        </a:solidFill>
                        <a:latin typeface="Arial Cyr"/>
                        <a:ea typeface="Arial Cyr"/>
                        <a:cs typeface="Arial Cyr"/>
                      </a:defRPr>
                    </a:pPr>
                    <a:r>
                      <a:rPr lang="ru-RU"/>
                      <a:t>49,4%  </a:t>
                    </a:r>
                  </a:p>
                </c:rich>
              </c:tx>
              <c:numFmt formatCode="0.0%" sourceLinked="0"/>
              <c:spPr>
                <a:noFill/>
                <a:ln w="11195">
                  <a:noFill/>
                </a:ln>
              </c:spPr>
              <c:dLblPos val="outEnd"/>
              <c:showLegendKey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EF2C-4C53-A081-7D51F6D49F0E}"/>
                </c:ext>
                <c:ext xmlns:c15="http://schemas.microsoft.com/office/drawing/2012/chart" uri="{CE6537A1-D6FC-4f65-9D91-7224C49458BB}"/>
              </c:extLst>
            </c:dLbl>
            <c:numFmt formatCode="0.0%" sourceLinked="0"/>
            <c:spPr>
              <a:noFill/>
              <a:ln w="11195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803" b="1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dLblPos val="outEnd"/>
            <c:showLegendKey val="1"/>
            <c:showPercent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Sheet1!$B$1:$C$1</c:f>
              <c:strCache>
                <c:ptCount val="2"/>
                <c:pt idx="0">
                  <c:v>Налоговые и неналоговые доходы</c:v>
                </c:pt>
                <c:pt idx="1">
                  <c:v>Безвозмездные поступления</c:v>
                </c:pt>
              </c:strCache>
            </c:strRef>
          </c:cat>
          <c:val>
            <c:numRef>
              <c:f>Sheet1!$B$2:$C$2</c:f>
              <c:numCache>
                <c:formatCode>0.0%</c:formatCode>
                <c:ptCount val="2"/>
                <c:pt idx="0">
                  <c:v>0.35300000000000004</c:v>
                </c:pt>
                <c:pt idx="1">
                  <c:v>0.64700000000000013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EF2C-4C53-A081-7D51F6D49F0E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Запад</c:v>
                </c:pt>
              </c:strCache>
            </c:strRef>
          </c:tx>
          <c:spPr>
            <a:solidFill>
              <a:srgbClr val="993366"/>
            </a:solidFill>
            <a:ln w="5598">
              <a:solidFill>
                <a:srgbClr val="000000"/>
              </a:solidFill>
              <a:prstDash val="solid"/>
            </a:ln>
          </c:spPr>
          <c:dPt>
            <c:idx val="0"/>
            <c:spPr>
              <a:solidFill>
                <a:srgbClr val="9999FF"/>
              </a:solidFill>
              <a:ln w="5598">
                <a:solidFill>
                  <a:srgbClr val="000000"/>
                </a:solidFill>
                <a:prstDash val="solid"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EF2C-4C53-A081-7D51F6D49F0E}"/>
              </c:ext>
            </c:extLst>
          </c:dPt>
          <c:dPt>
            <c:idx val="1"/>
            <c:extLst xmlns:c16r2="http://schemas.microsoft.com/office/drawing/2015/06/chart">
              <c:ext xmlns:c16="http://schemas.microsoft.com/office/drawing/2014/chart" uri="{C3380CC4-5D6E-409C-BE32-E72D297353CC}">
                <c16:uniqueId val="{00000008-EF2C-4C53-A081-7D51F6D49F0E}"/>
              </c:ext>
            </c:extLst>
          </c:dPt>
          <c:dLbls>
            <c:spPr>
              <a:noFill/>
              <a:ln w="11195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627" b="1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Sheet1!$B$1:$C$1</c:f>
              <c:strCache>
                <c:ptCount val="2"/>
                <c:pt idx="0">
                  <c:v>Налоговые и неналоговые доходы</c:v>
                </c:pt>
                <c:pt idx="1">
                  <c:v>Безвозмездные поступления</c:v>
                </c:pt>
              </c:strCache>
            </c:strRef>
          </c:cat>
          <c:val>
            <c:numRef>
              <c:f>Sheet1!$B$3:$C$3</c:f>
              <c:numCache>
                <c:formatCode>General</c:formatCode>
                <c:ptCount val="2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EF2C-4C53-A081-7D51F6D49F0E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Север</c:v>
                </c:pt>
              </c:strCache>
            </c:strRef>
          </c:tx>
          <c:spPr>
            <a:solidFill>
              <a:srgbClr val="FFFFCC"/>
            </a:solidFill>
            <a:ln w="5598">
              <a:solidFill>
                <a:srgbClr val="000000"/>
              </a:solidFill>
              <a:prstDash val="solid"/>
            </a:ln>
          </c:spPr>
          <c:dPt>
            <c:idx val="0"/>
            <c:spPr>
              <a:solidFill>
                <a:srgbClr val="9999FF"/>
              </a:solidFill>
              <a:ln w="5598">
                <a:solidFill>
                  <a:srgbClr val="000000"/>
                </a:solidFill>
                <a:prstDash val="solid"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EF2C-4C53-A081-7D51F6D49F0E}"/>
              </c:ext>
            </c:extLst>
          </c:dPt>
          <c:dPt>
            <c:idx val="1"/>
            <c:spPr>
              <a:solidFill>
                <a:srgbClr val="993366"/>
              </a:solidFill>
              <a:ln w="5598">
                <a:solidFill>
                  <a:srgbClr val="000000"/>
                </a:solidFill>
                <a:prstDash val="solid"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EF2C-4C53-A081-7D51F6D49F0E}"/>
              </c:ext>
            </c:extLst>
          </c:dPt>
          <c:dLbls>
            <c:spPr>
              <a:noFill/>
              <a:ln w="11195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627" b="1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Sheet1!$B$1:$C$1</c:f>
              <c:strCache>
                <c:ptCount val="2"/>
                <c:pt idx="0">
                  <c:v>Налоговые и неналоговые доходы</c:v>
                </c:pt>
                <c:pt idx="1">
                  <c:v>Безвозмездные поступления</c:v>
                </c:pt>
              </c:strCache>
            </c:strRef>
          </c:cat>
          <c:val>
            <c:numRef>
              <c:f>Sheet1!$B$4:$C$4</c:f>
              <c:numCache>
                <c:formatCode>General</c:formatCode>
                <c:ptCount val="2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E-EF2C-4C53-A081-7D51F6D49F0E}"/>
            </c:ext>
          </c:extLst>
        </c:ser>
        <c:dLbls/>
      </c:pie3DChart>
      <c:spPr>
        <a:noFill/>
        <a:ln w="23248">
          <a:noFill/>
        </a:ln>
      </c:spPr>
    </c:plotArea>
    <c:plotVisOnly val="1"/>
    <c:dispBlanksAs val="zero"/>
  </c:chart>
  <c:spPr>
    <a:noFill/>
    <a:ln>
      <a:noFill/>
    </a:ln>
  </c:spPr>
  <c:txPr>
    <a:bodyPr/>
    <a:lstStyle/>
    <a:p>
      <a:pPr>
        <a:defRPr sz="627" b="1" i="0" u="none" strike="noStrike" baseline="0">
          <a:solidFill>
            <a:srgbClr val="000000"/>
          </a:solidFill>
          <a:latin typeface="Arial Cyr"/>
          <a:ea typeface="Arial Cyr"/>
          <a:cs typeface="Arial Cyr"/>
        </a:defRPr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5"/>
      <c:hPercent val="72"/>
      <c:rotY val="21"/>
      <c:depthPercent val="1070"/>
      <c:rAngAx val="1"/>
    </c:view3D>
    <c:floor>
      <c:spPr>
        <a:gradFill rotWithShape="0">
          <a:gsLst>
            <a:gs pos="0">
              <a:srgbClr val="3366FF"/>
            </a:gs>
            <a:gs pos="25000">
              <a:srgbClr val="01A78F"/>
            </a:gs>
            <a:gs pos="50000">
              <a:srgbClr val="FFFF00"/>
            </a:gs>
            <a:gs pos="75000">
              <a:srgbClr val="FF6633"/>
            </a:gs>
            <a:gs pos="100000">
              <a:srgbClr val="FF3399"/>
            </a:gs>
          </a:gsLst>
          <a:lin ang="18900000" scaled="1"/>
        </a:gradFill>
        <a:ln w="3175">
          <a:solidFill>
            <a:schemeClr val="tx1"/>
          </a:solidFill>
          <a:prstDash val="solid"/>
        </a:ln>
      </c:spPr>
    </c:floor>
    <c:sideWall>
      <c:spPr>
        <a:gradFill rotWithShape="0">
          <a:gsLst>
            <a:gs pos="0">
              <a:srgbClr val="FFCC99"/>
            </a:gs>
            <a:gs pos="100000">
              <a:srgbClr val="C0C0C0"/>
            </a:gs>
          </a:gsLst>
          <a:lin ang="5400000" scaled="1"/>
        </a:gradFill>
        <a:ln w="12700">
          <a:solidFill>
            <a:srgbClr val="000000"/>
          </a:solidFill>
          <a:prstDash val="solid"/>
        </a:ln>
      </c:spPr>
    </c:sideWall>
    <c:backWall>
      <c:spPr>
        <a:gradFill rotWithShape="0">
          <a:gsLst>
            <a:gs pos="0">
              <a:srgbClr val="FFCC99"/>
            </a:gs>
            <a:gs pos="100000">
              <a:srgbClr val="C0C0C0"/>
            </a:gs>
          </a:gsLst>
          <a:lin ang="5400000" scaled="1"/>
        </a:gradFill>
        <a:ln w="12700">
          <a:solidFill>
            <a:srgbClr val="000000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7.332314310658701E-2"/>
          <c:y val="4.3768804433887573E-2"/>
          <c:w val="0.77496509158810756"/>
          <c:h val="0.86732975480202745"/>
        </c:manualLayout>
      </c:layout>
      <c:bar3DChart>
        <c:barDir val="col"/>
        <c:grouping val="clustered"/>
        <c:ser>
          <c:idx val="1"/>
          <c:order val="0"/>
          <c:tx>
            <c:strRef>
              <c:f>Sheet1!$A$2</c:f>
              <c:strCache>
                <c:ptCount val="1"/>
                <c:pt idx="0">
                  <c:v>Налоговые доходы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  <a:ln w="17285">
              <a:solidFill>
                <a:schemeClr val="tx1"/>
              </a:solidFill>
              <a:prstDash val="solid"/>
            </a:ln>
          </c:spPr>
          <c:dLbls>
            <c:dLbl>
              <c:idx val="0"/>
              <c:layout>
                <c:manualLayout>
                  <c:x val="3.4169779184528355E-2"/>
                  <c:y val="0.12688342585249832"/>
                </c:manualLayout>
              </c:layout>
              <c:spPr/>
              <c:txPr>
                <a:bodyPr/>
                <a:lstStyle/>
                <a:p>
                  <a:pPr>
                    <a:defRPr sz="2118" b="1" i="0" u="none" strike="noStrike" baseline="0">
                      <a:solidFill>
                        <a:srgbClr val="FFFFFF"/>
                      </a:solidFill>
                      <a:latin typeface="Arial"/>
                      <a:ea typeface="Arial"/>
                      <a:cs typeface="Arial"/>
                    </a:defRPr>
                  </a:pPr>
                  <a:endParaRPr lang="ru-RU"/>
                </a:p>
              </c:txPr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3.4286924595710817E-2"/>
                  <c:y val="0.132935930525058"/>
                </c:manualLayout>
              </c:layout>
              <c:spPr/>
              <c:txPr>
                <a:bodyPr/>
                <a:lstStyle/>
                <a:p>
                  <a:pPr>
                    <a:defRPr sz="2118" b="1" i="0" u="none" strike="noStrike" baseline="0">
                      <a:solidFill>
                        <a:schemeClr val="bg1"/>
                      </a:solidFill>
                      <a:latin typeface="Arial"/>
                      <a:ea typeface="Arial"/>
                      <a:cs typeface="Arial"/>
                    </a:defRPr>
                  </a:pPr>
                  <a:endParaRPr lang="ru-RU"/>
                </a:p>
              </c:txPr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3.4403971423006226E-2"/>
                  <c:y val="0.13351905223357707"/>
                </c:manualLayout>
              </c:layout>
              <c:spPr/>
              <c:txPr>
                <a:bodyPr/>
                <a:lstStyle/>
                <a:p>
                  <a:pPr>
                    <a:defRPr sz="2118" b="1" i="0" u="none" strike="noStrike" baseline="0">
                      <a:solidFill>
                        <a:schemeClr val="bg1"/>
                      </a:solidFill>
                      <a:latin typeface="Arial"/>
                      <a:ea typeface="Arial"/>
                      <a:cs typeface="Arial"/>
                    </a:defRPr>
                  </a:pPr>
                  <a:endParaRPr lang="ru-RU"/>
                </a:p>
              </c:txPr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3.5710591727709989E-2"/>
                  <c:y val="0.10814262098752694"/>
                </c:manualLayout>
              </c:layout>
              <c:spPr/>
              <c:txPr>
                <a:bodyPr/>
                <a:lstStyle/>
                <a:p>
                  <a:pPr>
                    <a:defRPr sz="2118" b="1" i="0" u="none" strike="noStrike" baseline="0">
                      <a:solidFill>
                        <a:schemeClr val="bg1"/>
                      </a:solidFill>
                      <a:latin typeface="Arial"/>
                      <a:ea typeface="Arial"/>
                      <a:cs typeface="Arial"/>
                    </a:defRPr>
                  </a:pPr>
                  <a:endParaRPr lang="ru-RU"/>
                </a:p>
              </c:txPr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3.4462604636679404E-2"/>
                  <c:y val="0.14908796546435771"/>
                </c:manualLayout>
              </c:layout>
              <c:spPr/>
              <c:txPr>
                <a:bodyPr/>
                <a:lstStyle/>
                <a:p>
                  <a:pPr>
                    <a:defRPr sz="2118" b="1" i="0" u="none" strike="noStrike" baseline="0">
                      <a:solidFill>
                        <a:schemeClr val="bg1"/>
                      </a:solidFill>
                      <a:latin typeface="Arial"/>
                      <a:ea typeface="Arial"/>
                      <a:cs typeface="Arial"/>
                    </a:defRPr>
                  </a:pPr>
                  <a:endParaRPr lang="ru-RU"/>
                </a:p>
              </c:txPr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 w="28011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2118" b="1" i="0" u="none" strike="noStrike" baseline="0">
                    <a:solidFill>
                      <a:srgbClr val="003366"/>
                    </a:solidFill>
                    <a:latin typeface="Arial"/>
                    <a:ea typeface="Arial"/>
                    <a:cs typeface="Arial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Sheet1!$B$1:$F$1</c:f>
              <c:strCache>
                <c:ptCount val="5"/>
                <c:pt idx="0">
                  <c:v>2024 год</c:v>
                </c:pt>
                <c:pt idx="1">
                  <c:v>2025 год</c:v>
                </c:pt>
                <c:pt idx="2">
                  <c:v>2026 год</c:v>
                </c:pt>
                <c:pt idx="3">
                  <c:v>2027 год</c:v>
                </c:pt>
                <c:pt idx="4">
                  <c:v>2028 год</c:v>
                </c:pt>
              </c:strCache>
            </c:strRef>
          </c:cat>
          <c:val>
            <c:numRef>
              <c:f>Sheet1!$B$2:$F$2</c:f>
              <c:numCache>
                <c:formatCode>0.0</c:formatCode>
                <c:ptCount val="5"/>
                <c:pt idx="0">
                  <c:v>677.3</c:v>
                </c:pt>
                <c:pt idx="1">
                  <c:v>777.2</c:v>
                </c:pt>
                <c:pt idx="2">
                  <c:v>776.8</c:v>
                </c:pt>
                <c:pt idx="3">
                  <c:v>819.8</c:v>
                </c:pt>
                <c:pt idx="4">
                  <c:v>834.4</c:v>
                </c:pt>
              </c:numCache>
            </c:numRef>
          </c:val>
          <c:shape val="cylinder"/>
        </c:ser>
        <c:ser>
          <c:idx val="2"/>
          <c:order val="1"/>
          <c:tx>
            <c:strRef>
              <c:f>Sheet1!$A$3</c:f>
              <c:strCache>
                <c:ptCount val="1"/>
                <c:pt idx="0">
                  <c:v>Неналоговые доходы</c:v>
                </c:pt>
              </c:strCache>
            </c:strRef>
          </c:tx>
          <c:spPr>
            <a:solidFill>
              <a:srgbClr val="FF3300"/>
            </a:solidFill>
            <a:ln w="17285">
              <a:solidFill>
                <a:schemeClr val="tx1"/>
              </a:solidFill>
              <a:prstDash val="solid"/>
            </a:ln>
          </c:spPr>
          <c:dLbls>
            <c:dLbl>
              <c:idx val="0"/>
              <c:layout>
                <c:manualLayout>
                  <c:x val="3.6876628887484691E-2"/>
                  <c:y val="7.6130163371600557E-2"/>
                </c:manualLayout>
              </c:layout>
              <c:spPr>
                <a:noFill/>
                <a:ln w="28011">
                  <a:noFill/>
                </a:ln>
              </c:spPr>
              <c:txPr>
                <a:bodyPr/>
                <a:lstStyle/>
                <a:p>
                  <a:pPr>
                    <a:defRPr sz="2118" b="1" i="0" u="none" strike="noStrike" baseline="0">
                      <a:solidFill>
                        <a:schemeClr val="bg1"/>
                      </a:solidFill>
                      <a:latin typeface="Arial"/>
                      <a:ea typeface="Arial"/>
                      <a:cs typeface="Arial"/>
                    </a:defRPr>
                  </a:pPr>
                  <a:endParaRPr lang="ru-RU"/>
                </a:p>
              </c:txPr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3.701726078323915E-2"/>
                  <c:y val="8.8818398096748727E-2"/>
                </c:manualLayout>
              </c:layout>
              <c:spPr>
                <a:noFill/>
                <a:ln w="28011">
                  <a:noFill/>
                </a:ln>
              </c:spPr>
              <c:txPr>
                <a:bodyPr/>
                <a:lstStyle/>
                <a:p>
                  <a:pPr>
                    <a:defRPr sz="2118" b="1" i="0" u="none" strike="noStrike" baseline="0">
                      <a:solidFill>
                        <a:schemeClr val="bg1"/>
                      </a:solidFill>
                      <a:latin typeface="Arial"/>
                      <a:ea typeface="Arial"/>
                      <a:cs typeface="Arial"/>
                    </a:defRPr>
                  </a:pPr>
                  <a:endParaRPr lang="ru-RU"/>
                </a:p>
              </c:txPr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3.4169779184528314E-2"/>
                  <c:y val="7.9302141157811465E-2"/>
                </c:manualLayout>
              </c:layout>
              <c:spPr>
                <a:noFill/>
                <a:ln w="28011">
                  <a:noFill/>
                </a:ln>
              </c:spPr>
              <c:txPr>
                <a:bodyPr/>
                <a:lstStyle/>
                <a:p>
                  <a:pPr>
                    <a:defRPr sz="2118" b="1" i="0" u="none" strike="noStrike" baseline="0">
                      <a:solidFill>
                        <a:schemeClr val="bg1"/>
                      </a:solidFill>
                      <a:latin typeface="Arial"/>
                      <a:ea typeface="Arial"/>
                      <a:cs typeface="Arial"/>
                    </a:defRPr>
                  </a:pPr>
                  <a:endParaRPr lang="ru-RU"/>
                </a:p>
              </c:txPr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3.1322297585817692E-2"/>
                  <c:y val="9.8334655035686211E-2"/>
                </c:manualLayout>
              </c:layout>
              <c:spPr>
                <a:noFill/>
                <a:ln w="28011">
                  <a:noFill/>
                </a:ln>
              </c:spPr>
              <c:txPr>
                <a:bodyPr/>
                <a:lstStyle/>
                <a:p>
                  <a:pPr>
                    <a:defRPr sz="2118" b="1" i="0" u="none" strike="noStrike" baseline="0">
                      <a:solidFill>
                        <a:schemeClr val="bg1"/>
                      </a:solidFill>
                      <a:latin typeface="Arial"/>
                      <a:ea typeface="Arial"/>
                      <a:cs typeface="Arial"/>
                    </a:defRPr>
                  </a:pPr>
                  <a:endParaRPr lang="ru-RU"/>
                </a:p>
              </c:txPr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3.701726078323915E-2"/>
                  <c:y val="8.2474226804123682E-2"/>
                </c:manualLayout>
              </c:layout>
              <c:spPr>
                <a:noFill/>
                <a:ln w="28011">
                  <a:noFill/>
                </a:ln>
              </c:spPr>
              <c:txPr>
                <a:bodyPr/>
                <a:lstStyle/>
                <a:p>
                  <a:pPr>
                    <a:defRPr sz="2118" b="1" i="0" u="none" strike="noStrike" baseline="0">
                      <a:solidFill>
                        <a:schemeClr val="bg1"/>
                      </a:solidFill>
                      <a:latin typeface="Arial"/>
                      <a:ea typeface="Arial"/>
                      <a:cs typeface="Arial"/>
                    </a:defRPr>
                  </a:pPr>
                  <a:endParaRPr lang="ru-RU"/>
                </a:p>
              </c:txPr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 w="28011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2118" b="1" i="0" u="none" strike="noStrike" baseline="0">
                    <a:solidFill>
                      <a:schemeClr val="bg1"/>
                    </a:solidFill>
                    <a:latin typeface="Arial"/>
                    <a:ea typeface="Arial"/>
                    <a:cs typeface="Arial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Sheet1!$B$1:$F$1</c:f>
              <c:strCache>
                <c:ptCount val="5"/>
                <c:pt idx="0">
                  <c:v>2024 год</c:v>
                </c:pt>
                <c:pt idx="1">
                  <c:v>2025 год</c:v>
                </c:pt>
                <c:pt idx="2">
                  <c:v>2026 год</c:v>
                </c:pt>
                <c:pt idx="3">
                  <c:v>2027 год</c:v>
                </c:pt>
                <c:pt idx="4">
                  <c:v>2028 год</c:v>
                </c:pt>
              </c:strCache>
            </c:strRef>
          </c:cat>
          <c:val>
            <c:numRef>
              <c:f>Sheet1!$B$3:$F$3</c:f>
              <c:numCache>
                <c:formatCode>0.0</c:formatCode>
                <c:ptCount val="5"/>
                <c:pt idx="0">
                  <c:v>233.3</c:v>
                </c:pt>
                <c:pt idx="1">
                  <c:v>139.30000000000001</c:v>
                </c:pt>
                <c:pt idx="2">
                  <c:v>144.4</c:v>
                </c:pt>
                <c:pt idx="3">
                  <c:v>138.19999999999999</c:v>
                </c:pt>
                <c:pt idx="4">
                  <c:v>141.9</c:v>
                </c:pt>
              </c:numCache>
            </c:numRef>
          </c:val>
          <c:shape val="cylinder"/>
        </c:ser>
        <c:dLbls/>
        <c:gapWidth val="290"/>
        <c:gapDepth val="0"/>
        <c:shape val="box"/>
        <c:axId val="207547392"/>
        <c:axId val="229184256"/>
        <c:axId val="0"/>
      </c:bar3DChart>
      <c:catAx>
        <c:axId val="207547392"/>
        <c:scaling>
          <c:orientation val="minMax"/>
        </c:scaling>
        <c:axPos val="b"/>
        <c:majorGridlines>
          <c:spPr>
            <a:ln w="4322">
              <a:solidFill>
                <a:schemeClr val="tx1"/>
              </a:solidFill>
              <a:prstDash val="solid"/>
            </a:ln>
          </c:spPr>
        </c:majorGridlines>
        <c:numFmt formatCode="General" sourceLinked="1"/>
        <c:tickLblPos val="low"/>
        <c:spPr>
          <a:solidFill>
            <a:schemeClr val="accent1">
              <a:lumMod val="40000"/>
              <a:lumOff val="60000"/>
            </a:schemeClr>
          </a:solidFill>
          <a:ln w="4322">
            <a:solidFill>
              <a:schemeClr val="tx1">
                <a:lumMod val="75000"/>
                <a:lumOff val="25000"/>
              </a:schemeClr>
            </a:solidFill>
            <a:prstDash val="solid"/>
          </a:ln>
        </c:spPr>
        <c:txPr>
          <a:bodyPr rot="0" vert="horz"/>
          <a:lstStyle/>
          <a:p>
            <a:pPr>
              <a:defRPr sz="1625" b="1" i="0" u="none" strike="noStrike" baseline="0">
                <a:solidFill>
                  <a:schemeClr val="tx1"/>
                </a:solidFill>
                <a:latin typeface="Arial"/>
                <a:ea typeface="Arial"/>
                <a:cs typeface="Arial"/>
              </a:defRPr>
            </a:pPr>
            <a:endParaRPr lang="ru-RU"/>
          </a:p>
        </c:txPr>
        <c:crossAx val="229184256"/>
        <c:crosses val="autoZero"/>
        <c:auto val="1"/>
        <c:lblAlgn val="ctr"/>
        <c:lblOffset val="100"/>
        <c:tickLblSkip val="1"/>
        <c:tickMarkSkip val="1"/>
      </c:catAx>
      <c:valAx>
        <c:axId val="229184256"/>
        <c:scaling>
          <c:orientation val="minMax"/>
        </c:scaling>
        <c:axPos val="l"/>
        <c:majorGridlines>
          <c:spPr>
            <a:ln w="4322">
              <a:solidFill>
                <a:schemeClr val="tx1"/>
              </a:solidFill>
              <a:prstDash val="solid"/>
            </a:ln>
          </c:spPr>
        </c:majorGridlines>
        <c:numFmt formatCode="#,##0.0" sourceLinked="0"/>
        <c:tickLblPos val="nextTo"/>
        <c:spPr>
          <a:solidFill>
            <a:schemeClr val="bg1">
              <a:lumMod val="75000"/>
            </a:schemeClr>
          </a:solidFill>
          <a:ln w="432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746" b="1" i="0" u="none" strike="noStrike" baseline="0">
                <a:solidFill>
                  <a:schemeClr val="tx1"/>
                </a:solidFill>
                <a:latin typeface="Arial"/>
                <a:ea typeface="Arial"/>
                <a:cs typeface="Arial"/>
              </a:defRPr>
            </a:pPr>
            <a:endParaRPr lang="ru-RU"/>
          </a:p>
        </c:txPr>
        <c:crossAx val="207547392"/>
        <c:crosses val="autoZero"/>
        <c:crossBetween val="between"/>
      </c:valAx>
      <c:spPr>
        <a:noFill/>
        <a:ln w="25375">
          <a:noFill/>
        </a:ln>
      </c:spPr>
    </c:plotArea>
    <c:legend>
      <c:legendPos val="r"/>
      <c:legendEntry>
        <c:idx val="0"/>
        <c:txPr>
          <a:bodyPr/>
          <a:lstStyle/>
          <a:p>
            <a:pPr>
              <a:defRPr sz="1998" b="1" i="0" u="none" strike="noStrik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998" b="1" i="0" u="none" strike="noStrik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pPr>
            <a:endParaRPr lang="ru-RU"/>
          </a:p>
        </c:txPr>
      </c:legendEntry>
      <c:layout>
        <c:manualLayout>
          <c:xMode val="edge"/>
          <c:yMode val="edge"/>
          <c:x val="0.82653311718388156"/>
          <c:y val="0.10078780305425492"/>
          <c:w val="0.17346688281611861"/>
          <c:h val="0.35927874216487765"/>
        </c:manualLayout>
      </c:layout>
      <c:spPr>
        <a:noFill/>
        <a:ln w="4322">
          <a:noFill/>
          <a:prstDash val="solid"/>
        </a:ln>
      </c:spPr>
      <c:txPr>
        <a:bodyPr/>
        <a:lstStyle/>
        <a:p>
          <a:pPr>
            <a:defRPr sz="1998" b="1" i="0" u="none" strike="noStrike" baseline="0">
              <a:solidFill>
                <a:srgbClr val="FFFFFF"/>
              </a:solidFill>
              <a:latin typeface="Arial"/>
              <a:ea typeface="Arial"/>
              <a:cs typeface="Arial"/>
            </a:defRPr>
          </a:pPr>
          <a:endParaRPr lang="ru-RU"/>
        </a:p>
      </c:txPr>
    </c:legend>
    <c:plotVisOnly val="1"/>
    <c:dispBlanksAs val="gap"/>
  </c:chart>
  <c:spPr>
    <a:noFill/>
    <a:ln>
      <a:noFill/>
    </a:ln>
  </c:spPr>
  <c:txPr>
    <a:bodyPr/>
    <a:lstStyle/>
    <a:p>
      <a:pPr>
        <a:defRPr sz="2118" b="1" i="0" u="none" strike="noStrike" baseline="0">
          <a:solidFill>
            <a:srgbClr val="FFFFFF"/>
          </a:solidFill>
          <a:latin typeface="Arial"/>
          <a:ea typeface="Arial"/>
          <a:cs typeface="Arial"/>
        </a:defRPr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depthPercent val="100"/>
      <c:rAngAx val="1"/>
    </c:view3D>
    <c:sideWall>
      <c:sp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2700000" scaled="1"/>
          <a:tileRect/>
        </a:gradFill>
      </c:spPr>
    </c:sideWall>
    <c:backWall>
      <c:sp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2700000" scaled="1"/>
          <a:tileRect/>
        </a:gradFill>
      </c:spPr>
    </c:backWall>
    <c:plotArea>
      <c:layout>
        <c:manualLayout>
          <c:layoutTarget val="inner"/>
          <c:xMode val="edge"/>
          <c:yMode val="edge"/>
          <c:x val="6.7576035322674588E-2"/>
          <c:y val="3.646142728976421E-2"/>
          <c:w val="0.80573002410506578"/>
          <c:h val="0.73798111284382673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без допнорматива</c:v>
                </c:pt>
              </c:strCache>
            </c:strRef>
          </c:tx>
          <c:cat>
            <c:strRef>
              <c:f>Лист1!$A$2:$A$6</c:f>
              <c:strCache>
                <c:ptCount val="5"/>
                <c:pt idx="0">
                  <c:v>2024 год</c:v>
                </c:pt>
                <c:pt idx="1">
                  <c:v>2025 год</c:v>
                </c:pt>
                <c:pt idx="2">
                  <c:v>2026 год</c:v>
                </c:pt>
                <c:pt idx="3">
                  <c:v>2027 год</c:v>
                </c:pt>
                <c:pt idx="4">
                  <c:v>2028 год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291.85199999999992</c:v>
                </c:pt>
                <c:pt idx="1">
                  <c:v>338.78299999999996</c:v>
                </c:pt>
                <c:pt idx="2">
                  <c:v>370.23099999999994</c:v>
                </c:pt>
                <c:pt idx="3">
                  <c:v>407.99499999999995</c:v>
                </c:pt>
                <c:pt idx="4">
                  <c:v>445.93799999999993</c:v>
                </c:pt>
              </c:numCache>
            </c:numRef>
          </c:val>
          <c:shape val="cone"/>
          <c:extLst xmlns:c16r2="http://schemas.microsoft.com/office/drawing/2015/06/chart">
            <c:ext xmlns:c16="http://schemas.microsoft.com/office/drawing/2014/chart" uri="{C3380CC4-5D6E-409C-BE32-E72D297353CC}">
              <c16:uniqueId val="{00000000-E1F7-44E6-AD8F-CBA1184D8330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 доп нормативом</c:v>
                </c:pt>
              </c:strCache>
            </c:strRef>
          </c:tx>
          <c:cat>
            <c:strRef>
              <c:f>Лист1!$A$2:$A$6</c:f>
              <c:strCache>
                <c:ptCount val="5"/>
                <c:pt idx="0">
                  <c:v>2024 год</c:v>
                </c:pt>
                <c:pt idx="1">
                  <c:v>2025 год</c:v>
                </c:pt>
                <c:pt idx="2">
                  <c:v>2026 год</c:v>
                </c:pt>
                <c:pt idx="3">
                  <c:v>2027 год</c:v>
                </c:pt>
                <c:pt idx="4">
                  <c:v>2028 год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453.65400000000005</c:v>
                </c:pt>
                <c:pt idx="1">
                  <c:v>523.75800000000004</c:v>
                </c:pt>
                <c:pt idx="2">
                  <c:v>541.27800000000013</c:v>
                </c:pt>
                <c:pt idx="3">
                  <c:v>571.51900000000001</c:v>
                </c:pt>
                <c:pt idx="4">
                  <c:v>574.90300000000002</c:v>
                </c:pt>
              </c:numCache>
            </c:numRef>
          </c:val>
          <c:shape val="cone"/>
          <c:extLst xmlns:c16r2="http://schemas.microsoft.com/office/drawing/2015/06/chart">
            <c:ext xmlns:c16="http://schemas.microsoft.com/office/drawing/2014/chart" uri="{C3380CC4-5D6E-409C-BE32-E72D297353CC}">
              <c16:uniqueId val="{00000001-E1F7-44E6-AD8F-CBA1184D8330}"/>
            </c:ext>
          </c:extLst>
        </c:ser>
        <c:dLbls/>
        <c:shape val="box"/>
        <c:axId val="230807424"/>
        <c:axId val="230808960"/>
        <c:axId val="0"/>
      </c:bar3DChart>
      <c:catAx>
        <c:axId val="230807424"/>
        <c:scaling>
          <c:orientation val="minMax"/>
        </c:scaling>
        <c:axPos val="b"/>
        <c:numFmt formatCode="General" sourceLinked="0"/>
        <c:tickLblPos val="nextTo"/>
        <c:crossAx val="230808960"/>
        <c:crosses val="autoZero"/>
        <c:auto val="1"/>
        <c:lblAlgn val="ctr"/>
        <c:lblOffset val="100"/>
      </c:catAx>
      <c:valAx>
        <c:axId val="230808960"/>
        <c:scaling>
          <c:orientation val="minMax"/>
        </c:scaling>
        <c:axPos val="l"/>
        <c:majorGridlines/>
        <c:numFmt formatCode="General" sourceLinked="1"/>
        <c:tickLblPos val="nextTo"/>
        <c:crossAx val="230807424"/>
        <c:crosses val="autoZero"/>
        <c:crossBetween val="between"/>
      </c:valAx>
      <c:spPr>
        <a:noFill/>
        <a:ln w="23267">
          <a:noFill/>
        </a:ln>
      </c:spPr>
    </c:plotArea>
    <c:plotVisOnly val="1"/>
    <c:dispBlanksAs val="gap"/>
  </c:chart>
  <c:txPr>
    <a:bodyPr/>
    <a:lstStyle/>
    <a:p>
      <a:pPr>
        <a:defRPr sz="1647"/>
      </a:pPr>
      <a:endParaRPr lang="ru-RU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depthPercent val="100"/>
      <c:rAngAx val="1"/>
    </c:view3D>
    <c:sideWall>
      <c:spPr>
        <a:solidFill>
          <a:schemeClr val="accent3">
            <a:lumMod val="40000"/>
            <a:lumOff val="60000"/>
          </a:schemeClr>
        </a:solidFill>
      </c:spPr>
    </c:sideWall>
    <c:backWall>
      <c:spPr>
        <a:solidFill>
          <a:schemeClr val="accent3">
            <a:lumMod val="40000"/>
            <a:lumOff val="60000"/>
          </a:schemeClr>
        </a:solidFill>
      </c:spPr>
    </c:backWall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УСН</c:v>
                </c:pt>
              </c:strCache>
            </c:strRef>
          </c:tx>
          <c:cat>
            <c:strRef>
              <c:f>Лист1!$A$2:$A$6</c:f>
              <c:strCache>
                <c:ptCount val="5"/>
                <c:pt idx="0">
                  <c:v>2024 год</c:v>
                </c:pt>
                <c:pt idx="1">
                  <c:v>2025 год</c:v>
                </c:pt>
                <c:pt idx="2">
                  <c:v>2026 год</c:v>
                </c:pt>
                <c:pt idx="3">
                  <c:v>2027 год</c:v>
                </c:pt>
                <c:pt idx="4">
                  <c:v>2028 год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154.30000000000001</c:v>
                </c:pt>
                <c:pt idx="1">
                  <c:v>155</c:v>
                </c:pt>
                <c:pt idx="2">
                  <c:v>155</c:v>
                </c:pt>
                <c:pt idx="3">
                  <c:v>159.69999999999999</c:v>
                </c:pt>
                <c:pt idx="4">
                  <c:v>164.4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98D-408C-B0E1-152C0049E4D6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Патент</c:v>
                </c:pt>
              </c:strCache>
            </c:strRef>
          </c:tx>
          <c:cat>
            <c:strRef>
              <c:f>Лист1!$A$2:$A$6</c:f>
              <c:strCache>
                <c:ptCount val="5"/>
                <c:pt idx="0">
                  <c:v>2024 год</c:v>
                </c:pt>
                <c:pt idx="1">
                  <c:v>2025 год</c:v>
                </c:pt>
                <c:pt idx="2">
                  <c:v>2026 год</c:v>
                </c:pt>
                <c:pt idx="3">
                  <c:v>2027 год</c:v>
                </c:pt>
                <c:pt idx="4">
                  <c:v>2028 год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18.399999999999999</c:v>
                </c:pt>
                <c:pt idx="1">
                  <c:v>29.6</c:v>
                </c:pt>
                <c:pt idx="2">
                  <c:v>19</c:v>
                </c:pt>
                <c:pt idx="3">
                  <c:v>20</c:v>
                </c:pt>
                <c:pt idx="4">
                  <c:v>21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B98D-408C-B0E1-152C0049E4D6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ЕСХН</c:v>
                </c:pt>
              </c:strCache>
            </c:strRef>
          </c:tx>
          <c:cat>
            <c:strRef>
              <c:f>Лист1!$A$2:$A$6</c:f>
              <c:strCache>
                <c:ptCount val="5"/>
                <c:pt idx="0">
                  <c:v>2024 год</c:v>
                </c:pt>
                <c:pt idx="1">
                  <c:v>2025 год</c:v>
                </c:pt>
                <c:pt idx="2">
                  <c:v>2026 год</c:v>
                </c:pt>
                <c:pt idx="3">
                  <c:v>2027 год</c:v>
                </c:pt>
                <c:pt idx="4">
                  <c:v>2028 год</c:v>
                </c:pt>
              </c:strCache>
            </c:strRef>
          </c:cat>
          <c:val>
            <c:numRef>
              <c:f>Лист1!$D$2:$D$6</c:f>
              <c:numCache>
                <c:formatCode>General</c:formatCode>
                <c:ptCount val="5"/>
                <c:pt idx="0">
                  <c:v>37.1</c:v>
                </c:pt>
                <c:pt idx="1">
                  <c:v>39.4</c:v>
                </c:pt>
                <c:pt idx="2">
                  <c:v>25.9</c:v>
                </c:pt>
                <c:pt idx="3">
                  <c:v>28.4</c:v>
                </c:pt>
                <c:pt idx="4">
                  <c:v>31.1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B98D-408C-B0E1-152C0049E4D6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ЕНВД</c:v>
                </c:pt>
              </c:strCache>
            </c:strRef>
          </c:tx>
          <c:cat>
            <c:strRef>
              <c:f>Лист1!$A$2:$A$6</c:f>
              <c:strCache>
                <c:ptCount val="5"/>
                <c:pt idx="0">
                  <c:v>2024 год</c:v>
                </c:pt>
                <c:pt idx="1">
                  <c:v>2025 год</c:v>
                </c:pt>
                <c:pt idx="2">
                  <c:v>2026 год</c:v>
                </c:pt>
                <c:pt idx="3">
                  <c:v>2027 год</c:v>
                </c:pt>
                <c:pt idx="4">
                  <c:v>2028 год</c:v>
                </c:pt>
              </c:strCache>
            </c:strRef>
          </c:cat>
          <c:val>
            <c:numRef>
              <c:f>Лист1!$E$2:$E$6</c:f>
              <c:numCache>
                <c:formatCode>General</c:formatCode>
                <c:ptCount val="5"/>
                <c:pt idx="0">
                  <c:v>0.4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B98D-408C-B0E1-152C0049E4D6}"/>
            </c:ext>
          </c:extLst>
        </c:ser>
        <c:dLbls/>
        <c:shape val="box"/>
        <c:axId val="279412736"/>
        <c:axId val="279414272"/>
        <c:axId val="0"/>
      </c:bar3DChart>
      <c:catAx>
        <c:axId val="279412736"/>
        <c:scaling>
          <c:orientation val="minMax"/>
        </c:scaling>
        <c:axPos val="b"/>
        <c:numFmt formatCode="General" sourceLinked="0"/>
        <c:tickLblPos val="nextTo"/>
        <c:crossAx val="279414272"/>
        <c:crosses val="autoZero"/>
        <c:auto val="1"/>
        <c:lblAlgn val="ctr"/>
        <c:lblOffset val="100"/>
      </c:catAx>
      <c:valAx>
        <c:axId val="279414272"/>
        <c:scaling>
          <c:orientation val="minMax"/>
        </c:scaling>
        <c:axPos val="l"/>
        <c:majorGridlines/>
        <c:numFmt formatCode="General" sourceLinked="1"/>
        <c:tickLblPos val="nextTo"/>
        <c:crossAx val="279412736"/>
        <c:crosses val="autoZero"/>
        <c:crossBetween val="between"/>
      </c:valAx>
      <c:spPr>
        <a:noFill/>
        <a:ln w="23273">
          <a:noFill/>
        </a:ln>
      </c:spPr>
    </c:plotArea>
    <c:legend>
      <c:legendPos val="r"/>
      <c:legendEntry>
        <c:idx val="1"/>
        <c:txPr>
          <a:bodyPr/>
          <a:lstStyle/>
          <a:p>
            <a:pPr>
              <a:defRPr sz="1556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0.86751160280330319"/>
          <c:y val="1.7624537547141082E-2"/>
          <c:w val="0.11563515416522829"/>
          <c:h val="0.23477269266256393"/>
        </c:manualLayout>
      </c:layout>
      <c:txPr>
        <a:bodyPr/>
        <a:lstStyle/>
        <a:p>
          <a:pPr>
            <a:defRPr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1752"/>
      </a:pPr>
      <a:endParaRPr lang="ru-RU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depthPercent val="100"/>
      <c:rAngAx val="1"/>
    </c:view3D>
    <c:sideWall>
      <c:sp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</c:spPr>
    </c:sideWall>
    <c:backWall>
      <c:sp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</c:spPr>
    </c:backWall>
    <c:plotArea>
      <c:layout>
        <c:manualLayout>
          <c:layoutTarget val="inner"/>
          <c:xMode val="edge"/>
          <c:yMode val="edge"/>
          <c:x val="8.5337161129986641E-2"/>
          <c:y val="6.4173852913005563E-2"/>
          <c:w val="0.88425581670712228"/>
          <c:h val="0.81110561412258275"/>
        </c:manualLayout>
      </c:layout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2026 год</c:v>
                </c:pt>
                <c:pt idx="1">
                  <c:v>2027 год</c:v>
                </c:pt>
                <c:pt idx="2">
                  <c:v>2028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144.4</c:v>
                </c:pt>
                <c:pt idx="1">
                  <c:v>138.19999999999999</c:v>
                </c:pt>
                <c:pt idx="2">
                  <c:v>141.9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25B0-4236-8732-BE9554058B82}"/>
            </c:ext>
          </c:extLst>
        </c:ser>
        <c:dLbls/>
        <c:shape val="cylinder"/>
        <c:axId val="231941632"/>
        <c:axId val="231943552"/>
        <c:axId val="0"/>
      </c:bar3DChart>
      <c:catAx>
        <c:axId val="231941632"/>
        <c:scaling>
          <c:orientation val="minMax"/>
        </c:scaling>
        <c:axPos val="b"/>
        <c:numFmt formatCode="General" sourceLinked="1"/>
        <c:tickLblPos val="nextTo"/>
        <c:crossAx val="231943552"/>
        <c:crosses val="autoZero"/>
        <c:auto val="1"/>
        <c:lblAlgn val="ctr"/>
        <c:lblOffset val="100"/>
      </c:catAx>
      <c:valAx>
        <c:axId val="231943552"/>
        <c:scaling>
          <c:orientation val="minMax"/>
          <c:max val="150"/>
          <c:min val="50"/>
        </c:scaling>
        <c:axPos val="l"/>
        <c:majorGridlines/>
        <c:numFmt formatCode="General" sourceLinked="1"/>
        <c:tickLblPos val="nextTo"/>
        <c:crossAx val="231941632"/>
        <c:crosses val="autoZero"/>
        <c:crossBetween val="between"/>
        <c:majorUnit val="10"/>
        <c:minorUnit val="1"/>
      </c:valAx>
      <c:spPr>
        <a:noFill/>
        <a:ln w="23248">
          <a:noFill/>
        </a:ln>
      </c:spPr>
    </c:plotArea>
    <c:plotVisOnly val="1"/>
    <c:dispBlanksAs val="gap"/>
  </c:chart>
  <c:txPr>
    <a:bodyPr/>
    <a:lstStyle/>
    <a:p>
      <a:pPr>
        <a:defRPr sz="1748"/>
      </a:pPr>
      <a:endParaRPr lang="ru-RU"/>
    </a:p>
  </c:txPr>
  <c:externalData r:id="rId1"/>
  <c:userShapes r:id="rId2"/>
</c:chartSpace>
</file>

<file path=ppt/charts/colors1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phClr">
            <a:lumMod val="75000"/>
          </a:schemeClr>
        </a:solidFill>
        <a:round/>
      </a:ln>
    </cs:spPr>
  </cs:dataPoint>
  <cs:dataPoint3D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phClr">
            <a:lumMod val="75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sp3d/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/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90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7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B4A9C71-5243-4375-98C7-BA189146832B}" type="doc">
      <dgm:prSet loTypeId="urn:microsoft.com/office/officeart/2005/8/layout/radial5" loCatId="cycle" qsTypeId="urn:microsoft.com/office/officeart/2005/8/quickstyle/3d1" qsCatId="3D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6F647F05-65E5-443B-9310-4AF895EEC1B0}">
      <dgm:prSet phldrT="[Текст]" custT="1"/>
      <dgm:spPr/>
      <dgm:t>
        <a:bodyPr/>
        <a:lstStyle/>
        <a:p>
          <a:pPr algn="ctr"/>
          <a:r>
            <a:rPr lang="ru-RU" sz="1400" b="0" dirty="0" smtClean="0"/>
            <a:t>Расходы бюджета – это выплачиваемые из бюджета денежные средства, за исключением средств, являющихся источниками финансирования дефицита бюджета</a:t>
          </a:r>
          <a:endParaRPr lang="ru-RU" sz="1400" b="0" dirty="0"/>
        </a:p>
      </dgm:t>
    </dgm:pt>
    <dgm:pt modelId="{75BFC95B-EA58-4583-BC2B-08582B3ED8DC}" type="parTrans" cxnId="{F280695C-BCD4-44D5-BD42-7B1024E9C69E}">
      <dgm:prSet/>
      <dgm:spPr/>
      <dgm:t>
        <a:bodyPr/>
        <a:lstStyle/>
        <a:p>
          <a:endParaRPr lang="ru-RU"/>
        </a:p>
      </dgm:t>
    </dgm:pt>
    <dgm:pt modelId="{FCC559A8-CB2E-461F-864E-CCB99C0FD9A4}" type="sibTrans" cxnId="{F280695C-BCD4-44D5-BD42-7B1024E9C69E}">
      <dgm:prSet/>
      <dgm:spPr/>
      <dgm:t>
        <a:bodyPr/>
        <a:lstStyle/>
        <a:p>
          <a:endParaRPr lang="ru-RU"/>
        </a:p>
      </dgm:t>
    </dgm:pt>
    <dgm:pt modelId="{3BA0FA79-0F0A-4F39-8C6F-85BF113366C3}">
      <dgm:prSet phldrT="[Текст]"/>
      <dgm:spPr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gm:spPr>
      <dgm:t>
        <a:bodyPr/>
        <a:lstStyle/>
        <a:p>
          <a:endParaRPr lang="ru-RU" dirty="0" smtClean="0"/>
        </a:p>
        <a:p>
          <a:endParaRPr lang="ru-RU" dirty="0"/>
        </a:p>
      </dgm:t>
    </dgm:pt>
    <dgm:pt modelId="{66E51CD7-05D6-4658-BDAA-92C6F3E19708}" type="parTrans" cxnId="{4A189105-0239-4451-ACE0-D31E9CBF66B8}">
      <dgm:prSet/>
      <dgm:spPr/>
      <dgm:t>
        <a:bodyPr/>
        <a:lstStyle/>
        <a:p>
          <a:endParaRPr lang="ru-RU"/>
        </a:p>
      </dgm:t>
    </dgm:pt>
    <dgm:pt modelId="{3F86135B-3CC7-4CEB-B411-92453A9354E3}" type="sibTrans" cxnId="{4A189105-0239-4451-ACE0-D31E9CBF66B8}">
      <dgm:prSet/>
      <dgm:spPr/>
      <dgm:t>
        <a:bodyPr/>
        <a:lstStyle/>
        <a:p>
          <a:endParaRPr lang="ru-RU"/>
        </a:p>
      </dgm:t>
    </dgm:pt>
    <dgm:pt modelId="{420BA717-63F2-4ED1-9193-BDF0AD7BC7EB}">
      <dgm:prSet phldrT="[Текст]"/>
      <dgm:spPr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gm:spPr>
      <dgm:t>
        <a:bodyPr/>
        <a:lstStyle/>
        <a:p>
          <a:endParaRPr lang="ru-RU" dirty="0"/>
        </a:p>
      </dgm:t>
    </dgm:pt>
    <dgm:pt modelId="{A8FC0520-4E1C-47C9-9459-5A566E2A3269}" type="parTrans" cxnId="{420E5929-73A4-4A38-8264-96367E09F888}">
      <dgm:prSet/>
      <dgm:spPr/>
      <dgm:t>
        <a:bodyPr/>
        <a:lstStyle/>
        <a:p>
          <a:endParaRPr lang="ru-RU"/>
        </a:p>
      </dgm:t>
    </dgm:pt>
    <dgm:pt modelId="{93B10FAD-F9FB-447F-AB26-67CC3C3A8B52}" type="sibTrans" cxnId="{420E5929-73A4-4A38-8264-96367E09F888}">
      <dgm:prSet/>
      <dgm:spPr/>
      <dgm:t>
        <a:bodyPr/>
        <a:lstStyle/>
        <a:p>
          <a:endParaRPr lang="ru-RU"/>
        </a:p>
      </dgm:t>
    </dgm:pt>
    <dgm:pt modelId="{90B43A1C-85AB-40E4-9687-2313E85E0399}">
      <dgm:prSet phldrT="[Текст]"/>
      <dgm:spPr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gm:spPr>
      <dgm:t>
        <a:bodyPr/>
        <a:lstStyle/>
        <a:p>
          <a:endParaRPr lang="ru-RU" dirty="0"/>
        </a:p>
      </dgm:t>
    </dgm:pt>
    <dgm:pt modelId="{CCCDC2A1-B573-48DB-AE6D-1F76901F1671}" type="parTrans" cxnId="{E3209E33-E5E7-49D7-A614-E18C032857AF}">
      <dgm:prSet/>
      <dgm:spPr/>
      <dgm:t>
        <a:bodyPr/>
        <a:lstStyle/>
        <a:p>
          <a:endParaRPr lang="ru-RU"/>
        </a:p>
      </dgm:t>
    </dgm:pt>
    <dgm:pt modelId="{E9924FC7-EF29-492B-B0FE-E3B61C99864B}" type="sibTrans" cxnId="{E3209E33-E5E7-49D7-A614-E18C032857AF}">
      <dgm:prSet/>
      <dgm:spPr/>
      <dgm:t>
        <a:bodyPr/>
        <a:lstStyle/>
        <a:p>
          <a:endParaRPr lang="ru-RU"/>
        </a:p>
      </dgm:t>
    </dgm:pt>
    <dgm:pt modelId="{AA0A2BD5-A368-4F17-8E9D-23F1FC377812}">
      <dgm:prSet phldrT="[Текст]"/>
      <dgm:spPr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gm:spPr>
      <dgm:t>
        <a:bodyPr/>
        <a:lstStyle/>
        <a:p>
          <a:endParaRPr lang="ru-RU" dirty="0"/>
        </a:p>
      </dgm:t>
    </dgm:pt>
    <dgm:pt modelId="{6598F354-400C-439C-BDD5-729D663E252E}" type="parTrans" cxnId="{48ECD170-E6C5-489E-A263-20CC615C17AB}">
      <dgm:prSet/>
      <dgm:spPr/>
      <dgm:t>
        <a:bodyPr/>
        <a:lstStyle/>
        <a:p>
          <a:endParaRPr lang="ru-RU"/>
        </a:p>
      </dgm:t>
    </dgm:pt>
    <dgm:pt modelId="{0A69E1AC-CA25-4F66-967D-B64CF01B740F}" type="sibTrans" cxnId="{48ECD170-E6C5-489E-A263-20CC615C17AB}">
      <dgm:prSet/>
      <dgm:spPr/>
      <dgm:t>
        <a:bodyPr/>
        <a:lstStyle/>
        <a:p>
          <a:endParaRPr lang="ru-RU"/>
        </a:p>
      </dgm:t>
    </dgm:pt>
    <dgm:pt modelId="{D78F1D4C-A2EF-4C56-940B-FB3F18A7298D}">
      <dgm:prSet phldrT="[Текст]"/>
      <dgm:spPr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gm:spPr>
      <dgm:t>
        <a:bodyPr/>
        <a:lstStyle/>
        <a:p>
          <a:endParaRPr lang="ru-RU" dirty="0"/>
        </a:p>
      </dgm:t>
    </dgm:pt>
    <dgm:pt modelId="{3B6B2775-EA0D-4CA6-A4A3-0187E341F68C}" type="sibTrans" cxnId="{A00878C0-A87A-42B9-83D7-EE8880E34935}">
      <dgm:prSet/>
      <dgm:spPr/>
      <dgm:t>
        <a:bodyPr/>
        <a:lstStyle/>
        <a:p>
          <a:endParaRPr lang="ru-RU"/>
        </a:p>
      </dgm:t>
    </dgm:pt>
    <dgm:pt modelId="{08170AFC-8E89-4179-A96D-636AFFD8C3F3}" type="parTrans" cxnId="{A00878C0-A87A-42B9-83D7-EE8880E34935}">
      <dgm:prSet/>
      <dgm:spPr/>
      <dgm:t>
        <a:bodyPr/>
        <a:lstStyle/>
        <a:p>
          <a:endParaRPr lang="ru-RU"/>
        </a:p>
      </dgm:t>
    </dgm:pt>
    <dgm:pt modelId="{62E153EB-408C-4CB3-B6CA-2A439518E14B}">
      <dgm:prSet phldrT="[Текст]"/>
      <dgm:spPr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gm:spPr>
      <dgm:t>
        <a:bodyPr/>
        <a:lstStyle/>
        <a:p>
          <a:endParaRPr lang="ru-RU" dirty="0"/>
        </a:p>
      </dgm:t>
    </dgm:pt>
    <dgm:pt modelId="{69F9F7AF-4DAB-4B6C-A26F-22C945FB8A80}" type="sibTrans" cxnId="{54059384-7D56-4783-9E6B-CB7051B26B45}">
      <dgm:prSet/>
      <dgm:spPr/>
      <dgm:t>
        <a:bodyPr/>
        <a:lstStyle/>
        <a:p>
          <a:endParaRPr lang="ru-RU"/>
        </a:p>
      </dgm:t>
    </dgm:pt>
    <dgm:pt modelId="{77DF95E1-3397-43CE-99EF-E82D1E9B2066}" type="parTrans" cxnId="{54059384-7D56-4783-9E6B-CB7051B26B45}">
      <dgm:prSet/>
      <dgm:spPr/>
      <dgm:t>
        <a:bodyPr/>
        <a:lstStyle/>
        <a:p>
          <a:endParaRPr lang="ru-RU"/>
        </a:p>
      </dgm:t>
    </dgm:pt>
    <dgm:pt modelId="{9F96D360-CB55-48DB-9778-BF90DCE1129E}">
      <dgm:prSet phldrT="[Текст]"/>
      <dgm:spPr>
        <a:gradFill rotWithShape="0">
          <a:gsLst>
            <a:gs pos="0">
              <a:schemeClr val="accent4">
                <a:lumMod val="75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</a:gradFill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gm:spPr>
      <dgm:t>
        <a:bodyPr/>
        <a:lstStyle/>
        <a:p>
          <a:endParaRPr lang="ru-RU" dirty="0"/>
        </a:p>
      </dgm:t>
    </dgm:pt>
    <dgm:pt modelId="{286A4893-ECEC-4EFE-BAC3-3F1C84511E21}" type="sibTrans" cxnId="{ABB8D3AC-32ED-44B8-98D1-601987ACC1D1}">
      <dgm:prSet/>
      <dgm:spPr/>
      <dgm:t>
        <a:bodyPr/>
        <a:lstStyle/>
        <a:p>
          <a:endParaRPr lang="ru-RU"/>
        </a:p>
      </dgm:t>
    </dgm:pt>
    <dgm:pt modelId="{BC4B6763-2F33-4CCB-B9CC-377BBD0F0800}" type="parTrans" cxnId="{ABB8D3AC-32ED-44B8-98D1-601987ACC1D1}">
      <dgm:prSet/>
      <dgm:spPr/>
      <dgm:t>
        <a:bodyPr/>
        <a:lstStyle/>
        <a:p>
          <a:endParaRPr lang="ru-RU"/>
        </a:p>
      </dgm:t>
    </dgm:pt>
    <dgm:pt modelId="{D2A69AB7-A0A6-4501-95CD-2902A3384DE3}">
      <dgm:prSet phldrT="[Текст]"/>
      <dgm:spPr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gm:spPr>
      <dgm:t>
        <a:bodyPr/>
        <a:lstStyle/>
        <a:p>
          <a:endParaRPr lang="ru-RU" dirty="0"/>
        </a:p>
      </dgm:t>
    </dgm:pt>
    <dgm:pt modelId="{B4AB27D7-F679-4C2F-B351-354C992C8F30}" type="sibTrans" cxnId="{BDBC8127-C9A5-4636-AF0A-79E42F53D923}">
      <dgm:prSet/>
      <dgm:spPr/>
      <dgm:t>
        <a:bodyPr/>
        <a:lstStyle/>
        <a:p>
          <a:endParaRPr lang="ru-RU"/>
        </a:p>
      </dgm:t>
    </dgm:pt>
    <dgm:pt modelId="{9DEE7B50-C1CB-48D2-999B-DF1098A88396}" type="parTrans" cxnId="{BDBC8127-C9A5-4636-AF0A-79E42F53D923}">
      <dgm:prSet/>
      <dgm:spPr/>
      <dgm:t>
        <a:bodyPr/>
        <a:lstStyle/>
        <a:p>
          <a:endParaRPr lang="ru-RU"/>
        </a:p>
      </dgm:t>
    </dgm:pt>
    <dgm:pt modelId="{637E412C-91EE-486E-8354-15F2384BE3EA}">
      <dgm:prSet phldrT="[Текст]"/>
      <dgm:spPr>
        <a:blipFill rotWithShape="0">
          <a:blip xmlns:r="http://schemas.openxmlformats.org/officeDocument/2006/relationships" r:embed="rId1"/>
          <a:stretch>
            <a:fillRect/>
          </a:stretch>
        </a:blipFill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gm:spPr>
      <dgm:t>
        <a:bodyPr/>
        <a:lstStyle/>
        <a:p>
          <a:endParaRPr lang="ru-RU" dirty="0"/>
        </a:p>
      </dgm:t>
    </dgm:pt>
    <dgm:pt modelId="{C021BE46-16AF-4372-B2A0-67875E2C82CF}" type="parTrans" cxnId="{EA60BD94-54CE-450D-A117-19A3057D3DE3}">
      <dgm:prSet/>
      <dgm:spPr/>
      <dgm:t>
        <a:bodyPr/>
        <a:lstStyle/>
        <a:p>
          <a:endParaRPr lang="ru-RU"/>
        </a:p>
      </dgm:t>
    </dgm:pt>
    <dgm:pt modelId="{6923DAD3-03A3-4184-9D76-6CCF9386A60A}" type="sibTrans" cxnId="{EA60BD94-54CE-450D-A117-19A3057D3DE3}">
      <dgm:prSet/>
      <dgm:spPr/>
      <dgm:t>
        <a:bodyPr/>
        <a:lstStyle/>
        <a:p>
          <a:endParaRPr lang="ru-RU"/>
        </a:p>
      </dgm:t>
    </dgm:pt>
    <dgm:pt modelId="{D63A74EC-A1EC-4823-AB28-835C2DE63D58}">
      <dgm:prSet phldrT="[Текст]"/>
      <dgm:spPr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gm:spPr>
      <dgm:t>
        <a:bodyPr/>
        <a:lstStyle/>
        <a:p>
          <a:endParaRPr lang="ru-RU" dirty="0"/>
        </a:p>
      </dgm:t>
    </dgm:pt>
    <dgm:pt modelId="{8D513BD1-7137-4BB2-A1F4-1B02EFB0F34F}" type="parTrans" cxnId="{A5BC18A6-1C74-45AC-A35E-DB57538BF8E8}">
      <dgm:prSet/>
      <dgm:spPr/>
      <dgm:t>
        <a:bodyPr/>
        <a:lstStyle/>
        <a:p>
          <a:endParaRPr lang="ru-RU"/>
        </a:p>
      </dgm:t>
    </dgm:pt>
    <dgm:pt modelId="{791BBDCE-20BF-42D5-A05C-65C02968CEA7}" type="sibTrans" cxnId="{A5BC18A6-1C74-45AC-A35E-DB57538BF8E8}">
      <dgm:prSet/>
      <dgm:spPr/>
      <dgm:t>
        <a:bodyPr/>
        <a:lstStyle/>
        <a:p>
          <a:endParaRPr lang="ru-RU"/>
        </a:p>
      </dgm:t>
    </dgm:pt>
    <dgm:pt modelId="{4B1A8440-411B-4A5D-AFC7-3583C59ADD0E}">
      <dgm:prSet phldrT="[Текст]"/>
      <dgm:spPr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gm:spPr>
      <dgm:t>
        <a:bodyPr/>
        <a:lstStyle/>
        <a:p>
          <a:endParaRPr lang="ru-RU" dirty="0"/>
        </a:p>
      </dgm:t>
    </dgm:pt>
    <dgm:pt modelId="{082CE592-953F-441B-B0C2-F864433A8493}" type="parTrans" cxnId="{C76B1FDD-1515-4548-A84A-CDE5C2B70761}">
      <dgm:prSet/>
      <dgm:spPr/>
      <dgm:t>
        <a:bodyPr/>
        <a:lstStyle/>
        <a:p>
          <a:endParaRPr lang="ru-RU"/>
        </a:p>
      </dgm:t>
    </dgm:pt>
    <dgm:pt modelId="{0D0679BE-35CF-4C4A-B8A9-7CB6E4D6163D}" type="sibTrans" cxnId="{C76B1FDD-1515-4548-A84A-CDE5C2B70761}">
      <dgm:prSet/>
      <dgm:spPr/>
      <dgm:t>
        <a:bodyPr/>
        <a:lstStyle/>
        <a:p>
          <a:endParaRPr lang="ru-RU"/>
        </a:p>
      </dgm:t>
    </dgm:pt>
    <dgm:pt modelId="{8B82EA68-B59A-424E-9756-C221A13DB47F}" type="pres">
      <dgm:prSet presAssocID="{6B4A9C71-5243-4375-98C7-BA189146832B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D72E44C-8498-48F8-9652-E5DD6AC5818D}" type="pres">
      <dgm:prSet presAssocID="{6F647F05-65E5-443B-9310-4AF895EEC1B0}" presName="centerShape" presStyleLbl="node0" presStyleIdx="0" presStyleCnt="1" custScaleX="172936" custScaleY="164604" custLinFactNeighborX="-908" custLinFactNeighborY="1704"/>
      <dgm:spPr/>
      <dgm:t>
        <a:bodyPr/>
        <a:lstStyle/>
        <a:p>
          <a:endParaRPr lang="ru-RU"/>
        </a:p>
      </dgm:t>
    </dgm:pt>
    <dgm:pt modelId="{4731EA70-1FA8-49F5-A6BF-4AE9CB97C303}" type="pres">
      <dgm:prSet presAssocID="{8D513BD1-7137-4BB2-A1F4-1B02EFB0F34F}" presName="parTrans" presStyleLbl="sibTrans2D1" presStyleIdx="0" presStyleCnt="11"/>
      <dgm:spPr/>
      <dgm:t>
        <a:bodyPr/>
        <a:lstStyle/>
        <a:p>
          <a:endParaRPr lang="ru-RU"/>
        </a:p>
      </dgm:t>
    </dgm:pt>
    <dgm:pt modelId="{8D15C70B-27DC-4BC4-8B54-1A6B8CC1DBC1}" type="pres">
      <dgm:prSet presAssocID="{8D513BD1-7137-4BB2-A1F4-1B02EFB0F34F}" presName="connectorText" presStyleLbl="sibTrans2D1" presStyleIdx="0" presStyleCnt="11"/>
      <dgm:spPr/>
      <dgm:t>
        <a:bodyPr/>
        <a:lstStyle/>
        <a:p>
          <a:endParaRPr lang="ru-RU"/>
        </a:p>
      </dgm:t>
    </dgm:pt>
    <dgm:pt modelId="{E2EC1D87-F728-458A-8AB1-7A3D78F9D25E}" type="pres">
      <dgm:prSet presAssocID="{D63A74EC-A1EC-4823-AB28-835C2DE63D58}" presName="node" presStyleLbl="node1" presStyleIdx="0" presStyleCnt="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0E222DD-64BD-4A89-BBB9-2B80D8318D4A}" type="pres">
      <dgm:prSet presAssocID="{082CE592-953F-441B-B0C2-F864433A8493}" presName="parTrans" presStyleLbl="sibTrans2D1" presStyleIdx="1" presStyleCnt="11"/>
      <dgm:spPr/>
      <dgm:t>
        <a:bodyPr/>
        <a:lstStyle/>
        <a:p>
          <a:endParaRPr lang="ru-RU"/>
        </a:p>
      </dgm:t>
    </dgm:pt>
    <dgm:pt modelId="{839DF450-14DD-4280-9AEE-DA73938E9B9D}" type="pres">
      <dgm:prSet presAssocID="{082CE592-953F-441B-B0C2-F864433A8493}" presName="connectorText" presStyleLbl="sibTrans2D1" presStyleIdx="1" presStyleCnt="11"/>
      <dgm:spPr/>
      <dgm:t>
        <a:bodyPr/>
        <a:lstStyle/>
        <a:p>
          <a:endParaRPr lang="ru-RU"/>
        </a:p>
      </dgm:t>
    </dgm:pt>
    <dgm:pt modelId="{73BC26A8-8D0F-45E6-9E3B-37EADD227262}" type="pres">
      <dgm:prSet presAssocID="{4B1A8440-411B-4A5D-AFC7-3583C59ADD0E}" presName="node" presStyleLbl="node1" presStyleIdx="1" presStyleCnt="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F93DE9-E67A-4CE1-BC6B-5C458B1137B0}" type="pres">
      <dgm:prSet presAssocID="{C021BE46-16AF-4372-B2A0-67875E2C82CF}" presName="parTrans" presStyleLbl="sibTrans2D1" presStyleIdx="2" presStyleCnt="11"/>
      <dgm:spPr/>
      <dgm:t>
        <a:bodyPr/>
        <a:lstStyle/>
        <a:p>
          <a:endParaRPr lang="ru-RU"/>
        </a:p>
      </dgm:t>
    </dgm:pt>
    <dgm:pt modelId="{DA660ED5-C4B7-4208-928A-B8DD66837486}" type="pres">
      <dgm:prSet presAssocID="{C021BE46-16AF-4372-B2A0-67875E2C82CF}" presName="connectorText" presStyleLbl="sibTrans2D1" presStyleIdx="2" presStyleCnt="11"/>
      <dgm:spPr/>
      <dgm:t>
        <a:bodyPr/>
        <a:lstStyle/>
        <a:p>
          <a:endParaRPr lang="ru-RU"/>
        </a:p>
      </dgm:t>
    </dgm:pt>
    <dgm:pt modelId="{D8B200F5-4D07-49B2-A587-C2FE6CEC49F8}" type="pres">
      <dgm:prSet presAssocID="{637E412C-91EE-486E-8354-15F2384BE3EA}" presName="node" presStyleLbl="node1" presStyleIdx="2" presStyleCnt="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EAB10C-E176-4610-B2C6-BE8F83AD0F9B}" type="pres">
      <dgm:prSet presAssocID="{A8FC0520-4E1C-47C9-9459-5A566E2A3269}" presName="parTrans" presStyleLbl="sibTrans2D1" presStyleIdx="3" presStyleCnt="11"/>
      <dgm:spPr/>
      <dgm:t>
        <a:bodyPr/>
        <a:lstStyle/>
        <a:p>
          <a:endParaRPr lang="ru-RU"/>
        </a:p>
      </dgm:t>
    </dgm:pt>
    <dgm:pt modelId="{47F0322C-5978-482D-A409-1280E22C6D82}" type="pres">
      <dgm:prSet presAssocID="{A8FC0520-4E1C-47C9-9459-5A566E2A3269}" presName="connectorText" presStyleLbl="sibTrans2D1" presStyleIdx="3" presStyleCnt="11"/>
      <dgm:spPr/>
      <dgm:t>
        <a:bodyPr/>
        <a:lstStyle/>
        <a:p>
          <a:endParaRPr lang="ru-RU"/>
        </a:p>
      </dgm:t>
    </dgm:pt>
    <dgm:pt modelId="{FFE63D16-C443-42C8-BB30-4CA61876A647}" type="pres">
      <dgm:prSet presAssocID="{420BA717-63F2-4ED1-9193-BDF0AD7BC7EB}" presName="node" presStyleLbl="node1" presStyleIdx="3" presStyleCnt="11" custRadScaleRad="99374" custRadScaleInc="-171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81485E-E38C-4518-A609-8D1D62CF917B}" type="pres">
      <dgm:prSet presAssocID="{CCCDC2A1-B573-48DB-AE6D-1F76901F1671}" presName="parTrans" presStyleLbl="sibTrans2D1" presStyleIdx="4" presStyleCnt="11"/>
      <dgm:spPr/>
      <dgm:t>
        <a:bodyPr/>
        <a:lstStyle/>
        <a:p>
          <a:endParaRPr lang="ru-RU"/>
        </a:p>
      </dgm:t>
    </dgm:pt>
    <dgm:pt modelId="{DB024BEC-8C88-4F07-BCA5-811E266A083B}" type="pres">
      <dgm:prSet presAssocID="{CCCDC2A1-B573-48DB-AE6D-1F76901F1671}" presName="connectorText" presStyleLbl="sibTrans2D1" presStyleIdx="4" presStyleCnt="11"/>
      <dgm:spPr/>
      <dgm:t>
        <a:bodyPr/>
        <a:lstStyle/>
        <a:p>
          <a:endParaRPr lang="ru-RU"/>
        </a:p>
      </dgm:t>
    </dgm:pt>
    <dgm:pt modelId="{0A6C1809-69AA-4BA6-8257-5A11C3557B45}" type="pres">
      <dgm:prSet presAssocID="{90B43A1C-85AB-40E4-9687-2313E85E0399}" presName="node" presStyleLbl="node1" presStyleIdx="4" presStyleCnt="11" custRadScaleRad="95042" custRadScaleInc="-3726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A950D33-9BD9-4D37-A533-789F5554AFB5}" type="pres">
      <dgm:prSet presAssocID="{6598F354-400C-439C-BDD5-729D663E252E}" presName="parTrans" presStyleLbl="sibTrans2D1" presStyleIdx="5" presStyleCnt="11"/>
      <dgm:spPr/>
      <dgm:t>
        <a:bodyPr/>
        <a:lstStyle/>
        <a:p>
          <a:endParaRPr lang="ru-RU"/>
        </a:p>
      </dgm:t>
    </dgm:pt>
    <dgm:pt modelId="{F326903B-AF5C-41D9-A950-9DE60C069BDF}" type="pres">
      <dgm:prSet presAssocID="{6598F354-400C-439C-BDD5-729D663E252E}" presName="connectorText" presStyleLbl="sibTrans2D1" presStyleIdx="5" presStyleCnt="11"/>
      <dgm:spPr/>
      <dgm:t>
        <a:bodyPr/>
        <a:lstStyle/>
        <a:p>
          <a:endParaRPr lang="ru-RU"/>
        </a:p>
      </dgm:t>
    </dgm:pt>
    <dgm:pt modelId="{EB1C3899-7B42-47CD-912B-DD035472498D}" type="pres">
      <dgm:prSet presAssocID="{AA0A2BD5-A368-4F17-8E9D-23F1FC377812}" presName="node" presStyleLbl="node1" presStyleIdx="5" presStyleCnt="11" custRadScaleRad="100526" custRadScaleInc="-2299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F5553CB-2478-4421-B002-5FA728364A78}" type="pres">
      <dgm:prSet presAssocID="{9DEE7B50-C1CB-48D2-999B-DF1098A88396}" presName="parTrans" presStyleLbl="sibTrans2D1" presStyleIdx="6" presStyleCnt="11"/>
      <dgm:spPr/>
      <dgm:t>
        <a:bodyPr/>
        <a:lstStyle/>
        <a:p>
          <a:endParaRPr lang="ru-RU"/>
        </a:p>
      </dgm:t>
    </dgm:pt>
    <dgm:pt modelId="{881BA4B6-6173-4BE7-ACB0-127409627ABA}" type="pres">
      <dgm:prSet presAssocID="{9DEE7B50-C1CB-48D2-999B-DF1098A88396}" presName="connectorText" presStyleLbl="sibTrans2D1" presStyleIdx="6" presStyleCnt="11"/>
      <dgm:spPr/>
      <dgm:t>
        <a:bodyPr/>
        <a:lstStyle/>
        <a:p>
          <a:endParaRPr lang="ru-RU"/>
        </a:p>
      </dgm:t>
    </dgm:pt>
    <dgm:pt modelId="{FED909B6-8F19-4D98-AAC2-EBEEF4830C2B}" type="pres">
      <dgm:prSet presAssocID="{D2A69AB7-A0A6-4501-95CD-2902A3384DE3}" presName="node" presStyleLbl="node1" presStyleIdx="6" presStyleCnt="11" custRadScaleRad="101915" custRadScaleInc="12664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0B7EB92-DF16-476D-BB87-6C0D26E26F61}" type="pres">
      <dgm:prSet presAssocID="{BC4B6763-2F33-4CCB-B9CC-377BBD0F0800}" presName="parTrans" presStyleLbl="sibTrans2D1" presStyleIdx="7" presStyleCnt="11"/>
      <dgm:spPr/>
      <dgm:t>
        <a:bodyPr/>
        <a:lstStyle/>
        <a:p>
          <a:endParaRPr lang="ru-RU"/>
        </a:p>
      </dgm:t>
    </dgm:pt>
    <dgm:pt modelId="{E3A5A4EE-729B-477E-AEA8-7FC61FA6B941}" type="pres">
      <dgm:prSet presAssocID="{BC4B6763-2F33-4CCB-B9CC-377BBD0F0800}" presName="connectorText" presStyleLbl="sibTrans2D1" presStyleIdx="7" presStyleCnt="11"/>
      <dgm:spPr/>
      <dgm:t>
        <a:bodyPr/>
        <a:lstStyle/>
        <a:p>
          <a:endParaRPr lang="ru-RU"/>
        </a:p>
      </dgm:t>
    </dgm:pt>
    <dgm:pt modelId="{69EA0517-EDCB-4CEB-899F-D56DCF7B4404}" type="pres">
      <dgm:prSet presAssocID="{9F96D360-CB55-48DB-9778-BF90DCE1129E}" presName="node" presStyleLbl="node1" presStyleIdx="7" presStyleCnt="11" custScaleX="95361" custScaleY="83867" custRadScaleRad="104960" custRadScaleInc="7856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035AEB-3A20-4DC3-9A60-032AB2743B03}" type="pres">
      <dgm:prSet presAssocID="{77DF95E1-3397-43CE-99EF-E82D1E9B2066}" presName="parTrans" presStyleLbl="sibTrans2D1" presStyleIdx="8" presStyleCnt="11" custLinFactNeighborX="5167" custLinFactNeighborY="-15629"/>
      <dgm:spPr/>
      <dgm:t>
        <a:bodyPr/>
        <a:lstStyle/>
        <a:p>
          <a:endParaRPr lang="ru-RU"/>
        </a:p>
      </dgm:t>
    </dgm:pt>
    <dgm:pt modelId="{4273F29E-B93C-44D6-A671-FCDC77ED9BA3}" type="pres">
      <dgm:prSet presAssocID="{77DF95E1-3397-43CE-99EF-E82D1E9B2066}" presName="connectorText" presStyleLbl="sibTrans2D1" presStyleIdx="8" presStyleCnt="11"/>
      <dgm:spPr/>
      <dgm:t>
        <a:bodyPr/>
        <a:lstStyle/>
        <a:p>
          <a:endParaRPr lang="ru-RU"/>
        </a:p>
      </dgm:t>
    </dgm:pt>
    <dgm:pt modelId="{83F11675-07D9-406F-853D-13FD28BBB805}" type="pres">
      <dgm:prSet presAssocID="{62E153EB-408C-4CB3-B6CA-2A439518E14B}" presName="node" presStyleLbl="node1" presStyleIdx="8" presStyleCnt="11" custRadScaleRad="97511" custRadScaleInc="3074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F27FC25-052B-426A-9E06-117E992234F6}" type="pres">
      <dgm:prSet presAssocID="{08170AFC-8E89-4179-A96D-636AFFD8C3F3}" presName="parTrans" presStyleLbl="sibTrans2D1" presStyleIdx="9" presStyleCnt="11"/>
      <dgm:spPr/>
      <dgm:t>
        <a:bodyPr/>
        <a:lstStyle/>
        <a:p>
          <a:endParaRPr lang="ru-RU"/>
        </a:p>
      </dgm:t>
    </dgm:pt>
    <dgm:pt modelId="{53D78D63-5F88-4163-9535-46A64127BD3A}" type="pres">
      <dgm:prSet presAssocID="{08170AFC-8E89-4179-A96D-636AFFD8C3F3}" presName="connectorText" presStyleLbl="sibTrans2D1" presStyleIdx="9" presStyleCnt="11"/>
      <dgm:spPr/>
      <dgm:t>
        <a:bodyPr/>
        <a:lstStyle/>
        <a:p>
          <a:endParaRPr lang="ru-RU"/>
        </a:p>
      </dgm:t>
    </dgm:pt>
    <dgm:pt modelId="{EDA34655-9131-4731-957F-5382F53A0660}" type="pres">
      <dgm:prSet presAssocID="{D78F1D4C-A2EF-4C56-940B-FB3F18A7298D}" presName="node" presStyleLbl="node1" presStyleIdx="9" presStyleCnt="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3B84E4-4A31-43DB-B3BF-8E8EF2B79F2D}" type="pres">
      <dgm:prSet presAssocID="{66E51CD7-05D6-4658-BDAA-92C6F3E19708}" presName="parTrans" presStyleLbl="sibTrans2D1" presStyleIdx="10" presStyleCnt="11"/>
      <dgm:spPr/>
      <dgm:t>
        <a:bodyPr/>
        <a:lstStyle/>
        <a:p>
          <a:endParaRPr lang="ru-RU"/>
        </a:p>
      </dgm:t>
    </dgm:pt>
    <dgm:pt modelId="{C47D9E4B-AD47-4E79-B529-9B264E8F4F6B}" type="pres">
      <dgm:prSet presAssocID="{66E51CD7-05D6-4658-BDAA-92C6F3E19708}" presName="connectorText" presStyleLbl="sibTrans2D1" presStyleIdx="10" presStyleCnt="11"/>
      <dgm:spPr/>
      <dgm:t>
        <a:bodyPr/>
        <a:lstStyle/>
        <a:p>
          <a:endParaRPr lang="ru-RU"/>
        </a:p>
      </dgm:t>
    </dgm:pt>
    <dgm:pt modelId="{E0AC84DD-2093-416F-85DE-E547FE520660}" type="pres">
      <dgm:prSet presAssocID="{3BA0FA79-0F0A-4F39-8C6F-85BF113366C3}" presName="node" presStyleLbl="node1" presStyleIdx="10" presStyleCnt="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20E5929-73A4-4A38-8264-96367E09F888}" srcId="{6F647F05-65E5-443B-9310-4AF895EEC1B0}" destId="{420BA717-63F2-4ED1-9193-BDF0AD7BC7EB}" srcOrd="3" destOrd="0" parTransId="{A8FC0520-4E1C-47C9-9459-5A566E2A3269}" sibTransId="{93B10FAD-F9FB-447F-AB26-67CC3C3A8B52}"/>
    <dgm:cxn modelId="{89746DB6-EB6D-4D13-A9B8-0BA432A6A9BB}" type="presOf" srcId="{3BA0FA79-0F0A-4F39-8C6F-85BF113366C3}" destId="{E0AC84DD-2093-416F-85DE-E547FE520660}" srcOrd="0" destOrd="0" presId="urn:microsoft.com/office/officeart/2005/8/layout/radial5"/>
    <dgm:cxn modelId="{E6A5D65C-AD0C-40E7-9004-A7B8CEB7FA82}" type="presOf" srcId="{4B1A8440-411B-4A5D-AFC7-3583C59ADD0E}" destId="{73BC26A8-8D0F-45E6-9E3B-37EADD227262}" srcOrd="0" destOrd="0" presId="urn:microsoft.com/office/officeart/2005/8/layout/radial5"/>
    <dgm:cxn modelId="{54059384-7D56-4783-9E6B-CB7051B26B45}" srcId="{6F647F05-65E5-443B-9310-4AF895EEC1B0}" destId="{62E153EB-408C-4CB3-B6CA-2A439518E14B}" srcOrd="8" destOrd="0" parTransId="{77DF95E1-3397-43CE-99EF-E82D1E9B2066}" sibTransId="{69F9F7AF-4DAB-4B6C-A26F-22C945FB8A80}"/>
    <dgm:cxn modelId="{21C7F298-2DDF-451B-BB51-36AB18A167F5}" type="presOf" srcId="{6B4A9C71-5243-4375-98C7-BA189146832B}" destId="{8B82EA68-B59A-424E-9756-C221A13DB47F}" srcOrd="0" destOrd="0" presId="urn:microsoft.com/office/officeart/2005/8/layout/radial5"/>
    <dgm:cxn modelId="{C7A9D98A-156E-4314-B042-B4385563AA86}" type="presOf" srcId="{C021BE46-16AF-4372-B2A0-67875E2C82CF}" destId="{DA660ED5-C4B7-4208-928A-B8DD66837486}" srcOrd="1" destOrd="0" presId="urn:microsoft.com/office/officeart/2005/8/layout/radial5"/>
    <dgm:cxn modelId="{F924500B-E0E6-46AA-BB8E-7FC48BAA25E8}" type="presOf" srcId="{BC4B6763-2F33-4CCB-B9CC-377BBD0F0800}" destId="{E3A5A4EE-729B-477E-AEA8-7FC61FA6B941}" srcOrd="1" destOrd="0" presId="urn:microsoft.com/office/officeart/2005/8/layout/radial5"/>
    <dgm:cxn modelId="{82E5B3DB-A1FE-4C9D-AAC9-26622E4D8914}" type="presOf" srcId="{D63A74EC-A1EC-4823-AB28-835C2DE63D58}" destId="{E2EC1D87-F728-458A-8AB1-7A3D78F9D25E}" srcOrd="0" destOrd="0" presId="urn:microsoft.com/office/officeart/2005/8/layout/radial5"/>
    <dgm:cxn modelId="{ABB8D3AC-32ED-44B8-98D1-601987ACC1D1}" srcId="{6F647F05-65E5-443B-9310-4AF895EEC1B0}" destId="{9F96D360-CB55-48DB-9778-BF90DCE1129E}" srcOrd="7" destOrd="0" parTransId="{BC4B6763-2F33-4CCB-B9CC-377BBD0F0800}" sibTransId="{286A4893-ECEC-4EFE-BAC3-3F1C84511E21}"/>
    <dgm:cxn modelId="{B02C0389-E7F2-4B06-ACED-19E5FF344573}" type="presOf" srcId="{8D513BD1-7137-4BB2-A1F4-1B02EFB0F34F}" destId="{8D15C70B-27DC-4BC4-8B54-1A6B8CC1DBC1}" srcOrd="1" destOrd="0" presId="urn:microsoft.com/office/officeart/2005/8/layout/radial5"/>
    <dgm:cxn modelId="{C592913A-2B1A-4373-A19D-33CF923B9374}" type="presOf" srcId="{77DF95E1-3397-43CE-99EF-E82D1E9B2066}" destId="{7A035AEB-3A20-4DC3-9A60-032AB2743B03}" srcOrd="0" destOrd="0" presId="urn:microsoft.com/office/officeart/2005/8/layout/radial5"/>
    <dgm:cxn modelId="{5D88192B-4AC1-4BC9-8DB5-838F0BB5158A}" type="presOf" srcId="{8D513BD1-7137-4BB2-A1F4-1B02EFB0F34F}" destId="{4731EA70-1FA8-49F5-A6BF-4AE9CB97C303}" srcOrd="0" destOrd="0" presId="urn:microsoft.com/office/officeart/2005/8/layout/radial5"/>
    <dgm:cxn modelId="{26A79990-D979-41F6-929B-A65DEE1DE7D5}" type="presOf" srcId="{D78F1D4C-A2EF-4C56-940B-FB3F18A7298D}" destId="{EDA34655-9131-4731-957F-5382F53A0660}" srcOrd="0" destOrd="0" presId="urn:microsoft.com/office/officeart/2005/8/layout/radial5"/>
    <dgm:cxn modelId="{4A189105-0239-4451-ACE0-D31E9CBF66B8}" srcId="{6F647F05-65E5-443B-9310-4AF895EEC1B0}" destId="{3BA0FA79-0F0A-4F39-8C6F-85BF113366C3}" srcOrd="10" destOrd="0" parTransId="{66E51CD7-05D6-4658-BDAA-92C6F3E19708}" sibTransId="{3F86135B-3CC7-4CEB-B411-92453A9354E3}"/>
    <dgm:cxn modelId="{E6771254-F5EF-4890-9B4E-E30CC76FFB22}" type="presOf" srcId="{66E51CD7-05D6-4658-BDAA-92C6F3E19708}" destId="{C47D9E4B-AD47-4E79-B529-9B264E8F4F6B}" srcOrd="1" destOrd="0" presId="urn:microsoft.com/office/officeart/2005/8/layout/radial5"/>
    <dgm:cxn modelId="{33BEFD03-8596-433A-A6A7-45F7B3883867}" type="presOf" srcId="{9F96D360-CB55-48DB-9778-BF90DCE1129E}" destId="{69EA0517-EDCB-4CEB-899F-D56DCF7B4404}" srcOrd="0" destOrd="0" presId="urn:microsoft.com/office/officeart/2005/8/layout/radial5"/>
    <dgm:cxn modelId="{D0F44F05-2379-49D1-B373-29FFC9BBB79A}" type="presOf" srcId="{AA0A2BD5-A368-4F17-8E9D-23F1FC377812}" destId="{EB1C3899-7B42-47CD-912B-DD035472498D}" srcOrd="0" destOrd="0" presId="urn:microsoft.com/office/officeart/2005/8/layout/radial5"/>
    <dgm:cxn modelId="{C537F992-CE3C-4254-865B-F095A6261E28}" type="presOf" srcId="{D2A69AB7-A0A6-4501-95CD-2902A3384DE3}" destId="{FED909B6-8F19-4D98-AAC2-EBEEF4830C2B}" srcOrd="0" destOrd="0" presId="urn:microsoft.com/office/officeart/2005/8/layout/radial5"/>
    <dgm:cxn modelId="{A00878C0-A87A-42B9-83D7-EE8880E34935}" srcId="{6F647F05-65E5-443B-9310-4AF895EEC1B0}" destId="{D78F1D4C-A2EF-4C56-940B-FB3F18A7298D}" srcOrd="9" destOrd="0" parTransId="{08170AFC-8E89-4179-A96D-636AFFD8C3F3}" sibTransId="{3B6B2775-EA0D-4CA6-A4A3-0187E341F68C}"/>
    <dgm:cxn modelId="{BDBC8127-C9A5-4636-AF0A-79E42F53D923}" srcId="{6F647F05-65E5-443B-9310-4AF895EEC1B0}" destId="{D2A69AB7-A0A6-4501-95CD-2902A3384DE3}" srcOrd="6" destOrd="0" parTransId="{9DEE7B50-C1CB-48D2-999B-DF1098A88396}" sibTransId="{B4AB27D7-F679-4C2F-B351-354C992C8F30}"/>
    <dgm:cxn modelId="{E3D2B5FF-EDAB-4AED-AC55-950AE17BB0DE}" type="presOf" srcId="{082CE592-953F-441B-B0C2-F864433A8493}" destId="{839DF450-14DD-4280-9AEE-DA73938E9B9D}" srcOrd="1" destOrd="0" presId="urn:microsoft.com/office/officeart/2005/8/layout/radial5"/>
    <dgm:cxn modelId="{EA60BD94-54CE-450D-A117-19A3057D3DE3}" srcId="{6F647F05-65E5-443B-9310-4AF895EEC1B0}" destId="{637E412C-91EE-486E-8354-15F2384BE3EA}" srcOrd="2" destOrd="0" parTransId="{C021BE46-16AF-4372-B2A0-67875E2C82CF}" sibTransId="{6923DAD3-03A3-4184-9D76-6CCF9386A60A}"/>
    <dgm:cxn modelId="{5BFAD257-D568-4C2A-83CB-82359E6B566A}" type="presOf" srcId="{90B43A1C-85AB-40E4-9687-2313E85E0399}" destId="{0A6C1809-69AA-4BA6-8257-5A11C3557B45}" srcOrd="0" destOrd="0" presId="urn:microsoft.com/office/officeart/2005/8/layout/radial5"/>
    <dgm:cxn modelId="{116950CC-4DC6-4A4D-9B45-D5A9A804118C}" type="presOf" srcId="{08170AFC-8E89-4179-A96D-636AFFD8C3F3}" destId="{53D78D63-5F88-4163-9535-46A64127BD3A}" srcOrd="1" destOrd="0" presId="urn:microsoft.com/office/officeart/2005/8/layout/radial5"/>
    <dgm:cxn modelId="{12D81926-B162-456D-A33A-F0865E0B1F5F}" type="presOf" srcId="{BC4B6763-2F33-4CCB-B9CC-377BBD0F0800}" destId="{A0B7EB92-DF16-476D-BB87-6C0D26E26F61}" srcOrd="0" destOrd="0" presId="urn:microsoft.com/office/officeart/2005/8/layout/radial5"/>
    <dgm:cxn modelId="{EAA10A82-7F78-42AC-8E36-5DCAB1D109D4}" type="presOf" srcId="{6F647F05-65E5-443B-9310-4AF895EEC1B0}" destId="{ED72E44C-8498-48F8-9652-E5DD6AC5818D}" srcOrd="0" destOrd="0" presId="urn:microsoft.com/office/officeart/2005/8/layout/radial5"/>
    <dgm:cxn modelId="{D782B3B5-FBD7-4639-A12A-B0A312B094A5}" type="presOf" srcId="{08170AFC-8E89-4179-A96D-636AFFD8C3F3}" destId="{DF27FC25-052B-426A-9E06-117E992234F6}" srcOrd="0" destOrd="0" presId="urn:microsoft.com/office/officeart/2005/8/layout/radial5"/>
    <dgm:cxn modelId="{D3D6C6D1-1FFB-4776-9529-DDCB79015457}" type="presOf" srcId="{62E153EB-408C-4CB3-B6CA-2A439518E14B}" destId="{83F11675-07D9-406F-853D-13FD28BBB805}" srcOrd="0" destOrd="0" presId="urn:microsoft.com/office/officeart/2005/8/layout/radial5"/>
    <dgm:cxn modelId="{16E57051-C153-4B95-9806-CC8EBCCEE61C}" type="presOf" srcId="{420BA717-63F2-4ED1-9193-BDF0AD7BC7EB}" destId="{FFE63D16-C443-42C8-BB30-4CA61876A647}" srcOrd="0" destOrd="0" presId="urn:microsoft.com/office/officeart/2005/8/layout/radial5"/>
    <dgm:cxn modelId="{5070C180-12D0-45AE-99E7-4286C00BE9DF}" type="presOf" srcId="{6598F354-400C-439C-BDD5-729D663E252E}" destId="{F326903B-AF5C-41D9-A950-9DE60C069BDF}" srcOrd="1" destOrd="0" presId="urn:microsoft.com/office/officeart/2005/8/layout/radial5"/>
    <dgm:cxn modelId="{8641FAC2-AA5D-4F36-9AAC-A7DCB7932883}" type="presOf" srcId="{77DF95E1-3397-43CE-99EF-E82D1E9B2066}" destId="{4273F29E-B93C-44D6-A671-FCDC77ED9BA3}" srcOrd="1" destOrd="0" presId="urn:microsoft.com/office/officeart/2005/8/layout/radial5"/>
    <dgm:cxn modelId="{ADDECBCD-DBA1-4759-95AA-1C89D7175E8D}" type="presOf" srcId="{082CE592-953F-441B-B0C2-F864433A8493}" destId="{A0E222DD-64BD-4A89-BBB9-2B80D8318D4A}" srcOrd="0" destOrd="0" presId="urn:microsoft.com/office/officeart/2005/8/layout/radial5"/>
    <dgm:cxn modelId="{F280695C-BCD4-44D5-BD42-7B1024E9C69E}" srcId="{6B4A9C71-5243-4375-98C7-BA189146832B}" destId="{6F647F05-65E5-443B-9310-4AF895EEC1B0}" srcOrd="0" destOrd="0" parTransId="{75BFC95B-EA58-4583-BC2B-08582B3ED8DC}" sibTransId="{FCC559A8-CB2E-461F-864E-CCB99C0FD9A4}"/>
    <dgm:cxn modelId="{1237C7A4-702B-4B23-9C61-EE04776AE8AF}" type="presOf" srcId="{CCCDC2A1-B573-48DB-AE6D-1F76901F1671}" destId="{C481485E-E38C-4518-A609-8D1D62CF917B}" srcOrd="0" destOrd="0" presId="urn:microsoft.com/office/officeart/2005/8/layout/radial5"/>
    <dgm:cxn modelId="{04AA0286-A97C-420B-A4FF-B93A79F27EDC}" type="presOf" srcId="{66E51CD7-05D6-4658-BDAA-92C6F3E19708}" destId="{553B84E4-4A31-43DB-B3BF-8E8EF2B79F2D}" srcOrd="0" destOrd="0" presId="urn:microsoft.com/office/officeart/2005/8/layout/radial5"/>
    <dgm:cxn modelId="{7BF5660E-BFA1-4B1E-B766-7EBED773464A}" type="presOf" srcId="{CCCDC2A1-B573-48DB-AE6D-1F76901F1671}" destId="{DB024BEC-8C88-4F07-BCA5-811E266A083B}" srcOrd="1" destOrd="0" presId="urn:microsoft.com/office/officeart/2005/8/layout/radial5"/>
    <dgm:cxn modelId="{C76B1FDD-1515-4548-A84A-CDE5C2B70761}" srcId="{6F647F05-65E5-443B-9310-4AF895EEC1B0}" destId="{4B1A8440-411B-4A5D-AFC7-3583C59ADD0E}" srcOrd="1" destOrd="0" parTransId="{082CE592-953F-441B-B0C2-F864433A8493}" sibTransId="{0D0679BE-35CF-4C4A-B8A9-7CB6E4D6163D}"/>
    <dgm:cxn modelId="{D3AEBF57-A3C8-4772-B47C-43091741BA82}" type="presOf" srcId="{637E412C-91EE-486E-8354-15F2384BE3EA}" destId="{D8B200F5-4D07-49B2-A587-C2FE6CEC49F8}" srcOrd="0" destOrd="0" presId="urn:microsoft.com/office/officeart/2005/8/layout/radial5"/>
    <dgm:cxn modelId="{48ECD170-E6C5-489E-A263-20CC615C17AB}" srcId="{6F647F05-65E5-443B-9310-4AF895EEC1B0}" destId="{AA0A2BD5-A368-4F17-8E9D-23F1FC377812}" srcOrd="5" destOrd="0" parTransId="{6598F354-400C-439C-BDD5-729D663E252E}" sibTransId="{0A69E1AC-CA25-4F66-967D-B64CF01B740F}"/>
    <dgm:cxn modelId="{6E4B995A-DA27-434E-AF8D-DD7786843CB0}" type="presOf" srcId="{A8FC0520-4E1C-47C9-9459-5A566E2A3269}" destId="{E7EAB10C-E176-4610-B2C6-BE8F83AD0F9B}" srcOrd="0" destOrd="0" presId="urn:microsoft.com/office/officeart/2005/8/layout/radial5"/>
    <dgm:cxn modelId="{F717A5D9-E431-477C-83E8-94A58FDD804B}" type="presOf" srcId="{6598F354-400C-439C-BDD5-729D663E252E}" destId="{FA950D33-9BD9-4D37-A533-789F5554AFB5}" srcOrd="0" destOrd="0" presId="urn:microsoft.com/office/officeart/2005/8/layout/radial5"/>
    <dgm:cxn modelId="{20C745C1-EC43-48BA-8BA3-3C2ABAF85464}" type="presOf" srcId="{A8FC0520-4E1C-47C9-9459-5A566E2A3269}" destId="{47F0322C-5978-482D-A409-1280E22C6D82}" srcOrd="1" destOrd="0" presId="urn:microsoft.com/office/officeart/2005/8/layout/radial5"/>
    <dgm:cxn modelId="{A5BC18A6-1C74-45AC-A35E-DB57538BF8E8}" srcId="{6F647F05-65E5-443B-9310-4AF895EEC1B0}" destId="{D63A74EC-A1EC-4823-AB28-835C2DE63D58}" srcOrd="0" destOrd="0" parTransId="{8D513BD1-7137-4BB2-A1F4-1B02EFB0F34F}" sibTransId="{791BBDCE-20BF-42D5-A05C-65C02968CEA7}"/>
    <dgm:cxn modelId="{20AFFDA5-B29D-42A3-B62D-3549EDA6F03D}" type="presOf" srcId="{C021BE46-16AF-4372-B2A0-67875E2C82CF}" destId="{06F93DE9-E67A-4CE1-BC6B-5C458B1137B0}" srcOrd="0" destOrd="0" presId="urn:microsoft.com/office/officeart/2005/8/layout/radial5"/>
    <dgm:cxn modelId="{4AB22E5E-E7B0-4C40-A67F-62DED0C406A8}" type="presOf" srcId="{9DEE7B50-C1CB-48D2-999B-DF1098A88396}" destId="{881BA4B6-6173-4BE7-ACB0-127409627ABA}" srcOrd="1" destOrd="0" presId="urn:microsoft.com/office/officeart/2005/8/layout/radial5"/>
    <dgm:cxn modelId="{E3209E33-E5E7-49D7-A614-E18C032857AF}" srcId="{6F647F05-65E5-443B-9310-4AF895EEC1B0}" destId="{90B43A1C-85AB-40E4-9687-2313E85E0399}" srcOrd="4" destOrd="0" parTransId="{CCCDC2A1-B573-48DB-AE6D-1F76901F1671}" sibTransId="{E9924FC7-EF29-492B-B0FE-E3B61C99864B}"/>
    <dgm:cxn modelId="{F2BF3B5F-7551-4C43-9BAD-051CC6D3284F}" type="presOf" srcId="{9DEE7B50-C1CB-48D2-999B-DF1098A88396}" destId="{2F5553CB-2478-4421-B002-5FA728364A78}" srcOrd="0" destOrd="0" presId="urn:microsoft.com/office/officeart/2005/8/layout/radial5"/>
    <dgm:cxn modelId="{A3950C51-DE86-45BB-A595-F80318B16B7C}" type="presParOf" srcId="{8B82EA68-B59A-424E-9756-C221A13DB47F}" destId="{ED72E44C-8498-48F8-9652-E5DD6AC5818D}" srcOrd="0" destOrd="0" presId="urn:microsoft.com/office/officeart/2005/8/layout/radial5"/>
    <dgm:cxn modelId="{5F4E940D-64F3-4288-B337-65AD2783964D}" type="presParOf" srcId="{8B82EA68-B59A-424E-9756-C221A13DB47F}" destId="{4731EA70-1FA8-49F5-A6BF-4AE9CB97C303}" srcOrd="1" destOrd="0" presId="urn:microsoft.com/office/officeart/2005/8/layout/radial5"/>
    <dgm:cxn modelId="{0BA3C744-9CAC-4A09-A7E8-0DAB50C60B89}" type="presParOf" srcId="{4731EA70-1FA8-49F5-A6BF-4AE9CB97C303}" destId="{8D15C70B-27DC-4BC4-8B54-1A6B8CC1DBC1}" srcOrd="0" destOrd="0" presId="urn:microsoft.com/office/officeart/2005/8/layout/radial5"/>
    <dgm:cxn modelId="{9DDD2D0B-0FA5-4335-AB04-2EB85D571AA7}" type="presParOf" srcId="{8B82EA68-B59A-424E-9756-C221A13DB47F}" destId="{E2EC1D87-F728-458A-8AB1-7A3D78F9D25E}" srcOrd="2" destOrd="0" presId="urn:microsoft.com/office/officeart/2005/8/layout/radial5"/>
    <dgm:cxn modelId="{374414AD-42A0-466B-898C-769B01B49384}" type="presParOf" srcId="{8B82EA68-B59A-424E-9756-C221A13DB47F}" destId="{A0E222DD-64BD-4A89-BBB9-2B80D8318D4A}" srcOrd="3" destOrd="0" presId="urn:microsoft.com/office/officeart/2005/8/layout/radial5"/>
    <dgm:cxn modelId="{AAB90FD7-15D8-4152-9CCD-235D6F6B67C4}" type="presParOf" srcId="{A0E222DD-64BD-4A89-BBB9-2B80D8318D4A}" destId="{839DF450-14DD-4280-9AEE-DA73938E9B9D}" srcOrd="0" destOrd="0" presId="urn:microsoft.com/office/officeart/2005/8/layout/radial5"/>
    <dgm:cxn modelId="{48598CC8-732C-4F6C-833D-7F0711FC8A7D}" type="presParOf" srcId="{8B82EA68-B59A-424E-9756-C221A13DB47F}" destId="{73BC26A8-8D0F-45E6-9E3B-37EADD227262}" srcOrd="4" destOrd="0" presId="urn:microsoft.com/office/officeart/2005/8/layout/radial5"/>
    <dgm:cxn modelId="{87FED37E-1C9D-4B35-AAAF-DC3E2AB51151}" type="presParOf" srcId="{8B82EA68-B59A-424E-9756-C221A13DB47F}" destId="{06F93DE9-E67A-4CE1-BC6B-5C458B1137B0}" srcOrd="5" destOrd="0" presId="urn:microsoft.com/office/officeart/2005/8/layout/radial5"/>
    <dgm:cxn modelId="{328C355B-8989-4299-8A98-0DA9FD9C0921}" type="presParOf" srcId="{06F93DE9-E67A-4CE1-BC6B-5C458B1137B0}" destId="{DA660ED5-C4B7-4208-928A-B8DD66837486}" srcOrd="0" destOrd="0" presId="urn:microsoft.com/office/officeart/2005/8/layout/radial5"/>
    <dgm:cxn modelId="{9A7DC452-398A-4BF0-9E82-373061DA8AA5}" type="presParOf" srcId="{8B82EA68-B59A-424E-9756-C221A13DB47F}" destId="{D8B200F5-4D07-49B2-A587-C2FE6CEC49F8}" srcOrd="6" destOrd="0" presId="urn:microsoft.com/office/officeart/2005/8/layout/radial5"/>
    <dgm:cxn modelId="{E582DA52-E3CA-4EB9-9132-31EE6254F5BE}" type="presParOf" srcId="{8B82EA68-B59A-424E-9756-C221A13DB47F}" destId="{E7EAB10C-E176-4610-B2C6-BE8F83AD0F9B}" srcOrd="7" destOrd="0" presId="urn:microsoft.com/office/officeart/2005/8/layout/radial5"/>
    <dgm:cxn modelId="{BEB486C2-C328-4D23-A882-47069C6161D2}" type="presParOf" srcId="{E7EAB10C-E176-4610-B2C6-BE8F83AD0F9B}" destId="{47F0322C-5978-482D-A409-1280E22C6D82}" srcOrd="0" destOrd="0" presId="urn:microsoft.com/office/officeart/2005/8/layout/radial5"/>
    <dgm:cxn modelId="{A0E70FEE-BE21-48A9-B77A-473DB29B670C}" type="presParOf" srcId="{8B82EA68-B59A-424E-9756-C221A13DB47F}" destId="{FFE63D16-C443-42C8-BB30-4CA61876A647}" srcOrd="8" destOrd="0" presId="urn:microsoft.com/office/officeart/2005/8/layout/radial5"/>
    <dgm:cxn modelId="{11B0430A-B792-4E4D-8679-326066AEC5F7}" type="presParOf" srcId="{8B82EA68-B59A-424E-9756-C221A13DB47F}" destId="{C481485E-E38C-4518-A609-8D1D62CF917B}" srcOrd="9" destOrd="0" presId="urn:microsoft.com/office/officeart/2005/8/layout/radial5"/>
    <dgm:cxn modelId="{4C54991C-21D1-4C9E-B49B-061FC1A94540}" type="presParOf" srcId="{C481485E-E38C-4518-A609-8D1D62CF917B}" destId="{DB024BEC-8C88-4F07-BCA5-811E266A083B}" srcOrd="0" destOrd="0" presId="urn:microsoft.com/office/officeart/2005/8/layout/radial5"/>
    <dgm:cxn modelId="{66ABCD74-6813-439A-8305-FC3631C19753}" type="presParOf" srcId="{8B82EA68-B59A-424E-9756-C221A13DB47F}" destId="{0A6C1809-69AA-4BA6-8257-5A11C3557B45}" srcOrd="10" destOrd="0" presId="urn:microsoft.com/office/officeart/2005/8/layout/radial5"/>
    <dgm:cxn modelId="{34E1A28D-A873-4501-8CF4-DABCCFBDDD66}" type="presParOf" srcId="{8B82EA68-B59A-424E-9756-C221A13DB47F}" destId="{FA950D33-9BD9-4D37-A533-789F5554AFB5}" srcOrd="11" destOrd="0" presId="urn:microsoft.com/office/officeart/2005/8/layout/radial5"/>
    <dgm:cxn modelId="{896DF7D9-2FB6-4164-A184-46D58990D7EE}" type="presParOf" srcId="{FA950D33-9BD9-4D37-A533-789F5554AFB5}" destId="{F326903B-AF5C-41D9-A950-9DE60C069BDF}" srcOrd="0" destOrd="0" presId="urn:microsoft.com/office/officeart/2005/8/layout/radial5"/>
    <dgm:cxn modelId="{026454EB-94CF-4B8B-8D03-9D4C354EBF69}" type="presParOf" srcId="{8B82EA68-B59A-424E-9756-C221A13DB47F}" destId="{EB1C3899-7B42-47CD-912B-DD035472498D}" srcOrd="12" destOrd="0" presId="urn:microsoft.com/office/officeart/2005/8/layout/radial5"/>
    <dgm:cxn modelId="{CFEB0265-3149-44C0-B83A-44981CD4BF28}" type="presParOf" srcId="{8B82EA68-B59A-424E-9756-C221A13DB47F}" destId="{2F5553CB-2478-4421-B002-5FA728364A78}" srcOrd="13" destOrd="0" presId="urn:microsoft.com/office/officeart/2005/8/layout/radial5"/>
    <dgm:cxn modelId="{106DFEC1-8576-435C-9437-AB81D257BD3D}" type="presParOf" srcId="{2F5553CB-2478-4421-B002-5FA728364A78}" destId="{881BA4B6-6173-4BE7-ACB0-127409627ABA}" srcOrd="0" destOrd="0" presId="urn:microsoft.com/office/officeart/2005/8/layout/radial5"/>
    <dgm:cxn modelId="{19C3FF19-0D91-46CC-BA4E-BA9D6A391726}" type="presParOf" srcId="{8B82EA68-B59A-424E-9756-C221A13DB47F}" destId="{FED909B6-8F19-4D98-AAC2-EBEEF4830C2B}" srcOrd="14" destOrd="0" presId="urn:microsoft.com/office/officeart/2005/8/layout/radial5"/>
    <dgm:cxn modelId="{EFEF17C4-EF01-43D6-B254-0F736C8FEF78}" type="presParOf" srcId="{8B82EA68-B59A-424E-9756-C221A13DB47F}" destId="{A0B7EB92-DF16-476D-BB87-6C0D26E26F61}" srcOrd="15" destOrd="0" presId="urn:microsoft.com/office/officeart/2005/8/layout/radial5"/>
    <dgm:cxn modelId="{2510B280-93D9-43A8-AC4B-8A03DCB9F106}" type="presParOf" srcId="{A0B7EB92-DF16-476D-BB87-6C0D26E26F61}" destId="{E3A5A4EE-729B-477E-AEA8-7FC61FA6B941}" srcOrd="0" destOrd="0" presId="urn:microsoft.com/office/officeart/2005/8/layout/radial5"/>
    <dgm:cxn modelId="{54536ABD-9D5B-4074-B928-83CA9FC28D65}" type="presParOf" srcId="{8B82EA68-B59A-424E-9756-C221A13DB47F}" destId="{69EA0517-EDCB-4CEB-899F-D56DCF7B4404}" srcOrd="16" destOrd="0" presId="urn:microsoft.com/office/officeart/2005/8/layout/radial5"/>
    <dgm:cxn modelId="{FE2257B0-1302-4051-91E6-3B5E90DFA0FF}" type="presParOf" srcId="{8B82EA68-B59A-424E-9756-C221A13DB47F}" destId="{7A035AEB-3A20-4DC3-9A60-032AB2743B03}" srcOrd="17" destOrd="0" presId="urn:microsoft.com/office/officeart/2005/8/layout/radial5"/>
    <dgm:cxn modelId="{E8C2B6F3-A878-463F-8685-4477744570EB}" type="presParOf" srcId="{7A035AEB-3A20-4DC3-9A60-032AB2743B03}" destId="{4273F29E-B93C-44D6-A671-FCDC77ED9BA3}" srcOrd="0" destOrd="0" presId="urn:microsoft.com/office/officeart/2005/8/layout/radial5"/>
    <dgm:cxn modelId="{AA6FFC98-8C10-4210-AAAB-86EC7191D525}" type="presParOf" srcId="{8B82EA68-B59A-424E-9756-C221A13DB47F}" destId="{83F11675-07D9-406F-853D-13FD28BBB805}" srcOrd="18" destOrd="0" presId="urn:microsoft.com/office/officeart/2005/8/layout/radial5"/>
    <dgm:cxn modelId="{D623D00C-DB91-47DB-B0CB-A9259CCE09EF}" type="presParOf" srcId="{8B82EA68-B59A-424E-9756-C221A13DB47F}" destId="{DF27FC25-052B-426A-9E06-117E992234F6}" srcOrd="19" destOrd="0" presId="urn:microsoft.com/office/officeart/2005/8/layout/radial5"/>
    <dgm:cxn modelId="{C0083E7C-7102-4D41-957D-53477B4FACFB}" type="presParOf" srcId="{DF27FC25-052B-426A-9E06-117E992234F6}" destId="{53D78D63-5F88-4163-9535-46A64127BD3A}" srcOrd="0" destOrd="0" presId="urn:microsoft.com/office/officeart/2005/8/layout/radial5"/>
    <dgm:cxn modelId="{A67B3776-1615-4091-B1EC-4C10A85697D8}" type="presParOf" srcId="{8B82EA68-B59A-424E-9756-C221A13DB47F}" destId="{EDA34655-9131-4731-957F-5382F53A0660}" srcOrd="20" destOrd="0" presId="urn:microsoft.com/office/officeart/2005/8/layout/radial5"/>
    <dgm:cxn modelId="{B88AFA03-2F99-4F8D-92EF-943915C153D2}" type="presParOf" srcId="{8B82EA68-B59A-424E-9756-C221A13DB47F}" destId="{553B84E4-4A31-43DB-B3BF-8E8EF2B79F2D}" srcOrd="21" destOrd="0" presId="urn:microsoft.com/office/officeart/2005/8/layout/radial5"/>
    <dgm:cxn modelId="{0C56DD61-6D90-47E9-A1AB-8EAAEDD787E1}" type="presParOf" srcId="{553B84E4-4A31-43DB-B3BF-8E8EF2B79F2D}" destId="{C47D9E4B-AD47-4E79-B529-9B264E8F4F6B}" srcOrd="0" destOrd="0" presId="urn:microsoft.com/office/officeart/2005/8/layout/radial5"/>
    <dgm:cxn modelId="{EFDC2D90-5B46-44FF-9ECB-12D2708669EF}" type="presParOf" srcId="{8B82EA68-B59A-424E-9756-C221A13DB47F}" destId="{E0AC84DD-2093-416F-85DE-E547FE520660}" srcOrd="22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1.emf"/><Relationship Id="rId2" Type="http://schemas.openxmlformats.org/officeDocument/2006/relationships/image" Target="../media/image50.emf"/><Relationship Id="rId1" Type="http://schemas.openxmlformats.org/officeDocument/2006/relationships/image" Target="../media/image49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0.19467</cdr:x>
      <cdr:y>0.21328</cdr:y>
    </cdr:from>
    <cdr:to>
      <cdr:x>0.37262</cdr:x>
      <cdr:y>0.52821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000373" y="619274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0.15263</cdr:x>
      <cdr:y>0.15309</cdr:y>
    </cdr:from>
    <cdr:to>
      <cdr:x>0.25573</cdr:x>
      <cdr:y>0.29315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811948" y="444500"/>
          <a:ext cx="548465" cy="40667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400" dirty="0"/>
        </a:p>
      </cdr:txBody>
    </cdr:sp>
  </cdr:relSizeAnchor>
  <cdr:relSizeAnchor xmlns:cdr="http://schemas.openxmlformats.org/drawingml/2006/chartDrawing">
    <cdr:from>
      <cdr:x>0.28838</cdr:x>
      <cdr:y>0.08348</cdr:y>
    </cdr:from>
    <cdr:to>
      <cdr:x>0.46849</cdr:x>
      <cdr:y>0.24366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1534428" y="250639"/>
          <a:ext cx="958358" cy="48090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400" dirty="0"/>
        </a:p>
      </cdr:txBody>
    </cdr:sp>
  </cdr:relSizeAnchor>
  <cdr:relSizeAnchor xmlns:cdr="http://schemas.openxmlformats.org/drawingml/2006/chartDrawing">
    <cdr:from>
      <cdr:x>0.54499</cdr:x>
      <cdr:y>0</cdr:y>
    </cdr:from>
    <cdr:to>
      <cdr:x>0.69913</cdr:x>
      <cdr:y>0.15328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2899812" y="0"/>
          <a:ext cx="820156" cy="46019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400" dirty="0" smtClean="0"/>
        </a:p>
        <a:p xmlns:a="http://schemas.openxmlformats.org/drawingml/2006/main">
          <a:endParaRPr lang="ru-RU" sz="1400" dirty="0"/>
        </a:p>
      </cdr:txBody>
    </cdr:sp>
  </cdr:relSizeAnchor>
  <cdr:relSizeAnchor xmlns:cdr="http://schemas.openxmlformats.org/drawingml/2006/chartDrawing">
    <cdr:from>
      <cdr:x>0.67111</cdr:x>
      <cdr:y>3.44407E-7</cdr:y>
    </cdr:from>
    <cdr:to>
      <cdr:x>0.82525</cdr:x>
      <cdr:y>0.15328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3448646" y="1"/>
          <a:ext cx="792088" cy="44505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400" dirty="0" smtClean="0"/>
        </a:p>
        <a:p xmlns:a="http://schemas.openxmlformats.org/drawingml/2006/main">
          <a:endParaRPr lang="ru-RU" sz="1400" dirty="0"/>
        </a:p>
      </cdr:txBody>
    </cdr:sp>
  </cdr:relSizeAnchor>
  <cdr:relSizeAnchor xmlns:cdr="http://schemas.openxmlformats.org/drawingml/2006/chartDrawing">
    <cdr:from>
      <cdr:x>0.797</cdr:x>
      <cdr:y>0</cdr:y>
    </cdr:from>
    <cdr:to>
      <cdr:x>1</cdr:x>
      <cdr:y>0.21886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4240734" y="0"/>
          <a:ext cx="1080119" cy="65709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400" dirty="0" smtClean="0"/>
        </a:p>
        <a:p xmlns:a="http://schemas.openxmlformats.org/drawingml/2006/main">
          <a:endParaRPr lang="ru-RU" sz="1400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0.1772</cdr:x>
      <cdr:y>0.0867</cdr:y>
    </cdr:from>
    <cdr:to>
      <cdr:x>0.41738</cdr:x>
      <cdr:y>0.66094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924100" y="281586"/>
          <a:ext cx="1252511" cy="186501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400" dirty="0"/>
        </a:p>
      </cdr:txBody>
    </cdr:sp>
  </cdr:relSizeAnchor>
  <cdr:relSizeAnchor xmlns:cdr="http://schemas.openxmlformats.org/drawingml/2006/chartDrawing">
    <cdr:from>
      <cdr:x>0.32119</cdr:x>
      <cdr:y>0.11998</cdr:y>
    </cdr:from>
    <cdr:to>
      <cdr:x>0.57948</cdr:x>
      <cdr:y>0.50591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674964" y="389663"/>
          <a:ext cx="1346966" cy="125342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400" dirty="0"/>
        </a:p>
      </cdr:txBody>
    </cdr:sp>
  </cdr:relSizeAnchor>
  <cdr:relSizeAnchor xmlns:cdr="http://schemas.openxmlformats.org/drawingml/2006/chartDrawing">
    <cdr:from>
      <cdr:x>0.44432</cdr:x>
      <cdr:y>0.0966</cdr:y>
    </cdr:from>
    <cdr:to>
      <cdr:x>0.68871</cdr:x>
      <cdr:y>0.48553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2317100" y="313729"/>
          <a:ext cx="1274479" cy="126316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en-US" sz="1400" dirty="0" smtClean="0"/>
        </a:p>
        <a:p xmlns:a="http://schemas.openxmlformats.org/drawingml/2006/main">
          <a:endParaRPr lang="ru-RU" sz="1400" dirty="0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0.24648</cdr:x>
      <cdr:y>0.00759</cdr:y>
    </cdr:from>
    <cdr:to>
      <cdr:x>0.47024</cdr:x>
      <cdr:y>0.32759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819490" y="26849"/>
          <a:ext cx="1651768" cy="113157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en-US" sz="2000" dirty="0" smtClean="0"/>
            <a:t>144,4</a:t>
          </a:r>
          <a:endParaRPr lang="ru-RU" sz="2000" dirty="0"/>
        </a:p>
      </cdr:txBody>
    </cdr:sp>
  </cdr:relSizeAnchor>
  <cdr:relSizeAnchor xmlns:cdr="http://schemas.openxmlformats.org/drawingml/2006/chartDrawing">
    <cdr:from>
      <cdr:x>0.48869</cdr:x>
      <cdr:y>0.00863</cdr:y>
    </cdr:from>
    <cdr:to>
      <cdr:x>0.67733</cdr:x>
      <cdr:y>0.30946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3607427" y="30534"/>
          <a:ext cx="1392517" cy="106378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en-US" sz="2000" dirty="0" smtClean="0"/>
            <a:t>138,2</a:t>
          </a:r>
          <a:endParaRPr lang="ru-RU" sz="2000" dirty="0"/>
        </a:p>
      </cdr:txBody>
    </cdr:sp>
  </cdr:relSizeAnchor>
  <cdr:relSizeAnchor xmlns:cdr="http://schemas.openxmlformats.org/drawingml/2006/chartDrawing">
    <cdr:from>
      <cdr:x>0.72318</cdr:x>
      <cdr:y>0.00036</cdr:y>
    </cdr:from>
    <cdr:to>
      <cdr:x>0.92248</cdr:x>
      <cdr:y>0.3012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5338403" y="1263"/>
          <a:ext cx="1471208" cy="106381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en-US" sz="2000" dirty="0" smtClean="0"/>
            <a:t>141,9</a:t>
          </a:r>
        </a:p>
        <a:p xmlns:a="http://schemas.openxmlformats.org/drawingml/2006/main">
          <a:endParaRPr lang="ru-RU" sz="2000" dirty="0" smtClean="0"/>
        </a:p>
        <a:p xmlns:a="http://schemas.openxmlformats.org/drawingml/2006/main">
          <a:endParaRPr lang="ru-RU" sz="2000" dirty="0"/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0.13753</cdr:x>
      <cdr:y>0.10578</cdr:y>
    </cdr:from>
    <cdr:to>
      <cdr:x>0.23009</cdr:x>
      <cdr:y>0.17203</cdr:y>
    </cdr:to>
    <cdr:sp macro="" textlink="">
      <cdr:nvSpPr>
        <cdr:cNvPr id="1032" name="Прямоугольник 21"/>
        <cdr:cNvSpPr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1349016" y="534346"/>
          <a:ext cx="907937" cy="334657"/>
        </a:xfrm>
        <a:prstGeom xmlns:a="http://schemas.openxmlformats.org/drawingml/2006/main" prst="rect">
          <a:avLst/>
        </a:prstGeom>
        <a:gradFill xmlns:a="http://schemas.openxmlformats.org/drawingml/2006/main" rotWithShape="1">
          <a:gsLst>
            <a:gs pos="0">
              <a:srgbClr val="5F95D7"/>
            </a:gs>
            <a:gs pos="35001">
              <a:srgbClr val="E4FDC2"/>
            </a:gs>
            <a:gs pos="100000">
              <a:srgbClr val="FFFFFF"/>
            </a:gs>
          </a:gsLst>
          <a:lin ang="16200000" scaled="1"/>
        </a:gradFill>
        <a:ln xmlns:a="http://schemas.openxmlformats.org/drawingml/2006/main" w="15875" algn="ctr">
          <a:solidFill>
            <a:srgbClr val="17375E"/>
          </a:solidFill>
          <a:miter lim="800000"/>
          <a:headEnd/>
          <a:tailEnd/>
        </a:ln>
        <a:effectLst xmlns:a="http://schemas.openxmlformats.org/drawingml/2006/main">
          <a:outerShdw blurRad="40000" dist="20000" dir="5400000" rotWithShape="0">
            <a:srgbClr val="000000">
              <a:alpha val="37999"/>
            </a:srgbClr>
          </a:outerShdw>
        </a:effectLst>
      </cdr:spPr>
      <cdr:txBody>
        <a:bodyPr xmlns:a="http://schemas.openxmlformats.org/drawingml/2006/main" vertOverflow="clip" wrap="square" lIns="27432" tIns="27432" rIns="0" bIns="27432" anchor="ctr" upright="1"/>
        <a:lstStyle xmlns:a="http://schemas.openxmlformats.org/drawingml/2006/main"/>
        <a:p xmlns:a="http://schemas.openxmlformats.org/drawingml/2006/main">
          <a:pPr algn="ctr" rtl="0">
            <a:defRPr sz="1000"/>
          </a:pPr>
          <a:r>
            <a:rPr lang="ru-RU" sz="1350" b="1" i="0" u="none" strike="noStrike" baseline="0" dirty="0">
              <a:solidFill>
                <a:srgbClr val="000000"/>
              </a:solidFill>
              <a:latin typeface="Arial Narrow"/>
            </a:rPr>
            <a:t> </a:t>
          </a:r>
          <a:r>
            <a:rPr lang="ru-RU" sz="2000" b="1" i="0" u="none" strike="noStrike" baseline="0" dirty="0" smtClean="0">
              <a:solidFill>
                <a:srgbClr val="000000"/>
              </a:solidFill>
              <a:latin typeface="Arial Narrow"/>
            </a:rPr>
            <a:t>1752,2</a:t>
          </a:r>
          <a:endParaRPr lang="ru-RU" sz="2000" b="1" i="0" u="none" strike="noStrike" baseline="0" dirty="0">
            <a:solidFill>
              <a:srgbClr val="000000"/>
            </a:solidFill>
            <a:latin typeface="Arial Narrow"/>
          </a:endParaRPr>
        </a:p>
      </cdr:txBody>
    </cdr:sp>
  </cdr:relSizeAnchor>
  <cdr:relSizeAnchor xmlns:cdr="http://schemas.openxmlformats.org/drawingml/2006/chartDrawing">
    <cdr:from>
      <cdr:x>0.26447</cdr:x>
      <cdr:y>0</cdr:y>
    </cdr:from>
    <cdr:to>
      <cdr:x>0.36222</cdr:x>
      <cdr:y>0.065</cdr:y>
    </cdr:to>
    <cdr:sp macro="" textlink="">
      <cdr:nvSpPr>
        <cdr:cNvPr id="1033" name="Прямоугольник 22"/>
        <cdr:cNvSpPr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2594215" y="0"/>
          <a:ext cx="958883" cy="328344"/>
        </a:xfrm>
        <a:prstGeom xmlns:a="http://schemas.openxmlformats.org/drawingml/2006/main" prst="rect">
          <a:avLst/>
        </a:prstGeom>
        <a:gradFill xmlns:a="http://schemas.openxmlformats.org/drawingml/2006/main" rotWithShape="1">
          <a:gsLst>
            <a:gs pos="0">
              <a:srgbClr val="5F95D7"/>
            </a:gs>
            <a:gs pos="35001">
              <a:srgbClr val="E4FDC2"/>
            </a:gs>
            <a:gs pos="100000">
              <a:srgbClr val="FFFFFF"/>
            </a:gs>
          </a:gsLst>
          <a:lin ang="16200000" scaled="1"/>
        </a:gradFill>
        <a:ln xmlns:a="http://schemas.openxmlformats.org/drawingml/2006/main" w="15875" algn="ctr">
          <a:solidFill>
            <a:srgbClr val="17375E"/>
          </a:solidFill>
          <a:miter lim="800000"/>
          <a:headEnd/>
          <a:tailEnd/>
        </a:ln>
        <a:effectLst xmlns:a="http://schemas.openxmlformats.org/drawingml/2006/main">
          <a:outerShdw blurRad="40000" dist="20000" dir="5400000" rotWithShape="0">
            <a:srgbClr val="000000">
              <a:alpha val="37999"/>
            </a:srgbClr>
          </a:outerShdw>
        </a:effectLst>
      </cdr:spPr>
      <cdr:txBody>
        <a:bodyPr xmlns:a="http://schemas.openxmlformats.org/drawingml/2006/main" vertOverflow="clip" wrap="square" lIns="27432" tIns="27432" rIns="0" bIns="27432" anchor="ctr" upright="1"/>
        <a:lstStyle xmlns:a="http://schemas.openxmlformats.org/drawingml/2006/main"/>
        <a:p xmlns:a="http://schemas.openxmlformats.org/drawingml/2006/main">
          <a:pPr algn="ctr" rtl="0">
            <a:defRPr sz="1000"/>
          </a:pPr>
          <a:r>
            <a:rPr lang="ru-RU" sz="2000" b="1" i="0" u="none" strike="noStrike" baseline="0" dirty="0" smtClean="0">
              <a:solidFill>
                <a:srgbClr val="000000"/>
              </a:solidFill>
              <a:latin typeface="Arial Narrow"/>
            </a:rPr>
            <a:t>2269,4</a:t>
          </a:r>
          <a:endParaRPr lang="ru-RU" sz="2000" b="1" i="0" u="none" strike="noStrike" baseline="0" dirty="0">
            <a:solidFill>
              <a:srgbClr val="000000"/>
            </a:solidFill>
            <a:latin typeface="Arial Narrow"/>
          </a:endParaRPr>
        </a:p>
      </cdr:txBody>
    </cdr:sp>
  </cdr:relSizeAnchor>
  <cdr:relSizeAnchor xmlns:cdr="http://schemas.openxmlformats.org/drawingml/2006/chartDrawing">
    <cdr:from>
      <cdr:x>0.65763</cdr:x>
      <cdr:y>0.10842</cdr:y>
    </cdr:from>
    <cdr:to>
      <cdr:x>0.74413</cdr:x>
      <cdr:y>0.17442</cdr:y>
    </cdr:to>
    <cdr:sp macro="" textlink="">
      <cdr:nvSpPr>
        <cdr:cNvPr id="1034" name="Прямоугольник 23"/>
        <cdr:cNvSpPr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6450833" y="547688"/>
          <a:ext cx="848492" cy="333394"/>
        </a:xfrm>
        <a:prstGeom xmlns:a="http://schemas.openxmlformats.org/drawingml/2006/main" prst="rect">
          <a:avLst/>
        </a:prstGeom>
        <a:gradFill xmlns:a="http://schemas.openxmlformats.org/drawingml/2006/main" rotWithShape="1">
          <a:gsLst>
            <a:gs pos="0">
              <a:srgbClr val="5F95D7"/>
            </a:gs>
            <a:gs pos="35001">
              <a:srgbClr val="E4FDC2"/>
            </a:gs>
            <a:gs pos="100000">
              <a:srgbClr val="FFFFFF"/>
            </a:gs>
          </a:gsLst>
          <a:lin ang="16200000" scaled="1"/>
        </a:gradFill>
        <a:ln xmlns:a="http://schemas.openxmlformats.org/drawingml/2006/main" w="15875" algn="ctr">
          <a:solidFill>
            <a:srgbClr val="000000"/>
          </a:solidFill>
          <a:miter lim="800000"/>
          <a:headEnd/>
          <a:tailEnd/>
        </a:ln>
        <a:effectLst xmlns:a="http://schemas.openxmlformats.org/drawingml/2006/main">
          <a:outerShdw blurRad="40000" dist="20000" dir="5400000" rotWithShape="0">
            <a:srgbClr val="000000">
              <a:alpha val="37999"/>
            </a:srgbClr>
          </a:outerShdw>
        </a:effectLst>
      </cdr:spPr>
      <cdr:txBody>
        <a:bodyPr xmlns:a="http://schemas.openxmlformats.org/drawingml/2006/main" vertOverflow="clip" wrap="square" lIns="27432" tIns="27432" rIns="0" bIns="27432" anchor="ctr" upright="1"/>
        <a:lstStyle xmlns:a="http://schemas.openxmlformats.org/drawingml/2006/main"/>
        <a:p xmlns:a="http://schemas.openxmlformats.org/drawingml/2006/main">
          <a:pPr algn="ctr" rtl="0">
            <a:defRPr sz="1000"/>
          </a:pPr>
          <a:r>
            <a:rPr lang="ru-RU" sz="2000" b="1" i="0" u="none" strike="noStrike" baseline="0" dirty="0" smtClean="0">
              <a:solidFill>
                <a:srgbClr val="000000"/>
              </a:solidFill>
              <a:latin typeface="Arial Narrow"/>
            </a:rPr>
            <a:t>1729,2</a:t>
          </a:r>
          <a:endParaRPr lang="ru-RU" sz="2000" b="1" i="0" u="none" strike="noStrike" baseline="0" dirty="0">
            <a:solidFill>
              <a:srgbClr val="000000"/>
            </a:solidFill>
            <a:latin typeface="Arial Narrow"/>
          </a:endParaRPr>
        </a:p>
      </cdr:txBody>
    </cdr:sp>
  </cdr:relSizeAnchor>
  <cdr:relSizeAnchor xmlns:cdr="http://schemas.openxmlformats.org/drawingml/2006/chartDrawing">
    <cdr:from>
      <cdr:x>0.52988</cdr:x>
      <cdr:y>0.0863</cdr:y>
    </cdr:from>
    <cdr:to>
      <cdr:x>0.61915</cdr:x>
      <cdr:y>0.15605</cdr:y>
    </cdr:to>
    <cdr:sp macro="" textlink="">
      <cdr:nvSpPr>
        <cdr:cNvPr id="1035" name="Прямоугольник 24"/>
        <cdr:cNvSpPr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5197701" y="435949"/>
          <a:ext cx="875677" cy="352337"/>
        </a:xfrm>
        <a:prstGeom xmlns:a="http://schemas.openxmlformats.org/drawingml/2006/main" prst="rect">
          <a:avLst/>
        </a:prstGeom>
        <a:gradFill xmlns:a="http://schemas.openxmlformats.org/drawingml/2006/main" rotWithShape="1">
          <a:gsLst>
            <a:gs pos="0">
              <a:srgbClr val="5F95D7"/>
            </a:gs>
            <a:gs pos="35001">
              <a:srgbClr val="E4FDC2"/>
            </a:gs>
            <a:gs pos="100000">
              <a:srgbClr val="FFFFFF"/>
            </a:gs>
          </a:gsLst>
          <a:lin ang="16200000" scaled="1"/>
        </a:gradFill>
        <a:ln xmlns:a="http://schemas.openxmlformats.org/drawingml/2006/main" w="15875" algn="ctr">
          <a:solidFill>
            <a:srgbClr val="17375E"/>
          </a:solidFill>
          <a:miter lim="800000"/>
          <a:headEnd/>
          <a:tailEnd/>
        </a:ln>
        <a:effectLst xmlns:a="http://schemas.openxmlformats.org/drawingml/2006/main">
          <a:outerShdw blurRad="40000" dist="20000" dir="5400000" rotWithShape="0">
            <a:srgbClr val="000000">
              <a:alpha val="37999"/>
            </a:srgbClr>
          </a:outerShdw>
        </a:effectLst>
      </cdr:spPr>
      <cdr:txBody>
        <a:bodyPr xmlns:a="http://schemas.openxmlformats.org/drawingml/2006/main" vertOverflow="clip" wrap="square" lIns="27432" tIns="27432" rIns="0" bIns="27432" anchor="ctr" upright="1"/>
        <a:lstStyle xmlns:a="http://schemas.openxmlformats.org/drawingml/2006/main"/>
        <a:p xmlns:a="http://schemas.openxmlformats.org/drawingml/2006/main">
          <a:pPr algn="ctr" rtl="0">
            <a:defRPr sz="1000"/>
          </a:pPr>
          <a:r>
            <a:rPr lang="ru-RU" sz="2000" b="1" i="0" u="none" strike="noStrike" baseline="0" dirty="0" smtClean="0">
              <a:solidFill>
                <a:srgbClr val="000000"/>
              </a:solidFill>
              <a:latin typeface="Arial Narrow"/>
            </a:rPr>
            <a:t>1755,2</a:t>
          </a:r>
          <a:endParaRPr lang="ru-RU" sz="2000" b="1" i="0" u="none" strike="noStrike" baseline="0" dirty="0">
            <a:solidFill>
              <a:srgbClr val="000000"/>
            </a:solidFill>
            <a:latin typeface="Arial Narrow"/>
          </a:endParaRPr>
        </a:p>
      </cdr:txBody>
    </cdr:sp>
  </cdr:relSizeAnchor>
  <cdr:relSizeAnchor xmlns:cdr="http://schemas.openxmlformats.org/drawingml/2006/chartDrawing">
    <cdr:from>
      <cdr:x>0.39744</cdr:x>
      <cdr:y>0.04917</cdr:y>
    </cdr:from>
    <cdr:to>
      <cdr:x>0.49436</cdr:x>
      <cdr:y>0.11792</cdr:y>
    </cdr:to>
    <cdr:sp macro="" textlink="">
      <cdr:nvSpPr>
        <cdr:cNvPr id="1036" name="Прямоугольник 23"/>
        <cdr:cNvSpPr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3898526" y="248401"/>
          <a:ext cx="950716" cy="347285"/>
        </a:xfrm>
        <a:prstGeom xmlns:a="http://schemas.openxmlformats.org/drawingml/2006/main" prst="rect">
          <a:avLst/>
        </a:prstGeom>
        <a:gradFill xmlns:a="http://schemas.openxmlformats.org/drawingml/2006/main" rotWithShape="1">
          <a:gsLst>
            <a:gs pos="0">
              <a:srgbClr val="5F95D7"/>
            </a:gs>
            <a:gs pos="35001">
              <a:srgbClr val="E4FDC2"/>
            </a:gs>
            <a:gs pos="100000">
              <a:srgbClr val="FFFFFF"/>
            </a:gs>
          </a:gsLst>
          <a:lin ang="16200000" scaled="1"/>
        </a:gradFill>
        <a:ln xmlns:a="http://schemas.openxmlformats.org/drawingml/2006/main" w="15875" algn="ctr">
          <a:solidFill>
            <a:srgbClr val="000000"/>
          </a:solidFill>
          <a:miter lim="800000"/>
          <a:headEnd/>
          <a:tailEnd/>
        </a:ln>
        <a:effectLst xmlns:a="http://schemas.openxmlformats.org/drawingml/2006/main">
          <a:outerShdw blurRad="40000" dist="20000" dir="5400000" rotWithShape="0">
            <a:srgbClr val="000000">
              <a:alpha val="37999"/>
            </a:srgbClr>
          </a:outerShdw>
        </a:effectLst>
      </cdr:spPr>
      <cdr:txBody>
        <a:bodyPr xmlns:a="http://schemas.openxmlformats.org/drawingml/2006/main" vertOverflow="clip" wrap="square" lIns="27432" tIns="27432" rIns="0" bIns="27432" anchor="ctr" upright="1"/>
        <a:lstStyle xmlns:a="http://schemas.openxmlformats.org/drawingml/2006/main"/>
        <a:p xmlns:a="http://schemas.openxmlformats.org/drawingml/2006/main">
          <a:pPr algn="ctr" rtl="0">
            <a:defRPr sz="1000"/>
          </a:pPr>
          <a:r>
            <a:rPr lang="ru-RU" sz="2000" b="1" i="0" u="none" strike="noStrike" baseline="0" dirty="0" smtClean="0">
              <a:solidFill>
                <a:srgbClr val="000000"/>
              </a:solidFill>
              <a:latin typeface="Arial Narrow"/>
            </a:rPr>
            <a:t>1868,2</a:t>
          </a:r>
          <a:endParaRPr lang="ru-RU" sz="2000" b="1" i="0" u="none" strike="noStrike" baseline="0" dirty="0">
            <a:solidFill>
              <a:srgbClr val="000000"/>
            </a:solidFill>
            <a:latin typeface="Arial Narrow"/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2735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604" tIns="45302" rIns="90604" bIns="45302" numCol="1" anchor="t" anchorCtr="0" compatLnSpc="1">
            <a:prstTxWarp prst="textNoShape">
              <a:avLst/>
            </a:prstTxWarp>
          </a:bodyPr>
          <a:lstStyle>
            <a:lvl1pPr defTabSz="906463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592763" y="0"/>
            <a:ext cx="42735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604" tIns="45302" rIns="90604" bIns="45302" numCol="1" anchor="t" anchorCtr="0" compatLnSpc="1">
            <a:prstTxWarp prst="textNoShape">
              <a:avLst/>
            </a:prstTxWarp>
          </a:bodyPr>
          <a:lstStyle>
            <a:lvl1pPr algn="r" defTabSz="906463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2560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399213"/>
            <a:ext cx="42735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604" tIns="45302" rIns="90604" bIns="45302" numCol="1" anchor="b" anchorCtr="0" compatLnSpc="1">
            <a:prstTxWarp prst="textNoShape">
              <a:avLst/>
            </a:prstTxWarp>
          </a:bodyPr>
          <a:lstStyle>
            <a:lvl1pPr defTabSz="906463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2560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592763" y="6399213"/>
            <a:ext cx="42735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604" tIns="45302" rIns="90604" bIns="45302" numCol="1" anchor="b" anchorCtr="0" compatLnSpc="1">
            <a:prstTxWarp prst="textNoShape">
              <a:avLst/>
            </a:prstTxWarp>
          </a:bodyPr>
          <a:lstStyle>
            <a:lvl1pPr algn="r" defTabSz="906463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079BDE00-4DFC-4C4E-B75A-561D5C2D0EE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2673808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2735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604" tIns="45302" rIns="90604" bIns="45302" numCol="1" anchor="t" anchorCtr="0" compatLnSpc="1">
            <a:prstTxWarp prst="textNoShape">
              <a:avLst/>
            </a:prstTxWarp>
          </a:bodyPr>
          <a:lstStyle>
            <a:lvl1pPr defTabSz="906463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592763" y="0"/>
            <a:ext cx="42735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604" tIns="45302" rIns="90604" bIns="45302" numCol="1" anchor="t" anchorCtr="0" compatLnSpc="1">
            <a:prstTxWarp prst="textNoShape">
              <a:avLst/>
            </a:prstTxWarp>
          </a:bodyPr>
          <a:lstStyle>
            <a:lvl1pPr algn="r" defTabSz="906463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27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041650" y="504825"/>
            <a:ext cx="3786188" cy="252571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1314450" y="3200400"/>
            <a:ext cx="7237413" cy="3030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604" tIns="45302" rIns="90604" bIns="4530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399213"/>
            <a:ext cx="42735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604" tIns="45302" rIns="90604" bIns="45302" numCol="1" anchor="b" anchorCtr="0" compatLnSpc="1">
            <a:prstTxWarp prst="textNoShape">
              <a:avLst/>
            </a:prstTxWarp>
          </a:bodyPr>
          <a:lstStyle>
            <a:lvl1pPr defTabSz="906463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592763" y="6399213"/>
            <a:ext cx="42735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604" tIns="45302" rIns="90604" bIns="45302" numCol="1" anchor="b" anchorCtr="0" compatLnSpc="1">
            <a:prstTxWarp prst="textNoShape">
              <a:avLst/>
            </a:prstTxWarp>
          </a:bodyPr>
          <a:lstStyle>
            <a:lvl1pPr algn="r" defTabSz="906463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AD09144C-7A70-431B-9709-E1E0EBCFF19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9664968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5087" algn="l" defTabSz="91403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104" algn="l" defTabSz="91403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122" algn="l" defTabSz="91403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138" algn="l" defTabSz="91403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7411" name="Заметки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ru-RU" altLang="ru-RU" smtClean="0"/>
          </a:p>
        </p:txBody>
      </p:sp>
      <p:sp>
        <p:nvSpPr>
          <p:cNvPr id="17412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BA3C02F-01E8-4A47-9EB9-D813294CFCD8}" type="slidenum">
              <a:rPr lang="ru-RU" altLang="ru-RU"/>
              <a:pPr/>
              <a:t>2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23556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F6C7105F-5BF3-4D36-8F95-BECB694FF631}" type="slidenum">
              <a:rPr lang="ru-RU" altLang="ru-RU"/>
              <a:pPr/>
              <a:t>7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040063" y="504825"/>
            <a:ext cx="3787775" cy="2525713"/>
          </a:xfrm>
          <a:ln/>
        </p:spPr>
      </p:sp>
      <p:sp>
        <p:nvSpPr>
          <p:cNvPr id="144387" name="Заметки 2"/>
          <p:cNvSpPr>
            <a:spLocks noGrp="1"/>
          </p:cNvSpPr>
          <p:nvPr>
            <p:ph type="body" idx="1"/>
          </p:nvPr>
        </p:nvSpPr>
        <p:spPr>
          <a:xfrm>
            <a:off x="985838" y="3198813"/>
            <a:ext cx="7894637" cy="3032125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725" tIns="45363" rIns="90725" bIns="45363"/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44388" name="Номер слайда 3"/>
          <p:cNvSpPr txBox="1">
            <a:spLocks noGrp="1"/>
          </p:cNvSpPr>
          <p:nvPr/>
        </p:nvSpPr>
        <p:spPr bwMode="auto">
          <a:xfrm>
            <a:off x="5588000" y="6397625"/>
            <a:ext cx="42767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725" tIns="45363" rIns="90725" bIns="45363" anchor="b"/>
          <a:lstStyle>
            <a:lvl1pPr defTabSz="908050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 defTabSz="908050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 defTabSz="908050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 defTabSz="908050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 defTabSz="908050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defTabSz="90805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defTabSz="90805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defTabSz="90805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defTabSz="90805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080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78CE993-B721-4D1F-B203-F0232EE49542}" type="slidenum">
              <a:rPr kumimoji="0" lang="ru-RU" alt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0805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ru-RU" altLang="ru-RU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369221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4" name="Rectangle 7"/>
          <p:cNvSpPr txBox="1">
            <a:spLocks noGrp="1" noChangeArrowheads="1"/>
          </p:cNvSpPr>
          <p:nvPr/>
        </p:nvSpPr>
        <p:spPr bwMode="auto">
          <a:xfrm>
            <a:off x="5592763" y="6399213"/>
            <a:ext cx="42735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604" tIns="45302" rIns="90604" bIns="45302" anchor="b"/>
          <a:lstStyle>
            <a:lvl1pPr defTabSz="90328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 defTabSz="90328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 defTabSz="90328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 defTabSz="90328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 defTabSz="90328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r"/>
            <a:fld id="{F8EC5C52-D9FC-4B71-A3F8-310277C92BB9}" type="slidenum">
              <a:rPr lang="ru-RU" altLang="ru-RU" sz="1200">
                <a:solidFill>
                  <a:schemeClr val="tx1"/>
                </a:solidFill>
                <a:latin typeface="Times New Roman" panose="02020603050405020304" pitchFamily="18" charset="0"/>
              </a:rPr>
              <a:pPr algn="r"/>
              <a:t>40</a:t>
            </a:fld>
            <a:endParaRPr lang="ru-RU" altLang="ru-RU" sz="12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97635" name="Rectangle 7"/>
          <p:cNvSpPr txBox="1">
            <a:spLocks noGrp="1" noChangeArrowheads="1"/>
          </p:cNvSpPr>
          <p:nvPr/>
        </p:nvSpPr>
        <p:spPr bwMode="auto">
          <a:xfrm>
            <a:off x="5592763" y="6399213"/>
            <a:ext cx="42735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604" tIns="45302" rIns="90604" bIns="45302" anchor="b"/>
          <a:lstStyle>
            <a:lvl1pPr defTabSz="90328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 defTabSz="90328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 defTabSz="90328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 defTabSz="90328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 defTabSz="90328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r"/>
            <a:fld id="{BA47EC1A-D4D4-44AB-978F-162D24374263}" type="slidenum">
              <a:rPr lang="ru-RU" altLang="ru-RU" sz="1200">
                <a:solidFill>
                  <a:schemeClr val="tx1"/>
                </a:solidFill>
                <a:latin typeface="Times New Roman" panose="02020603050405020304" pitchFamily="18" charset="0"/>
              </a:rPr>
              <a:pPr algn="r"/>
              <a:t>40</a:t>
            </a:fld>
            <a:endParaRPr lang="ru-RU" altLang="ru-RU" sz="12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9763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7637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xmlns="" val="7182873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10101" y="2236950"/>
            <a:ext cx="9181148" cy="1543526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20206" y="4080510"/>
            <a:ext cx="7560945" cy="184023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141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283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425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567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709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851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993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13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ACB11E-E396-46B3-AFC4-6C89B96CA56B}" type="datetimeFigureOut">
              <a:rPr lang="ru-RU"/>
              <a:pPr>
                <a:defRPr/>
              </a:pPr>
              <a:t>06.02.2026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C3047D-CC7D-4852-B68F-BEE21B6032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83762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Click="0"/>
    </mc:Choice>
    <mc:Fallback>
      <p:transition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6E4D34-5788-4AE4-88ED-E4E7F368B90C}" type="datetimeFigureOut">
              <a:rPr lang="ru-RU"/>
              <a:pPr>
                <a:defRPr/>
              </a:pPr>
              <a:t>06.02.2026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A8B630-1780-4943-810A-0B8F9B2006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457368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Click="0"/>
    </mc:Choice>
    <mc:Fallback>
      <p:transition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830979" y="288374"/>
            <a:ext cx="2430304" cy="614410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40067" y="288374"/>
            <a:ext cx="7110889" cy="61441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34F78F-ECC6-4078-ACFC-6309EB37DB4B}" type="datetimeFigureOut">
              <a:rPr lang="ru-RU"/>
              <a:pPr>
                <a:defRPr/>
              </a:pPr>
              <a:t>06.02.2026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022D71-F949-4E32-875F-C38BD33B62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015408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Click="0"/>
    </mc:Choice>
    <mc:Fallback>
      <p:transition advClick="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10101" y="2236950"/>
            <a:ext cx="9181148" cy="1543526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20209" y="4080510"/>
            <a:ext cx="7560945" cy="184023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780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561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34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122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903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683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3463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8244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960120">
              <a:defRPr/>
            </a:pPr>
            <a:fld id="{FB3CEF77-27EE-43AD-92B2-75F318A5DA7C}" type="datetime1">
              <a:rPr lang="ru-RU" altLang="ru-RU" smtClean="0">
                <a:solidFill>
                  <a:prstClr val="black">
                    <a:tint val="75000"/>
                  </a:prstClr>
                </a:solidFill>
              </a:rPr>
              <a:pPr defTabSz="960120">
                <a:defRPr/>
              </a:pPr>
              <a:t>06.02.2026</a:t>
            </a:fld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960120">
              <a:defRPr/>
            </a:pPr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960120">
              <a:defRPr/>
            </a:pPr>
            <a:fld id="{DEC1B816-86D2-4219-843C-955A71075233}" type="slidenum">
              <a:rPr lang="ru-RU" altLang="ru-RU" smtClean="0">
                <a:latin typeface="Arial" panose="020B0604020202020204" pitchFamily="34" charset="0"/>
              </a:rPr>
              <a:pPr defTabSz="960120">
                <a:defRPr/>
              </a:pPr>
              <a:t>‹#›</a:t>
            </a:fld>
            <a:endParaRPr lang="ru-RU" altLang="ru-RU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04365419"/>
      </p:ext>
    </p:extLst>
  </p:cSld>
  <p:clrMapOvr>
    <a:masterClrMapping/>
  </p:clrMapOvr>
  <p:transition>
    <p:wipe dir="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960120">
              <a:defRPr/>
            </a:pPr>
            <a:fld id="{E86D09EC-562A-4F33-A687-967D919DDDFF}" type="datetime1">
              <a:rPr lang="ru-RU" altLang="ru-RU" smtClean="0">
                <a:solidFill>
                  <a:prstClr val="black">
                    <a:tint val="75000"/>
                  </a:prstClr>
                </a:solidFill>
              </a:rPr>
              <a:pPr defTabSz="960120">
                <a:defRPr/>
              </a:pPr>
              <a:t>06.02.2026</a:t>
            </a:fld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960120">
              <a:defRPr/>
            </a:pPr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960120">
              <a:defRPr/>
            </a:pPr>
            <a:fld id="{8DEA6592-677A-4DA7-938A-F836C727E4DD}" type="slidenum">
              <a:rPr lang="ru-RU" altLang="ru-RU" smtClean="0">
                <a:latin typeface="Arial" panose="020B0604020202020204" pitchFamily="34" charset="0"/>
              </a:rPr>
              <a:pPr defTabSz="960120">
                <a:defRPr/>
              </a:pPr>
              <a:t>‹#›</a:t>
            </a:fld>
            <a:endParaRPr lang="ru-RU" altLang="ru-RU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286135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3232" y="4627305"/>
            <a:ext cx="9181148" cy="1430179"/>
          </a:xfrm>
        </p:spPr>
        <p:txBody>
          <a:bodyPr anchor="t"/>
          <a:lstStyle>
            <a:lvl1pPr algn="l">
              <a:defRPr sz="42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53232" y="3052049"/>
            <a:ext cx="9181148" cy="1575196"/>
          </a:xfrm>
        </p:spPr>
        <p:txBody>
          <a:bodyPr anchor="b"/>
          <a:lstStyle>
            <a:lvl1pPr marL="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1pPr>
            <a:lvl2pPr marL="478060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2pPr>
            <a:lvl3pPr marL="956114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3pPr>
            <a:lvl4pPr marL="1434170" indent="0">
              <a:buNone/>
              <a:defRPr sz="1470">
                <a:solidFill>
                  <a:schemeClr val="tx1">
                    <a:tint val="75000"/>
                  </a:schemeClr>
                </a:solidFill>
              </a:defRPr>
            </a:lvl4pPr>
            <a:lvl5pPr marL="1912226" indent="0">
              <a:buNone/>
              <a:defRPr sz="1470">
                <a:solidFill>
                  <a:schemeClr val="tx1">
                    <a:tint val="75000"/>
                  </a:schemeClr>
                </a:solidFill>
              </a:defRPr>
            </a:lvl5pPr>
            <a:lvl6pPr marL="2390302" indent="0">
              <a:buNone/>
              <a:defRPr sz="1470">
                <a:solidFill>
                  <a:schemeClr val="tx1">
                    <a:tint val="75000"/>
                  </a:schemeClr>
                </a:solidFill>
              </a:defRPr>
            </a:lvl6pPr>
            <a:lvl7pPr marL="2868338" indent="0">
              <a:buNone/>
              <a:defRPr sz="1470">
                <a:solidFill>
                  <a:schemeClr val="tx1">
                    <a:tint val="75000"/>
                  </a:schemeClr>
                </a:solidFill>
              </a:defRPr>
            </a:lvl7pPr>
            <a:lvl8pPr marL="3346398" indent="0">
              <a:buNone/>
              <a:defRPr sz="1470">
                <a:solidFill>
                  <a:schemeClr val="tx1">
                    <a:tint val="75000"/>
                  </a:schemeClr>
                </a:solidFill>
              </a:defRPr>
            </a:lvl8pPr>
            <a:lvl9pPr marL="3824452" indent="0">
              <a:buNone/>
              <a:defRPr sz="147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960120">
              <a:defRPr/>
            </a:pPr>
            <a:fld id="{42087B13-2AA5-4EDE-873F-0C3D97EE9D22}" type="datetime1">
              <a:rPr lang="ru-RU" altLang="ru-RU" smtClean="0">
                <a:solidFill>
                  <a:prstClr val="black">
                    <a:tint val="75000"/>
                  </a:prstClr>
                </a:solidFill>
              </a:rPr>
              <a:pPr defTabSz="960120">
                <a:defRPr/>
              </a:pPr>
              <a:t>06.02.2026</a:t>
            </a:fld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960120">
              <a:defRPr/>
            </a:pPr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960120">
              <a:defRPr/>
            </a:pPr>
            <a:fld id="{6CE18D19-6AE5-40BB-A779-F90B75D5B5AF}" type="slidenum">
              <a:rPr lang="ru-RU" altLang="ru-RU" smtClean="0">
                <a:latin typeface="Arial" panose="020B0604020202020204" pitchFamily="34" charset="0"/>
              </a:rPr>
              <a:pPr defTabSz="960120">
                <a:defRPr/>
              </a:pPr>
              <a:t>‹#›</a:t>
            </a:fld>
            <a:endParaRPr lang="ru-RU" altLang="ru-RU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2288628"/>
      </p:ext>
    </p:extLst>
  </p:cSld>
  <p:clrMapOvr>
    <a:masterClrMapping/>
  </p:clrMapOvr>
  <p:transition>
    <p:wipe dir="d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85109" y="1680270"/>
            <a:ext cx="5175647" cy="4752261"/>
          </a:xfrm>
        </p:spPr>
        <p:txBody>
          <a:bodyPr/>
          <a:lstStyle>
            <a:lvl1pPr>
              <a:defRPr sz="2940"/>
            </a:lvl1pPr>
            <a:lvl2pPr>
              <a:defRPr sz="2520"/>
            </a:lvl2pPr>
            <a:lvl3pPr>
              <a:defRPr sz="2100"/>
            </a:lvl3pPr>
            <a:lvl4pPr>
              <a:defRPr sz="1890"/>
            </a:lvl4pPr>
            <a:lvl5pPr>
              <a:defRPr sz="1890"/>
            </a:lvl5pPr>
            <a:lvl6pPr>
              <a:defRPr sz="1890"/>
            </a:lvl6pPr>
            <a:lvl7pPr>
              <a:defRPr sz="1890"/>
            </a:lvl7pPr>
            <a:lvl8pPr>
              <a:defRPr sz="1890"/>
            </a:lvl8pPr>
            <a:lvl9pPr>
              <a:defRPr sz="189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940802" y="1680270"/>
            <a:ext cx="5175647" cy="4752261"/>
          </a:xfrm>
        </p:spPr>
        <p:txBody>
          <a:bodyPr/>
          <a:lstStyle>
            <a:lvl1pPr>
              <a:defRPr sz="2940"/>
            </a:lvl1pPr>
            <a:lvl2pPr>
              <a:defRPr sz="2520"/>
            </a:lvl2pPr>
            <a:lvl3pPr>
              <a:defRPr sz="2100"/>
            </a:lvl3pPr>
            <a:lvl4pPr>
              <a:defRPr sz="1890"/>
            </a:lvl4pPr>
            <a:lvl5pPr>
              <a:defRPr sz="1890"/>
            </a:lvl5pPr>
            <a:lvl6pPr>
              <a:defRPr sz="1890"/>
            </a:lvl6pPr>
            <a:lvl7pPr>
              <a:defRPr sz="1890"/>
            </a:lvl7pPr>
            <a:lvl8pPr>
              <a:defRPr sz="1890"/>
            </a:lvl8pPr>
            <a:lvl9pPr>
              <a:defRPr sz="189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960120">
              <a:defRPr/>
            </a:pPr>
            <a:fld id="{8960A987-997C-4F7A-8981-8C116DAB73D7}" type="datetime1">
              <a:rPr lang="ru-RU" altLang="ru-RU" smtClean="0">
                <a:solidFill>
                  <a:prstClr val="black">
                    <a:tint val="75000"/>
                  </a:prstClr>
                </a:solidFill>
              </a:rPr>
              <a:pPr defTabSz="960120">
                <a:defRPr/>
              </a:pPr>
              <a:t>06.02.2026</a:t>
            </a:fld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960120">
              <a:defRPr/>
            </a:pPr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960120">
              <a:defRPr/>
            </a:pPr>
            <a:fld id="{C919B493-5497-4231-B385-6804B6E70B7E}" type="slidenum">
              <a:rPr lang="ru-RU" altLang="ru-RU" smtClean="0">
                <a:latin typeface="Arial" panose="020B0604020202020204" pitchFamily="34" charset="0"/>
              </a:rPr>
              <a:pPr defTabSz="960120">
                <a:defRPr/>
              </a:pPr>
              <a:t>‹#›</a:t>
            </a:fld>
            <a:endParaRPr lang="ru-RU" altLang="ru-RU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33936778"/>
      </p:ext>
    </p:extLst>
  </p:cSld>
  <p:clrMapOvr>
    <a:masterClrMapping/>
  </p:clrMapOvr>
  <p:transition>
    <p:wipe dir="d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0074" y="288370"/>
            <a:ext cx="9721215" cy="12001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0067" y="1611869"/>
            <a:ext cx="4772472" cy="671750"/>
          </a:xfrm>
        </p:spPr>
        <p:txBody>
          <a:bodyPr anchor="b"/>
          <a:lstStyle>
            <a:lvl1pPr marL="0" indent="0">
              <a:buNone/>
              <a:defRPr sz="2520" b="1"/>
            </a:lvl1pPr>
            <a:lvl2pPr marL="478060" indent="0">
              <a:buNone/>
              <a:defRPr sz="2100" b="1"/>
            </a:lvl2pPr>
            <a:lvl3pPr marL="956114" indent="0">
              <a:buNone/>
              <a:defRPr sz="1890" b="1"/>
            </a:lvl3pPr>
            <a:lvl4pPr marL="1434170" indent="0">
              <a:buNone/>
              <a:defRPr sz="1680" b="1"/>
            </a:lvl4pPr>
            <a:lvl5pPr marL="1912226" indent="0">
              <a:buNone/>
              <a:defRPr sz="1680" b="1"/>
            </a:lvl5pPr>
            <a:lvl6pPr marL="2390302" indent="0">
              <a:buNone/>
              <a:defRPr sz="1680" b="1"/>
            </a:lvl6pPr>
            <a:lvl7pPr marL="2868338" indent="0">
              <a:buNone/>
              <a:defRPr sz="1680" b="1"/>
            </a:lvl7pPr>
            <a:lvl8pPr marL="3346398" indent="0">
              <a:buNone/>
              <a:defRPr sz="1680" b="1"/>
            </a:lvl8pPr>
            <a:lvl9pPr marL="3824452" indent="0">
              <a:buNone/>
              <a:defRPr sz="168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0067" y="2283619"/>
            <a:ext cx="4772472" cy="4148852"/>
          </a:xfrm>
        </p:spPr>
        <p:txBody>
          <a:bodyPr/>
          <a:lstStyle>
            <a:lvl1pPr>
              <a:defRPr sz="2520"/>
            </a:lvl1pPr>
            <a:lvl2pPr>
              <a:defRPr sz="2100"/>
            </a:lvl2pPr>
            <a:lvl3pPr>
              <a:defRPr sz="1890"/>
            </a:lvl3pPr>
            <a:lvl4pPr>
              <a:defRPr sz="1680"/>
            </a:lvl4pPr>
            <a:lvl5pPr>
              <a:defRPr sz="1680"/>
            </a:lvl5pPr>
            <a:lvl6pPr>
              <a:defRPr sz="1680"/>
            </a:lvl6pPr>
            <a:lvl7pPr>
              <a:defRPr sz="1680"/>
            </a:lvl7pPr>
            <a:lvl8pPr>
              <a:defRPr sz="1680"/>
            </a:lvl8pPr>
            <a:lvl9pPr>
              <a:defRPr sz="168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486942" y="1611869"/>
            <a:ext cx="4774347" cy="671750"/>
          </a:xfrm>
        </p:spPr>
        <p:txBody>
          <a:bodyPr anchor="b"/>
          <a:lstStyle>
            <a:lvl1pPr marL="0" indent="0">
              <a:buNone/>
              <a:defRPr sz="2520" b="1"/>
            </a:lvl1pPr>
            <a:lvl2pPr marL="478060" indent="0">
              <a:buNone/>
              <a:defRPr sz="2100" b="1"/>
            </a:lvl2pPr>
            <a:lvl3pPr marL="956114" indent="0">
              <a:buNone/>
              <a:defRPr sz="1890" b="1"/>
            </a:lvl3pPr>
            <a:lvl4pPr marL="1434170" indent="0">
              <a:buNone/>
              <a:defRPr sz="1680" b="1"/>
            </a:lvl4pPr>
            <a:lvl5pPr marL="1912226" indent="0">
              <a:buNone/>
              <a:defRPr sz="1680" b="1"/>
            </a:lvl5pPr>
            <a:lvl6pPr marL="2390302" indent="0">
              <a:buNone/>
              <a:defRPr sz="1680" b="1"/>
            </a:lvl6pPr>
            <a:lvl7pPr marL="2868338" indent="0">
              <a:buNone/>
              <a:defRPr sz="1680" b="1"/>
            </a:lvl7pPr>
            <a:lvl8pPr marL="3346398" indent="0">
              <a:buNone/>
              <a:defRPr sz="1680" b="1"/>
            </a:lvl8pPr>
            <a:lvl9pPr marL="3824452" indent="0">
              <a:buNone/>
              <a:defRPr sz="168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486942" y="2283619"/>
            <a:ext cx="4774347" cy="4148852"/>
          </a:xfrm>
        </p:spPr>
        <p:txBody>
          <a:bodyPr/>
          <a:lstStyle>
            <a:lvl1pPr>
              <a:defRPr sz="2520"/>
            </a:lvl1pPr>
            <a:lvl2pPr>
              <a:defRPr sz="2100"/>
            </a:lvl2pPr>
            <a:lvl3pPr>
              <a:defRPr sz="1890"/>
            </a:lvl3pPr>
            <a:lvl4pPr>
              <a:defRPr sz="1680"/>
            </a:lvl4pPr>
            <a:lvl5pPr>
              <a:defRPr sz="1680"/>
            </a:lvl5pPr>
            <a:lvl6pPr>
              <a:defRPr sz="1680"/>
            </a:lvl6pPr>
            <a:lvl7pPr>
              <a:defRPr sz="1680"/>
            </a:lvl7pPr>
            <a:lvl8pPr>
              <a:defRPr sz="1680"/>
            </a:lvl8pPr>
            <a:lvl9pPr>
              <a:defRPr sz="168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960120">
              <a:defRPr/>
            </a:pPr>
            <a:fld id="{FC0CB993-13F4-434B-B38D-6F2D0AE402B1}" type="datetime1">
              <a:rPr lang="ru-RU" altLang="ru-RU" smtClean="0">
                <a:solidFill>
                  <a:prstClr val="black">
                    <a:tint val="75000"/>
                  </a:prstClr>
                </a:solidFill>
              </a:rPr>
              <a:pPr defTabSz="960120">
                <a:defRPr/>
              </a:pPr>
              <a:t>06.02.2026</a:t>
            </a:fld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960120">
              <a:defRPr/>
            </a:pPr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960120">
              <a:defRPr/>
            </a:pPr>
            <a:fld id="{34D6B903-4739-4DD9-9778-E68BB015FD00}" type="slidenum">
              <a:rPr lang="ru-RU" altLang="ru-RU" smtClean="0">
                <a:latin typeface="Arial" panose="020B0604020202020204" pitchFamily="34" charset="0"/>
              </a:rPr>
              <a:pPr defTabSz="960120">
                <a:defRPr/>
              </a:pPr>
              <a:t>‹#›</a:t>
            </a:fld>
            <a:endParaRPr lang="ru-RU" altLang="ru-RU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86449636"/>
      </p:ext>
    </p:extLst>
  </p:cSld>
  <p:clrMapOvr>
    <a:masterClrMapping/>
  </p:clrMapOvr>
  <p:transition>
    <p:wipe dir="d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960120">
              <a:defRPr/>
            </a:pPr>
            <a:fld id="{E2BA5C5C-21D7-45D9-8FF8-0B00675FE5D2}" type="datetime1">
              <a:rPr lang="ru-RU" altLang="ru-RU" smtClean="0">
                <a:solidFill>
                  <a:prstClr val="black">
                    <a:tint val="75000"/>
                  </a:prstClr>
                </a:solidFill>
              </a:rPr>
              <a:pPr defTabSz="960120">
                <a:defRPr/>
              </a:pPr>
              <a:t>06.02.2026</a:t>
            </a:fld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960120">
              <a:defRPr/>
            </a:pPr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960120">
              <a:defRPr/>
            </a:pPr>
            <a:fld id="{9090B4C8-88C1-4AF3-84FE-D4FF859A0D57}" type="slidenum">
              <a:rPr lang="ru-RU" altLang="ru-RU" smtClean="0">
                <a:latin typeface="Arial" panose="020B0604020202020204" pitchFamily="34" charset="0"/>
              </a:rPr>
              <a:pPr defTabSz="960120">
                <a:defRPr/>
              </a:pPr>
              <a:t>‹#›</a:t>
            </a:fld>
            <a:endParaRPr lang="ru-RU" altLang="ru-RU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32993788"/>
      </p:ext>
    </p:extLst>
  </p:cSld>
  <p:clrMapOvr>
    <a:masterClrMapping/>
  </p:clrMapOvr>
  <p:transition>
    <p:wipe dir="d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960120">
              <a:defRPr/>
            </a:pPr>
            <a:fld id="{4C6725D9-0B0C-44EB-BADC-E986E09031A0}" type="datetime1">
              <a:rPr lang="ru-RU" altLang="ru-RU" smtClean="0">
                <a:solidFill>
                  <a:prstClr val="black">
                    <a:tint val="75000"/>
                  </a:prstClr>
                </a:solidFill>
              </a:rPr>
              <a:pPr defTabSz="960120">
                <a:defRPr/>
              </a:pPr>
              <a:t>06.02.2026</a:t>
            </a:fld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960120">
              <a:defRPr/>
            </a:pPr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960120">
              <a:defRPr/>
            </a:pPr>
            <a:fld id="{9FB888E9-1FE1-4254-876F-A1E7E53963FE}" type="slidenum">
              <a:rPr lang="ru-RU" altLang="ru-RU" smtClean="0">
                <a:latin typeface="Arial" panose="020B0604020202020204" pitchFamily="34" charset="0"/>
              </a:rPr>
              <a:pPr defTabSz="960120">
                <a:defRPr/>
              </a:pPr>
              <a:t>‹#›</a:t>
            </a:fld>
            <a:endParaRPr lang="ru-RU" altLang="ru-RU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44308866"/>
      </p:ext>
    </p:extLst>
  </p:cSld>
  <p:clrMapOvr>
    <a:masterClrMapping/>
  </p:clrMapOvr>
  <p:transition>
    <p:wipe dir="d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0068" y="286702"/>
            <a:ext cx="3553570" cy="1220153"/>
          </a:xfrm>
        </p:spPr>
        <p:txBody>
          <a:bodyPr anchor="b"/>
          <a:lstStyle>
            <a:lvl1pPr algn="l">
              <a:defRPr sz="21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23088" y="286717"/>
            <a:ext cx="6038255" cy="6145769"/>
          </a:xfrm>
        </p:spPr>
        <p:txBody>
          <a:bodyPr/>
          <a:lstStyle>
            <a:lvl1pPr>
              <a:defRPr sz="3360"/>
            </a:lvl1pPr>
            <a:lvl2pPr>
              <a:defRPr sz="2940"/>
            </a:lvl2pPr>
            <a:lvl3pPr>
              <a:defRPr sz="252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40068" y="1506865"/>
            <a:ext cx="3553570" cy="4925616"/>
          </a:xfrm>
        </p:spPr>
        <p:txBody>
          <a:bodyPr/>
          <a:lstStyle>
            <a:lvl1pPr marL="0" indent="0">
              <a:buNone/>
              <a:defRPr sz="1470"/>
            </a:lvl1pPr>
            <a:lvl2pPr marL="478060" indent="0">
              <a:buNone/>
              <a:defRPr sz="1260"/>
            </a:lvl2pPr>
            <a:lvl3pPr marL="956114" indent="0">
              <a:buNone/>
              <a:defRPr sz="1050"/>
            </a:lvl3pPr>
            <a:lvl4pPr marL="1434170" indent="0">
              <a:buNone/>
              <a:defRPr sz="945"/>
            </a:lvl4pPr>
            <a:lvl5pPr marL="1912226" indent="0">
              <a:buNone/>
              <a:defRPr sz="945"/>
            </a:lvl5pPr>
            <a:lvl6pPr marL="2390302" indent="0">
              <a:buNone/>
              <a:defRPr sz="945"/>
            </a:lvl6pPr>
            <a:lvl7pPr marL="2868338" indent="0">
              <a:buNone/>
              <a:defRPr sz="945"/>
            </a:lvl7pPr>
            <a:lvl8pPr marL="3346398" indent="0">
              <a:buNone/>
              <a:defRPr sz="945"/>
            </a:lvl8pPr>
            <a:lvl9pPr marL="3824452" indent="0">
              <a:buNone/>
              <a:defRPr sz="94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960120">
              <a:defRPr/>
            </a:pPr>
            <a:fld id="{BEA20571-D4A5-4333-A2A0-324D5F0BAEBE}" type="datetime1">
              <a:rPr lang="ru-RU" altLang="ru-RU" smtClean="0">
                <a:solidFill>
                  <a:prstClr val="black">
                    <a:tint val="75000"/>
                  </a:prstClr>
                </a:solidFill>
              </a:rPr>
              <a:pPr defTabSz="960120">
                <a:defRPr/>
              </a:pPr>
              <a:t>06.02.2026</a:t>
            </a:fld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960120">
              <a:defRPr/>
            </a:pPr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960120">
              <a:defRPr/>
            </a:pPr>
            <a:fld id="{74766A90-B940-4C4B-86CF-1DCE53812668}" type="slidenum">
              <a:rPr lang="ru-RU" altLang="ru-RU" smtClean="0">
                <a:latin typeface="Arial" panose="020B0604020202020204" pitchFamily="34" charset="0"/>
              </a:rPr>
              <a:pPr defTabSz="960120">
                <a:defRPr/>
              </a:pPr>
              <a:t>‹#›</a:t>
            </a:fld>
            <a:endParaRPr lang="ru-RU" altLang="ru-RU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70801235"/>
      </p:ext>
    </p:extLst>
  </p:cSld>
  <p:clrMapOvr>
    <a:masterClrMapping/>
  </p:clrMapOvr>
  <p:transition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46D851-35FF-4061-97ED-663AD22868B0}" type="datetimeFigureOut">
              <a:rPr lang="ru-RU"/>
              <a:pPr>
                <a:defRPr/>
              </a:pPr>
              <a:t>06.02.2026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42FC89-C68C-43FC-B43E-B1AAC64D3A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873038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Click="0"/>
    </mc:Choice>
    <mc:Fallback>
      <p:transition advClick="0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17140" y="5040631"/>
            <a:ext cx="6480810" cy="595075"/>
          </a:xfrm>
        </p:spPr>
        <p:txBody>
          <a:bodyPr anchor="b"/>
          <a:lstStyle>
            <a:lvl1pPr algn="l">
              <a:defRPr sz="21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117140" y="643414"/>
            <a:ext cx="6480810" cy="4320540"/>
          </a:xfrm>
        </p:spPr>
        <p:txBody>
          <a:bodyPr rtlCol="0">
            <a:normAutofit/>
          </a:bodyPr>
          <a:lstStyle>
            <a:lvl1pPr marL="0" indent="0">
              <a:buNone/>
              <a:defRPr sz="3360"/>
            </a:lvl1pPr>
            <a:lvl2pPr marL="478060" indent="0">
              <a:buNone/>
              <a:defRPr sz="2940"/>
            </a:lvl2pPr>
            <a:lvl3pPr marL="956114" indent="0">
              <a:buNone/>
              <a:defRPr sz="2520"/>
            </a:lvl3pPr>
            <a:lvl4pPr marL="1434170" indent="0">
              <a:buNone/>
              <a:defRPr sz="2100"/>
            </a:lvl4pPr>
            <a:lvl5pPr marL="1912226" indent="0">
              <a:buNone/>
              <a:defRPr sz="2100"/>
            </a:lvl5pPr>
            <a:lvl6pPr marL="2390302" indent="0">
              <a:buNone/>
              <a:defRPr sz="2100"/>
            </a:lvl6pPr>
            <a:lvl7pPr marL="2868338" indent="0">
              <a:buNone/>
              <a:defRPr sz="2100"/>
            </a:lvl7pPr>
            <a:lvl8pPr marL="3346398" indent="0">
              <a:buNone/>
              <a:defRPr sz="2100"/>
            </a:lvl8pPr>
            <a:lvl9pPr marL="3824452" indent="0">
              <a:buNone/>
              <a:defRPr sz="21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117140" y="5635706"/>
            <a:ext cx="6480810" cy="845105"/>
          </a:xfrm>
        </p:spPr>
        <p:txBody>
          <a:bodyPr/>
          <a:lstStyle>
            <a:lvl1pPr marL="0" indent="0">
              <a:buNone/>
              <a:defRPr sz="1470"/>
            </a:lvl1pPr>
            <a:lvl2pPr marL="478060" indent="0">
              <a:buNone/>
              <a:defRPr sz="1260"/>
            </a:lvl2pPr>
            <a:lvl3pPr marL="956114" indent="0">
              <a:buNone/>
              <a:defRPr sz="1050"/>
            </a:lvl3pPr>
            <a:lvl4pPr marL="1434170" indent="0">
              <a:buNone/>
              <a:defRPr sz="945"/>
            </a:lvl4pPr>
            <a:lvl5pPr marL="1912226" indent="0">
              <a:buNone/>
              <a:defRPr sz="945"/>
            </a:lvl5pPr>
            <a:lvl6pPr marL="2390302" indent="0">
              <a:buNone/>
              <a:defRPr sz="945"/>
            </a:lvl6pPr>
            <a:lvl7pPr marL="2868338" indent="0">
              <a:buNone/>
              <a:defRPr sz="945"/>
            </a:lvl7pPr>
            <a:lvl8pPr marL="3346398" indent="0">
              <a:buNone/>
              <a:defRPr sz="945"/>
            </a:lvl8pPr>
            <a:lvl9pPr marL="3824452" indent="0">
              <a:buNone/>
              <a:defRPr sz="94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960120">
              <a:defRPr/>
            </a:pPr>
            <a:fld id="{BF9D84A3-F74F-4767-B6C6-537942F91607}" type="datetime1">
              <a:rPr lang="ru-RU" altLang="ru-RU" smtClean="0">
                <a:solidFill>
                  <a:prstClr val="black">
                    <a:tint val="75000"/>
                  </a:prstClr>
                </a:solidFill>
              </a:rPr>
              <a:pPr defTabSz="960120">
                <a:defRPr/>
              </a:pPr>
              <a:t>06.02.2026</a:t>
            </a:fld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960120">
              <a:defRPr/>
            </a:pPr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960120">
              <a:defRPr/>
            </a:pPr>
            <a:fld id="{DC09E1EA-8827-44A4-BEC8-F2A6248AA80F}" type="slidenum">
              <a:rPr lang="ru-RU" altLang="ru-RU" smtClean="0">
                <a:latin typeface="Arial" panose="020B0604020202020204" pitchFamily="34" charset="0"/>
              </a:rPr>
              <a:pPr defTabSz="960120">
                <a:defRPr/>
              </a:pPr>
              <a:t>‹#›</a:t>
            </a:fld>
            <a:endParaRPr lang="ru-RU" altLang="ru-RU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00189221"/>
      </p:ext>
    </p:extLst>
  </p:cSld>
  <p:clrMapOvr>
    <a:masterClrMapping/>
  </p:clrMapOvr>
  <p:transition>
    <p:wipe dir="d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960120">
              <a:defRPr/>
            </a:pPr>
            <a:fld id="{C63A9E2D-46E8-4258-AFFB-ACA4282CE340}" type="datetime1">
              <a:rPr lang="ru-RU" altLang="ru-RU" smtClean="0">
                <a:solidFill>
                  <a:prstClr val="black">
                    <a:tint val="75000"/>
                  </a:prstClr>
                </a:solidFill>
              </a:rPr>
              <a:pPr defTabSz="960120">
                <a:defRPr/>
              </a:pPr>
              <a:t>06.02.2026</a:t>
            </a:fld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960120">
              <a:defRPr/>
            </a:pPr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960120">
              <a:defRPr/>
            </a:pPr>
            <a:fld id="{D7BA7080-59AC-4C09-8B54-5911557AE3DD}" type="slidenum">
              <a:rPr lang="ru-RU" altLang="ru-RU" smtClean="0">
                <a:latin typeface="Arial" panose="020B0604020202020204" pitchFamily="34" charset="0"/>
              </a:rPr>
              <a:pPr defTabSz="960120">
                <a:defRPr/>
              </a:pPr>
              <a:t>‹#›</a:t>
            </a:fld>
            <a:endParaRPr lang="ru-RU" altLang="ru-RU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40738244"/>
      </p:ext>
    </p:extLst>
  </p:cSld>
  <p:clrMapOvr>
    <a:masterClrMapping/>
  </p:clrMapOvr>
  <p:transition>
    <p:wipe dir="d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483560" y="288428"/>
            <a:ext cx="2632830" cy="614410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85134" y="288428"/>
            <a:ext cx="7718465" cy="61441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960120">
              <a:defRPr/>
            </a:pPr>
            <a:fld id="{98A8F3AA-1CD1-4986-8140-EA966FB896E8}" type="datetime1">
              <a:rPr lang="ru-RU" altLang="ru-RU" smtClean="0">
                <a:solidFill>
                  <a:prstClr val="black">
                    <a:tint val="75000"/>
                  </a:prstClr>
                </a:solidFill>
              </a:rPr>
              <a:pPr defTabSz="960120">
                <a:defRPr/>
              </a:pPr>
              <a:t>06.02.2026</a:t>
            </a:fld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960120">
              <a:defRPr/>
            </a:pPr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960120">
              <a:defRPr/>
            </a:pPr>
            <a:fld id="{67E01E08-A1F3-4810-80AC-A6EA10414099}" type="slidenum">
              <a:rPr lang="ru-RU" altLang="ru-RU" smtClean="0">
                <a:latin typeface="Arial" panose="020B0604020202020204" pitchFamily="34" charset="0"/>
              </a:rPr>
              <a:pPr defTabSz="960120">
                <a:defRPr/>
              </a:pPr>
              <a:t>‹#›</a:t>
            </a:fld>
            <a:endParaRPr lang="ru-RU" altLang="ru-RU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37799747"/>
      </p:ext>
    </p:extLst>
  </p:cSld>
  <p:clrMapOvr>
    <a:masterClrMapping/>
  </p:clrMapOvr>
  <p:transition>
    <p:wipe dir="d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10101" y="2236950"/>
            <a:ext cx="9181148" cy="1543526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20209" y="4080510"/>
            <a:ext cx="7560945" cy="184023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780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561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34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122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903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683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3463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8244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960120">
              <a:defRPr/>
            </a:pPr>
            <a:fld id="{FB3CEF77-27EE-43AD-92B2-75F318A5DA7C}" type="datetime1">
              <a:rPr lang="ru-RU" altLang="ru-RU" smtClean="0">
                <a:solidFill>
                  <a:prstClr val="black">
                    <a:tint val="75000"/>
                  </a:prstClr>
                </a:solidFill>
              </a:rPr>
              <a:pPr defTabSz="960120">
                <a:defRPr/>
              </a:pPr>
              <a:t>06.02.2026</a:t>
            </a:fld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960120">
              <a:defRPr/>
            </a:pPr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960120">
              <a:defRPr/>
            </a:pPr>
            <a:fld id="{DEC1B816-86D2-4219-843C-955A71075233}" type="slidenum">
              <a:rPr lang="ru-RU" altLang="ru-RU" smtClean="0">
                <a:latin typeface="Arial" panose="020B0604020202020204" pitchFamily="34" charset="0"/>
              </a:rPr>
              <a:pPr defTabSz="960120">
                <a:defRPr/>
              </a:pPr>
              <a:t>‹#›</a:t>
            </a:fld>
            <a:endParaRPr lang="ru-RU" altLang="ru-RU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40140679"/>
      </p:ext>
    </p:extLst>
  </p:cSld>
  <p:clrMapOvr>
    <a:masterClrMapping/>
  </p:clrMapOvr>
  <p:transition>
    <p:wipe dir="d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960120">
              <a:defRPr/>
            </a:pPr>
            <a:fld id="{E86D09EC-562A-4F33-A687-967D919DDDFF}" type="datetime1">
              <a:rPr lang="ru-RU" altLang="ru-RU" smtClean="0">
                <a:solidFill>
                  <a:prstClr val="black">
                    <a:tint val="75000"/>
                  </a:prstClr>
                </a:solidFill>
              </a:rPr>
              <a:pPr defTabSz="960120">
                <a:defRPr/>
              </a:pPr>
              <a:t>06.02.2026</a:t>
            </a:fld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960120">
              <a:defRPr/>
            </a:pPr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960120">
              <a:defRPr/>
            </a:pPr>
            <a:fld id="{8DEA6592-677A-4DA7-938A-F836C727E4DD}" type="slidenum">
              <a:rPr lang="ru-RU" altLang="ru-RU" smtClean="0">
                <a:latin typeface="Arial" panose="020B0604020202020204" pitchFamily="34" charset="0"/>
              </a:rPr>
              <a:pPr defTabSz="960120">
                <a:defRPr/>
              </a:pPr>
              <a:t>‹#›</a:t>
            </a:fld>
            <a:endParaRPr lang="ru-RU" altLang="ru-RU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283325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3232" y="4627305"/>
            <a:ext cx="9181148" cy="1430179"/>
          </a:xfrm>
        </p:spPr>
        <p:txBody>
          <a:bodyPr anchor="t"/>
          <a:lstStyle>
            <a:lvl1pPr algn="l">
              <a:defRPr sz="42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53232" y="3052049"/>
            <a:ext cx="9181148" cy="1575196"/>
          </a:xfrm>
        </p:spPr>
        <p:txBody>
          <a:bodyPr anchor="b"/>
          <a:lstStyle>
            <a:lvl1pPr marL="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1pPr>
            <a:lvl2pPr marL="478060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2pPr>
            <a:lvl3pPr marL="956114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3pPr>
            <a:lvl4pPr marL="1434170" indent="0">
              <a:buNone/>
              <a:defRPr sz="1470">
                <a:solidFill>
                  <a:schemeClr val="tx1">
                    <a:tint val="75000"/>
                  </a:schemeClr>
                </a:solidFill>
              </a:defRPr>
            </a:lvl4pPr>
            <a:lvl5pPr marL="1912226" indent="0">
              <a:buNone/>
              <a:defRPr sz="1470">
                <a:solidFill>
                  <a:schemeClr val="tx1">
                    <a:tint val="75000"/>
                  </a:schemeClr>
                </a:solidFill>
              </a:defRPr>
            </a:lvl5pPr>
            <a:lvl6pPr marL="2390302" indent="0">
              <a:buNone/>
              <a:defRPr sz="1470">
                <a:solidFill>
                  <a:schemeClr val="tx1">
                    <a:tint val="75000"/>
                  </a:schemeClr>
                </a:solidFill>
              </a:defRPr>
            </a:lvl6pPr>
            <a:lvl7pPr marL="2868338" indent="0">
              <a:buNone/>
              <a:defRPr sz="1470">
                <a:solidFill>
                  <a:schemeClr val="tx1">
                    <a:tint val="75000"/>
                  </a:schemeClr>
                </a:solidFill>
              </a:defRPr>
            </a:lvl7pPr>
            <a:lvl8pPr marL="3346398" indent="0">
              <a:buNone/>
              <a:defRPr sz="1470">
                <a:solidFill>
                  <a:schemeClr val="tx1">
                    <a:tint val="75000"/>
                  </a:schemeClr>
                </a:solidFill>
              </a:defRPr>
            </a:lvl8pPr>
            <a:lvl9pPr marL="3824452" indent="0">
              <a:buNone/>
              <a:defRPr sz="147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960120">
              <a:defRPr/>
            </a:pPr>
            <a:fld id="{42087B13-2AA5-4EDE-873F-0C3D97EE9D22}" type="datetime1">
              <a:rPr lang="ru-RU" altLang="ru-RU" smtClean="0">
                <a:solidFill>
                  <a:prstClr val="black">
                    <a:tint val="75000"/>
                  </a:prstClr>
                </a:solidFill>
              </a:rPr>
              <a:pPr defTabSz="960120">
                <a:defRPr/>
              </a:pPr>
              <a:t>06.02.2026</a:t>
            </a:fld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960120">
              <a:defRPr/>
            </a:pPr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960120">
              <a:defRPr/>
            </a:pPr>
            <a:fld id="{6CE18D19-6AE5-40BB-A779-F90B75D5B5AF}" type="slidenum">
              <a:rPr lang="ru-RU" altLang="ru-RU" smtClean="0">
                <a:latin typeface="Arial" panose="020B0604020202020204" pitchFamily="34" charset="0"/>
              </a:rPr>
              <a:pPr defTabSz="960120">
                <a:defRPr/>
              </a:pPr>
              <a:t>‹#›</a:t>
            </a:fld>
            <a:endParaRPr lang="ru-RU" altLang="ru-RU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65788172"/>
      </p:ext>
    </p:extLst>
  </p:cSld>
  <p:clrMapOvr>
    <a:masterClrMapping/>
  </p:clrMapOvr>
  <p:transition>
    <p:wipe dir="d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85109" y="1680270"/>
            <a:ext cx="5175647" cy="4752261"/>
          </a:xfrm>
        </p:spPr>
        <p:txBody>
          <a:bodyPr/>
          <a:lstStyle>
            <a:lvl1pPr>
              <a:defRPr sz="2940"/>
            </a:lvl1pPr>
            <a:lvl2pPr>
              <a:defRPr sz="2520"/>
            </a:lvl2pPr>
            <a:lvl3pPr>
              <a:defRPr sz="2100"/>
            </a:lvl3pPr>
            <a:lvl4pPr>
              <a:defRPr sz="1890"/>
            </a:lvl4pPr>
            <a:lvl5pPr>
              <a:defRPr sz="1890"/>
            </a:lvl5pPr>
            <a:lvl6pPr>
              <a:defRPr sz="1890"/>
            </a:lvl6pPr>
            <a:lvl7pPr>
              <a:defRPr sz="1890"/>
            </a:lvl7pPr>
            <a:lvl8pPr>
              <a:defRPr sz="1890"/>
            </a:lvl8pPr>
            <a:lvl9pPr>
              <a:defRPr sz="189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940802" y="1680270"/>
            <a:ext cx="5175647" cy="4752261"/>
          </a:xfrm>
        </p:spPr>
        <p:txBody>
          <a:bodyPr/>
          <a:lstStyle>
            <a:lvl1pPr>
              <a:defRPr sz="2940"/>
            </a:lvl1pPr>
            <a:lvl2pPr>
              <a:defRPr sz="2520"/>
            </a:lvl2pPr>
            <a:lvl3pPr>
              <a:defRPr sz="2100"/>
            </a:lvl3pPr>
            <a:lvl4pPr>
              <a:defRPr sz="1890"/>
            </a:lvl4pPr>
            <a:lvl5pPr>
              <a:defRPr sz="1890"/>
            </a:lvl5pPr>
            <a:lvl6pPr>
              <a:defRPr sz="1890"/>
            </a:lvl6pPr>
            <a:lvl7pPr>
              <a:defRPr sz="1890"/>
            </a:lvl7pPr>
            <a:lvl8pPr>
              <a:defRPr sz="1890"/>
            </a:lvl8pPr>
            <a:lvl9pPr>
              <a:defRPr sz="189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960120">
              <a:defRPr/>
            </a:pPr>
            <a:fld id="{8960A987-997C-4F7A-8981-8C116DAB73D7}" type="datetime1">
              <a:rPr lang="ru-RU" altLang="ru-RU" smtClean="0">
                <a:solidFill>
                  <a:prstClr val="black">
                    <a:tint val="75000"/>
                  </a:prstClr>
                </a:solidFill>
              </a:rPr>
              <a:pPr defTabSz="960120">
                <a:defRPr/>
              </a:pPr>
              <a:t>06.02.2026</a:t>
            </a:fld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960120">
              <a:defRPr/>
            </a:pPr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960120">
              <a:defRPr/>
            </a:pPr>
            <a:fld id="{C919B493-5497-4231-B385-6804B6E70B7E}" type="slidenum">
              <a:rPr lang="ru-RU" altLang="ru-RU" smtClean="0">
                <a:latin typeface="Arial" panose="020B0604020202020204" pitchFamily="34" charset="0"/>
              </a:rPr>
              <a:pPr defTabSz="960120">
                <a:defRPr/>
              </a:pPr>
              <a:t>‹#›</a:t>
            </a:fld>
            <a:endParaRPr lang="ru-RU" altLang="ru-RU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11251373"/>
      </p:ext>
    </p:extLst>
  </p:cSld>
  <p:clrMapOvr>
    <a:masterClrMapping/>
  </p:clrMapOvr>
  <p:transition>
    <p:wipe dir="d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0074" y="288370"/>
            <a:ext cx="9721215" cy="12001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0067" y="1611869"/>
            <a:ext cx="4772472" cy="671750"/>
          </a:xfrm>
        </p:spPr>
        <p:txBody>
          <a:bodyPr anchor="b"/>
          <a:lstStyle>
            <a:lvl1pPr marL="0" indent="0">
              <a:buNone/>
              <a:defRPr sz="2520" b="1"/>
            </a:lvl1pPr>
            <a:lvl2pPr marL="478060" indent="0">
              <a:buNone/>
              <a:defRPr sz="2100" b="1"/>
            </a:lvl2pPr>
            <a:lvl3pPr marL="956114" indent="0">
              <a:buNone/>
              <a:defRPr sz="1890" b="1"/>
            </a:lvl3pPr>
            <a:lvl4pPr marL="1434170" indent="0">
              <a:buNone/>
              <a:defRPr sz="1680" b="1"/>
            </a:lvl4pPr>
            <a:lvl5pPr marL="1912226" indent="0">
              <a:buNone/>
              <a:defRPr sz="1680" b="1"/>
            </a:lvl5pPr>
            <a:lvl6pPr marL="2390302" indent="0">
              <a:buNone/>
              <a:defRPr sz="1680" b="1"/>
            </a:lvl6pPr>
            <a:lvl7pPr marL="2868338" indent="0">
              <a:buNone/>
              <a:defRPr sz="1680" b="1"/>
            </a:lvl7pPr>
            <a:lvl8pPr marL="3346398" indent="0">
              <a:buNone/>
              <a:defRPr sz="1680" b="1"/>
            </a:lvl8pPr>
            <a:lvl9pPr marL="3824452" indent="0">
              <a:buNone/>
              <a:defRPr sz="168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0067" y="2283619"/>
            <a:ext cx="4772472" cy="4148852"/>
          </a:xfrm>
        </p:spPr>
        <p:txBody>
          <a:bodyPr/>
          <a:lstStyle>
            <a:lvl1pPr>
              <a:defRPr sz="2520"/>
            </a:lvl1pPr>
            <a:lvl2pPr>
              <a:defRPr sz="2100"/>
            </a:lvl2pPr>
            <a:lvl3pPr>
              <a:defRPr sz="1890"/>
            </a:lvl3pPr>
            <a:lvl4pPr>
              <a:defRPr sz="1680"/>
            </a:lvl4pPr>
            <a:lvl5pPr>
              <a:defRPr sz="1680"/>
            </a:lvl5pPr>
            <a:lvl6pPr>
              <a:defRPr sz="1680"/>
            </a:lvl6pPr>
            <a:lvl7pPr>
              <a:defRPr sz="1680"/>
            </a:lvl7pPr>
            <a:lvl8pPr>
              <a:defRPr sz="1680"/>
            </a:lvl8pPr>
            <a:lvl9pPr>
              <a:defRPr sz="168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486942" y="1611869"/>
            <a:ext cx="4774347" cy="671750"/>
          </a:xfrm>
        </p:spPr>
        <p:txBody>
          <a:bodyPr anchor="b"/>
          <a:lstStyle>
            <a:lvl1pPr marL="0" indent="0">
              <a:buNone/>
              <a:defRPr sz="2520" b="1"/>
            </a:lvl1pPr>
            <a:lvl2pPr marL="478060" indent="0">
              <a:buNone/>
              <a:defRPr sz="2100" b="1"/>
            </a:lvl2pPr>
            <a:lvl3pPr marL="956114" indent="0">
              <a:buNone/>
              <a:defRPr sz="1890" b="1"/>
            </a:lvl3pPr>
            <a:lvl4pPr marL="1434170" indent="0">
              <a:buNone/>
              <a:defRPr sz="1680" b="1"/>
            </a:lvl4pPr>
            <a:lvl5pPr marL="1912226" indent="0">
              <a:buNone/>
              <a:defRPr sz="1680" b="1"/>
            </a:lvl5pPr>
            <a:lvl6pPr marL="2390302" indent="0">
              <a:buNone/>
              <a:defRPr sz="1680" b="1"/>
            </a:lvl6pPr>
            <a:lvl7pPr marL="2868338" indent="0">
              <a:buNone/>
              <a:defRPr sz="1680" b="1"/>
            </a:lvl7pPr>
            <a:lvl8pPr marL="3346398" indent="0">
              <a:buNone/>
              <a:defRPr sz="1680" b="1"/>
            </a:lvl8pPr>
            <a:lvl9pPr marL="3824452" indent="0">
              <a:buNone/>
              <a:defRPr sz="168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486942" y="2283619"/>
            <a:ext cx="4774347" cy="4148852"/>
          </a:xfrm>
        </p:spPr>
        <p:txBody>
          <a:bodyPr/>
          <a:lstStyle>
            <a:lvl1pPr>
              <a:defRPr sz="2520"/>
            </a:lvl1pPr>
            <a:lvl2pPr>
              <a:defRPr sz="2100"/>
            </a:lvl2pPr>
            <a:lvl3pPr>
              <a:defRPr sz="1890"/>
            </a:lvl3pPr>
            <a:lvl4pPr>
              <a:defRPr sz="1680"/>
            </a:lvl4pPr>
            <a:lvl5pPr>
              <a:defRPr sz="1680"/>
            </a:lvl5pPr>
            <a:lvl6pPr>
              <a:defRPr sz="1680"/>
            </a:lvl6pPr>
            <a:lvl7pPr>
              <a:defRPr sz="1680"/>
            </a:lvl7pPr>
            <a:lvl8pPr>
              <a:defRPr sz="1680"/>
            </a:lvl8pPr>
            <a:lvl9pPr>
              <a:defRPr sz="168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960120">
              <a:defRPr/>
            </a:pPr>
            <a:fld id="{FC0CB993-13F4-434B-B38D-6F2D0AE402B1}" type="datetime1">
              <a:rPr lang="ru-RU" altLang="ru-RU" smtClean="0">
                <a:solidFill>
                  <a:prstClr val="black">
                    <a:tint val="75000"/>
                  </a:prstClr>
                </a:solidFill>
              </a:rPr>
              <a:pPr defTabSz="960120">
                <a:defRPr/>
              </a:pPr>
              <a:t>06.02.2026</a:t>
            </a:fld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960120">
              <a:defRPr/>
            </a:pPr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960120">
              <a:defRPr/>
            </a:pPr>
            <a:fld id="{34D6B903-4739-4DD9-9778-E68BB015FD00}" type="slidenum">
              <a:rPr lang="ru-RU" altLang="ru-RU" smtClean="0">
                <a:latin typeface="Arial" panose="020B0604020202020204" pitchFamily="34" charset="0"/>
              </a:rPr>
              <a:pPr defTabSz="960120">
                <a:defRPr/>
              </a:pPr>
              <a:t>‹#›</a:t>
            </a:fld>
            <a:endParaRPr lang="ru-RU" altLang="ru-RU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22880531"/>
      </p:ext>
    </p:extLst>
  </p:cSld>
  <p:clrMapOvr>
    <a:masterClrMapping/>
  </p:clrMapOvr>
  <p:transition>
    <p:wipe dir="d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960120">
              <a:defRPr/>
            </a:pPr>
            <a:fld id="{E2BA5C5C-21D7-45D9-8FF8-0B00675FE5D2}" type="datetime1">
              <a:rPr lang="ru-RU" altLang="ru-RU" smtClean="0">
                <a:solidFill>
                  <a:prstClr val="black">
                    <a:tint val="75000"/>
                  </a:prstClr>
                </a:solidFill>
              </a:rPr>
              <a:pPr defTabSz="960120">
                <a:defRPr/>
              </a:pPr>
              <a:t>06.02.2026</a:t>
            </a:fld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960120">
              <a:defRPr/>
            </a:pPr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960120">
              <a:defRPr/>
            </a:pPr>
            <a:fld id="{9090B4C8-88C1-4AF3-84FE-D4FF859A0D57}" type="slidenum">
              <a:rPr lang="ru-RU" altLang="ru-RU" smtClean="0">
                <a:latin typeface="Arial" panose="020B0604020202020204" pitchFamily="34" charset="0"/>
              </a:rPr>
              <a:pPr defTabSz="960120">
                <a:defRPr/>
              </a:pPr>
              <a:t>‹#›</a:t>
            </a:fld>
            <a:endParaRPr lang="ru-RU" altLang="ru-RU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06959529"/>
      </p:ext>
    </p:extLst>
  </p:cSld>
  <p:clrMapOvr>
    <a:masterClrMapping/>
  </p:clrMapOvr>
  <p:transition>
    <p:wipe dir="d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960120">
              <a:defRPr/>
            </a:pPr>
            <a:fld id="{4C6725D9-0B0C-44EB-BADC-E986E09031A0}" type="datetime1">
              <a:rPr lang="ru-RU" altLang="ru-RU" smtClean="0">
                <a:solidFill>
                  <a:prstClr val="black">
                    <a:tint val="75000"/>
                  </a:prstClr>
                </a:solidFill>
              </a:rPr>
              <a:pPr defTabSz="960120">
                <a:defRPr/>
              </a:pPr>
              <a:t>06.02.2026</a:t>
            </a:fld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960120">
              <a:defRPr/>
            </a:pPr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960120">
              <a:defRPr/>
            </a:pPr>
            <a:fld id="{9FB888E9-1FE1-4254-876F-A1E7E53963FE}" type="slidenum">
              <a:rPr lang="ru-RU" altLang="ru-RU" smtClean="0">
                <a:latin typeface="Arial" panose="020B0604020202020204" pitchFamily="34" charset="0"/>
              </a:rPr>
              <a:pPr defTabSz="960120">
                <a:defRPr/>
              </a:pPr>
              <a:t>‹#›</a:t>
            </a:fld>
            <a:endParaRPr lang="ru-RU" altLang="ru-RU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43261542"/>
      </p:ext>
    </p:extLst>
  </p:cSld>
  <p:clrMapOvr>
    <a:masterClrMapping/>
  </p:clrMapOvr>
  <p:transition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3232" y="4627249"/>
            <a:ext cx="9181148" cy="1430179"/>
          </a:xfrm>
        </p:spPr>
        <p:txBody>
          <a:bodyPr anchor="t"/>
          <a:lstStyle>
            <a:lvl1pPr algn="l">
              <a:defRPr sz="45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53232" y="3052049"/>
            <a:ext cx="9181148" cy="1575196"/>
          </a:xfrm>
        </p:spPr>
        <p:txBody>
          <a:bodyPr anchor="b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1419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102839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4258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5678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57097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08517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59937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13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84966E-A4C1-4864-B1FD-8EB4C42D961F}" type="datetimeFigureOut">
              <a:rPr lang="ru-RU"/>
              <a:pPr>
                <a:defRPr/>
              </a:pPr>
              <a:t>06.02.2026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F0A5EB-BCE1-4AD7-B3E8-EA7CA5514C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976738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Click="0"/>
    </mc:Choice>
    <mc:Fallback>
      <p:transition advClick="0"/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0068" y="286702"/>
            <a:ext cx="3553570" cy="1220153"/>
          </a:xfrm>
        </p:spPr>
        <p:txBody>
          <a:bodyPr anchor="b"/>
          <a:lstStyle>
            <a:lvl1pPr algn="l">
              <a:defRPr sz="21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23088" y="286717"/>
            <a:ext cx="6038255" cy="6145769"/>
          </a:xfrm>
        </p:spPr>
        <p:txBody>
          <a:bodyPr/>
          <a:lstStyle>
            <a:lvl1pPr>
              <a:defRPr sz="3360"/>
            </a:lvl1pPr>
            <a:lvl2pPr>
              <a:defRPr sz="2940"/>
            </a:lvl2pPr>
            <a:lvl3pPr>
              <a:defRPr sz="252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40068" y="1506865"/>
            <a:ext cx="3553570" cy="4925616"/>
          </a:xfrm>
        </p:spPr>
        <p:txBody>
          <a:bodyPr/>
          <a:lstStyle>
            <a:lvl1pPr marL="0" indent="0">
              <a:buNone/>
              <a:defRPr sz="1470"/>
            </a:lvl1pPr>
            <a:lvl2pPr marL="478060" indent="0">
              <a:buNone/>
              <a:defRPr sz="1260"/>
            </a:lvl2pPr>
            <a:lvl3pPr marL="956114" indent="0">
              <a:buNone/>
              <a:defRPr sz="1050"/>
            </a:lvl3pPr>
            <a:lvl4pPr marL="1434170" indent="0">
              <a:buNone/>
              <a:defRPr sz="945"/>
            </a:lvl4pPr>
            <a:lvl5pPr marL="1912226" indent="0">
              <a:buNone/>
              <a:defRPr sz="945"/>
            </a:lvl5pPr>
            <a:lvl6pPr marL="2390302" indent="0">
              <a:buNone/>
              <a:defRPr sz="945"/>
            </a:lvl6pPr>
            <a:lvl7pPr marL="2868338" indent="0">
              <a:buNone/>
              <a:defRPr sz="945"/>
            </a:lvl7pPr>
            <a:lvl8pPr marL="3346398" indent="0">
              <a:buNone/>
              <a:defRPr sz="945"/>
            </a:lvl8pPr>
            <a:lvl9pPr marL="3824452" indent="0">
              <a:buNone/>
              <a:defRPr sz="94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960120">
              <a:defRPr/>
            </a:pPr>
            <a:fld id="{BEA20571-D4A5-4333-A2A0-324D5F0BAEBE}" type="datetime1">
              <a:rPr lang="ru-RU" altLang="ru-RU" smtClean="0">
                <a:solidFill>
                  <a:prstClr val="black">
                    <a:tint val="75000"/>
                  </a:prstClr>
                </a:solidFill>
              </a:rPr>
              <a:pPr defTabSz="960120">
                <a:defRPr/>
              </a:pPr>
              <a:t>06.02.2026</a:t>
            </a:fld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960120">
              <a:defRPr/>
            </a:pPr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960120">
              <a:defRPr/>
            </a:pPr>
            <a:fld id="{74766A90-B940-4C4B-86CF-1DCE53812668}" type="slidenum">
              <a:rPr lang="ru-RU" altLang="ru-RU" smtClean="0">
                <a:latin typeface="Arial" panose="020B0604020202020204" pitchFamily="34" charset="0"/>
              </a:rPr>
              <a:pPr defTabSz="960120">
                <a:defRPr/>
              </a:pPr>
              <a:t>‹#›</a:t>
            </a:fld>
            <a:endParaRPr lang="ru-RU" altLang="ru-RU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0532760"/>
      </p:ext>
    </p:extLst>
  </p:cSld>
  <p:clrMapOvr>
    <a:masterClrMapping/>
  </p:clrMapOvr>
  <p:transition>
    <p:wipe dir="d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17140" y="5040631"/>
            <a:ext cx="6480810" cy="595075"/>
          </a:xfrm>
        </p:spPr>
        <p:txBody>
          <a:bodyPr anchor="b"/>
          <a:lstStyle>
            <a:lvl1pPr algn="l">
              <a:defRPr sz="21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117140" y="643414"/>
            <a:ext cx="6480810" cy="4320540"/>
          </a:xfrm>
        </p:spPr>
        <p:txBody>
          <a:bodyPr rtlCol="0">
            <a:normAutofit/>
          </a:bodyPr>
          <a:lstStyle>
            <a:lvl1pPr marL="0" indent="0">
              <a:buNone/>
              <a:defRPr sz="3360"/>
            </a:lvl1pPr>
            <a:lvl2pPr marL="478060" indent="0">
              <a:buNone/>
              <a:defRPr sz="2940"/>
            </a:lvl2pPr>
            <a:lvl3pPr marL="956114" indent="0">
              <a:buNone/>
              <a:defRPr sz="2520"/>
            </a:lvl3pPr>
            <a:lvl4pPr marL="1434170" indent="0">
              <a:buNone/>
              <a:defRPr sz="2100"/>
            </a:lvl4pPr>
            <a:lvl5pPr marL="1912226" indent="0">
              <a:buNone/>
              <a:defRPr sz="2100"/>
            </a:lvl5pPr>
            <a:lvl6pPr marL="2390302" indent="0">
              <a:buNone/>
              <a:defRPr sz="2100"/>
            </a:lvl6pPr>
            <a:lvl7pPr marL="2868338" indent="0">
              <a:buNone/>
              <a:defRPr sz="2100"/>
            </a:lvl7pPr>
            <a:lvl8pPr marL="3346398" indent="0">
              <a:buNone/>
              <a:defRPr sz="2100"/>
            </a:lvl8pPr>
            <a:lvl9pPr marL="3824452" indent="0">
              <a:buNone/>
              <a:defRPr sz="21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117140" y="5635706"/>
            <a:ext cx="6480810" cy="845105"/>
          </a:xfrm>
        </p:spPr>
        <p:txBody>
          <a:bodyPr/>
          <a:lstStyle>
            <a:lvl1pPr marL="0" indent="0">
              <a:buNone/>
              <a:defRPr sz="1470"/>
            </a:lvl1pPr>
            <a:lvl2pPr marL="478060" indent="0">
              <a:buNone/>
              <a:defRPr sz="1260"/>
            </a:lvl2pPr>
            <a:lvl3pPr marL="956114" indent="0">
              <a:buNone/>
              <a:defRPr sz="1050"/>
            </a:lvl3pPr>
            <a:lvl4pPr marL="1434170" indent="0">
              <a:buNone/>
              <a:defRPr sz="945"/>
            </a:lvl4pPr>
            <a:lvl5pPr marL="1912226" indent="0">
              <a:buNone/>
              <a:defRPr sz="945"/>
            </a:lvl5pPr>
            <a:lvl6pPr marL="2390302" indent="0">
              <a:buNone/>
              <a:defRPr sz="945"/>
            </a:lvl6pPr>
            <a:lvl7pPr marL="2868338" indent="0">
              <a:buNone/>
              <a:defRPr sz="945"/>
            </a:lvl7pPr>
            <a:lvl8pPr marL="3346398" indent="0">
              <a:buNone/>
              <a:defRPr sz="945"/>
            </a:lvl8pPr>
            <a:lvl9pPr marL="3824452" indent="0">
              <a:buNone/>
              <a:defRPr sz="94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960120">
              <a:defRPr/>
            </a:pPr>
            <a:fld id="{BF9D84A3-F74F-4767-B6C6-537942F91607}" type="datetime1">
              <a:rPr lang="ru-RU" altLang="ru-RU" smtClean="0">
                <a:solidFill>
                  <a:prstClr val="black">
                    <a:tint val="75000"/>
                  </a:prstClr>
                </a:solidFill>
              </a:rPr>
              <a:pPr defTabSz="960120">
                <a:defRPr/>
              </a:pPr>
              <a:t>06.02.2026</a:t>
            </a:fld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960120">
              <a:defRPr/>
            </a:pPr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960120">
              <a:defRPr/>
            </a:pPr>
            <a:fld id="{DC09E1EA-8827-44A4-BEC8-F2A6248AA80F}" type="slidenum">
              <a:rPr lang="ru-RU" altLang="ru-RU" smtClean="0">
                <a:latin typeface="Arial" panose="020B0604020202020204" pitchFamily="34" charset="0"/>
              </a:rPr>
              <a:pPr defTabSz="960120">
                <a:defRPr/>
              </a:pPr>
              <a:t>‹#›</a:t>
            </a:fld>
            <a:endParaRPr lang="ru-RU" altLang="ru-RU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80394590"/>
      </p:ext>
    </p:extLst>
  </p:cSld>
  <p:clrMapOvr>
    <a:masterClrMapping/>
  </p:clrMapOvr>
  <p:transition>
    <p:wipe dir="d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960120">
              <a:defRPr/>
            </a:pPr>
            <a:fld id="{C63A9E2D-46E8-4258-AFFB-ACA4282CE340}" type="datetime1">
              <a:rPr lang="ru-RU" altLang="ru-RU" smtClean="0">
                <a:solidFill>
                  <a:prstClr val="black">
                    <a:tint val="75000"/>
                  </a:prstClr>
                </a:solidFill>
              </a:rPr>
              <a:pPr defTabSz="960120">
                <a:defRPr/>
              </a:pPr>
              <a:t>06.02.2026</a:t>
            </a:fld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960120">
              <a:defRPr/>
            </a:pPr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960120">
              <a:defRPr/>
            </a:pPr>
            <a:fld id="{D7BA7080-59AC-4C09-8B54-5911557AE3DD}" type="slidenum">
              <a:rPr lang="ru-RU" altLang="ru-RU" smtClean="0">
                <a:latin typeface="Arial" panose="020B0604020202020204" pitchFamily="34" charset="0"/>
              </a:rPr>
              <a:pPr defTabSz="960120">
                <a:defRPr/>
              </a:pPr>
              <a:t>‹#›</a:t>
            </a:fld>
            <a:endParaRPr lang="ru-RU" altLang="ru-RU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6848016"/>
      </p:ext>
    </p:extLst>
  </p:cSld>
  <p:clrMapOvr>
    <a:masterClrMapping/>
  </p:clrMapOvr>
  <p:transition>
    <p:wipe dir="d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483560" y="288428"/>
            <a:ext cx="2632830" cy="614410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85134" y="288428"/>
            <a:ext cx="7718465" cy="61441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960120">
              <a:defRPr/>
            </a:pPr>
            <a:fld id="{98A8F3AA-1CD1-4986-8140-EA966FB896E8}" type="datetime1">
              <a:rPr lang="ru-RU" altLang="ru-RU" smtClean="0">
                <a:solidFill>
                  <a:prstClr val="black">
                    <a:tint val="75000"/>
                  </a:prstClr>
                </a:solidFill>
              </a:rPr>
              <a:pPr defTabSz="960120">
                <a:defRPr/>
              </a:pPr>
              <a:t>06.02.2026</a:t>
            </a:fld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960120">
              <a:defRPr/>
            </a:pPr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960120">
              <a:defRPr/>
            </a:pPr>
            <a:fld id="{67E01E08-A1F3-4810-80AC-A6EA10414099}" type="slidenum">
              <a:rPr lang="ru-RU" altLang="ru-RU" smtClean="0">
                <a:latin typeface="Arial" panose="020B0604020202020204" pitchFamily="34" charset="0"/>
              </a:rPr>
              <a:pPr defTabSz="960120">
                <a:defRPr/>
              </a:pPr>
              <a:t>‹#›</a:t>
            </a:fld>
            <a:endParaRPr lang="ru-RU" altLang="ru-RU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26148262"/>
      </p:ext>
    </p:extLst>
  </p:cSld>
  <p:clrMapOvr>
    <a:masterClrMapping/>
  </p:clrMapOvr>
  <p:transition>
    <p:wipe dir="d"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10101" y="2236950"/>
            <a:ext cx="9181148" cy="1543526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20209" y="4080510"/>
            <a:ext cx="7560945" cy="184023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780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561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34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122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903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683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3463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8244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960120">
              <a:defRPr/>
            </a:pPr>
            <a:fld id="{FB3CEF77-27EE-43AD-92B2-75F318A5DA7C}" type="datetime1">
              <a:rPr lang="ru-RU" altLang="ru-RU" smtClean="0">
                <a:solidFill>
                  <a:prstClr val="black">
                    <a:tint val="75000"/>
                  </a:prstClr>
                </a:solidFill>
              </a:rPr>
              <a:pPr defTabSz="960120">
                <a:defRPr/>
              </a:pPr>
              <a:t>06.02.2026</a:t>
            </a:fld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960120">
              <a:defRPr/>
            </a:pPr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960120">
              <a:defRPr/>
            </a:pPr>
            <a:fld id="{DEC1B816-86D2-4219-843C-955A71075233}" type="slidenum">
              <a:rPr lang="ru-RU" altLang="ru-RU" smtClean="0">
                <a:latin typeface="Arial" panose="020B0604020202020204" pitchFamily="34" charset="0"/>
              </a:rPr>
              <a:pPr defTabSz="960120">
                <a:defRPr/>
              </a:pPr>
              <a:t>‹#›</a:t>
            </a:fld>
            <a:endParaRPr lang="ru-RU" altLang="ru-RU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41988461"/>
      </p:ext>
    </p:extLst>
  </p:cSld>
  <p:clrMapOvr>
    <a:masterClrMapping/>
  </p:clrMapOvr>
  <p:transition>
    <p:wipe dir="d"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960120">
              <a:defRPr/>
            </a:pPr>
            <a:fld id="{E86D09EC-562A-4F33-A687-967D919DDDFF}" type="datetime1">
              <a:rPr lang="ru-RU" altLang="ru-RU" smtClean="0">
                <a:solidFill>
                  <a:prstClr val="black">
                    <a:tint val="75000"/>
                  </a:prstClr>
                </a:solidFill>
              </a:rPr>
              <a:pPr defTabSz="960120">
                <a:defRPr/>
              </a:pPr>
              <a:t>06.02.2026</a:t>
            </a:fld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960120">
              <a:defRPr/>
            </a:pPr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960120">
              <a:defRPr/>
            </a:pPr>
            <a:fld id="{8DEA6592-677A-4DA7-938A-F836C727E4DD}" type="slidenum">
              <a:rPr lang="ru-RU" altLang="ru-RU" smtClean="0">
                <a:latin typeface="Arial" panose="020B0604020202020204" pitchFamily="34" charset="0"/>
              </a:rPr>
              <a:pPr defTabSz="960120">
                <a:defRPr/>
              </a:pPr>
              <a:t>‹#›</a:t>
            </a:fld>
            <a:endParaRPr lang="ru-RU" altLang="ru-RU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7735629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3232" y="4627305"/>
            <a:ext cx="9181148" cy="1430179"/>
          </a:xfrm>
        </p:spPr>
        <p:txBody>
          <a:bodyPr anchor="t"/>
          <a:lstStyle>
            <a:lvl1pPr algn="l">
              <a:defRPr sz="42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53232" y="3052049"/>
            <a:ext cx="9181148" cy="1575196"/>
          </a:xfrm>
        </p:spPr>
        <p:txBody>
          <a:bodyPr anchor="b"/>
          <a:lstStyle>
            <a:lvl1pPr marL="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1pPr>
            <a:lvl2pPr marL="478060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2pPr>
            <a:lvl3pPr marL="956114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3pPr>
            <a:lvl4pPr marL="1434170" indent="0">
              <a:buNone/>
              <a:defRPr sz="1470">
                <a:solidFill>
                  <a:schemeClr val="tx1">
                    <a:tint val="75000"/>
                  </a:schemeClr>
                </a:solidFill>
              </a:defRPr>
            </a:lvl4pPr>
            <a:lvl5pPr marL="1912226" indent="0">
              <a:buNone/>
              <a:defRPr sz="1470">
                <a:solidFill>
                  <a:schemeClr val="tx1">
                    <a:tint val="75000"/>
                  </a:schemeClr>
                </a:solidFill>
              </a:defRPr>
            </a:lvl5pPr>
            <a:lvl6pPr marL="2390302" indent="0">
              <a:buNone/>
              <a:defRPr sz="1470">
                <a:solidFill>
                  <a:schemeClr val="tx1">
                    <a:tint val="75000"/>
                  </a:schemeClr>
                </a:solidFill>
              </a:defRPr>
            </a:lvl6pPr>
            <a:lvl7pPr marL="2868338" indent="0">
              <a:buNone/>
              <a:defRPr sz="1470">
                <a:solidFill>
                  <a:schemeClr val="tx1">
                    <a:tint val="75000"/>
                  </a:schemeClr>
                </a:solidFill>
              </a:defRPr>
            </a:lvl7pPr>
            <a:lvl8pPr marL="3346398" indent="0">
              <a:buNone/>
              <a:defRPr sz="1470">
                <a:solidFill>
                  <a:schemeClr val="tx1">
                    <a:tint val="75000"/>
                  </a:schemeClr>
                </a:solidFill>
              </a:defRPr>
            </a:lvl8pPr>
            <a:lvl9pPr marL="3824452" indent="0">
              <a:buNone/>
              <a:defRPr sz="147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960120">
              <a:defRPr/>
            </a:pPr>
            <a:fld id="{42087B13-2AA5-4EDE-873F-0C3D97EE9D22}" type="datetime1">
              <a:rPr lang="ru-RU" altLang="ru-RU" smtClean="0">
                <a:solidFill>
                  <a:prstClr val="black">
                    <a:tint val="75000"/>
                  </a:prstClr>
                </a:solidFill>
              </a:rPr>
              <a:pPr defTabSz="960120">
                <a:defRPr/>
              </a:pPr>
              <a:t>06.02.2026</a:t>
            </a:fld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960120">
              <a:defRPr/>
            </a:pPr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960120">
              <a:defRPr/>
            </a:pPr>
            <a:fld id="{6CE18D19-6AE5-40BB-A779-F90B75D5B5AF}" type="slidenum">
              <a:rPr lang="ru-RU" altLang="ru-RU" smtClean="0">
                <a:latin typeface="Arial" panose="020B0604020202020204" pitchFamily="34" charset="0"/>
              </a:rPr>
              <a:pPr defTabSz="960120">
                <a:defRPr/>
              </a:pPr>
              <a:t>‹#›</a:t>
            </a:fld>
            <a:endParaRPr lang="ru-RU" altLang="ru-RU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28534166"/>
      </p:ext>
    </p:extLst>
  </p:cSld>
  <p:clrMapOvr>
    <a:masterClrMapping/>
  </p:clrMapOvr>
  <p:transition>
    <p:wipe dir="d"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85109" y="1680270"/>
            <a:ext cx="5175647" cy="4752261"/>
          </a:xfrm>
        </p:spPr>
        <p:txBody>
          <a:bodyPr/>
          <a:lstStyle>
            <a:lvl1pPr>
              <a:defRPr sz="2940"/>
            </a:lvl1pPr>
            <a:lvl2pPr>
              <a:defRPr sz="2520"/>
            </a:lvl2pPr>
            <a:lvl3pPr>
              <a:defRPr sz="2100"/>
            </a:lvl3pPr>
            <a:lvl4pPr>
              <a:defRPr sz="1890"/>
            </a:lvl4pPr>
            <a:lvl5pPr>
              <a:defRPr sz="1890"/>
            </a:lvl5pPr>
            <a:lvl6pPr>
              <a:defRPr sz="1890"/>
            </a:lvl6pPr>
            <a:lvl7pPr>
              <a:defRPr sz="1890"/>
            </a:lvl7pPr>
            <a:lvl8pPr>
              <a:defRPr sz="1890"/>
            </a:lvl8pPr>
            <a:lvl9pPr>
              <a:defRPr sz="189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940802" y="1680270"/>
            <a:ext cx="5175647" cy="4752261"/>
          </a:xfrm>
        </p:spPr>
        <p:txBody>
          <a:bodyPr/>
          <a:lstStyle>
            <a:lvl1pPr>
              <a:defRPr sz="2940"/>
            </a:lvl1pPr>
            <a:lvl2pPr>
              <a:defRPr sz="2520"/>
            </a:lvl2pPr>
            <a:lvl3pPr>
              <a:defRPr sz="2100"/>
            </a:lvl3pPr>
            <a:lvl4pPr>
              <a:defRPr sz="1890"/>
            </a:lvl4pPr>
            <a:lvl5pPr>
              <a:defRPr sz="1890"/>
            </a:lvl5pPr>
            <a:lvl6pPr>
              <a:defRPr sz="1890"/>
            </a:lvl6pPr>
            <a:lvl7pPr>
              <a:defRPr sz="1890"/>
            </a:lvl7pPr>
            <a:lvl8pPr>
              <a:defRPr sz="1890"/>
            </a:lvl8pPr>
            <a:lvl9pPr>
              <a:defRPr sz="189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960120">
              <a:defRPr/>
            </a:pPr>
            <a:fld id="{8960A987-997C-4F7A-8981-8C116DAB73D7}" type="datetime1">
              <a:rPr lang="ru-RU" altLang="ru-RU" smtClean="0">
                <a:solidFill>
                  <a:prstClr val="black">
                    <a:tint val="75000"/>
                  </a:prstClr>
                </a:solidFill>
              </a:rPr>
              <a:pPr defTabSz="960120">
                <a:defRPr/>
              </a:pPr>
              <a:t>06.02.2026</a:t>
            </a:fld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960120">
              <a:defRPr/>
            </a:pPr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960120">
              <a:defRPr/>
            </a:pPr>
            <a:fld id="{C919B493-5497-4231-B385-6804B6E70B7E}" type="slidenum">
              <a:rPr lang="ru-RU" altLang="ru-RU" smtClean="0">
                <a:latin typeface="Arial" panose="020B0604020202020204" pitchFamily="34" charset="0"/>
              </a:rPr>
              <a:pPr defTabSz="960120">
                <a:defRPr/>
              </a:pPr>
              <a:t>‹#›</a:t>
            </a:fld>
            <a:endParaRPr lang="ru-RU" altLang="ru-RU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36723700"/>
      </p:ext>
    </p:extLst>
  </p:cSld>
  <p:clrMapOvr>
    <a:masterClrMapping/>
  </p:clrMapOvr>
  <p:transition>
    <p:wipe dir="d"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0074" y="288370"/>
            <a:ext cx="9721215" cy="12001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0067" y="1611869"/>
            <a:ext cx="4772472" cy="671750"/>
          </a:xfrm>
        </p:spPr>
        <p:txBody>
          <a:bodyPr anchor="b"/>
          <a:lstStyle>
            <a:lvl1pPr marL="0" indent="0">
              <a:buNone/>
              <a:defRPr sz="2520" b="1"/>
            </a:lvl1pPr>
            <a:lvl2pPr marL="478060" indent="0">
              <a:buNone/>
              <a:defRPr sz="2100" b="1"/>
            </a:lvl2pPr>
            <a:lvl3pPr marL="956114" indent="0">
              <a:buNone/>
              <a:defRPr sz="1890" b="1"/>
            </a:lvl3pPr>
            <a:lvl4pPr marL="1434170" indent="0">
              <a:buNone/>
              <a:defRPr sz="1680" b="1"/>
            </a:lvl4pPr>
            <a:lvl5pPr marL="1912226" indent="0">
              <a:buNone/>
              <a:defRPr sz="1680" b="1"/>
            </a:lvl5pPr>
            <a:lvl6pPr marL="2390302" indent="0">
              <a:buNone/>
              <a:defRPr sz="1680" b="1"/>
            </a:lvl6pPr>
            <a:lvl7pPr marL="2868338" indent="0">
              <a:buNone/>
              <a:defRPr sz="1680" b="1"/>
            </a:lvl7pPr>
            <a:lvl8pPr marL="3346398" indent="0">
              <a:buNone/>
              <a:defRPr sz="1680" b="1"/>
            </a:lvl8pPr>
            <a:lvl9pPr marL="3824452" indent="0">
              <a:buNone/>
              <a:defRPr sz="168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0067" y="2283619"/>
            <a:ext cx="4772472" cy="4148852"/>
          </a:xfrm>
        </p:spPr>
        <p:txBody>
          <a:bodyPr/>
          <a:lstStyle>
            <a:lvl1pPr>
              <a:defRPr sz="2520"/>
            </a:lvl1pPr>
            <a:lvl2pPr>
              <a:defRPr sz="2100"/>
            </a:lvl2pPr>
            <a:lvl3pPr>
              <a:defRPr sz="1890"/>
            </a:lvl3pPr>
            <a:lvl4pPr>
              <a:defRPr sz="1680"/>
            </a:lvl4pPr>
            <a:lvl5pPr>
              <a:defRPr sz="1680"/>
            </a:lvl5pPr>
            <a:lvl6pPr>
              <a:defRPr sz="1680"/>
            </a:lvl6pPr>
            <a:lvl7pPr>
              <a:defRPr sz="1680"/>
            </a:lvl7pPr>
            <a:lvl8pPr>
              <a:defRPr sz="1680"/>
            </a:lvl8pPr>
            <a:lvl9pPr>
              <a:defRPr sz="168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486942" y="1611869"/>
            <a:ext cx="4774347" cy="671750"/>
          </a:xfrm>
        </p:spPr>
        <p:txBody>
          <a:bodyPr anchor="b"/>
          <a:lstStyle>
            <a:lvl1pPr marL="0" indent="0">
              <a:buNone/>
              <a:defRPr sz="2520" b="1"/>
            </a:lvl1pPr>
            <a:lvl2pPr marL="478060" indent="0">
              <a:buNone/>
              <a:defRPr sz="2100" b="1"/>
            </a:lvl2pPr>
            <a:lvl3pPr marL="956114" indent="0">
              <a:buNone/>
              <a:defRPr sz="1890" b="1"/>
            </a:lvl3pPr>
            <a:lvl4pPr marL="1434170" indent="0">
              <a:buNone/>
              <a:defRPr sz="1680" b="1"/>
            </a:lvl4pPr>
            <a:lvl5pPr marL="1912226" indent="0">
              <a:buNone/>
              <a:defRPr sz="1680" b="1"/>
            </a:lvl5pPr>
            <a:lvl6pPr marL="2390302" indent="0">
              <a:buNone/>
              <a:defRPr sz="1680" b="1"/>
            </a:lvl6pPr>
            <a:lvl7pPr marL="2868338" indent="0">
              <a:buNone/>
              <a:defRPr sz="1680" b="1"/>
            </a:lvl7pPr>
            <a:lvl8pPr marL="3346398" indent="0">
              <a:buNone/>
              <a:defRPr sz="1680" b="1"/>
            </a:lvl8pPr>
            <a:lvl9pPr marL="3824452" indent="0">
              <a:buNone/>
              <a:defRPr sz="168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486942" y="2283619"/>
            <a:ext cx="4774347" cy="4148852"/>
          </a:xfrm>
        </p:spPr>
        <p:txBody>
          <a:bodyPr/>
          <a:lstStyle>
            <a:lvl1pPr>
              <a:defRPr sz="2520"/>
            </a:lvl1pPr>
            <a:lvl2pPr>
              <a:defRPr sz="2100"/>
            </a:lvl2pPr>
            <a:lvl3pPr>
              <a:defRPr sz="1890"/>
            </a:lvl3pPr>
            <a:lvl4pPr>
              <a:defRPr sz="1680"/>
            </a:lvl4pPr>
            <a:lvl5pPr>
              <a:defRPr sz="1680"/>
            </a:lvl5pPr>
            <a:lvl6pPr>
              <a:defRPr sz="1680"/>
            </a:lvl6pPr>
            <a:lvl7pPr>
              <a:defRPr sz="1680"/>
            </a:lvl7pPr>
            <a:lvl8pPr>
              <a:defRPr sz="1680"/>
            </a:lvl8pPr>
            <a:lvl9pPr>
              <a:defRPr sz="168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960120">
              <a:defRPr/>
            </a:pPr>
            <a:fld id="{FC0CB993-13F4-434B-B38D-6F2D0AE402B1}" type="datetime1">
              <a:rPr lang="ru-RU" altLang="ru-RU" smtClean="0">
                <a:solidFill>
                  <a:prstClr val="black">
                    <a:tint val="75000"/>
                  </a:prstClr>
                </a:solidFill>
              </a:rPr>
              <a:pPr defTabSz="960120">
                <a:defRPr/>
              </a:pPr>
              <a:t>06.02.2026</a:t>
            </a:fld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960120">
              <a:defRPr/>
            </a:pPr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960120">
              <a:defRPr/>
            </a:pPr>
            <a:fld id="{34D6B903-4739-4DD9-9778-E68BB015FD00}" type="slidenum">
              <a:rPr lang="ru-RU" altLang="ru-RU" smtClean="0">
                <a:latin typeface="Arial" panose="020B0604020202020204" pitchFamily="34" charset="0"/>
              </a:rPr>
              <a:pPr defTabSz="960120">
                <a:defRPr/>
              </a:pPr>
              <a:t>‹#›</a:t>
            </a:fld>
            <a:endParaRPr lang="ru-RU" altLang="ru-RU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96118083"/>
      </p:ext>
    </p:extLst>
  </p:cSld>
  <p:clrMapOvr>
    <a:masterClrMapping/>
  </p:clrMapOvr>
  <p:transition>
    <p:wipe dir="d"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960120">
              <a:defRPr/>
            </a:pPr>
            <a:fld id="{E2BA5C5C-21D7-45D9-8FF8-0B00675FE5D2}" type="datetime1">
              <a:rPr lang="ru-RU" altLang="ru-RU" smtClean="0">
                <a:solidFill>
                  <a:prstClr val="black">
                    <a:tint val="75000"/>
                  </a:prstClr>
                </a:solidFill>
              </a:rPr>
              <a:pPr defTabSz="960120">
                <a:defRPr/>
              </a:pPr>
              <a:t>06.02.2026</a:t>
            </a:fld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960120">
              <a:defRPr/>
            </a:pPr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960120">
              <a:defRPr/>
            </a:pPr>
            <a:fld id="{9090B4C8-88C1-4AF3-84FE-D4FF859A0D57}" type="slidenum">
              <a:rPr lang="ru-RU" altLang="ru-RU" smtClean="0">
                <a:latin typeface="Arial" panose="020B0604020202020204" pitchFamily="34" charset="0"/>
              </a:rPr>
              <a:pPr defTabSz="960120">
                <a:defRPr/>
              </a:pPr>
              <a:t>‹#›</a:t>
            </a:fld>
            <a:endParaRPr lang="ru-RU" altLang="ru-RU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42266879"/>
      </p:ext>
    </p:extLst>
  </p:cSld>
  <p:clrMapOvr>
    <a:masterClrMapping/>
  </p:clrMapOvr>
  <p:transition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40068" y="1680214"/>
            <a:ext cx="4770596" cy="4752261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90686" y="1680214"/>
            <a:ext cx="4770596" cy="4752261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49516A-A81D-4CB5-BB7E-8564806BF72F}" type="datetimeFigureOut">
              <a:rPr lang="ru-RU"/>
              <a:pPr>
                <a:defRPr/>
              </a:pPr>
              <a:t>06.02.2026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1126A-0AD8-4971-80C6-6D7D261ECF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431845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Click="0"/>
    </mc:Choice>
    <mc:Fallback>
      <p:transition advClick="0"/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960120">
              <a:defRPr/>
            </a:pPr>
            <a:fld id="{4C6725D9-0B0C-44EB-BADC-E986E09031A0}" type="datetime1">
              <a:rPr lang="ru-RU" altLang="ru-RU" smtClean="0">
                <a:solidFill>
                  <a:prstClr val="black">
                    <a:tint val="75000"/>
                  </a:prstClr>
                </a:solidFill>
              </a:rPr>
              <a:pPr defTabSz="960120">
                <a:defRPr/>
              </a:pPr>
              <a:t>06.02.2026</a:t>
            </a:fld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960120">
              <a:defRPr/>
            </a:pPr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960120">
              <a:defRPr/>
            </a:pPr>
            <a:fld id="{9FB888E9-1FE1-4254-876F-A1E7E53963FE}" type="slidenum">
              <a:rPr lang="ru-RU" altLang="ru-RU" smtClean="0">
                <a:latin typeface="Arial" panose="020B0604020202020204" pitchFamily="34" charset="0"/>
              </a:rPr>
              <a:pPr defTabSz="960120">
                <a:defRPr/>
              </a:pPr>
              <a:t>‹#›</a:t>
            </a:fld>
            <a:endParaRPr lang="ru-RU" altLang="ru-RU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83909556"/>
      </p:ext>
    </p:extLst>
  </p:cSld>
  <p:clrMapOvr>
    <a:masterClrMapping/>
  </p:clrMapOvr>
  <p:transition>
    <p:wipe dir="d"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0068" y="286702"/>
            <a:ext cx="3553570" cy="1220153"/>
          </a:xfrm>
        </p:spPr>
        <p:txBody>
          <a:bodyPr anchor="b"/>
          <a:lstStyle>
            <a:lvl1pPr algn="l">
              <a:defRPr sz="21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23088" y="286717"/>
            <a:ext cx="6038255" cy="6145769"/>
          </a:xfrm>
        </p:spPr>
        <p:txBody>
          <a:bodyPr/>
          <a:lstStyle>
            <a:lvl1pPr>
              <a:defRPr sz="3360"/>
            </a:lvl1pPr>
            <a:lvl2pPr>
              <a:defRPr sz="2940"/>
            </a:lvl2pPr>
            <a:lvl3pPr>
              <a:defRPr sz="252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40068" y="1506865"/>
            <a:ext cx="3553570" cy="4925616"/>
          </a:xfrm>
        </p:spPr>
        <p:txBody>
          <a:bodyPr/>
          <a:lstStyle>
            <a:lvl1pPr marL="0" indent="0">
              <a:buNone/>
              <a:defRPr sz="1470"/>
            </a:lvl1pPr>
            <a:lvl2pPr marL="478060" indent="0">
              <a:buNone/>
              <a:defRPr sz="1260"/>
            </a:lvl2pPr>
            <a:lvl3pPr marL="956114" indent="0">
              <a:buNone/>
              <a:defRPr sz="1050"/>
            </a:lvl3pPr>
            <a:lvl4pPr marL="1434170" indent="0">
              <a:buNone/>
              <a:defRPr sz="945"/>
            </a:lvl4pPr>
            <a:lvl5pPr marL="1912226" indent="0">
              <a:buNone/>
              <a:defRPr sz="945"/>
            </a:lvl5pPr>
            <a:lvl6pPr marL="2390302" indent="0">
              <a:buNone/>
              <a:defRPr sz="945"/>
            </a:lvl6pPr>
            <a:lvl7pPr marL="2868338" indent="0">
              <a:buNone/>
              <a:defRPr sz="945"/>
            </a:lvl7pPr>
            <a:lvl8pPr marL="3346398" indent="0">
              <a:buNone/>
              <a:defRPr sz="945"/>
            </a:lvl8pPr>
            <a:lvl9pPr marL="3824452" indent="0">
              <a:buNone/>
              <a:defRPr sz="94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960120">
              <a:defRPr/>
            </a:pPr>
            <a:fld id="{BEA20571-D4A5-4333-A2A0-324D5F0BAEBE}" type="datetime1">
              <a:rPr lang="ru-RU" altLang="ru-RU" smtClean="0">
                <a:solidFill>
                  <a:prstClr val="black">
                    <a:tint val="75000"/>
                  </a:prstClr>
                </a:solidFill>
              </a:rPr>
              <a:pPr defTabSz="960120">
                <a:defRPr/>
              </a:pPr>
              <a:t>06.02.2026</a:t>
            </a:fld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960120">
              <a:defRPr/>
            </a:pPr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960120">
              <a:defRPr/>
            </a:pPr>
            <a:fld id="{74766A90-B940-4C4B-86CF-1DCE53812668}" type="slidenum">
              <a:rPr lang="ru-RU" altLang="ru-RU" smtClean="0">
                <a:latin typeface="Arial" panose="020B0604020202020204" pitchFamily="34" charset="0"/>
              </a:rPr>
              <a:pPr defTabSz="960120">
                <a:defRPr/>
              </a:pPr>
              <a:t>‹#›</a:t>
            </a:fld>
            <a:endParaRPr lang="ru-RU" altLang="ru-RU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94322955"/>
      </p:ext>
    </p:extLst>
  </p:cSld>
  <p:clrMapOvr>
    <a:masterClrMapping/>
  </p:clrMapOvr>
  <p:transition>
    <p:wipe dir="d"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17140" y="5040631"/>
            <a:ext cx="6480810" cy="595075"/>
          </a:xfrm>
        </p:spPr>
        <p:txBody>
          <a:bodyPr anchor="b"/>
          <a:lstStyle>
            <a:lvl1pPr algn="l">
              <a:defRPr sz="21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117140" y="643414"/>
            <a:ext cx="6480810" cy="4320540"/>
          </a:xfrm>
        </p:spPr>
        <p:txBody>
          <a:bodyPr rtlCol="0">
            <a:normAutofit/>
          </a:bodyPr>
          <a:lstStyle>
            <a:lvl1pPr marL="0" indent="0">
              <a:buNone/>
              <a:defRPr sz="3360"/>
            </a:lvl1pPr>
            <a:lvl2pPr marL="478060" indent="0">
              <a:buNone/>
              <a:defRPr sz="2940"/>
            </a:lvl2pPr>
            <a:lvl3pPr marL="956114" indent="0">
              <a:buNone/>
              <a:defRPr sz="2520"/>
            </a:lvl3pPr>
            <a:lvl4pPr marL="1434170" indent="0">
              <a:buNone/>
              <a:defRPr sz="2100"/>
            </a:lvl4pPr>
            <a:lvl5pPr marL="1912226" indent="0">
              <a:buNone/>
              <a:defRPr sz="2100"/>
            </a:lvl5pPr>
            <a:lvl6pPr marL="2390302" indent="0">
              <a:buNone/>
              <a:defRPr sz="2100"/>
            </a:lvl6pPr>
            <a:lvl7pPr marL="2868338" indent="0">
              <a:buNone/>
              <a:defRPr sz="2100"/>
            </a:lvl7pPr>
            <a:lvl8pPr marL="3346398" indent="0">
              <a:buNone/>
              <a:defRPr sz="2100"/>
            </a:lvl8pPr>
            <a:lvl9pPr marL="3824452" indent="0">
              <a:buNone/>
              <a:defRPr sz="21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117140" y="5635706"/>
            <a:ext cx="6480810" cy="845105"/>
          </a:xfrm>
        </p:spPr>
        <p:txBody>
          <a:bodyPr/>
          <a:lstStyle>
            <a:lvl1pPr marL="0" indent="0">
              <a:buNone/>
              <a:defRPr sz="1470"/>
            </a:lvl1pPr>
            <a:lvl2pPr marL="478060" indent="0">
              <a:buNone/>
              <a:defRPr sz="1260"/>
            </a:lvl2pPr>
            <a:lvl3pPr marL="956114" indent="0">
              <a:buNone/>
              <a:defRPr sz="1050"/>
            </a:lvl3pPr>
            <a:lvl4pPr marL="1434170" indent="0">
              <a:buNone/>
              <a:defRPr sz="945"/>
            </a:lvl4pPr>
            <a:lvl5pPr marL="1912226" indent="0">
              <a:buNone/>
              <a:defRPr sz="945"/>
            </a:lvl5pPr>
            <a:lvl6pPr marL="2390302" indent="0">
              <a:buNone/>
              <a:defRPr sz="945"/>
            </a:lvl6pPr>
            <a:lvl7pPr marL="2868338" indent="0">
              <a:buNone/>
              <a:defRPr sz="945"/>
            </a:lvl7pPr>
            <a:lvl8pPr marL="3346398" indent="0">
              <a:buNone/>
              <a:defRPr sz="945"/>
            </a:lvl8pPr>
            <a:lvl9pPr marL="3824452" indent="0">
              <a:buNone/>
              <a:defRPr sz="94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960120">
              <a:defRPr/>
            </a:pPr>
            <a:fld id="{BF9D84A3-F74F-4767-B6C6-537942F91607}" type="datetime1">
              <a:rPr lang="ru-RU" altLang="ru-RU" smtClean="0">
                <a:solidFill>
                  <a:prstClr val="black">
                    <a:tint val="75000"/>
                  </a:prstClr>
                </a:solidFill>
              </a:rPr>
              <a:pPr defTabSz="960120">
                <a:defRPr/>
              </a:pPr>
              <a:t>06.02.2026</a:t>
            </a:fld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960120">
              <a:defRPr/>
            </a:pPr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960120">
              <a:defRPr/>
            </a:pPr>
            <a:fld id="{DC09E1EA-8827-44A4-BEC8-F2A6248AA80F}" type="slidenum">
              <a:rPr lang="ru-RU" altLang="ru-RU" smtClean="0">
                <a:latin typeface="Arial" panose="020B0604020202020204" pitchFamily="34" charset="0"/>
              </a:rPr>
              <a:pPr defTabSz="960120">
                <a:defRPr/>
              </a:pPr>
              <a:t>‹#›</a:t>
            </a:fld>
            <a:endParaRPr lang="ru-RU" altLang="ru-RU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31133093"/>
      </p:ext>
    </p:extLst>
  </p:cSld>
  <p:clrMapOvr>
    <a:masterClrMapping/>
  </p:clrMapOvr>
  <p:transition>
    <p:wipe dir="d"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960120">
              <a:defRPr/>
            </a:pPr>
            <a:fld id="{C63A9E2D-46E8-4258-AFFB-ACA4282CE340}" type="datetime1">
              <a:rPr lang="ru-RU" altLang="ru-RU" smtClean="0">
                <a:solidFill>
                  <a:prstClr val="black">
                    <a:tint val="75000"/>
                  </a:prstClr>
                </a:solidFill>
              </a:rPr>
              <a:pPr defTabSz="960120">
                <a:defRPr/>
              </a:pPr>
              <a:t>06.02.2026</a:t>
            </a:fld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960120">
              <a:defRPr/>
            </a:pPr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960120">
              <a:defRPr/>
            </a:pPr>
            <a:fld id="{D7BA7080-59AC-4C09-8B54-5911557AE3DD}" type="slidenum">
              <a:rPr lang="ru-RU" altLang="ru-RU" smtClean="0">
                <a:latin typeface="Arial" panose="020B0604020202020204" pitchFamily="34" charset="0"/>
              </a:rPr>
              <a:pPr defTabSz="960120">
                <a:defRPr/>
              </a:pPr>
              <a:t>‹#›</a:t>
            </a:fld>
            <a:endParaRPr lang="ru-RU" altLang="ru-RU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34761807"/>
      </p:ext>
    </p:extLst>
  </p:cSld>
  <p:clrMapOvr>
    <a:masterClrMapping/>
  </p:clrMapOvr>
  <p:transition>
    <p:wipe dir="d"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483560" y="288428"/>
            <a:ext cx="2632830" cy="614410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85134" y="288428"/>
            <a:ext cx="7718465" cy="61441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960120">
              <a:defRPr/>
            </a:pPr>
            <a:fld id="{98A8F3AA-1CD1-4986-8140-EA966FB896E8}" type="datetime1">
              <a:rPr lang="ru-RU" altLang="ru-RU" smtClean="0">
                <a:solidFill>
                  <a:prstClr val="black">
                    <a:tint val="75000"/>
                  </a:prstClr>
                </a:solidFill>
              </a:rPr>
              <a:pPr defTabSz="960120">
                <a:defRPr/>
              </a:pPr>
              <a:t>06.02.2026</a:t>
            </a:fld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960120">
              <a:defRPr/>
            </a:pPr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960120">
              <a:defRPr/>
            </a:pPr>
            <a:fld id="{67E01E08-A1F3-4810-80AC-A6EA10414099}" type="slidenum">
              <a:rPr lang="ru-RU" altLang="ru-RU" smtClean="0">
                <a:latin typeface="Arial" panose="020B0604020202020204" pitchFamily="34" charset="0"/>
              </a:rPr>
              <a:pPr defTabSz="960120">
                <a:defRPr/>
              </a:pPr>
              <a:t>‹#›</a:t>
            </a:fld>
            <a:endParaRPr lang="ru-RU" altLang="ru-RU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81293277"/>
      </p:ext>
    </p:extLst>
  </p:cSld>
  <p:clrMapOvr>
    <a:masterClrMapping/>
  </p:clrMapOvr>
  <p:transition>
    <p:wipe dir="d"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10101" y="2236950"/>
            <a:ext cx="9181148" cy="1543526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20209" y="4080510"/>
            <a:ext cx="7560945" cy="184023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780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561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34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122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903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683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3463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8244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960120">
              <a:defRPr/>
            </a:pPr>
            <a:fld id="{FB3CEF77-27EE-43AD-92B2-75F318A5DA7C}" type="datetime1">
              <a:rPr lang="ru-RU" altLang="ru-RU" smtClean="0">
                <a:solidFill>
                  <a:prstClr val="black">
                    <a:tint val="75000"/>
                  </a:prstClr>
                </a:solidFill>
              </a:rPr>
              <a:pPr defTabSz="960120">
                <a:defRPr/>
              </a:pPr>
              <a:t>06.02.2026</a:t>
            </a:fld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960120">
              <a:defRPr/>
            </a:pPr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960120">
              <a:defRPr/>
            </a:pPr>
            <a:fld id="{DEC1B816-86D2-4219-843C-955A71075233}" type="slidenum">
              <a:rPr lang="ru-RU" altLang="ru-RU" smtClean="0">
                <a:latin typeface="Arial" panose="020B0604020202020204" pitchFamily="34" charset="0"/>
              </a:rPr>
              <a:pPr defTabSz="960120">
                <a:defRPr/>
              </a:pPr>
              <a:t>‹#›</a:t>
            </a:fld>
            <a:endParaRPr lang="ru-RU" altLang="ru-RU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68581809"/>
      </p:ext>
    </p:extLst>
  </p:cSld>
  <p:clrMapOvr>
    <a:masterClrMapping/>
  </p:clrMapOvr>
  <p:transition>
    <p:wipe dir="d"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960120">
              <a:defRPr/>
            </a:pPr>
            <a:fld id="{E86D09EC-562A-4F33-A687-967D919DDDFF}" type="datetime1">
              <a:rPr lang="ru-RU" altLang="ru-RU" smtClean="0">
                <a:solidFill>
                  <a:prstClr val="black">
                    <a:tint val="75000"/>
                  </a:prstClr>
                </a:solidFill>
              </a:rPr>
              <a:pPr defTabSz="960120">
                <a:defRPr/>
              </a:pPr>
              <a:t>06.02.2026</a:t>
            </a:fld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960120">
              <a:defRPr/>
            </a:pPr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960120">
              <a:defRPr/>
            </a:pPr>
            <a:fld id="{8DEA6592-677A-4DA7-938A-F836C727E4DD}" type="slidenum">
              <a:rPr lang="ru-RU" altLang="ru-RU" smtClean="0">
                <a:latin typeface="Arial" panose="020B0604020202020204" pitchFamily="34" charset="0"/>
              </a:rPr>
              <a:pPr defTabSz="960120">
                <a:defRPr/>
              </a:pPr>
              <a:t>‹#›</a:t>
            </a:fld>
            <a:endParaRPr lang="ru-RU" altLang="ru-RU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7223647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3232" y="4627305"/>
            <a:ext cx="9181148" cy="1430179"/>
          </a:xfrm>
        </p:spPr>
        <p:txBody>
          <a:bodyPr anchor="t"/>
          <a:lstStyle>
            <a:lvl1pPr algn="l">
              <a:defRPr sz="42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53232" y="3052049"/>
            <a:ext cx="9181148" cy="1575196"/>
          </a:xfrm>
        </p:spPr>
        <p:txBody>
          <a:bodyPr anchor="b"/>
          <a:lstStyle>
            <a:lvl1pPr marL="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1pPr>
            <a:lvl2pPr marL="478060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2pPr>
            <a:lvl3pPr marL="956114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3pPr>
            <a:lvl4pPr marL="1434170" indent="0">
              <a:buNone/>
              <a:defRPr sz="1470">
                <a:solidFill>
                  <a:schemeClr val="tx1">
                    <a:tint val="75000"/>
                  </a:schemeClr>
                </a:solidFill>
              </a:defRPr>
            </a:lvl4pPr>
            <a:lvl5pPr marL="1912226" indent="0">
              <a:buNone/>
              <a:defRPr sz="1470">
                <a:solidFill>
                  <a:schemeClr val="tx1">
                    <a:tint val="75000"/>
                  </a:schemeClr>
                </a:solidFill>
              </a:defRPr>
            </a:lvl5pPr>
            <a:lvl6pPr marL="2390302" indent="0">
              <a:buNone/>
              <a:defRPr sz="1470">
                <a:solidFill>
                  <a:schemeClr val="tx1">
                    <a:tint val="75000"/>
                  </a:schemeClr>
                </a:solidFill>
              </a:defRPr>
            </a:lvl6pPr>
            <a:lvl7pPr marL="2868338" indent="0">
              <a:buNone/>
              <a:defRPr sz="1470">
                <a:solidFill>
                  <a:schemeClr val="tx1">
                    <a:tint val="75000"/>
                  </a:schemeClr>
                </a:solidFill>
              </a:defRPr>
            </a:lvl7pPr>
            <a:lvl8pPr marL="3346398" indent="0">
              <a:buNone/>
              <a:defRPr sz="1470">
                <a:solidFill>
                  <a:schemeClr val="tx1">
                    <a:tint val="75000"/>
                  </a:schemeClr>
                </a:solidFill>
              </a:defRPr>
            </a:lvl8pPr>
            <a:lvl9pPr marL="3824452" indent="0">
              <a:buNone/>
              <a:defRPr sz="147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960120">
              <a:defRPr/>
            </a:pPr>
            <a:fld id="{42087B13-2AA5-4EDE-873F-0C3D97EE9D22}" type="datetime1">
              <a:rPr lang="ru-RU" altLang="ru-RU" smtClean="0">
                <a:solidFill>
                  <a:prstClr val="black">
                    <a:tint val="75000"/>
                  </a:prstClr>
                </a:solidFill>
              </a:rPr>
              <a:pPr defTabSz="960120">
                <a:defRPr/>
              </a:pPr>
              <a:t>06.02.2026</a:t>
            </a:fld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960120">
              <a:defRPr/>
            </a:pPr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960120">
              <a:defRPr/>
            </a:pPr>
            <a:fld id="{6CE18D19-6AE5-40BB-A779-F90B75D5B5AF}" type="slidenum">
              <a:rPr lang="ru-RU" altLang="ru-RU" smtClean="0">
                <a:latin typeface="Arial" panose="020B0604020202020204" pitchFamily="34" charset="0"/>
              </a:rPr>
              <a:pPr defTabSz="960120">
                <a:defRPr/>
              </a:pPr>
              <a:t>‹#›</a:t>
            </a:fld>
            <a:endParaRPr lang="ru-RU" altLang="ru-RU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53460491"/>
      </p:ext>
    </p:extLst>
  </p:cSld>
  <p:clrMapOvr>
    <a:masterClrMapping/>
  </p:clrMapOvr>
  <p:transition>
    <p:wipe dir="d"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85109" y="1680270"/>
            <a:ext cx="5175647" cy="4752261"/>
          </a:xfrm>
        </p:spPr>
        <p:txBody>
          <a:bodyPr/>
          <a:lstStyle>
            <a:lvl1pPr>
              <a:defRPr sz="2940"/>
            </a:lvl1pPr>
            <a:lvl2pPr>
              <a:defRPr sz="2520"/>
            </a:lvl2pPr>
            <a:lvl3pPr>
              <a:defRPr sz="2100"/>
            </a:lvl3pPr>
            <a:lvl4pPr>
              <a:defRPr sz="1890"/>
            </a:lvl4pPr>
            <a:lvl5pPr>
              <a:defRPr sz="1890"/>
            </a:lvl5pPr>
            <a:lvl6pPr>
              <a:defRPr sz="1890"/>
            </a:lvl6pPr>
            <a:lvl7pPr>
              <a:defRPr sz="1890"/>
            </a:lvl7pPr>
            <a:lvl8pPr>
              <a:defRPr sz="1890"/>
            </a:lvl8pPr>
            <a:lvl9pPr>
              <a:defRPr sz="189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940802" y="1680270"/>
            <a:ext cx="5175647" cy="4752261"/>
          </a:xfrm>
        </p:spPr>
        <p:txBody>
          <a:bodyPr/>
          <a:lstStyle>
            <a:lvl1pPr>
              <a:defRPr sz="2940"/>
            </a:lvl1pPr>
            <a:lvl2pPr>
              <a:defRPr sz="2520"/>
            </a:lvl2pPr>
            <a:lvl3pPr>
              <a:defRPr sz="2100"/>
            </a:lvl3pPr>
            <a:lvl4pPr>
              <a:defRPr sz="1890"/>
            </a:lvl4pPr>
            <a:lvl5pPr>
              <a:defRPr sz="1890"/>
            </a:lvl5pPr>
            <a:lvl6pPr>
              <a:defRPr sz="1890"/>
            </a:lvl6pPr>
            <a:lvl7pPr>
              <a:defRPr sz="1890"/>
            </a:lvl7pPr>
            <a:lvl8pPr>
              <a:defRPr sz="1890"/>
            </a:lvl8pPr>
            <a:lvl9pPr>
              <a:defRPr sz="189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960120">
              <a:defRPr/>
            </a:pPr>
            <a:fld id="{8960A987-997C-4F7A-8981-8C116DAB73D7}" type="datetime1">
              <a:rPr lang="ru-RU" altLang="ru-RU" smtClean="0">
                <a:solidFill>
                  <a:prstClr val="black">
                    <a:tint val="75000"/>
                  </a:prstClr>
                </a:solidFill>
              </a:rPr>
              <a:pPr defTabSz="960120">
                <a:defRPr/>
              </a:pPr>
              <a:t>06.02.2026</a:t>
            </a:fld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960120">
              <a:defRPr/>
            </a:pPr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960120">
              <a:defRPr/>
            </a:pPr>
            <a:fld id="{C919B493-5497-4231-B385-6804B6E70B7E}" type="slidenum">
              <a:rPr lang="ru-RU" altLang="ru-RU" smtClean="0">
                <a:latin typeface="Arial" panose="020B0604020202020204" pitchFamily="34" charset="0"/>
              </a:rPr>
              <a:pPr defTabSz="960120">
                <a:defRPr/>
              </a:pPr>
              <a:t>‹#›</a:t>
            </a:fld>
            <a:endParaRPr lang="ru-RU" altLang="ru-RU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97244538"/>
      </p:ext>
    </p:extLst>
  </p:cSld>
  <p:clrMapOvr>
    <a:masterClrMapping/>
  </p:clrMapOvr>
  <p:transition>
    <p:wipe dir="d"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0074" y="288370"/>
            <a:ext cx="9721215" cy="12001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0067" y="1611869"/>
            <a:ext cx="4772472" cy="671750"/>
          </a:xfrm>
        </p:spPr>
        <p:txBody>
          <a:bodyPr anchor="b"/>
          <a:lstStyle>
            <a:lvl1pPr marL="0" indent="0">
              <a:buNone/>
              <a:defRPr sz="2520" b="1"/>
            </a:lvl1pPr>
            <a:lvl2pPr marL="478060" indent="0">
              <a:buNone/>
              <a:defRPr sz="2100" b="1"/>
            </a:lvl2pPr>
            <a:lvl3pPr marL="956114" indent="0">
              <a:buNone/>
              <a:defRPr sz="1890" b="1"/>
            </a:lvl3pPr>
            <a:lvl4pPr marL="1434170" indent="0">
              <a:buNone/>
              <a:defRPr sz="1680" b="1"/>
            </a:lvl4pPr>
            <a:lvl5pPr marL="1912226" indent="0">
              <a:buNone/>
              <a:defRPr sz="1680" b="1"/>
            </a:lvl5pPr>
            <a:lvl6pPr marL="2390302" indent="0">
              <a:buNone/>
              <a:defRPr sz="1680" b="1"/>
            </a:lvl6pPr>
            <a:lvl7pPr marL="2868338" indent="0">
              <a:buNone/>
              <a:defRPr sz="1680" b="1"/>
            </a:lvl7pPr>
            <a:lvl8pPr marL="3346398" indent="0">
              <a:buNone/>
              <a:defRPr sz="1680" b="1"/>
            </a:lvl8pPr>
            <a:lvl9pPr marL="3824452" indent="0">
              <a:buNone/>
              <a:defRPr sz="168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0067" y="2283619"/>
            <a:ext cx="4772472" cy="4148852"/>
          </a:xfrm>
        </p:spPr>
        <p:txBody>
          <a:bodyPr/>
          <a:lstStyle>
            <a:lvl1pPr>
              <a:defRPr sz="2520"/>
            </a:lvl1pPr>
            <a:lvl2pPr>
              <a:defRPr sz="2100"/>
            </a:lvl2pPr>
            <a:lvl3pPr>
              <a:defRPr sz="1890"/>
            </a:lvl3pPr>
            <a:lvl4pPr>
              <a:defRPr sz="1680"/>
            </a:lvl4pPr>
            <a:lvl5pPr>
              <a:defRPr sz="1680"/>
            </a:lvl5pPr>
            <a:lvl6pPr>
              <a:defRPr sz="1680"/>
            </a:lvl6pPr>
            <a:lvl7pPr>
              <a:defRPr sz="1680"/>
            </a:lvl7pPr>
            <a:lvl8pPr>
              <a:defRPr sz="1680"/>
            </a:lvl8pPr>
            <a:lvl9pPr>
              <a:defRPr sz="168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486942" y="1611869"/>
            <a:ext cx="4774347" cy="671750"/>
          </a:xfrm>
        </p:spPr>
        <p:txBody>
          <a:bodyPr anchor="b"/>
          <a:lstStyle>
            <a:lvl1pPr marL="0" indent="0">
              <a:buNone/>
              <a:defRPr sz="2520" b="1"/>
            </a:lvl1pPr>
            <a:lvl2pPr marL="478060" indent="0">
              <a:buNone/>
              <a:defRPr sz="2100" b="1"/>
            </a:lvl2pPr>
            <a:lvl3pPr marL="956114" indent="0">
              <a:buNone/>
              <a:defRPr sz="1890" b="1"/>
            </a:lvl3pPr>
            <a:lvl4pPr marL="1434170" indent="0">
              <a:buNone/>
              <a:defRPr sz="1680" b="1"/>
            </a:lvl4pPr>
            <a:lvl5pPr marL="1912226" indent="0">
              <a:buNone/>
              <a:defRPr sz="1680" b="1"/>
            </a:lvl5pPr>
            <a:lvl6pPr marL="2390302" indent="0">
              <a:buNone/>
              <a:defRPr sz="1680" b="1"/>
            </a:lvl6pPr>
            <a:lvl7pPr marL="2868338" indent="0">
              <a:buNone/>
              <a:defRPr sz="1680" b="1"/>
            </a:lvl7pPr>
            <a:lvl8pPr marL="3346398" indent="0">
              <a:buNone/>
              <a:defRPr sz="1680" b="1"/>
            </a:lvl8pPr>
            <a:lvl9pPr marL="3824452" indent="0">
              <a:buNone/>
              <a:defRPr sz="168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486942" y="2283619"/>
            <a:ext cx="4774347" cy="4148852"/>
          </a:xfrm>
        </p:spPr>
        <p:txBody>
          <a:bodyPr/>
          <a:lstStyle>
            <a:lvl1pPr>
              <a:defRPr sz="2520"/>
            </a:lvl1pPr>
            <a:lvl2pPr>
              <a:defRPr sz="2100"/>
            </a:lvl2pPr>
            <a:lvl3pPr>
              <a:defRPr sz="1890"/>
            </a:lvl3pPr>
            <a:lvl4pPr>
              <a:defRPr sz="1680"/>
            </a:lvl4pPr>
            <a:lvl5pPr>
              <a:defRPr sz="1680"/>
            </a:lvl5pPr>
            <a:lvl6pPr>
              <a:defRPr sz="1680"/>
            </a:lvl6pPr>
            <a:lvl7pPr>
              <a:defRPr sz="1680"/>
            </a:lvl7pPr>
            <a:lvl8pPr>
              <a:defRPr sz="1680"/>
            </a:lvl8pPr>
            <a:lvl9pPr>
              <a:defRPr sz="168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960120">
              <a:defRPr/>
            </a:pPr>
            <a:fld id="{FC0CB993-13F4-434B-B38D-6F2D0AE402B1}" type="datetime1">
              <a:rPr lang="ru-RU" altLang="ru-RU" smtClean="0">
                <a:solidFill>
                  <a:prstClr val="black">
                    <a:tint val="75000"/>
                  </a:prstClr>
                </a:solidFill>
              </a:rPr>
              <a:pPr defTabSz="960120">
                <a:defRPr/>
              </a:pPr>
              <a:t>06.02.2026</a:t>
            </a:fld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960120">
              <a:defRPr/>
            </a:pPr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960120">
              <a:defRPr/>
            </a:pPr>
            <a:fld id="{34D6B903-4739-4DD9-9778-E68BB015FD00}" type="slidenum">
              <a:rPr lang="ru-RU" altLang="ru-RU" smtClean="0">
                <a:latin typeface="Arial" panose="020B0604020202020204" pitchFamily="34" charset="0"/>
              </a:rPr>
              <a:pPr defTabSz="960120">
                <a:defRPr/>
              </a:pPr>
              <a:t>‹#›</a:t>
            </a:fld>
            <a:endParaRPr lang="ru-RU" altLang="ru-RU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78449238"/>
      </p:ext>
    </p:extLst>
  </p:cSld>
  <p:clrMapOvr>
    <a:masterClrMapping/>
  </p:clrMapOvr>
  <p:transition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0068" y="1611869"/>
            <a:ext cx="4772472" cy="671750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196" indent="0">
              <a:buNone/>
              <a:defRPr sz="2300" b="1"/>
            </a:lvl2pPr>
            <a:lvl3pPr marL="1028392" indent="0">
              <a:buNone/>
              <a:defRPr sz="2000" b="1"/>
            </a:lvl3pPr>
            <a:lvl4pPr marL="1542588" indent="0">
              <a:buNone/>
              <a:defRPr sz="1800" b="1"/>
            </a:lvl4pPr>
            <a:lvl5pPr marL="2056782" indent="0">
              <a:buNone/>
              <a:defRPr sz="1800" b="1"/>
            </a:lvl5pPr>
            <a:lvl6pPr marL="2570978" indent="0">
              <a:buNone/>
              <a:defRPr sz="1800" b="1"/>
            </a:lvl6pPr>
            <a:lvl7pPr marL="3085175" indent="0">
              <a:buNone/>
              <a:defRPr sz="1800" b="1"/>
            </a:lvl7pPr>
            <a:lvl8pPr marL="3599370" indent="0">
              <a:buNone/>
              <a:defRPr sz="1800" b="1"/>
            </a:lvl8pPr>
            <a:lvl9pPr marL="4113566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0068" y="2283619"/>
            <a:ext cx="4772472" cy="4148852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486940" y="1611869"/>
            <a:ext cx="4774347" cy="671750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196" indent="0">
              <a:buNone/>
              <a:defRPr sz="2300" b="1"/>
            </a:lvl2pPr>
            <a:lvl3pPr marL="1028392" indent="0">
              <a:buNone/>
              <a:defRPr sz="2000" b="1"/>
            </a:lvl3pPr>
            <a:lvl4pPr marL="1542588" indent="0">
              <a:buNone/>
              <a:defRPr sz="1800" b="1"/>
            </a:lvl4pPr>
            <a:lvl5pPr marL="2056782" indent="0">
              <a:buNone/>
              <a:defRPr sz="1800" b="1"/>
            </a:lvl5pPr>
            <a:lvl6pPr marL="2570978" indent="0">
              <a:buNone/>
              <a:defRPr sz="1800" b="1"/>
            </a:lvl6pPr>
            <a:lvl7pPr marL="3085175" indent="0">
              <a:buNone/>
              <a:defRPr sz="1800" b="1"/>
            </a:lvl7pPr>
            <a:lvl8pPr marL="3599370" indent="0">
              <a:buNone/>
              <a:defRPr sz="1800" b="1"/>
            </a:lvl8pPr>
            <a:lvl9pPr marL="4113566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486940" y="2283619"/>
            <a:ext cx="4774347" cy="4148852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60A4DC-9092-4154-A68E-32ACFC708832}" type="datetimeFigureOut">
              <a:rPr lang="ru-RU"/>
              <a:pPr>
                <a:defRPr/>
              </a:pPr>
              <a:t>06.02.2026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A861FC-7421-46C2-A6BE-16A3B51D49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557779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Click="0"/>
    </mc:Choice>
    <mc:Fallback>
      <p:transition advClick="0"/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960120">
              <a:defRPr/>
            </a:pPr>
            <a:fld id="{E2BA5C5C-21D7-45D9-8FF8-0B00675FE5D2}" type="datetime1">
              <a:rPr lang="ru-RU" altLang="ru-RU" smtClean="0">
                <a:solidFill>
                  <a:prstClr val="black">
                    <a:tint val="75000"/>
                  </a:prstClr>
                </a:solidFill>
              </a:rPr>
              <a:pPr defTabSz="960120">
                <a:defRPr/>
              </a:pPr>
              <a:t>06.02.2026</a:t>
            </a:fld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960120">
              <a:defRPr/>
            </a:pPr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960120">
              <a:defRPr/>
            </a:pPr>
            <a:fld id="{9090B4C8-88C1-4AF3-84FE-D4FF859A0D57}" type="slidenum">
              <a:rPr lang="ru-RU" altLang="ru-RU" smtClean="0">
                <a:latin typeface="Arial" panose="020B0604020202020204" pitchFamily="34" charset="0"/>
              </a:rPr>
              <a:pPr defTabSz="960120">
                <a:defRPr/>
              </a:pPr>
              <a:t>‹#›</a:t>
            </a:fld>
            <a:endParaRPr lang="ru-RU" altLang="ru-RU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21650382"/>
      </p:ext>
    </p:extLst>
  </p:cSld>
  <p:clrMapOvr>
    <a:masterClrMapping/>
  </p:clrMapOvr>
  <p:transition>
    <p:wipe dir="d"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960120">
              <a:defRPr/>
            </a:pPr>
            <a:fld id="{4C6725D9-0B0C-44EB-BADC-E986E09031A0}" type="datetime1">
              <a:rPr lang="ru-RU" altLang="ru-RU" smtClean="0">
                <a:solidFill>
                  <a:prstClr val="black">
                    <a:tint val="75000"/>
                  </a:prstClr>
                </a:solidFill>
              </a:rPr>
              <a:pPr defTabSz="960120">
                <a:defRPr/>
              </a:pPr>
              <a:t>06.02.2026</a:t>
            </a:fld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960120">
              <a:defRPr/>
            </a:pPr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960120">
              <a:defRPr/>
            </a:pPr>
            <a:fld id="{9FB888E9-1FE1-4254-876F-A1E7E53963FE}" type="slidenum">
              <a:rPr lang="ru-RU" altLang="ru-RU" smtClean="0">
                <a:latin typeface="Arial" panose="020B0604020202020204" pitchFamily="34" charset="0"/>
              </a:rPr>
              <a:pPr defTabSz="960120">
                <a:defRPr/>
              </a:pPr>
              <a:t>‹#›</a:t>
            </a:fld>
            <a:endParaRPr lang="ru-RU" altLang="ru-RU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34064049"/>
      </p:ext>
    </p:extLst>
  </p:cSld>
  <p:clrMapOvr>
    <a:masterClrMapping/>
  </p:clrMapOvr>
  <p:transition>
    <p:wipe dir="d"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0068" y="286702"/>
            <a:ext cx="3553570" cy="1220153"/>
          </a:xfrm>
        </p:spPr>
        <p:txBody>
          <a:bodyPr anchor="b"/>
          <a:lstStyle>
            <a:lvl1pPr algn="l">
              <a:defRPr sz="21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23088" y="286717"/>
            <a:ext cx="6038255" cy="6145769"/>
          </a:xfrm>
        </p:spPr>
        <p:txBody>
          <a:bodyPr/>
          <a:lstStyle>
            <a:lvl1pPr>
              <a:defRPr sz="3360"/>
            </a:lvl1pPr>
            <a:lvl2pPr>
              <a:defRPr sz="2940"/>
            </a:lvl2pPr>
            <a:lvl3pPr>
              <a:defRPr sz="252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40068" y="1506865"/>
            <a:ext cx="3553570" cy="4925616"/>
          </a:xfrm>
        </p:spPr>
        <p:txBody>
          <a:bodyPr/>
          <a:lstStyle>
            <a:lvl1pPr marL="0" indent="0">
              <a:buNone/>
              <a:defRPr sz="1470"/>
            </a:lvl1pPr>
            <a:lvl2pPr marL="478060" indent="0">
              <a:buNone/>
              <a:defRPr sz="1260"/>
            </a:lvl2pPr>
            <a:lvl3pPr marL="956114" indent="0">
              <a:buNone/>
              <a:defRPr sz="1050"/>
            </a:lvl3pPr>
            <a:lvl4pPr marL="1434170" indent="0">
              <a:buNone/>
              <a:defRPr sz="945"/>
            </a:lvl4pPr>
            <a:lvl5pPr marL="1912226" indent="0">
              <a:buNone/>
              <a:defRPr sz="945"/>
            </a:lvl5pPr>
            <a:lvl6pPr marL="2390302" indent="0">
              <a:buNone/>
              <a:defRPr sz="945"/>
            </a:lvl6pPr>
            <a:lvl7pPr marL="2868338" indent="0">
              <a:buNone/>
              <a:defRPr sz="945"/>
            </a:lvl7pPr>
            <a:lvl8pPr marL="3346398" indent="0">
              <a:buNone/>
              <a:defRPr sz="945"/>
            </a:lvl8pPr>
            <a:lvl9pPr marL="3824452" indent="0">
              <a:buNone/>
              <a:defRPr sz="94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960120">
              <a:defRPr/>
            </a:pPr>
            <a:fld id="{BEA20571-D4A5-4333-A2A0-324D5F0BAEBE}" type="datetime1">
              <a:rPr lang="ru-RU" altLang="ru-RU" smtClean="0">
                <a:solidFill>
                  <a:prstClr val="black">
                    <a:tint val="75000"/>
                  </a:prstClr>
                </a:solidFill>
              </a:rPr>
              <a:pPr defTabSz="960120">
                <a:defRPr/>
              </a:pPr>
              <a:t>06.02.2026</a:t>
            </a:fld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960120">
              <a:defRPr/>
            </a:pPr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960120">
              <a:defRPr/>
            </a:pPr>
            <a:fld id="{74766A90-B940-4C4B-86CF-1DCE53812668}" type="slidenum">
              <a:rPr lang="ru-RU" altLang="ru-RU" smtClean="0">
                <a:latin typeface="Arial" panose="020B0604020202020204" pitchFamily="34" charset="0"/>
              </a:rPr>
              <a:pPr defTabSz="960120">
                <a:defRPr/>
              </a:pPr>
              <a:t>‹#›</a:t>
            </a:fld>
            <a:endParaRPr lang="ru-RU" altLang="ru-RU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78695770"/>
      </p:ext>
    </p:extLst>
  </p:cSld>
  <p:clrMapOvr>
    <a:masterClrMapping/>
  </p:clrMapOvr>
  <p:transition>
    <p:wipe dir="d"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17140" y="5040631"/>
            <a:ext cx="6480810" cy="595075"/>
          </a:xfrm>
        </p:spPr>
        <p:txBody>
          <a:bodyPr anchor="b"/>
          <a:lstStyle>
            <a:lvl1pPr algn="l">
              <a:defRPr sz="21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117140" y="643414"/>
            <a:ext cx="6480810" cy="4320540"/>
          </a:xfrm>
        </p:spPr>
        <p:txBody>
          <a:bodyPr rtlCol="0">
            <a:normAutofit/>
          </a:bodyPr>
          <a:lstStyle>
            <a:lvl1pPr marL="0" indent="0">
              <a:buNone/>
              <a:defRPr sz="3360"/>
            </a:lvl1pPr>
            <a:lvl2pPr marL="478060" indent="0">
              <a:buNone/>
              <a:defRPr sz="2940"/>
            </a:lvl2pPr>
            <a:lvl3pPr marL="956114" indent="0">
              <a:buNone/>
              <a:defRPr sz="2520"/>
            </a:lvl3pPr>
            <a:lvl4pPr marL="1434170" indent="0">
              <a:buNone/>
              <a:defRPr sz="2100"/>
            </a:lvl4pPr>
            <a:lvl5pPr marL="1912226" indent="0">
              <a:buNone/>
              <a:defRPr sz="2100"/>
            </a:lvl5pPr>
            <a:lvl6pPr marL="2390302" indent="0">
              <a:buNone/>
              <a:defRPr sz="2100"/>
            </a:lvl6pPr>
            <a:lvl7pPr marL="2868338" indent="0">
              <a:buNone/>
              <a:defRPr sz="2100"/>
            </a:lvl7pPr>
            <a:lvl8pPr marL="3346398" indent="0">
              <a:buNone/>
              <a:defRPr sz="2100"/>
            </a:lvl8pPr>
            <a:lvl9pPr marL="3824452" indent="0">
              <a:buNone/>
              <a:defRPr sz="21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117140" y="5635706"/>
            <a:ext cx="6480810" cy="845105"/>
          </a:xfrm>
        </p:spPr>
        <p:txBody>
          <a:bodyPr/>
          <a:lstStyle>
            <a:lvl1pPr marL="0" indent="0">
              <a:buNone/>
              <a:defRPr sz="1470"/>
            </a:lvl1pPr>
            <a:lvl2pPr marL="478060" indent="0">
              <a:buNone/>
              <a:defRPr sz="1260"/>
            </a:lvl2pPr>
            <a:lvl3pPr marL="956114" indent="0">
              <a:buNone/>
              <a:defRPr sz="1050"/>
            </a:lvl3pPr>
            <a:lvl4pPr marL="1434170" indent="0">
              <a:buNone/>
              <a:defRPr sz="945"/>
            </a:lvl4pPr>
            <a:lvl5pPr marL="1912226" indent="0">
              <a:buNone/>
              <a:defRPr sz="945"/>
            </a:lvl5pPr>
            <a:lvl6pPr marL="2390302" indent="0">
              <a:buNone/>
              <a:defRPr sz="945"/>
            </a:lvl6pPr>
            <a:lvl7pPr marL="2868338" indent="0">
              <a:buNone/>
              <a:defRPr sz="945"/>
            </a:lvl7pPr>
            <a:lvl8pPr marL="3346398" indent="0">
              <a:buNone/>
              <a:defRPr sz="945"/>
            </a:lvl8pPr>
            <a:lvl9pPr marL="3824452" indent="0">
              <a:buNone/>
              <a:defRPr sz="94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960120">
              <a:defRPr/>
            </a:pPr>
            <a:fld id="{BF9D84A3-F74F-4767-B6C6-537942F91607}" type="datetime1">
              <a:rPr lang="ru-RU" altLang="ru-RU" smtClean="0">
                <a:solidFill>
                  <a:prstClr val="black">
                    <a:tint val="75000"/>
                  </a:prstClr>
                </a:solidFill>
              </a:rPr>
              <a:pPr defTabSz="960120">
                <a:defRPr/>
              </a:pPr>
              <a:t>06.02.2026</a:t>
            </a:fld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960120">
              <a:defRPr/>
            </a:pPr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960120">
              <a:defRPr/>
            </a:pPr>
            <a:fld id="{DC09E1EA-8827-44A4-BEC8-F2A6248AA80F}" type="slidenum">
              <a:rPr lang="ru-RU" altLang="ru-RU" smtClean="0">
                <a:latin typeface="Arial" panose="020B0604020202020204" pitchFamily="34" charset="0"/>
              </a:rPr>
              <a:pPr defTabSz="960120">
                <a:defRPr/>
              </a:pPr>
              <a:t>‹#›</a:t>
            </a:fld>
            <a:endParaRPr lang="ru-RU" altLang="ru-RU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1464614"/>
      </p:ext>
    </p:extLst>
  </p:cSld>
  <p:clrMapOvr>
    <a:masterClrMapping/>
  </p:clrMapOvr>
  <p:transition>
    <p:wipe dir="d"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960120">
              <a:defRPr/>
            </a:pPr>
            <a:fld id="{C63A9E2D-46E8-4258-AFFB-ACA4282CE340}" type="datetime1">
              <a:rPr lang="ru-RU" altLang="ru-RU" smtClean="0">
                <a:solidFill>
                  <a:prstClr val="black">
                    <a:tint val="75000"/>
                  </a:prstClr>
                </a:solidFill>
              </a:rPr>
              <a:pPr defTabSz="960120">
                <a:defRPr/>
              </a:pPr>
              <a:t>06.02.2026</a:t>
            </a:fld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960120">
              <a:defRPr/>
            </a:pPr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960120">
              <a:defRPr/>
            </a:pPr>
            <a:fld id="{D7BA7080-59AC-4C09-8B54-5911557AE3DD}" type="slidenum">
              <a:rPr lang="ru-RU" altLang="ru-RU" smtClean="0">
                <a:latin typeface="Arial" panose="020B0604020202020204" pitchFamily="34" charset="0"/>
              </a:rPr>
              <a:pPr defTabSz="960120">
                <a:defRPr/>
              </a:pPr>
              <a:t>‹#›</a:t>
            </a:fld>
            <a:endParaRPr lang="ru-RU" altLang="ru-RU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87936111"/>
      </p:ext>
    </p:extLst>
  </p:cSld>
  <p:clrMapOvr>
    <a:masterClrMapping/>
  </p:clrMapOvr>
  <p:transition>
    <p:wipe dir="d"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483560" y="288428"/>
            <a:ext cx="2632830" cy="614410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85134" y="288428"/>
            <a:ext cx="7718465" cy="61441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960120">
              <a:defRPr/>
            </a:pPr>
            <a:fld id="{98A8F3AA-1CD1-4986-8140-EA966FB896E8}" type="datetime1">
              <a:rPr lang="ru-RU" altLang="ru-RU" smtClean="0">
                <a:solidFill>
                  <a:prstClr val="black">
                    <a:tint val="75000"/>
                  </a:prstClr>
                </a:solidFill>
              </a:rPr>
              <a:pPr defTabSz="960120">
                <a:defRPr/>
              </a:pPr>
              <a:t>06.02.2026</a:t>
            </a:fld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960120">
              <a:defRPr/>
            </a:pPr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960120">
              <a:defRPr/>
            </a:pPr>
            <a:fld id="{67E01E08-A1F3-4810-80AC-A6EA10414099}" type="slidenum">
              <a:rPr lang="ru-RU" altLang="ru-RU" smtClean="0">
                <a:latin typeface="Arial" panose="020B0604020202020204" pitchFamily="34" charset="0"/>
              </a:rPr>
              <a:pPr defTabSz="960120">
                <a:defRPr/>
              </a:pPr>
              <a:t>‹#›</a:t>
            </a:fld>
            <a:endParaRPr lang="ru-RU" altLang="ru-RU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25638765"/>
      </p:ext>
    </p:extLst>
  </p:cSld>
  <p:clrMapOvr>
    <a:masterClrMapping/>
  </p:clrMapOvr>
  <p:transition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7BD56E-18A7-44AC-BC31-EEADE19631EB}" type="datetimeFigureOut">
              <a:rPr lang="ru-RU"/>
              <a:pPr>
                <a:defRPr/>
              </a:pPr>
              <a:t>06.02.2026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E34B3D-B428-44B6-8B0B-D146160CC1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206527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Click="0"/>
    </mc:Choice>
    <mc:Fallback>
      <p:transition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1085C4-16D4-4FA5-8F2D-2B7E269C5555}" type="datetimeFigureOut">
              <a:rPr lang="ru-RU"/>
              <a:pPr>
                <a:defRPr/>
              </a:pPr>
              <a:t>06.02.2026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606ED4-0C15-4673-BA9C-AA7199A13A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207104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Click="0"/>
    </mc:Choice>
    <mc:Fallback>
      <p:transition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0069" y="286702"/>
            <a:ext cx="3553570" cy="1220153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23030" y="286706"/>
            <a:ext cx="6038255" cy="6145769"/>
          </a:xfrm>
        </p:spPr>
        <p:txBody>
          <a:bodyPr/>
          <a:lstStyle>
            <a:lvl1pPr>
              <a:defRPr sz="36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40069" y="1506859"/>
            <a:ext cx="3553570" cy="4925616"/>
          </a:xfrm>
        </p:spPr>
        <p:txBody>
          <a:bodyPr/>
          <a:lstStyle>
            <a:lvl1pPr marL="0" indent="0">
              <a:buNone/>
              <a:defRPr sz="1600"/>
            </a:lvl1pPr>
            <a:lvl2pPr marL="514196" indent="0">
              <a:buNone/>
              <a:defRPr sz="1400"/>
            </a:lvl2pPr>
            <a:lvl3pPr marL="1028392" indent="0">
              <a:buNone/>
              <a:defRPr sz="1100"/>
            </a:lvl3pPr>
            <a:lvl4pPr marL="1542588" indent="0">
              <a:buNone/>
              <a:defRPr sz="1000"/>
            </a:lvl4pPr>
            <a:lvl5pPr marL="2056782" indent="0">
              <a:buNone/>
              <a:defRPr sz="1000"/>
            </a:lvl5pPr>
            <a:lvl6pPr marL="2570978" indent="0">
              <a:buNone/>
              <a:defRPr sz="1000"/>
            </a:lvl6pPr>
            <a:lvl7pPr marL="3085175" indent="0">
              <a:buNone/>
              <a:defRPr sz="1000"/>
            </a:lvl7pPr>
            <a:lvl8pPr marL="3599370" indent="0">
              <a:buNone/>
              <a:defRPr sz="1000"/>
            </a:lvl8pPr>
            <a:lvl9pPr marL="4113566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630325-2FCA-4017-842F-77E7F91D3928}" type="datetimeFigureOut">
              <a:rPr lang="ru-RU"/>
              <a:pPr>
                <a:defRPr/>
              </a:pPr>
              <a:t>06.02.2026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7B4DCD-AFD3-408B-9320-71F1602D90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711225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Click="0"/>
    </mc:Choice>
    <mc:Fallback>
      <p:transition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17140" y="5040631"/>
            <a:ext cx="6480810" cy="595075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117140" y="643414"/>
            <a:ext cx="6480810" cy="4320540"/>
          </a:xfrm>
        </p:spPr>
        <p:txBody>
          <a:bodyPr rtlCol="0">
            <a:normAutofit/>
          </a:bodyPr>
          <a:lstStyle>
            <a:lvl1pPr marL="0" indent="0">
              <a:buNone/>
              <a:defRPr sz="3600"/>
            </a:lvl1pPr>
            <a:lvl2pPr marL="514196" indent="0">
              <a:buNone/>
              <a:defRPr sz="3200"/>
            </a:lvl2pPr>
            <a:lvl3pPr marL="1028392" indent="0">
              <a:buNone/>
              <a:defRPr sz="2700"/>
            </a:lvl3pPr>
            <a:lvl4pPr marL="1542588" indent="0">
              <a:buNone/>
              <a:defRPr sz="2300"/>
            </a:lvl4pPr>
            <a:lvl5pPr marL="2056782" indent="0">
              <a:buNone/>
              <a:defRPr sz="2300"/>
            </a:lvl5pPr>
            <a:lvl6pPr marL="2570978" indent="0">
              <a:buNone/>
              <a:defRPr sz="2300"/>
            </a:lvl6pPr>
            <a:lvl7pPr marL="3085175" indent="0">
              <a:buNone/>
              <a:defRPr sz="2300"/>
            </a:lvl7pPr>
            <a:lvl8pPr marL="3599370" indent="0">
              <a:buNone/>
              <a:defRPr sz="2300"/>
            </a:lvl8pPr>
            <a:lvl9pPr marL="4113566" indent="0">
              <a:buNone/>
              <a:defRPr sz="23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117140" y="5635706"/>
            <a:ext cx="6480810" cy="845105"/>
          </a:xfrm>
        </p:spPr>
        <p:txBody>
          <a:bodyPr/>
          <a:lstStyle>
            <a:lvl1pPr marL="0" indent="0">
              <a:buNone/>
              <a:defRPr sz="1600"/>
            </a:lvl1pPr>
            <a:lvl2pPr marL="514196" indent="0">
              <a:buNone/>
              <a:defRPr sz="1400"/>
            </a:lvl2pPr>
            <a:lvl3pPr marL="1028392" indent="0">
              <a:buNone/>
              <a:defRPr sz="1100"/>
            </a:lvl3pPr>
            <a:lvl4pPr marL="1542588" indent="0">
              <a:buNone/>
              <a:defRPr sz="1000"/>
            </a:lvl4pPr>
            <a:lvl5pPr marL="2056782" indent="0">
              <a:buNone/>
              <a:defRPr sz="1000"/>
            </a:lvl5pPr>
            <a:lvl6pPr marL="2570978" indent="0">
              <a:buNone/>
              <a:defRPr sz="1000"/>
            </a:lvl6pPr>
            <a:lvl7pPr marL="3085175" indent="0">
              <a:buNone/>
              <a:defRPr sz="1000"/>
            </a:lvl7pPr>
            <a:lvl8pPr marL="3599370" indent="0">
              <a:buNone/>
              <a:defRPr sz="1000"/>
            </a:lvl8pPr>
            <a:lvl9pPr marL="4113566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2CE228-779E-4E1F-89CE-7E0F55AE79B1}" type="datetimeFigureOut">
              <a:rPr lang="ru-RU"/>
              <a:pPr>
                <a:defRPr/>
              </a:pPr>
              <a:t>06.02.2026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738D22-FA32-4C4C-8216-8406CCE421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603923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Click="0"/>
    </mc:Choice>
    <mc:Fallback>
      <p:transition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539750" y="288925"/>
            <a:ext cx="97218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2840" tIns="51419" rIns="102840" bIns="51419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539750" y="1679575"/>
            <a:ext cx="9721850" cy="475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2840" tIns="51419" rIns="102840" bIns="5141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39750" y="6673850"/>
            <a:ext cx="2520950" cy="384175"/>
          </a:xfrm>
          <a:prstGeom prst="rect">
            <a:avLst/>
          </a:prstGeom>
        </p:spPr>
        <p:txBody>
          <a:bodyPr vert="horz" lIns="102840" tIns="51419" rIns="102840" bIns="51419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D5BFF03A-7843-4FE5-A923-03477F5280CF}" type="datetimeFigureOut">
              <a:rPr lang="ru-RU"/>
              <a:pPr>
                <a:defRPr/>
              </a:pPr>
              <a:t>06.02.2026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690938" y="6673850"/>
            <a:ext cx="3419475" cy="384175"/>
          </a:xfrm>
          <a:prstGeom prst="rect">
            <a:avLst/>
          </a:prstGeom>
        </p:spPr>
        <p:txBody>
          <a:bodyPr vert="horz" lIns="102840" tIns="51419" rIns="102840" bIns="51419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740650" y="6673850"/>
            <a:ext cx="2520950" cy="384175"/>
          </a:xfrm>
          <a:prstGeom prst="rect">
            <a:avLst/>
          </a:prstGeom>
        </p:spPr>
        <p:txBody>
          <a:bodyPr vert="horz" lIns="102840" tIns="51419" rIns="102840" bIns="51419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E652254D-0840-4FBA-A17F-33D1AB5E35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57" r:id="rId1"/>
    <p:sldLayoutId id="2147485158" r:id="rId2"/>
    <p:sldLayoutId id="2147485159" r:id="rId3"/>
    <p:sldLayoutId id="2147485160" r:id="rId4"/>
    <p:sldLayoutId id="2147485161" r:id="rId5"/>
    <p:sldLayoutId id="2147485162" r:id="rId6"/>
    <p:sldLayoutId id="2147485163" r:id="rId7"/>
    <p:sldLayoutId id="2147485164" r:id="rId8"/>
    <p:sldLayoutId id="2147485165" r:id="rId9"/>
    <p:sldLayoutId id="2147485166" r:id="rId10"/>
    <p:sldLayoutId id="2147485167" r:id="rId11"/>
  </p:sldLayoutIdLst>
  <mc:AlternateContent xmlns:mc="http://schemas.openxmlformats.org/markup-compatibility/2006">
    <mc:Choice xmlns:p14="http://schemas.microsoft.com/office/powerpoint/2010/main" xmlns="" Requires="p14">
      <p:transition p14:dur="0" advClick="0"/>
    </mc:Choice>
    <mc:Fallback>
      <p:transition advClick="0"/>
    </mc:Fallback>
  </mc:AlternateContent>
  <p:timing>
    <p:tnLst>
      <p:par>
        <p:cTn id="1" dur="indefinite" restart="never" nodeType="tmRoot"/>
      </p:par>
    </p:tnLst>
  </p:timing>
  <p:txStyles>
    <p:titleStyle>
      <a:lvl1pPr algn="ctr" defTabSz="1027113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1027113" rtl="0" eaLnBrk="0" fontAlgn="base" hangingPunct="0"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Calibri" pitchFamily="34" charset="0"/>
        </a:defRPr>
      </a:lvl2pPr>
      <a:lvl3pPr algn="ctr" defTabSz="1027113" rtl="0" eaLnBrk="0" fontAlgn="base" hangingPunct="0"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Calibri" pitchFamily="34" charset="0"/>
        </a:defRPr>
      </a:lvl3pPr>
      <a:lvl4pPr algn="ctr" defTabSz="1027113" rtl="0" eaLnBrk="0" fontAlgn="base" hangingPunct="0"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Calibri" pitchFamily="34" charset="0"/>
        </a:defRPr>
      </a:lvl4pPr>
      <a:lvl5pPr algn="ctr" defTabSz="1027113" rtl="0" eaLnBrk="0" fontAlgn="base" hangingPunct="0"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Calibri" pitchFamily="34" charset="0"/>
        </a:defRPr>
      </a:lvl5pPr>
      <a:lvl6pPr marL="457200" algn="ctr" defTabSz="1027113" rtl="0" fontAlgn="base"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Calibri" pitchFamily="34" charset="0"/>
        </a:defRPr>
      </a:lvl6pPr>
      <a:lvl7pPr marL="914400" algn="ctr" defTabSz="1027113" rtl="0" fontAlgn="base"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Calibri" pitchFamily="34" charset="0"/>
        </a:defRPr>
      </a:lvl7pPr>
      <a:lvl8pPr marL="1371600" algn="ctr" defTabSz="1027113" rtl="0" fontAlgn="base"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Calibri" pitchFamily="34" charset="0"/>
        </a:defRPr>
      </a:lvl8pPr>
      <a:lvl9pPr marL="1828800" algn="ctr" defTabSz="1027113" rtl="0" fontAlgn="base"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Calibri" pitchFamily="34" charset="0"/>
        </a:defRPr>
      </a:lvl9pPr>
    </p:titleStyle>
    <p:bodyStyle>
      <a:lvl1pPr marL="384175" indent="-384175" algn="l" defTabSz="1027113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835025" indent="-320675" algn="l" defTabSz="1027113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284288" indent="-255588" algn="l" defTabSz="1027113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798638" indent="-255588" algn="l" defTabSz="1027113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12988" indent="-255588" algn="l" defTabSz="1027113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28077" indent="-257097" algn="l" defTabSz="1028392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42273" indent="-257097" algn="l" defTabSz="1028392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856467" indent="-257097" algn="l" defTabSz="1028392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370663" indent="-257097" algn="l" defTabSz="1028392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2839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14196" algn="l" defTabSz="102839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28392" algn="l" defTabSz="102839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42588" algn="l" defTabSz="102839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782" algn="l" defTabSz="102839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70978" algn="l" defTabSz="102839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85175" algn="l" defTabSz="102839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99370" algn="l" defTabSz="102839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113566" algn="l" defTabSz="102839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540068" y="288370"/>
            <a:ext cx="972121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061" tIns="45530" rIns="91061" bIns="4553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540068" y="1680211"/>
            <a:ext cx="9721215" cy="4752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061" tIns="45530" rIns="91061" bIns="455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40068" y="6674168"/>
            <a:ext cx="2520315" cy="383381"/>
          </a:xfrm>
          <a:prstGeom prst="rect">
            <a:avLst/>
          </a:prstGeom>
        </p:spPr>
        <p:txBody>
          <a:bodyPr vert="horz" lIns="91061" tIns="45530" rIns="91061" bIns="45530" rtlCol="0" anchor="ctr"/>
          <a:lstStyle>
            <a:lvl1pPr algn="l" eaLnBrk="1" hangingPunct="1">
              <a:defRPr sz="126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pPr defTabSz="960120">
              <a:defRPr/>
            </a:pPr>
            <a:fld id="{F1B6879E-7F95-4EFA-9A05-F07ACBFC5342}" type="datetime1">
              <a:rPr lang="ru-RU" altLang="ru-RU" smtClean="0">
                <a:solidFill>
                  <a:prstClr val="black">
                    <a:tint val="75000"/>
                  </a:prstClr>
                </a:solidFill>
              </a:rPr>
              <a:pPr defTabSz="960120">
                <a:defRPr/>
              </a:pPr>
              <a:t>06.02.2026</a:t>
            </a:fld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690461" y="6674168"/>
            <a:ext cx="3420428" cy="383381"/>
          </a:xfrm>
          <a:prstGeom prst="rect">
            <a:avLst/>
          </a:prstGeom>
        </p:spPr>
        <p:txBody>
          <a:bodyPr vert="horz" lIns="91061" tIns="45530" rIns="91061" bIns="45530" rtlCol="0" anchor="ctr"/>
          <a:lstStyle>
            <a:lvl1pPr algn="ctr" eaLnBrk="1" hangingPunct="1">
              <a:defRPr sz="126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pPr defTabSz="960120">
              <a:defRPr/>
            </a:pPr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740968" y="6674168"/>
            <a:ext cx="2520315" cy="383381"/>
          </a:xfrm>
          <a:prstGeom prst="rect">
            <a:avLst/>
          </a:prstGeom>
        </p:spPr>
        <p:txBody>
          <a:bodyPr vert="horz" wrap="square" lIns="91061" tIns="45530" rIns="91061" bIns="4553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60">
                <a:solidFill>
                  <a:srgbClr val="898989"/>
                </a:solidFill>
              </a:defRPr>
            </a:lvl1pPr>
          </a:lstStyle>
          <a:p>
            <a:pPr defTabSz="960120">
              <a:defRPr/>
            </a:pPr>
            <a:fld id="{CDAA978A-A5BA-4C36-BCDF-5D31B76A1F01}" type="slidenum">
              <a:rPr lang="ru-RU" altLang="ru-RU" smtClean="0">
                <a:latin typeface="Arial" panose="020B0604020202020204" pitchFamily="34" charset="0"/>
              </a:rPr>
              <a:pPr defTabSz="960120">
                <a:defRPr/>
              </a:pPr>
              <a:t>‹#›</a:t>
            </a:fld>
            <a:endParaRPr lang="ru-RU" altLang="ru-RU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72762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169" r:id="rId1"/>
    <p:sldLayoutId id="2147485170" r:id="rId2"/>
    <p:sldLayoutId id="2147485171" r:id="rId3"/>
    <p:sldLayoutId id="2147485172" r:id="rId4"/>
    <p:sldLayoutId id="2147485173" r:id="rId5"/>
    <p:sldLayoutId id="2147485174" r:id="rId6"/>
    <p:sldLayoutId id="2147485175" r:id="rId7"/>
    <p:sldLayoutId id="2147485176" r:id="rId8"/>
    <p:sldLayoutId id="2147485177" r:id="rId9"/>
    <p:sldLayoutId id="2147485178" r:id="rId10"/>
    <p:sldLayoutId id="2147485179" r:id="rId11"/>
  </p:sldLayoutIdLst>
  <p:transition>
    <p:wipe dir="d"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62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62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62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62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620">
          <a:solidFill>
            <a:schemeClr val="tx1"/>
          </a:solidFill>
          <a:latin typeface="Calibri" pitchFamily="34" charset="0"/>
        </a:defRPr>
      </a:lvl5pPr>
      <a:lvl6pPr marL="478060" algn="ctr" rtl="0" fontAlgn="base">
        <a:spcBef>
          <a:spcPct val="0"/>
        </a:spcBef>
        <a:spcAft>
          <a:spcPct val="0"/>
        </a:spcAft>
        <a:defRPr sz="4620">
          <a:solidFill>
            <a:schemeClr val="tx1"/>
          </a:solidFill>
          <a:latin typeface="Calibri" pitchFamily="34" charset="0"/>
        </a:defRPr>
      </a:lvl6pPr>
      <a:lvl7pPr marL="956114" algn="ctr" rtl="0" fontAlgn="base">
        <a:spcBef>
          <a:spcPct val="0"/>
        </a:spcBef>
        <a:spcAft>
          <a:spcPct val="0"/>
        </a:spcAft>
        <a:defRPr sz="4620">
          <a:solidFill>
            <a:schemeClr val="tx1"/>
          </a:solidFill>
          <a:latin typeface="Calibri" pitchFamily="34" charset="0"/>
        </a:defRPr>
      </a:lvl7pPr>
      <a:lvl8pPr marL="1434170" algn="ctr" rtl="0" fontAlgn="base">
        <a:spcBef>
          <a:spcPct val="0"/>
        </a:spcBef>
        <a:spcAft>
          <a:spcPct val="0"/>
        </a:spcAft>
        <a:defRPr sz="4620">
          <a:solidFill>
            <a:schemeClr val="tx1"/>
          </a:solidFill>
          <a:latin typeface="Calibri" pitchFamily="34" charset="0"/>
        </a:defRPr>
      </a:lvl8pPr>
      <a:lvl9pPr marL="1912226" algn="ctr" rtl="0" fontAlgn="base">
        <a:spcBef>
          <a:spcPct val="0"/>
        </a:spcBef>
        <a:spcAft>
          <a:spcPct val="0"/>
        </a:spcAft>
        <a:defRPr sz="4620">
          <a:solidFill>
            <a:schemeClr val="tx1"/>
          </a:solidFill>
          <a:latin typeface="Calibri" pitchFamily="34" charset="0"/>
        </a:defRPr>
      </a:lvl9pPr>
    </p:titleStyle>
    <p:bodyStyle>
      <a:lvl1pPr marL="358379" indent="-358379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360" kern="1200">
          <a:solidFill>
            <a:schemeClr val="tx1"/>
          </a:solidFill>
          <a:latin typeface="+mn-lt"/>
          <a:ea typeface="+mn-ea"/>
          <a:cs typeface="+mn-cs"/>
        </a:defRPr>
      </a:lvl1pPr>
      <a:lvl2pPr marL="776764" indent="-298371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940" kern="1200">
          <a:solidFill>
            <a:schemeClr val="tx1"/>
          </a:solidFill>
          <a:latin typeface="+mn-lt"/>
          <a:ea typeface="+mn-ea"/>
          <a:cs typeface="+mn-cs"/>
        </a:defRPr>
      </a:lvl2pPr>
      <a:lvl3pPr marL="1195150" indent="-23836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3pPr>
      <a:lvl4pPr marL="1671876" indent="-23836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50269" indent="-23836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29310" indent="-239033" algn="l" defTabSz="956114" rtl="0" eaLnBrk="1" latinLnBrk="0" hangingPunct="1">
        <a:spcBef>
          <a:spcPct val="2000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07354" indent="-239033" algn="l" defTabSz="956114" rtl="0" eaLnBrk="1" latinLnBrk="0" hangingPunct="1">
        <a:spcBef>
          <a:spcPct val="2000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585426" indent="-239033" algn="l" defTabSz="956114" rtl="0" eaLnBrk="1" latinLnBrk="0" hangingPunct="1">
        <a:spcBef>
          <a:spcPct val="2000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063482" indent="-239033" algn="l" defTabSz="956114" rtl="0" eaLnBrk="1" latinLnBrk="0" hangingPunct="1">
        <a:spcBef>
          <a:spcPct val="2000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56114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1pPr>
      <a:lvl2pPr marL="478060" algn="l" defTabSz="956114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956114" algn="l" defTabSz="956114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3pPr>
      <a:lvl4pPr marL="1434170" algn="l" defTabSz="956114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12226" algn="l" defTabSz="956114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90302" algn="l" defTabSz="956114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68338" algn="l" defTabSz="956114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346398" algn="l" defTabSz="956114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824452" algn="l" defTabSz="956114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540068" y="288370"/>
            <a:ext cx="972121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061" tIns="45530" rIns="91061" bIns="4553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540068" y="1680211"/>
            <a:ext cx="9721215" cy="4752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061" tIns="45530" rIns="91061" bIns="455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40068" y="6674168"/>
            <a:ext cx="2520315" cy="383381"/>
          </a:xfrm>
          <a:prstGeom prst="rect">
            <a:avLst/>
          </a:prstGeom>
        </p:spPr>
        <p:txBody>
          <a:bodyPr vert="horz" lIns="91061" tIns="45530" rIns="91061" bIns="45530" rtlCol="0" anchor="ctr"/>
          <a:lstStyle>
            <a:lvl1pPr algn="l" eaLnBrk="1" hangingPunct="1">
              <a:defRPr sz="126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pPr defTabSz="960120">
              <a:defRPr/>
            </a:pPr>
            <a:fld id="{F1B6879E-7F95-4EFA-9A05-F07ACBFC5342}" type="datetime1">
              <a:rPr lang="ru-RU" altLang="ru-RU" smtClean="0">
                <a:solidFill>
                  <a:prstClr val="black">
                    <a:tint val="75000"/>
                  </a:prstClr>
                </a:solidFill>
              </a:rPr>
              <a:pPr defTabSz="960120">
                <a:defRPr/>
              </a:pPr>
              <a:t>06.02.2026</a:t>
            </a:fld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690461" y="6674168"/>
            <a:ext cx="3420428" cy="383381"/>
          </a:xfrm>
          <a:prstGeom prst="rect">
            <a:avLst/>
          </a:prstGeom>
        </p:spPr>
        <p:txBody>
          <a:bodyPr vert="horz" lIns="91061" tIns="45530" rIns="91061" bIns="45530" rtlCol="0" anchor="ctr"/>
          <a:lstStyle>
            <a:lvl1pPr algn="ctr" eaLnBrk="1" hangingPunct="1">
              <a:defRPr sz="126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pPr defTabSz="960120">
              <a:defRPr/>
            </a:pPr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740968" y="6674168"/>
            <a:ext cx="2520315" cy="383381"/>
          </a:xfrm>
          <a:prstGeom prst="rect">
            <a:avLst/>
          </a:prstGeom>
        </p:spPr>
        <p:txBody>
          <a:bodyPr vert="horz" wrap="square" lIns="91061" tIns="45530" rIns="91061" bIns="4553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60">
                <a:solidFill>
                  <a:srgbClr val="898989"/>
                </a:solidFill>
              </a:defRPr>
            </a:lvl1pPr>
          </a:lstStyle>
          <a:p>
            <a:pPr defTabSz="960120">
              <a:defRPr/>
            </a:pPr>
            <a:fld id="{CDAA978A-A5BA-4C36-BCDF-5D31B76A1F01}" type="slidenum">
              <a:rPr lang="ru-RU" altLang="ru-RU" smtClean="0">
                <a:latin typeface="Arial" panose="020B0604020202020204" pitchFamily="34" charset="0"/>
              </a:rPr>
              <a:pPr defTabSz="960120">
                <a:defRPr/>
              </a:pPr>
              <a:t>‹#›</a:t>
            </a:fld>
            <a:endParaRPr lang="ru-RU" altLang="ru-RU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010869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181" r:id="rId1"/>
    <p:sldLayoutId id="2147485182" r:id="rId2"/>
    <p:sldLayoutId id="2147485183" r:id="rId3"/>
    <p:sldLayoutId id="2147485184" r:id="rId4"/>
    <p:sldLayoutId id="2147485185" r:id="rId5"/>
    <p:sldLayoutId id="2147485186" r:id="rId6"/>
    <p:sldLayoutId id="2147485187" r:id="rId7"/>
    <p:sldLayoutId id="2147485188" r:id="rId8"/>
    <p:sldLayoutId id="2147485189" r:id="rId9"/>
    <p:sldLayoutId id="2147485190" r:id="rId10"/>
    <p:sldLayoutId id="2147485191" r:id="rId11"/>
  </p:sldLayoutIdLst>
  <p:transition>
    <p:wipe dir="d"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62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62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62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62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620">
          <a:solidFill>
            <a:schemeClr val="tx1"/>
          </a:solidFill>
          <a:latin typeface="Calibri" pitchFamily="34" charset="0"/>
        </a:defRPr>
      </a:lvl5pPr>
      <a:lvl6pPr marL="478060" algn="ctr" rtl="0" fontAlgn="base">
        <a:spcBef>
          <a:spcPct val="0"/>
        </a:spcBef>
        <a:spcAft>
          <a:spcPct val="0"/>
        </a:spcAft>
        <a:defRPr sz="4620">
          <a:solidFill>
            <a:schemeClr val="tx1"/>
          </a:solidFill>
          <a:latin typeface="Calibri" pitchFamily="34" charset="0"/>
        </a:defRPr>
      </a:lvl6pPr>
      <a:lvl7pPr marL="956114" algn="ctr" rtl="0" fontAlgn="base">
        <a:spcBef>
          <a:spcPct val="0"/>
        </a:spcBef>
        <a:spcAft>
          <a:spcPct val="0"/>
        </a:spcAft>
        <a:defRPr sz="4620">
          <a:solidFill>
            <a:schemeClr val="tx1"/>
          </a:solidFill>
          <a:latin typeface="Calibri" pitchFamily="34" charset="0"/>
        </a:defRPr>
      </a:lvl7pPr>
      <a:lvl8pPr marL="1434170" algn="ctr" rtl="0" fontAlgn="base">
        <a:spcBef>
          <a:spcPct val="0"/>
        </a:spcBef>
        <a:spcAft>
          <a:spcPct val="0"/>
        </a:spcAft>
        <a:defRPr sz="4620">
          <a:solidFill>
            <a:schemeClr val="tx1"/>
          </a:solidFill>
          <a:latin typeface="Calibri" pitchFamily="34" charset="0"/>
        </a:defRPr>
      </a:lvl8pPr>
      <a:lvl9pPr marL="1912226" algn="ctr" rtl="0" fontAlgn="base">
        <a:spcBef>
          <a:spcPct val="0"/>
        </a:spcBef>
        <a:spcAft>
          <a:spcPct val="0"/>
        </a:spcAft>
        <a:defRPr sz="4620">
          <a:solidFill>
            <a:schemeClr val="tx1"/>
          </a:solidFill>
          <a:latin typeface="Calibri" pitchFamily="34" charset="0"/>
        </a:defRPr>
      </a:lvl9pPr>
    </p:titleStyle>
    <p:bodyStyle>
      <a:lvl1pPr marL="358379" indent="-358379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360" kern="1200">
          <a:solidFill>
            <a:schemeClr val="tx1"/>
          </a:solidFill>
          <a:latin typeface="+mn-lt"/>
          <a:ea typeface="+mn-ea"/>
          <a:cs typeface="+mn-cs"/>
        </a:defRPr>
      </a:lvl1pPr>
      <a:lvl2pPr marL="776764" indent="-298371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940" kern="1200">
          <a:solidFill>
            <a:schemeClr val="tx1"/>
          </a:solidFill>
          <a:latin typeface="+mn-lt"/>
          <a:ea typeface="+mn-ea"/>
          <a:cs typeface="+mn-cs"/>
        </a:defRPr>
      </a:lvl2pPr>
      <a:lvl3pPr marL="1195150" indent="-23836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3pPr>
      <a:lvl4pPr marL="1671876" indent="-23836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50269" indent="-23836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29310" indent="-239033" algn="l" defTabSz="956114" rtl="0" eaLnBrk="1" latinLnBrk="0" hangingPunct="1">
        <a:spcBef>
          <a:spcPct val="2000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07354" indent="-239033" algn="l" defTabSz="956114" rtl="0" eaLnBrk="1" latinLnBrk="0" hangingPunct="1">
        <a:spcBef>
          <a:spcPct val="2000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585426" indent="-239033" algn="l" defTabSz="956114" rtl="0" eaLnBrk="1" latinLnBrk="0" hangingPunct="1">
        <a:spcBef>
          <a:spcPct val="2000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063482" indent="-239033" algn="l" defTabSz="956114" rtl="0" eaLnBrk="1" latinLnBrk="0" hangingPunct="1">
        <a:spcBef>
          <a:spcPct val="2000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56114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1pPr>
      <a:lvl2pPr marL="478060" algn="l" defTabSz="956114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956114" algn="l" defTabSz="956114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3pPr>
      <a:lvl4pPr marL="1434170" algn="l" defTabSz="956114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12226" algn="l" defTabSz="956114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90302" algn="l" defTabSz="956114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68338" algn="l" defTabSz="956114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346398" algn="l" defTabSz="956114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824452" algn="l" defTabSz="956114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540068" y="288370"/>
            <a:ext cx="972121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061" tIns="45530" rIns="91061" bIns="4553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540068" y="1680211"/>
            <a:ext cx="9721215" cy="4752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061" tIns="45530" rIns="91061" bIns="455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40068" y="6674168"/>
            <a:ext cx="2520315" cy="383381"/>
          </a:xfrm>
          <a:prstGeom prst="rect">
            <a:avLst/>
          </a:prstGeom>
        </p:spPr>
        <p:txBody>
          <a:bodyPr vert="horz" lIns="91061" tIns="45530" rIns="91061" bIns="45530" rtlCol="0" anchor="ctr"/>
          <a:lstStyle>
            <a:lvl1pPr algn="l" eaLnBrk="1" hangingPunct="1">
              <a:defRPr sz="126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pPr defTabSz="960120">
              <a:defRPr/>
            </a:pPr>
            <a:fld id="{F1B6879E-7F95-4EFA-9A05-F07ACBFC5342}" type="datetime1">
              <a:rPr lang="ru-RU" altLang="ru-RU" smtClean="0">
                <a:solidFill>
                  <a:prstClr val="black">
                    <a:tint val="75000"/>
                  </a:prstClr>
                </a:solidFill>
              </a:rPr>
              <a:pPr defTabSz="960120">
                <a:defRPr/>
              </a:pPr>
              <a:t>06.02.2026</a:t>
            </a:fld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690461" y="6674168"/>
            <a:ext cx="3420428" cy="383381"/>
          </a:xfrm>
          <a:prstGeom prst="rect">
            <a:avLst/>
          </a:prstGeom>
        </p:spPr>
        <p:txBody>
          <a:bodyPr vert="horz" lIns="91061" tIns="45530" rIns="91061" bIns="45530" rtlCol="0" anchor="ctr"/>
          <a:lstStyle>
            <a:lvl1pPr algn="ctr" eaLnBrk="1" hangingPunct="1">
              <a:defRPr sz="126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pPr defTabSz="960120">
              <a:defRPr/>
            </a:pPr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740968" y="6674168"/>
            <a:ext cx="2520315" cy="383381"/>
          </a:xfrm>
          <a:prstGeom prst="rect">
            <a:avLst/>
          </a:prstGeom>
        </p:spPr>
        <p:txBody>
          <a:bodyPr vert="horz" wrap="square" lIns="91061" tIns="45530" rIns="91061" bIns="4553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60">
                <a:solidFill>
                  <a:srgbClr val="898989"/>
                </a:solidFill>
              </a:defRPr>
            </a:lvl1pPr>
          </a:lstStyle>
          <a:p>
            <a:pPr defTabSz="960120">
              <a:defRPr/>
            </a:pPr>
            <a:fld id="{CDAA978A-A5BA-4C36-BCDF-5D31B76A1F01}" type="slidenum">
              <a:rPr lang="ru-RU" altLang="ru-RU" smtClean="0">
                <a:latin typeface="Arial" panose="020B0604020202020204" pitchFamily="34" charset="0"/>
              </a:rPr>
              <a:pPr defTabSz="960120">
                <a:defRPr/>
              </a:pPr>
              <a:t>‹#›</a:t>
            </a:fld>
            <a:endParaRPr lang="ru-RU" altLang="ru-RU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189555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193" r:id="rId1"/>
    <p:sldLayoutId id="2147485194" r:id="rId2"/>
    <p:sldLayoutId id="2147485195" r:id="rId3"/>
    <p:sldLayoutId id="2147485196" r:id="rId4"/>
    <p:sldLayoutId id="2147485197" r:id="rId5"/>
    <p:sldLayoutId id="2147485198" r:id="rId6"/>
    <p:sldLayoutId id="2147485199" r:id="rId7"/>
    <p:sldLayoutId id="2147485200" r:id="rId8"/>
    <p:sldLayoutId id="2147485201" r:id="rId9"/>
    <p:sldLayoutId id="2147485202" r:id="rId10"/>
    <p:sldLayoutId id="2147485203" r:id="rId11"/>
  </p:sldLayoutIdLst>
  <p:transition>
    <p:wipe dir="d"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62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62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62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62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620">
          <a:solidFill>
            <a:schemeClr val="tx1"/>
          </a:solidFill>
          <a:latin typeface="Calibri" pitchFamily="34" charset="0"/>
        </a:defRPr>
      </a:lvl5pPr>
      <a:lvl6pPr marL="478060" algn="ctr" rtl="0" fontAlgn="base">
        <a:spcBef>
          <a:spcPct val="0"/>
        </a:spcBef>
        <a:spcAft>
          <a:spcPct val="0"/>
        </a:spcAft>
        <a:defRPr sz="4620">
          <a:solidFill>
            <a:schemeClr val="tx1"/>
          </a:solidFill>
          <a:latin typeface="Calibri" pitchFamily="34" charset="0"/>
        </a:defRPr>
      </a:lvl6pPr>
      <a:lvl7pPr marL="956114" algn="ctr" rtl="0" fontAlgn="base">
        <a:spcBef>
          <a:spcPct val="0"/>
        </a:spcBef>
        <a:spcAft>
          <a:spcPct val="0"/>
        </a:spcAft>
        <a:defRPr sz="4620">
          <a:solidFill>
            <a:schemeClr val="tx1"/>
          </a:solidFill>
          <a:latin typeface="Calibri" pitchFamily="34" charset="0"/>
        </a:defRPr>
      </a:lvl7pPr>
      <a:lvl8pPr marL="1434170" algn="ctr" rtl="0" fontAlgn="base">
        <a:spcBef>
          <a:spcPct val="0"/>
        </a:spcBef>
        <a:spcAft>
          <a:spcPct val="0"/>
        </a:spcAft>
        <a:defRPr sz="4620">
          <a:solidFill>
            <a:schemeClr val="tx1"/>
          </a:solidFill>
          <a:latin typeface="Calibri" pitchFamily="34" charset="0"/>
        </a:defRPr>
      </a:lvl8pPr>
      <a:lvl9pPr marL="1912226" algn="ctr" rtl="0" fontAlgn="base">
        <a:spcBef>
          <a:spcPct val="0"/>
        </a:spcBef>
        <a:spcAft>
          <a:spcPct val="0"/>
        </a:spcAft>
        <a:defRPr sz="4620">
          <a:solidFill>
            <a:schemeClr val="tx1"/>
          </a:solidFill>
          <a:latin typeface="Calibri" pitchFamily="34" charset="0"/>
        </a:defRPr>
      </a:lvl9pPr>
    </p:titleStyle>
    <p:bodyStyle>
      <a:lvl1pPr marL="358379" indent="-358379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360" kern="1200">
          <a:solidFill>
            <a:schemeClr val="tx1"/>
          </a:solidFill>
          <a:latin typeface="+mn-lt"/>
          <a:ea typeface="+mn-ea"/>
          <a:cs typeface="+mn-cs"/>
        </a:defRPr>
      </a:lvl1pPr>
      <a:lvl2pPr marL="776764" indent="-298371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940" kern="1200">
          <a:solidFill>
            <a:schemeClr val="tx1"/>
          </a:solidFill>
          <a:latin typeface="+mn-lt"/>
          <a:ea typeface="+mn-ea"/>
          <a:cs typeface="+mn-cs"/>
        </a:defRPr>
      </a:lvl2pPr>
      <a:lvl3pPr marL="1195150" indent="-23836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3pPr>
      <a:lvl4pPr marL="1671876" indent="-23836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50269" indent="-23836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29310" indent="-239033" algn="l" defTabSz="956114" rtl="0" eaLnBrk="1" latinLnBrk="0" hangingPunct="1">
        <a:spcBef>
          <a:spcPct val="2000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07354" indent="-239033" algn="l" defTabSz="956114" rtl="0" eaLnBrk="1" latinLnBrk="0" hangingPunct="1">
        <a:spcBef>
          <a:spcPct val="2000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585426" indent="-239033" algn="l" defTabSz="956114" rtl="0" eaLnBrk="1" latinLnBrk="0" hangingPunct="1">
        <a:spcBef>
          <a:spcPct val="2000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063482" indent="-239033" algn="l" defTabSz="956114" rtl="0" eaLnBrk="1" latinLnBrk="0" hangingPunct="1">
        <a:spcBef>
          <a:spcPct val="2000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56114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1pPr>
      <a:lvl2pPr marL="478060" algn="l" defTabSz="956114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956114" algn="l" defTabSz="956114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3pPr>
      <a:lvl4pPr marL="1434170" algn="l" defTabSz="956114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12226" algn="l" defTabSz="956114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90302" algn="l" defTabSz="956114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68338" algn="l" defTabSz="956114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346398" algn="l" defTabSz="956114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824452" algn="l" defTabSz="956114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540068" y="288370"/>
            <a:ext cx="972121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061" tIns="45530" rIns="91061" bIns="4553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540068" y="1680211"/>
            <a:ext cx="9721215" cy="4752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061" tIns="45530" rIns="91061" bIns="455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40068" y="6674168"/>
            <a:ext cx="2520315" cy="383381"/>
          </a:xfrm>
          <a:prstGeom prst="rect">
            <a:avLst/>
          </a:prstGeom>
        </p:spPr>
        <p:txBody>
          <a:bodyPr vert="horz" lIns="91061" tIns="45530" rIns="91061" bIns="45530" rtlCol="0" anchor="ctr"/>
          <a:lstStyle>
            <a:lvl1pPr algn="l" eaLnBrk="1" hangingPunct="1">
              <a:defRPr sz="126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pPr defTabSz="960120">
              <a:defRPr/>
            </a:pPr>
            <a:fld id="{F1B6879E-7F95-4EFA-9A05-F07ACBFC5342}" type="datetime1">
              <a:rPr lang="ru-RU" altLang="ru-RU" smtClean="0">
                <a:solidFill>
                  <a:prstClr val="black">
                    <a:tint val="75000"/>
                  </a:prstClr>
                </a:solidFill>
              </a:rPr>
              <a:pPr defTabSz="960120">
                <a:defRPr/>
              </a:pPr>
              <a:t>06.02.2026</a:t>
            </a:fld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690461" y="6674168"/>
            <a:ext cx="3420428" cy="383381"/>
          </a:xfrm>
          <a:prstGeom prst="rect">
            <a:avLst/>
          </a:prstGeom>
        </p:spPr>
        <p:txBody>
          <a:bodyPr vert="horz" lIns="91061" tIns="45530" rIns="91061" bIns="45530" rtlCol="0" anchor="ctr"/>
          <a:lstStyle>
            <a:lvl1pPr algn="ctr" eaLnBrk="1" hangingPunct="1">
              <a:defRPr sz="126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pPr defTabSz="960120">
              <a:defRPr/>
            </a:pPr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740968" y="6674168"/>
            <a:ext cx="2520315" cy="383381"/>
          </a:xfrm>
          <a:prstGeom prst="rect">
            <a:avLst/>
          </a:prstGeom>
        </p:spPr>
        <p:txBody>
          <a:bodyPr vert="horz" wrap="square" lIns="91061" tIns="45530" rIns="91061" bIns="4553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60">
                <a:solidFill>
                  <a:srgbClr val="898989"/>
                </a:solidFill>
              </a:defRPr>
            </a:lvl1pPr>
          </a:lstStyle>
          <a:p>
            <a:pPr defTabSz="960120">
              <a:defRPr/>
            </a:pPr>
            <a:fld id="{CDAA978A-A5BA-4C36-BCDF-5D31B76A1F01}" type="slidenum">
              <a:rPr lang="ru-RU" altLang="ru-RU" smtClean="0">
                <a:latin typeface="Arial" panose="020B0604020202020204" pitchFamily="34" charset="0"/>
              </a:rPr>
              <a:pPr defTabSz="960120">
                <a:defRPr/>
              </a:pPr>
              <a:t>‹#›</a:t>
            </a:fld>
            <a:endParaRPr lang="ru-RU" altLang="ru-RU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958434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205" r:id="rId1"/>
    <p:sldLayoutId id="2147485206" r:id="rId2"/>
    <p:sldLayoutId id="2147485207" r:id="rId3"/>
    <p:sldLayoutId id="2147485208" r:id="rId4"/>
    <p:sldLayoutId id="2147485209" r:id="rId5"/>
    <p:sldLayoutId id="2147485210" r:id="rId6"/>
    <p:sldLayoutId id="2147485211" r:id="rId7"/>
    <p:sldLayoutId id="2147485212" r:id="rId8"/>
    <p:sldLayoutId id="2147485213" r:id="rId9"/>
    <p:sldLayoutId id="2147485214" r:id="rId10"/>
    <p:sldLayoutId id="2147485215" r:id="rId11"/>
  </p:sldLayoutIdLst>
  <p:transition>
    <p:wipe dir="d"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62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62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62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62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620">
          <a:solidFill>
            <a:schemeClr val="tx1"/>
          </a:solidFill>
          <a:latin typeface="Calibri" pitchFamily="34" charset="0"/>
        </a:defRPr>
      </a:lvl5pPr>
      <a:lvl6pPr marL="478060" algn="ctr" rtl="0" fontAlgn="base">
        <a:spcBef>
          <a:spcPct val="0"/>
        </a:spcBef>
        <a:spcAft>
          <a:spcPct val="0"/>
        </a:spcAft>
        <a:defRPr sz="4620">
          <a:solidFill>
            <a:schemeClr val="tx1"/>
          </a:solidFill>
          <a:latin typeface="Calibri" pitchFamily="34" charset="0"/>
        </a:defRPr>
      </a:lvl6pPr>
      <a:lvl7pPr marL="956114" algn="ctr" rtl="0" fontAlgn="base">
        <a:spcBef>
          <a:spcPct val="0"/>
        </a:spcBef>
        <a:spcAft>
          <a:spcPct val="0"/>
        </a:spcAft>
        <a:defRPr sz="4620">
          <a:solidFill>
            <a:schemeClr val="tx1"/>
          </a:solidFill>
          <a:latin typeface="Calibri" pitchFamily="34" charset="0"/>
        </a:defRPr>
      </a:lvl7pPr>
      <a:lvl8pPr marL="1434170" algn="ctr" rtl="0" fontAlgn="base">
        <a:spcBef>
          <a:spcPct val="0"/>
        </a:spcBef>
        <a:spcAft>
          <a:spcPct val="0"/>
        </a:spcAft>
        <a:defRPr sz="4620">
          <a:solidFill>
            <a:schemeClr val="tx1"/>
          </a:solidFill>
          <a:latin typeface="Calibri" pitchFamily="34" charset="0"/>
        </a:defRPr>
      </a:lvl8pPr>
      <a:lvl9pPr marL="1912226" algn="ctr" rtl="0" fontAlgn="base">
        <a:spcBef>
          <a:spcPct val="0"/>
        </a:spcBef>
        <a:spcAft>
          <a:spcPct val="0"/>
        </a:spcAft>
        <a:defRPr sz="4620">
          <a:solidFill>
            <a:schemeClr val="tx1"/>
          </a:solidFill>
          <a:latin typeface="Calibri" pitchFamily="34" charset="0"/>
        </a:defRPr>
      </a:lvl9pPr>
    </p:titleStyle>
    <p:bodyStyle>
      <a:lvl1pPr marL="358379" indent="-358379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360" kern="1200">
          <a:solidFill>
            <a:schemeClr val="tx1"/>
          </a:solidFill>
          <a:latin typeface="+mn-lt"/>
          <a:ea typeface="+mn-ea"/>
          <a:cs typeface="+mn-cs"/>
        </a:defRPr>
      </a:lvl1pPr>
      <a:lvl2pPr marL="776764" indent="-298371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940" kern="1200">
          <a:solidFill>
            <a:schemeClr val="tx1"/>
          </a:solidFill>
          <a:latin typeface="+mn-lt"/>
          <a:ea typeface="+mn-ea"/>
          <a:cs typeface="+mn-cs"/>
        </a:defRPr>
      </a:lvl2pPr>
      <a:lvl3pPr marL="1195150" indent="-23836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3pPr>
      <a:lvl4pPr marL="1671876" indent="-23836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50269" indent="-23836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29310" indent="-239033" algn="l" defTabSz="956114" rtl="0" eaLnBrk="1" latinLnBrk="0" hangingPunct="1">
        <a:spcBef>
          <a:spcPct val="2000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07354" indent="-239033" algn="l" defTabSz="956114" rtl="0" eaLnBrk="1" latinLnBrk="0" hangingPunct="1">
        <a:spcBef>
          <a:spcPct val="2000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585426" indent="-239033" algn="l" defTabSz="956114" rtl="0" eaLnBrk="1" latinLnBrk="0" hangingPunct="1">
        <a:spcBef>
          <a:spcPct val="2000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063482" indent="-239033" algn="l" defTabSz="956114" rtl="0" eaLnBrk="1" latinLnBrk="0" hangingPunct="1">
        <a:spcBef>
          <a:spcPct val="2000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56114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1pPr>
      <a:lvl2pPr marL="478060" algn="l" defTabSz="956114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956114" algn="l" defTabSz="956114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3pPr>
      <a:lvl4pPr marL="1434170" algn="l" defTabSz="956114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12226" algn="l" defTabSz="956114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90302" algn="l" defTabSz="956114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68338" algn="l" defTabSz="956114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346398" algn="l" defTabSz="956114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824452" algn="l" defTabSz="956114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35.png"/><Relationship Id="rId18" Type="http://schemas.openxmlformats.org/officeDocument/2006/relationships/image" Target="../media/image40.png"/><Relationship Id="rId26" Type="http://schemas.openxmlformats.org/officeDocument/2006/relationships/image" Target="../media/image48.png"/><Relationship Id="rId3" Type="http://schemas.openxmlformats.org/officeDocument/2006/relationships/diagramLayout" Target="../diagrams/layout1.xml"/><Relationship Id="rId21" Type="http://schemas.openxmlformats.org/officeDocument/2006/relationships/image" Target="../media/image43.png"/><Relationship Id="rId7" Type="http://schemas.openxmlformats.org/officeDocument/2006/relationships/image" Target="../media/image29.png"/><Relationship Id="rId12" Type="http://schemas.openxmlformats.org/officeDocument/2006/relationships/image" Target="../media/image34.png"/><Relationship Id="rId17" Type="http://schemas.openxmlformats.org/officeDocument/2006/relationships/image" Target="../media/image39.png"/><Relationship Id="rId25" Type="http://schemas.openxmlformats.org/officeDocument/2006/relationships/image" Target="../media/image47.png"/><Relationship Id="rId2" Type="http://schemas.openxmlformats.org/officeDocument/2006/relationships/diagramData" Target="../diagrams/data1.xml"/><Relationship Id="rId16" Type="http://schemas.openxmlformats.org/officeDocument/2006/relationships/image" Target="../media/image38.png"/><Relationship Id="rId20" Type="http://schemas.openxmlformats.org/officeDocument/2006/relationships/image" Target="../media/image42.png"/><Relationship Id="rId1" Type="http://schemas.openxmlformats.org/officeDocument/2006/relationships/slideLayout" Target="../slideLayouts/slideLayout40.xml"/><Relationship Id="rId6" Type="http://schemas.openxmlformats.org/officeDocument/2006/relationships/image" Target="../media/image28.png"/><Relationship Id="rId11" Type="http://schemas.openxmlformats.org/officeDocument/2006/relationships/image" Target="../media/image33.png"/><Relationship Id="rId24" Type="http://schemas.openxmlformats.org/officeDocument/2006/relationships/image" Target="../media/image46.jpeg"/><Relationship Id="rId5" Type="http://schemas.openxmlformats.org/officeDocument/2006/relationships/diagramColors" Target="../diagrams/colors1.xml"/><Relationship Id="rId15" Type="http://schemas.openxmlformats.org/officeDocument/2006/relationships/image" Target="../media/image37.png"/><Relationship Id="rId23" Type="http://schemas.openxmlformats.org/officeDocument/2006/relationships/image" Target="../media/image45.jpeg"/><Relationship Id="rId10" Type="http://schemas.openxmlformats.org/officeDocument/2006/relationships/image" Target="../media/image32.png"/><Relationship Id="rId19" Type="http://schemas.openxmlformats.org/officeDocument/2006/relationships/image" Target="../media/image41.png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31.png"/><Relationship Id="rId14" Type="http://schemas.openxmlformats.org/officeDocument/2006/relationships/image" Target="../media/image36.png"/><Relationship Id="rId22" Type="http://schemas.openxmlformats.org/officeDocument/2006/relationships/image" Target="../media/image44.jpeg"/><Relationship Id="rId27" Type="http://schemas.microsoft.com/office/2007/relationships/diagramDrawing" Target="../diagrams/drawing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1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_____Microsoft_Office_Excel_97-20033.xls"/><Relationship Id="rId4" Type="http://schemas.openxmlformats.org/officeDocument/2006/relationships/oleObject" Target="../embeddings/_____Microsoft_Office_Excel_97-20032.xls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0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5.jpeg"/><Relationship Id="rId5" Type="http://schemas.openxmlformats.org/officeDocument/2006/relationships/image" Target="../media/image64.png"/><Relationship Id="rId4" Type="http://schemas.openxmlformats.org/officeDocument/2006/relationships/image" Target="../media/image63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9.jpeg"/><Relationship Id="rId4" Type="http://schemas.openxmlformats.org/officeDocument/2006/relationships/image" Target="../media/image68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07163" y="2813050"/>
            <a:ext cx="4124325" cy="2535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4" descr="http://www.gazetaby.com/i/2013/08/pivo06-b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168775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10" descr="http://clip-arts.ru/data/media/36/business_men-0465-men-046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450" y="2414588"/>
            <a:ext cx="3624263" cy="246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12" descr="http://im7-tub-ru.yandex.net/i?id=120743647-49-72&amp;n=2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81775" y="0"/>
            <a:ext cx="4219575" cy="281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37"/>
          <p:cNvSpPr txBox="1">
            <a:spLocks noChangeArrowheads="1"/>
          </p:cNvSpPr>
          <p:nvPr/>
        </p:nvSpPr>
        <p:spPr>
          <a:xfrm>
            <a:off x="211138" y="4951413"/>
            <a:ext cx="10293350" cy="2249487"/>
          </a:xfrm>
          <a:prstGeom prst="rect">
            <a:avLst/>
          </a:prstGeom>
        </p:spPr>
        <p:txBody>
          <a:bodyPr lIns="102870" tIns="51435" rIns="102870" bIns="51435" anchor="ctr">
            <a:norm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 sz="37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Wingdings" pitchFamily="2" charset="2"/>
              <a:buChar char="§"/>
              <a:defRPr sz="3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 sz="27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Wingdings" pitchFamily="2" charset="2"/>
              <a:buChar char="§"/>
              <a:defRPr sz="23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 sz="23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3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3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3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ru-RU" altLang="ru-RU" sz="25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К решению Совета муниципального образования Павловский район от </a:t>
            </a:r>
            <a:r>
              <a:rPr lang="ru-RU" altLang="ru-RU" sz="2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18 </a:t>
            </a:r>
            <a:r>
              <a:rPr lang="ru-RU" altLang="ru-RU" sz="2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декабря </a:t>
            </a:r>
            <a:r>
              <a:rPr lang="ru-RU" altLang="ru-RU" sz="2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2025 </a:t>
            </a:r>
            <a:r>
              <a:rPr lang="ru-RU" altLang="ru-RU" sz="2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года </a:t>
            </a:r>
            <a:r>
              <a:rPr lang="ru-RU" altLang="ru-RU" sz="2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№7/23 </a:t>
            </a:r>
            <a:r>
              <a:rPr lang="ru-RU" altLang="ru-RU" sz="25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О бюджете муниципального образования Павловский район на </a:t>
            </a:r>
            <a:r>
              <a:rPr lang="ru-RU" altLang="ru-RU" sz="25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2026 </a:t>
            </a:r>
            <a:r>
              <a:rPr lang="ru-RU" altLang="ru-RU" sz="25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год и плановый период </a:t>
            </a:r>
            <a:r>
              <a:rPr lang="ru-RU" altLang="ru-RU" sz="25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2027 </a:t>
            </a:r>
            <a:r>
              <a:rPr lang="ru-RU" altLang="ru-RU" sz="25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и </a:t>
            </a:r>
            <a:r>
              <a:rPr lang="ru-RU" altLang="ru-RU" sz="25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2028 </a:t>
            </a:r>
            <a:r>
              <a:rPr lang="ru-RU" altLang="ru-RU" sz="25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годов»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551354" y="3000371"/>
            <a:ext cx="3370218" cy="2412199"/>
          </a:xfrm>
          <a:prstGeom prst="rect">
            <a:avLst/>
          </a:prstGeom>
          <a:noFill/>
        </p:spPr>
        <p:txBody>
          <a:bodyPr wrap="none" lIns="102870" tIns="51435" rIns="102870" bIns="51435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Бюджет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Для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граждан</a:t>
            </a:r>
          </a:p>
        </p:txBody>
      </p:sp>
      <p:pic>
        <p:nvPicPr>
          <p:cNvPr id="15368" name="Picture 9" descr="https://upload.wikimedia.org/wikipedia/commons/e/e1/Flag_of_Pavlovsky_rayon_%28Krasnodar_krai%29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629025" y="603250"/>
            <a:ext cx="3052763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AutoShape 7"/>
          <p:cNvSpPr>
            <a:spLocks noChangeArrowheads="1"/>
          </p:cNvSpPr>
          <p:nvPr/>
        </p:nvSpPr>
        <p:spPr bwMode="auto">
          <a:xfrm>
            <a:off x="6302455" y="4898947"/>
            <a:ext cx="4022169" cy="1941909"/>
          </a:xfrm>
          <a:prstGeom prst="foldedCorner">
            <a:avLst>
              <a:gd name="adj" fmla="val 19662"/>
            </a:avLst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solidFill>
              <a:srgbClr val="993300"/>
            </a:solidFill>
            <a:prstDash val="lgDash"/>
            <a:round/>
            <a:headEnd/>
            <a:tailEnd/>
          </a:ln>
        </p:spPr>
        <p:txBody>
          <a:bodyPr wrap="none" lIns="99893" tIns="49950" rIns="99893" bIns="49950" anchor="ctr"/>
          <a:lstStyle>
            <a:lvl1pPr defTabSz="1028700">
              <a:spcBef>
                <a:spcPct val="20000"/>
              </a:spcBef>
              <a:buFont typeface="Arial" panose="020B0604020202020204" pitchFamily="34" charset="0"/>
              <a:buChar char="•"/>
              <a:defRPr sz="3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1028700">
              <a:spcBef>
                <a:spcPct val="20000"/>
              </a:spcBef>
              <a:buFont typeface="Arial" panose="020B0604020202020204" pitchFamily="34" charset="0"/>
              <a:buChar char="–"/>
              <a:defRPr sz="3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1028700">
              <a:spcBef>
                <a:spcPct val="20000"/>
              </a:spcBef>
              <a:buFont typeface="Arial" panose="020B0604020202020204" pitchFamily="34" charset="0"/>
              <a:buChar char="•"/>
              <a:defRPr sz="2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1028700">
              <a:spcBef>
                <a:spcPct val="20000"/>
              </a:spcBef>
              <a:buFont typeface="Arial" panose="020B0604020202020204" pitchFamily="34" charset="0"/>
              <a:buChar char="–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1028700">
              <a:spcBef>
                <a:spcPct val="20000"/>
              </a:spcBef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525" b="1" i="1" dirty="0">
              <a:solidFill>
                <a:srgbClr val="663300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90" b="1" i="1" dirty="0">
              <a:solidFill>
                <a:srgbClr val="663300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995" b="1" i="1" dirty="0">
                <a:solidFill>
                  <a:srgbClr val="C00000"/>
                </a:solidFill>
                <a:latin typeface="Times New Roman" panose="02020603050405020304" pitchFamily="18" charset="0"/>
              </a:rPr>
              <a:t>основных направлений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995" b="1" i="1" dirty="0">
                <a:solidFill>
                  <a:srgbClr val="C00000"/>
                </a:solidFill>
                <a:latin typeface="Times New Roman" panose="02020603050405020304" pitchFamily="18" charset="0"/>
              </a:rPr>
              <a:t>бюджетной и налоговой 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995" b="1" i="1" dirty="0">
                <a:solidFill>
                  <a:srgbClr val="C00000"/>
                </a:solidFill>
                <a:latin typeface="Times New Roman" panose="02020603050405020304" pitchFamily="18" charset="0"/>
              </a:rPr>
              <a:t>политики  МО Павловский район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995" b="1" i="1" dirty="0">
                <a:solidFill>
                  <a:srgbClr val="C00000"/>
                </a:solidFill>
                <a:latin typeface="Times New Roman" panose="02020603050405020304" pitchFamily="18" charset="0"/>
              </a:rPr>
              <a:t>на </a:t>
            </a:r>
            <a:r>
              <a:rPr lang="ru-RU" altLang="ru-RU" sz="1995" b="1" i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2026 </a:t>
            </a:r>
            <a:r>
              <a:rPr lang="ru-RU" altLang="ru-RU" sz="1995" b="1" i="1" dirty="0">
                <a:solidFill>
                  <a:srgbClr val="C00000"/>
                </a:solidFill>
                <a:latin typeface="Times New Roman" panose="02020603050405020304" pitchFamily="18" charset="0"/>
              </a:rPr>
              <a:t>- </a:t>
            </a:r>
            <a:r>
              <a:rPr lang="ru-RU" altLang="ru-RU" sz="1995" b="1" i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2028 </a:t>
            </a:r>
            <a:r>
              <a:rPr lang="ru-RU" altLang="ru-RU" sz="1995" b="1" i="1" dirty="0">
                <a:solidFill>
                  <a:srgbClr val="C00000"/>
                </a:solidFill>
                <a:latin typeface="Times New Roman" panose="02020603050405020304" pitchFamily="18" charset="0"/>
              </a:rPr>
              <a:t>годы 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785" b="1" i="1" dirty="0">
              <a:solidFill>
                <a:srgbClr val="66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5715" name="AutoShape 8"/>
          <p:cNvSpPr>
            <a:spLocks noChangeArrowheads="1"/>
          </p:cNvSpPr>
          <p:nvPr/>
        </p:nvSpPr>
        <p:spPr bwMode="auto">
          <a:xfrm>
            <a:off x="6300788" y="2448641"/>
            <a:ext cx="4023836" cy="2015251"/>
          </a:xfrm>
          <a:prstGeom prst="foldedCorner">
            <a:avLst>
              <a:gd name="adj" fmla="val 24421"/>
            </a:avLst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solidFill>
              <a:srgbClr val="993300"/>
            </a:solidFill>
            <a:prstDash val="lgDash"/>
            <a:round/>
            <a:headEnd/>
            <a:tailEnd/>
          </a:ln>
        </p:spPr>
        <p:txBody>
          <a:bodyPr wrap="none" lIns="99893" tIns="49950" rIns="99893" bIns="49950" anchor="ctr"/>
          <a:lstStyle>
            <a:lvl1pPr defTabSz="1028700">
              <a:spcBef>
                <a:spcPct val="20000"/>
              </a:spcBef>
              <a:buFont typeface="Arial" panose="020B0604020202020204" pitchFamily="34" charset="0"/>
              <a:buChar char="•"/>
              <a:defRPr sz="3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1028700">
              <a:spcBef>
                <a:spcPct val="20000"/>
              </a:spcBef>
              <a:buFont typeface="Arial" panose="020B0604020202020204" pitchFamily="34" charset="0"/>
              <a:buChar char="–"/>
              <a:defRPr sz="3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1028700">
              <a:spcBef>
                <a:spcPct val="20000"/>
              </a:spcBef>
              <a:buFont typeface="Arial" panose="020B0604020202020204" pitchFamily="34" charset="0"/>
              <a:buChar char="•"/>
              <a:defRPr sz="2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1028700">
              <a:spcBef>
                <a:spcPct val="20000"/>
              </a:spcBef>
              <a:buFont typeface="Arial" panose="020B0604020202020204" pitchFamily="34" charset="0"/>
              <a:buChar char="–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1028700">
              <a:spcBef>
                <a:spcPct val="20000"/>
              </a:spcBef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785" b="1" i="1" dirty="0">
              <a:solidFill>
                <a:srgbClr val="663300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525" b="1" i="1" dirty="0">
              <a:solidFill>
                <a:srgbClr val="663300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995" b="1" i="1" dirty="0">
                <a:solidFill>
                  <a:srgbClr val="C00000"/>
                </a:solidFill>
                <a:latin typeface="Times New Roman" panose="02020603050405020304" pitchFamily="18" charset="0"/>
              </a:rPr>
              <a:t>прогноза социально-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995" b="1" i="1" dirty="0">
                <a:solidFill>
                  <a:srgbClr val="C00000"/>
                </a:solidFill>
                <a:latin typeface="Times New Roman" panose="02020603050405020304" pitchFamily="18" charset="0"/>
              </a:rPr>
              <a:t>экономического развития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995" b="1" i="1" dirty="0">
                <a:solidFill>
                  <a:srgbClr val="C00000"/>
                </a:solidFill>
                <a:latin typeface="Times New Roman" panose="02020603050405020304" pitchFamily="18" charset="0"/>
              </a:rPr>
              <a:t>МО Павловский район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995" b="1" i="1" dirty="0">
                <a:solidFill>
                  <a:srgbClr val="C00000"/>
                </a:solidFill>
                <a:latin typeface="Times New Roman" panose="02020603050405020304" pitchFamily="18" charset="0"/>
              </a:rPr>
              <a:t>на </a:t>
            </a:r>
            <a:r>
              <a:rPr lang="ru-RU" altLang="ru-RU" sz="1995" b="1" i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2026 </a:t>
            </a:r>
            <a:r>
              <a:rPr lang="ru-RU" altLang="ru-RU" sz="1995" b="1" i="1" dirty="0">
                <a:solidFill>
                  <a:srgbClr val="C00000"/>
                </a:solidFill>
                <a:latin typeface="Times New Roman" panose="02020603050405020304" pitchFamily="18" charset="0"/>
              </a:rPr>
              <a:t>-</a:t>
            </a:r>
            <a:r>
              <a:rPr lang="ru-RU" altLang="ru-RU" sz="1995" b="1" i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2028 </a:t>
            </a:r>
            <a:r>
              <a:rPr lang="ru-RU" altLang="ru-RU" sz="1995" b="1" i="1" dirty="0">
                <a:solidFill>
                  <a:srgbClr val="C00000"/>
                </a:solidFill>
                <a:latin typeface="Times New Roman" panose="02020603050405020304" pitchFamily="18" charset="0"/>
              </a:rPr>
              <a:t>годы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785" b="1" i="1" dirty="0">
              <a:solidFill>
                <a:srgbClr val="66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5716" name="AutoShape 9"/>
          <p:cNvSpPr>
            <a:spLocks noChangeArrowheads="1"/>
          </p:cNvSpPr>
          <p:nvPr/>
        </p:nvSpPr>
        <p:spPr bwMode="auto">
          <a:xfrm>
            <a:off x="476727" y="216694"/>
            <a:ext cx="5405676" cy="2446973"/>
          </a:xfrm>
          <a:prstGeom prst="foldedCorner">
            <a:avLst>
              <a:gd name="adj" fmla="val 17912"/>
            </a:avLst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solidFill>
              <a:srgbClr val="993300"/>
            </a:solidFill>
            <a:prstDash val="lgDashDotDot"/>
            <a:round/>
            <a:headEnd/>
            <a:tailEnd/>
          </a:ln>
        </p:spPr>
        <p:txBody>
          <a:bodyPr wrap="none" lIns="99893" tIns="49950" rIns="99893" bIns="49950" anchor="ctr"/>
          <a:lstStyle>
            <a:lvl1pPr defTabSz="1028700">
              <a:spcBef>
                <a:spcPct val="20000"/>
              </a:spcBef>
              <a:buFont typeface="Arial" panose="020B0604020202020204" pitchFamily="34" charset="0"/>
              <a:buChar char="•"/>
              <a:defRPr sz="3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1028700">
              <a:spcBef>
                <a:spcPct val="20000"/>
              </a:spcBef>
              <a:buFont typeface="Arial" panose="020B0604020202020204" pitchFamily="34" charset="0"/>
              <a:buChar char="–"/>
              <a:defRPr sz="3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1028700">
              <a:spcBef>
                <a:spcPct val="20000"/>
              </a:spcBef>
              <a:buFont typeface="Arial" panose="020B0604020202020204" pitchFamily="34" charset="0"/>
              <a:buChar char="•"/>
              <a:defRPr sz="2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1028700">
              <a:spcBef>
                <a:spcPct val="20000"/>
              </a:spcBef>
              <a:buFont typeface="Arial" panose="020B0604020202020204" pitchFamily="34" charset="0"/>
              <a:buChar char="–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1028700">
              <a:spcBef>
                <a:spcPct val="20000"/>
              </a:spcBef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785" b="1" i="1" dirty="0">
              <a:solidFill>
                <a:srgbClr val="663300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785" b="1" i="1" dirty="0">
              <a:solidFill>
                <a:srgbClr val="663300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785" b="1" i="1" dirty="0">
              <a:solidFill>
                <a:srgbClr val="663300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995" b="1" i="1" dirty="0">
                <a:solidFill>
                  <a:srgbClr val="C00000"/>
                </a:solidFill>
                <a:latin typeface="Times New Roman" panose="02020603050405020304" pitchFamily="18" charset="0"/>
              </a:rPr>
              <a:t>Проект бюджета на </a:t>
            </a:r>
            <a:r>
              <a:rPr lang="ru-RU" altLang="ru-RU" sz="1995" b="1" i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2026 </a:t>
            </a:r>
            <a:r>
              <a:rPr lang="ru-RU" altLang="ru-RU" sz="1995" b="1" i="1" dirty="0">
                <a:solidFill>
                  <a:srgbClr val="C00000"/>
                </a:solidFill>
                <a:latin typeface="Times New Roman" panose="02020603050405020304" pitchFamily="18" charset="0"/>
              </a:rPr>
              <a:t>год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995" b="1" i="1" dirty="0">
                <a:solidFill>
                  <a:srgbClr val="C00000"/>
                </a:solidFill>
                <a:latin typeface="Times New Roman" panose="02020603050405020304" pitchFamily="18" charset="0"/>
              </a:rPr>
              <a:t>и плановый период </a:t>
            </a:r>
            <a:r>
              <a:rPr lang="ru-RU" altLang="ru-RU" sz="1995" b="1" i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2027– 2028 </a:t>
            </a:r>
            <a:r>
              <a:rPr lang="ru-RU" altLang="ru-RU" sz="1995" b="1" i="1" dirty="0">
                <a:solidFill>
                  <a:srgbClr val="C00000"/>
                </a:solidFill>
                <a:latin typeface="Times New Roman" panose="02020603050405020304" pitchFamily="18" charset="0"/>
              </a:rPr>
              <a:t>годов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995" b="1" i="1" dirty="0">
                <a:solidFill>
                  <a:srgbClr val="C00000"/>
                </a:solidFill>
                <a:latin typeface="Times New Roman" panose="02020603050405020304" pitchFamily="18" charset="0"/>
              </a:rPr>
              <a:t>разработан в соответствии с бюджетным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995" b="1" i="1" dirty="0">
                <a:solidFill>
                  <a:srgbClr val="C00000"/>
                </a:solidFill>
                <a:latin typeface="Times New Roman" panose="02020603050405020304" pitchFamily="18" charset="0"/>
              </a:rPr>
              <a:t> и налоговым законодательством РФ,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995" b="1" i="1" dirty="0">
                <a:solidFill>
                  <a:srgbClr val="C00000"/>
                </a:solidFill>
                <a:latin typeface="Times New Roman" panose="02020603050405020304" pitchFamily="18" charset="0"/>
              </a:rPr>
              <a:t>Порядком составления проекта бюджета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995" b="1" i="1" dirty="0">
                <a:solidFill>
                  <a:srgbClr val="C00000"/>
                </a:solidFill>
                <a:latin typeface="Times New Roman" panose="02020603050405020304" pitchFamily="18" charset="0"/>
              </a:rPr>
              <a:t>МО Павловский район на очередной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995" b="1" i="1" dirty="0">
                <a:solidFill>
                  <a:srgbClr val="C00000"/>
                </a:solidFill>
                <a:latin typeface="Times New Roman" panose="02020603050405020304" pitchFamily="18" charset="0"/>
              </a:rPr>
              <a:t>финансовый год на основе: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785" b="1" i="1" dirty="0">
              <a:solidFill>
                <a:srgbClr val="663300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785" i="1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5717" name="AutoShape 14"/>
          <p:cNvSpPr>
            <a:spLocks noChangeArrowheads="1"/>
          </p:cNvSpPr>
          <p:nvPr/>
        </p:nvSpPr>
        <p:spPr bwMode="auto">
          <a:xfrm>
            <a:off x="6300788" y="216694"/>
            <a:ext cx="4023836" cy="1943576"/>
          </a:xfrm>
          <a:prstGeom prst="foldedCorner">
            <a:avLst>
              <a:gd name="adj" fmla="val 19662"/>
            </a:avLst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solidFill>
              <a:srgbClr val="993300"/>
            </a:solidFill>
            <a:prstDash val="lgDashDot"/>
            <a:round/>
            <a:headEnd/>
            <a:tailEnd/>
          </a:ln>
        </p:spPr>
        <p:txBody>
          <a:bodyPr wrap="none" lIns="99893" tIns="49950" rIns="99893" bIns="49950" anchor="ctr"/>
          <a:lstStyle>
            <a:lvl1pPr defTabSz="1028700">
              <a:spcBef>
                <a:spcPct val="20000"/>
              </a:spcBef>
              <a:buFont typeface="Arial" panose="020B0604020202020204" pitchFamily="34" charset="0"/>
              <a:buChar char="•"/>
              <a:defRPr sz="3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1028700">
              <a:spcBef>
                <a:spcPct val="20000"/>
              </a:spcBef>
              <a:buFont typeface="Arial" panose="020B0604020202020204" pitchFamily="34" charset="0"/>
              <a:buChar char="–"/>
              <a:defRPr sz="3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1028700">
              <a:spcBef>
                <a:spcPct val="20000"/>
              </a:spcBef>
              <a:buFont typeface="Arial" panose="020B0604020202020204" pitchFamily="34" charset="0"/>
              <a:buChar char="•"/>
              <a:defRPr sz="2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1028700">
              <a:spcBef>
                <a:spcPct val="20000"/>
              </a:spcBef>
              <a:buFont typeface="Arial" panose="020B0604020202020204" pitchFamily="34" charset="0"/>
              <a:buChar char="–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1028700">
              <a:spcBef>
                <a:spcPct val="20000"/>
              </a:spcBef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endParaRPr lang="ru-RU" altLang="ru-RU" sz="1785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ru-RU" altLang="ru-RU" sz="189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прогноза поступлений в бюджет </a:t>
            </a:r>
          </a:p>
          <a:p>
            <a:pPr algn="ctr">
              <a:buFont typeface="Arial" panose="020B0604020202020204" pitchFamily="34" charset="0"/>
              <a:buNone/>
            </a:pPr>
            <a:r>
              <a:rPr lang="ru-RU" altLang="ru-RU" sz="189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89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89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 и плановый </a:t>
            </a:r>
          </a:p>
          <a:p>
            <a:pPr algn="ctr">
              <a:buFont typeface="Arial" panose="020B0604020202020204" pitchFamily="34" charset="0"/>
              <a:buNone/>
            </a:pPr>
            <a:r>
              <a:rPr lang="ru-RU" altLang="ru-RU" sz="189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период </a:t>
            </a:r>
            <a:r>
              <a:rPr lang="ru-RU" altLang="ru-RU" sz="189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2027 </a:t>
            </a:r>
            <a:r>
              <a:rPr lang="ru-RU" altLang="ru-RU" sz="189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altLang="ru-RU" sz="189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2028 </a:t>
            </a:r>
            <a:r>
              <a:rPr lang="ru-RU" altLang="ru-RU" sz="189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годов  от главных </a:t>
            </a:r>
          </a:p>
          <a:p>
            <a:pPr algn="ctr">
              <a:buFont typeface="Arial" panose="020B0604020202020204" pitchFamily="34" charset="0"/>
              <a:buNone/>
            </a:pPr>
            <a:r>
              <a:rPr lang="ru-RU" altLang="ru-RU" sz="189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администраторов доходов бюджета </a:t>
            </a:r>
          </a:p>
        </p:txBody>
      </p:sp>
      <p:pic>
        <p:nvPicPr>
          <p:cNvPr id="1157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6727" y="3097054"/>
            <a:ext cx="5405676" cy="37438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9927075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14"/>
          <p:cNvSpPr txBox="1">
            <a:spLocks noChangeArrowheads="1"/>
          </p:cNvSpPr>
          <p:nvPr/>
        </p:nvSpPr>
        <p:spPr bwMode="auto">
          <a:xfrm>
            <a:off x="223841" y="425450"/>
            <a:ext cx="10353675" cy="372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509" tIns="47257" rIns="94509" bIns="47257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3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7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3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4099" name="Text Box 15"/>
          <p:cNvSpPr txBox="1">
            <a:spLocks noChangeArrowheads="1"/>
          </p:cNvSpPr>
          <p:nvPr/>
        </p:nvSpPr>
        <p:spPr bwMode="auto">
          <a:xfrm>
            <a:off x="441326" y="198442"/>
            <a:ext cx="9842500" cy="1080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509" tIns="47257" rIns="94509" bIns="47257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3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7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3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параметры, влияющие на доходный потенциал бюджета, млн. руб.</a:t>
            </a:r>
          </a:p>
        </p:txBody>
      </p:sp>
      <p:sp>
        <p:nvSpPr>
          <p:cNvPr id="4100" name="Text Box 27"/>
          <p:cNvSpPr txBox="1">
            <a:spLocks noChangeArrowheads="1"/>
          </p:cNvSpPr>
          <p:nvPr/>
        </p:nvSpPr>
        <p:spPr bwMode="auto">
          <a:xfrm>
            <a:off x="149225" y="4471994"/>
            <a:ext cx="4027488" cy="1203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509" tIns="47257" rIns="94509" bIns="47257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3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7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3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2400" dirty="0">
                <a:solidFill>
                  <a:srgbClr val="000000"/>
                </a:solidFill>
                <a:latin typeface="Arial" charset="0"/>
              </a:rPr>
              <a:t>Объем фонда оплаты труда по полному кругу организаций</a:t>
            </a:r>
          </a:p>
        </p:txBody>
      </p:sp>
      <p:sp>
        <p:nvSpPr>
          <p:cNvPr id="4101" name="Text Box 28"/>
          <p:cNvSpPr txBox="1">
            <a:spLocks noChangeArrowheads="1"/>
          </p:cNvSpPr>
          <p:nvPr/>
        </p:nvSpPr>
        <p:spPr bwMode="auto">
          <a:xfrm>
            <a:off x="7345364" y="4506915"/>
            <a:ext cx="3232150" cy="15727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509" tIns="47257" rIns="94509" bIns="47257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3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7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3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2400" dirty="0">
                <a:solidFill>
                  <a:srgbClr val="000000"/>
                </a:solidFill>
                <a:latin typeface="Arial" charset="0"/>
              </a:rPr>
              <a:t>Прибыль прибыльных предприятий по полному кругу</a:t>
            </a:r>
          </a:p>
        </p:txBody>
      </p:sp>
      <p:graphicFrame>
        <p:nvGraphicFramePr>
          <p:cNvPr id="2" name="Диаграмма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651932928"/>
              </p:ext>
            </p:extLst>
          </p:nvPr>
        </p:nvGraphicFramePr>
        <p:xfrm>
          <a:off x="291978" y="1370342"/>
          <a:ext cx="5320853" cy="30023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Диаграмма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4168396790"/>
              </p:ext>
            </p:extLst>
          </p:nvPr>
        </p:nvGraphicFramePr>
        <p:xfrm>
          <a:off x="5400675" y="1224186"/>
          <a:ext cx="5208850" cy="32478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108" name="TextBox 5"/>
          <p:cNvSpPr txBox="1">
            <a:spLocks noChangeArrowheads="1"/>
          </p:cNvSpPr>
          <p:nvPr/>
        </p:nvSpPr>
        <p:spPr bwMode="auto">
          <a:xfrm rot="10800000" flipV="1">
            <a:off x="9673383" y="1392797"/>
            <a:ext cx="936142" cy="307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95" tIns="45698" rIns="91395" bIns="45698">
            <a:spAutoFit/>
          </a:bodyPr>
          <a:lstStyle/>
          <a:p>
            <a:endParaRPr lang="ru-RU" altLang="ru-RU" sz="1400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532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60518" y="4471993"/>
            <a:ext cx="3708226" cy="23631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0097355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ChangeArrowheads="1"/>
          </p:cNvSpPr>
          <p:nvPr/>
        </p:nvSpPr>
        <p:spPr bwMode="auto">
          <a:xfrm>
            <a:off x="546735" y="298112"/>
            <a:ext cx="9567863" cy="1595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105" tIns="46050" rIns="92105" bIns="46050" anchor="ctr">
            <a:spAutoFit/>
          </a:bodyPr>
          <a:lstStyle>
            <a:lvl1pPr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3255" b="1" u="sng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показатели бюджета </a:t>
            </a:r>
          </a:p>
          <a:p>
            <a:pPr algn="ctr" eaLnBrk="1" hangingPunct="1"/>
            <a:r>
              <a:rPr lang="ru-RU" altLang="ru-RU" sz="3255" b="1" u="sng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 Павловский район на </a:t>
            </a:r>
            <a:r>
              <a:rPr lang="ru-RU" altLang="ru-RU" sz="3255" b="1" u="sng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3255" b="1" u="sng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3255" b="1" u="sng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3255" b="1" u="sng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 и плановый период </a:t>
            </a:r>
            <a:r>
              <a:rPr lang="ru-RU" altLang="ru-RU" sz="3255" b="1" u="sng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3255" b="1" u="sng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3255" b="1" u="sng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-202</a:t>
            </a:r>
            <a:r>
              <a:rPr lang="en-US" altLang="ru-RU" sz="3255" b="1" u="sng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3255" b="1" u="sng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3255" b="1" u="sng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годов, млн. руб.</a:t>
            </a:r>
            <a:endParaRPr lang="ru-RU" altLang="ru-RU" sz="2100" u="sng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480" name="Group 4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19446112"/>
              </p:ext>
            </p:extLst>
          </p:nvPr>
        </p:nvGraphicFramePr>
        <p:xfrm>
          <a:off x="893445" y="2193608"/>
          <a:ext cx="9271160" cy="4632246"/>
        </p:xfrm>
        <a:graphic>
          <a:graphicData uri="http://schemas.openxmlformats.org/drawingml/2006/table">
            <a:tbl>
              <a:tblPr/>
              <a:tblGrid>
                <a:gridCol w="28436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21386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20161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011993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957789">
                <a:tc>
                  <a:txBody>
                    <a:bodyPr/>
                    <a:lstStyle>
                      <a:lvl1pPr marL="342900" indent="-342900" algn="l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30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alt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37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</a:p>
                  </a:txBody>
                  <a:tcPr marL="91734" marR="91734" marT="46865" marB="46865" horzOverflow="overflow">
                    <a:lnL w="12700" cap="flat" cmpd="sng" algn="ctr">
                      <a:solidFill>
                        <a:srgbClr val="26263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6263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6263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6263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indent="12700" algn="l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30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820738" indent="-285750" algn="l" eaLnBrk="0" hangingPunct="0">
                        <a:spcBef>
                          <a:spcPct val="20000"/>
                        </a:spcBef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228725" indent="-230188" algn="l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36713" indent="-228600" algn="l" eaLnBrk="0" hangingPunct="0">
                        <a:spcBef>
                          <a:spcPct val="20000"/>
                        </a:spcBef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127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alt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37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kumimoji="0" lang="en-US" alt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37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kumimoji="0" lang="ru-RU" alt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37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</a:t>
                      </a:r>
                    </a:p>
                  </a:txBody>
                  <a:tcPr marL="91734" marR="91734" marT="46865" marB="46865" horzOverflow="overflow">
                    <a:lnL w="12700" cap="flat" cmpd="sng" algn="ctr">
                      <a:solidFill>
                        <a:srgbClr val="26263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6263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6263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algn="l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30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alt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37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kumimoji="0" lang="en-US" alt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37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kumimoji="0" lang="ru-RU" alt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37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</a:t>
                      </a:r>
                    </a:p>
                  </a:txBody>
                  <a:tcPr marL="91734" marR="91734" marT="46865" marB="46865" horzOverflow="overflow">
                    <a:lnL w="12700" cap="flat" cmpd="sng" algn="ctr">
                      <a:solidFill>
                        <a:srgbClr val="26263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6263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6263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indent="12700" algn="l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30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833438" indent="-285750" algn="l" eaLnBrk="0" hangingPunct="0">
                        <a:spcBef>
                          <a:spcPct val="20000"/>
                        </a:spcBef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241425" indent="-228600" algn="l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49413" indent="-228600" algn="l" eaLnBrk="0" hangingPunct="0">
                        <a:spcBef>
                          <a:spcPct val="20000"/>
                        </a:spcBef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127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alt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37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kumimoji="0" lang="en-US" alt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37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kumimoji="0" lang="ru-RU" alt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37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</a:t>
                      </a:r>
                    </a:p>
                  </a:txBody>
                  <a:tcPr marL="91734" marR="91734" marT="46865" marB="46865" horzOverflow="overflow">
                    <a:lnL w="12700" cap="flat" cmpd="sng" algn="ctr">
                      <a:solidFill>
                        <a:srgbClr val="26263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6263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19834">
                <a:tc>
                  <a:txBody>
                    <a:bodyPr/>
                    <a:lstStyle>
                      <a:lvl1pPr marL="342900" indent="-342900" algn="l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30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37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alt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37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</a:t>
                      </a:r>
                    </a:p>
                  </a:txBody>
                  <a:tcPr marL="91734" marR="91734" marT="46865" marB="46865" horzOverflow="overflow">
                    <a:lnL w="12700" cap="flat" cmpd="sng" algn="ctr">
                      <a:solidFill>
                        <a:srgbClr val="26263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6263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6263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6263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algn="l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30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2789,5</a:t>
                      </a:r>
                      <a:endParaRPr kumimoji="0" lang="ru-RU" alt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734" marR="91734" marT="46865" marB="46865" horzOverflow="overflow">
                    <a:lnL w="12700" cap="flat" cmpd="sng" algn="ctr">
                      <a:solidFill>
                        <a:srgbClr val="26263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6263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6263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algn="l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30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2713,2</a:t>
                      </a:r>
                      <a:endParaRPr kumimoji="0" lang="ru-RU" alt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734" marR="91734" marT="46865" marB="46865" horzOverflow="overflow">
                    <a:lnL w="12700" cap="flat" cmpd="sng" algn="ctr">
                      <a:solidFill>
                        <a:srgbClr val="26263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6263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6263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algn="l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30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2705,5</a:t>
                      </a:r>
                      <a:endParaRPr kumimoji="0" lang="ru-RU" alt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734" marR="91734" marT="46865" marB="46865" horzOverflow="overflow">
                    <a:lnL w="12700" cap="flat" cmpd="sng" algn="ctr">
                      <a:solidFill>
                        <a:srgbClr val="26263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6263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24834">
                <a:tc>
                  <a:txBody>
                    <a:bodyPr/>
                    <a:lstStyle>
                      <a:lvl1pPr marL="342900" indent="-342900" algn="l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30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37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alt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37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Расходы</a:t>
                      </a:r>
                    </a:p>
                  </a:txBody>
                  <a:tcPr marL="91734" marR="91734" marT="46865" marB="46865" horzOverflow="overflow">
                    <a:lnL w="12700" cap="flat" cmpd="sng" algn="ctr">
                      <a:solidFill>
                        <a:srgbClr val="26263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6263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6263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6263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algn="l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30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37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2856,3</a:t>
                      </a:r>
                      <a:endParaRPr kumimoji="0" lang="ru-RU" alt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37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734" marR="91734" marT="46865" marB="46865" horzOverflow="overflow">
                    <a:lnL w="12700" cap="flat" cmpd="sng" algn="ctr">
                      <a:solidFill>
                        <a:srgbClr val="26263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6263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algn="l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30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37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2689,8</a:t>
                      </a:r>
                      <a:endParaRPr kumimoji="0" lang="ru-RU" alt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37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734" marR="91734" marT="46865" marB="46865" horzOverflow="overflow">
                    <a:lnL w="12700" cap="flat" cmpd="sng" algn="ctr">
                      <a:solidFill>
                        <a:srgbClr val="26263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6263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algn="l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30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37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2700,9</a:t>
                      </a:r>
                      <a:endParaRPr kumimoji="0" lang="ru-RU" alt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37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734" marR="91734" marT="46865" marB="46865" horzOverflow="overflow">
                    <a:lnL w="12700" cap="flat" cmpd="sng" algn="ctr">
                      <a:solidFill>
                        <a:srgbClr val="26263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429789">
                <a:tc>
                  <a:txBody>
                    <a:bodyPr/>
                    <a:lstStyle>
                      <a:lvl1pPr marL="342900" indent="-342900" algn="l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30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37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alt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37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Дефицит(-)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alt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37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Профицит (+)</a:t>
                      </a:r>
                    </a:p>
                  </a:txBody>
                  <a:tcPr marL="91734" marR="91734" marT="46865" marB="46865" horzOverflow="overflow">
                    <a:lnL w="12700" cap="flat" cmpd="sng" algn="ctr">
                      <a:solidFill>
                        <a:srgbClr val="26263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6263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6263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6263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algn="l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30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37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37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-66,8</a:t>
                      </a:r>
                      <a:endParaRPr kumimoji="0" lang="ru-RU" alt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37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734" marR="91734" marT="46865" marB="46865" horzOverflow="overflow">
                    <a:lnL w="12700" cap="flat" cmpd="sng" algn="ctr">
                      <a:solidFill>
                        <a:srgbClr val="26263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6263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algn="l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30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37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37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23,4</a:t>
                      </a:r>
                      <a:endParaRPr kumimoji="0" lang="ru-RU" alt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37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734" marR="91734" marT="46865" marB="46865" horzOverflow="overflow">
                    <a:lnL w="12700" cap="flat" cmpd="sng" algn="ctr">
                      <a:solidFill>
                        <a:srgbClr val="26263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6263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algn="l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30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37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37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4,6</a:t>
                      </a:r>
                      <a:endParaRPr kumimoji="0" lang="ru-RU" alt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37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734" marR="91734" marT="46865" marB="46865" horzOverflow="overflow">
                    <a:lnL w="12700" cap="flat" cmpd="sng" algn="ctr">
                      <a:solidFill>
                        <a:srgbClr val="26263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09602" name="Rectangle 32"/>
          <p:cNvSpPr>
            <a:spLocks noChangeArrowheads="1"/>
          </p:cNvSpPr>
          <p:nvPr/>
        </p:nvSpPr>
        <p:spPr bwMode="auto">
          <a:xfrm>
            <a:off x="-913141" y="6687649"/>
            <a:ext cx="186077" cy="381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105" tIns="46050" rIns="92105" bIns="46050" anchor="ctr">
            <a:spAutoFit/>
          </a:bodyPr>
          <a:lstStyle>
            <a:lvl1pPr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ru-RU" altLang="ru-RU" sz="1785">
              <a:solidFill>
                <a:srgbClr val="006699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49911154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/>
          <p:cNvGraphicFramePr>
            <a:graphicFrameLocks noChangeAspect="1"/>
          </p:cNvGraphicFramePr>
          <p:nvPr/>
        </p:nvGraphicFramePr>
        <p:xfrm>
          <a:off x="570072" y="3095387"/>
          <a:ext cx="5577364" cy="41205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Объект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xmlns="" val="2051981233"/>
              </p:ext>
            </p:extLst>
          </p:nvPr>
        </p:nvGraphicFramePr>
        <p:xfrm>
          <a:off x="6469142" y="308373"/>
          <a:ext cx="3627120" cy="30687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" name="Объект 3"/>
          <p:cNvGraphicFramePr>
            <a:graphicFrameLocks noGrp="1" noChangeAspect="1"/>
          </p:cNvGraphicFramePr>
          <p:nvPr/>
        </p:nvGraphicFramePr>
        <p:xfrm>
          <a:off x="5739051" y="3568780"/>
          <a:ext cx="4247198" cy="32270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12645" name="TextBox 4"/>
          <p:cNvSpPr txBox="1">
            <a:spLocks noChangeArrowheads="1"/>
          </p:cNvSpPr>
          <p:nvPr/>
        </p:nvSpPr>
        <p:spPr bwMode="auto">
          <a:xfrm>
            <a:off x="2068592" y="2743677"/>
            <a:ext cx="3132058" cy="559708"/>
          </a:xfrm>
          <a:prstGeom prst="rect">
            <a:avLst/>
          </a:prstGeom>
          <a:noFill/>
          <a:ln>
            <a:noFill/>
          </a:ln>
          <a:extLst/>
        </p:spPr>
        <p:txBody>
          <a:bodyPr lIns="92080" tIns="46039" rIns="92080" bIns="46039">
            <a:spAutoFit/>
          </a:bodyPr>
          <a:lstStyle>
            <a:lvl1pPr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3033" b="1" dirty="0">
                <a:solidFill>
                  <a:srgbClr val="10253F"/>
                </a:solidFill>
              </a:rPr>
              <a:t>2026 год</a:t>
            </a:r>
          </a:p>
        </p:txBody>
      </p:sp>
      <p:sp>
        <p:nvSpPr>
          <p:cNvPr id="112646" name="TextBox 5"/>
          <p:cNvSpPr txBox="1">
            <a:spLocks noChangeArrowheads="1"/>
          </p:cNvSpPr>
          <p:nvPr/>
        </p:nvSpPr>
        <p:spPr bwMode="auto">
          <a:xfrm>
            <a:off x="7002543" y="183357"/>
            <a:ext cx="3057049" cy="481866"/>
          </a:xfrm>
          <a:prstGeom prst="rect">
            <a:avLst/>
          </a:prstGeom>
          <a:noFill/>
          <a:ln>
            <a:noFill/>
          </a:ln>
          <a:extLst/>
        </p:spPr>
        <p:txBody>
          <a:bodyPr lIns="92080" tIns="46039" rIns="92080" bIns="46039">
            <a:spAutoFit/>
          </a:bodyPr>
          <a:lstStyle>
            <a:lvl1pPr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2527" b="1" dirty="0">
                <a:solidFill>
                  <a:srgbClr val="10253F"/>
                </a:solidFill>
              </a:rPr>
              <a:t>2028 год</a:t>
            </a:r>
          </a:p>
        </p:txBody>
      </p:sp>
      <p:sp>
        <p:nvSpPr>
          <p:cNvPr id="112647" name="TextBox 7"/>
          <p:cNvSpPr txBox="1">
            <a:spLocks noChangeArrowheads="1"/>
          </p:cNvSpPr>
          <p:nvPr/>
        </p:nvSpPr>
        <p:spPr bwMode="auto">
          <a:xfrm>
            <a:off x="7365921" y="3322082"/>
            <a:ext cx="2720340" cy="544319"/>
          </a:xfrm>
          <a:prstGeom prst="rect">
            <a:avLst/>
          </a:prstGeom>
          <a:noFill/>
          <a:ln>
            <a:noFill/>
          </a:ln>
          <a:extLst/>
        </p:spPr>
        <p:txBody>
          <a:bodyPr lIns="92080" tIns="46039" rIns="92080" bIns="46039">
            <a:spAutoFit/>
          </a:bodyPr>
          <a:lstStyle>
            <a:lvl1pPr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ru-RU" altLang="ru-RU" sz="2831" b="1" dirty="0">
                <a:solidFill>
                  <a:srgbClr val="10253F"/>
                </a:solidFill>
              </a:rPr>
              <a:t>2027 </a:t>
            </a:r>
            <a:r>
              <a:rPr lang="ru-RU" altLang="ru-RU" sz="2933" b="1" dirty="0">
                <a:solidFill>
                  <a:srgbClr val="10253F"/>
                </a:solidFill>
              </a:rPr>
              <a:t>год</a:t>
            </a:r>
          </a:p>
        </p:txBody>
      </p:sp>
      <p:sp>
        <p:nvSpPr>
          <p:cNvPr id="112648" name="Прямоугольник 6"/>
          <p:cNvSpPr>
            <a:spLocks noChangeArrowheads="1"/>
          </p:cNvSpPr>
          <p:nvPr/>
        </p:nvSpPr>
        <p:spPr bwMode="auto">
          <a:xfrm>
            <a:off x="425054" y="173355"/>
            <a:ext cx="6915864" cy="1898343"/>
          </a:xfrm>
          <a:prstGeom prst="rect">
            <a:avLst/>
          </a:prstGeom>
          <a:noFill/>
          <a:ln>
            <a:noFill/>
          </a:ln>
          <a:extLst/>
        </p:spPr>
        <p:txBody>
          <a:bodyPr lIns="92080" tIns="46039" rIns="92080" bIns="46039">
            <a:spAutoFit/>
          </a:bodyPr>
          <a:lstStyle>
            <a:lvl1pPr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2933" b="1" dirty="0">
                <a:solidFill>
                  <a:srgbClr val="C00000"/>
                </a:solidFill>
                <a:latin typeface="Times New Roman" panose="02020603050405020304" pitchFamily="18" charset="0"/>
              </a:rPr>
              <a:t>Доходы бюджета МО Павловский район </a:t>
            </a:r>
          </a:p>
          <a:p>
            <a:pPr algn="ctr" eaLnBrk="1" hangingPunct="1">
              <a:defRPr/>
            </a:pPr>
            <a:r>
              <a:rPr lang="ru-RU" altLang="ru-RU" sz="2933" b="1" dirty="0">
                <a:solidFill>
                  <a:srgbClr val="C00000"/>
                </a:solidFill>
                <a:latin typeface="Times New Roman" panose="02020603050405020304" pitchFamily="18" charset="0"/>
              </a:rPr>
              <a:t>на 2026 год и плановый период </a:t>
            </a:r>
          </a:p>
          <a:p>
            <a:pPr algn="ctr" eaLnBrk="1" hangingPunct="1">
              <a:defRPr/>
            </a:pPr>
            <a:r>
              <a:rPr lang="ru-RU" altLang="ru-RU" sz="2933" b="1" dirty="0">
                <a:solidFill>
                  <a:srgbClr val="C00000"/>
                </a:solidFill>
                <a:latin typeface="Times New Roman" panose="02020603050405020304" pitchFamily="18" charset="0"/>
              </a:rPr>
              <a:t>2027 и 2028 годов</a:t>
            </a:r>
          </a:p>
        </p:txBody>
      </p:sp>
      <p:sp>
        <p:nvSpPr>
          <p:cNvPr id="112649" name="Прямоугольник 9"/>
          <p:cNvSpPr>
            <a:spLocks noChangeArrowheads="1"/>
          </p:cNvSpPr>
          <p:nvPr/>
        </p:nvSpPr>
        <p:spPr bwMode="auto">
          <a:xfrm>
            <a:off x="670084" y="1935242"/>
            <a:ext cx="6332459" cy="452500"/>
          </a:xfrm>
          <a:prstGeom prst="rect">
            <a:avLst/>
          </a:prstGeom>
          <a:noFill/>
          <a:ln>
            <a:noFill/>
          </a:ln>
          <a:extLst/>
        </p:spPr>
        <p:txBody>
          <a:bodyPr lIns="92080" tIns="46039" rIns="92080" bIns="46039">
            <a:spAutoFit/>
          </a:bodyPr>
          <a:lstStyle>
            <a:lvl1pPr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endParaRPr lang="ru-RU" altLang="ru-RU" sz="2225" b="1">
              <a:solidFill>
                <a:srgbClr val="25406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5898421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/>
          <p:cNvGraphicFramePr>
            <a:graphicFrameLocks noGrp="1"/>
          </p:cNvGraphicFramePr>
          <p:nvPr/>
        </p:nvGraphicFramePr>
        <p:xfrm>
          <a:off x="781766" y="1546860"/>
          <a:ext cx="9517856" cy="52223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8003" name="Прямоугольник 2"/>
          <p:cNvSpPr>
            <a:spLocks noChangeArrowheads="1"/>
          </p:cNvSpPr>
          <p:nvPr/>
        </p:nvSpPr>
        <p:spPr bwMode="auto">
          <a:xfrm>
            <a:off x="670084" y="396716"/>
            <a:ext cx="9607868" cy="108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123" tIns="46059" rIns="92123" bIns="46059">
            <a:spAutoFit/>
          </a:bodyPr>
          <a:lstStyle>
            <a:lvl1pPr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3235" b="1" dirty="0">
                <a:solidFill>
                  <a:srgbClr val="C00000"/>
                </a:solidFill>
                <a:latin typeface="Times New Roman" panose="02020603050405020304" pitchFamily="18" charset="0"/>
              </a:rPr>
              <a:t>Динамика собственных доходов бюджета </a:t>
            </a:r>
          </a:p>
          <a:p>
            <a:pPr algn="ctr" eaLnBrk="1" hangingPunct="1">
              <a:defRPr/>
            </a:pPr>
            <a:r>
              <a:rPr lang="ru-RU" altLang="ru-RU" sz="3235" b="1" dirty="0">
                <a:solidFill>
                  <a:srgbClr val="C00000"/>
                </a:solidFill>
                <a:latin typeface="Times New Roman" panose="02020603050405020304" pitchFamily="18" charset="0"/>
              </a:rPr>
              <a:t>МО Павловский район за 202</a:t>
            </a:r>
            <a:r>
              <a:rPr lang="en-US" altLang="ru-RU" sz="3235" b="1" dirty="0">
                <a:solidFill>
                  <a:srgbClr val="C00000"/>
                </a:solidFill>
                <a:latin typeface="Times New Roman" panose="02020603050405020304" pitchFamily="18" charset="0"/>
              </a:rPr>
              <a:t>4</a:t>
            </a:r>
            <a:r>
              <a:rPr lang="ru-RU" altLang="ru-RU" sz="3235" b="1" dirty="0">
                <a:solidFill>
                  <a:srgbClr val="C00000"/>
                </a:solidFill>
                <a:latin typeface="Times New Roman" panose="02020603050405020304" pitchFamily="18" charset="0"/>
              </a:rPr>
              <a:t>-202</a:t>
            </a:r>
            <a:r>
              <a:rPr lang="en-US" altLang="ru-RU" sz="3235" b="1" dirty="0">
                <a:solidFill>
                  <a:srgbClr val="C00000"/>
                </a:solidFill>
                <a:latin typeface="Times New Roman" panose="02020603050405020304" pitchFamily="18" charset="0"/>
              </a:rPr>
              <a:t>8</a:t>
            </a:r>
            <a:r>
              <a:rPr lang="ru-RU" altLang="ru-RU" sz="3235" b="1" dirty="0">
                <a:solidFill>
                  <a:srgbClr val="C00000"/>
                </a:solidFill>
                <a:latin typeface="Times New Roman" panose="02020603050405020304" pitchFamily="18" charset="0"/>
              </a:rPr>
              <a:t> годы</a:t>
            </a:r>
          </a:p>
        </p:txBody>
      </p:sp>
    </p:spTree>
    <p:extLst>
      <p:ext uri="{BB962C8B-B14F-4D97-AF65-F5344CB8AC3E}">
        <p14:creationId xmlns:p14="http://schemas.microsoft.com/office/powerpoint/2010/main" xmlns="" val="208342398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AutoShape 2"/>
          <p:cNvSpPr>
            <a:spLocks noChangeArrowheads="1"/>
          </p:cNvSpPr>
          <p:nvPr/>
        </p:nvSpPr>
        <p:spPr bwMode="auto">
          <a:xfrm>
            <a:off x="546100" y="239713"/>
            <a:ext cx="9829800" cy="1120775"/>
          </a:xfrm>
          <a:prstGeom prst="flowChartAlternateProcess">
            <a:avLst/>
          </a:prstGeom>
          <a:solidFill>
            <a:srgbClr val="C0C0C0">
              <a:alpha val="49019"/>
            </a:srgbClr>
          </a:solidFill>
          <a:ln w="9525">
            <a:miter lim="800000"/>
            <a:headEnd/>
            <a:tailEnd/>
          </a:ln>
          <a:effectLst/>
          <a:scene3d>
            <a:camera prst="legacyPerspectiveBottomLeft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C0C0C0"/>
            </a:extrusionClr>
            <a:contourClr>
              <a:srgbClr val="C0C0C0"/>
            </a:contourClr>
          </a:sp3d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100103" tIns="50051" rIns="100103" bIns="50051" anchor="ctr">
            <a:flatTx/>
          </a:bodyPr>
          <a:lstStyle>
            <a:lvl1pPr defTabSz="957263">
              <a:spcBef>
                <a:spcPct val="20000"/>
              </a:spcBef>
              <a:buFont typeface="Arial" panose="020B0604020202020204" pitchFamily="34" charset="0"/>
              <a:buChar char="•"/>
              <a:defRPr sz="3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92150" indent="-266700" defTabSz="957263">
              <a:spcBef>
                <a:spcPct val="20000"/>
              </a:spcBef>
              <a:buFont typeface="Arial" panose="020B0604020202020204" pitchFamily="34" charset="0"/>
              <a:buChar char="–"/>
              <a:defRPr sz="3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063625" indent="-212725" defTabSz="957263">
              <a:spcBef>
                <a:spcPct val="20000"/>
              </a:spcBef>
              <a:buFont typeface="Arial" panose="020B0604020202020204" pitchFamily="34" charset="0"/>
              <a:buChar char="•"/>
              <a:defRPr sz="2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490663" indent="-212725" defTabSz="957263">
              <a:spcBef>
                <a:spcPct val="20000"/>
              </a:spcBef>
              <a:buFont typeface="Arial" panose="020B0604020202020204" pitchFamily="34" charset="0"/>
              <a:buChar char="–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916113" indent="-212725" defTabSz="957263">
              <a:spcBef>
                <a:spcPct val="20000"/>
              </a:spcBef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373313" indent="-212725" defTabSz="957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830513" indent="-212725" defTabSz="957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287713" indent="-212725" defTabSz="957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744913" indent="-212725" defTabSz="957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315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Налоговые поступления в доходной части </a:t>
            </a: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315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бюджета МО Павловский район на 202</a:t>
            </a:r>
            <a:r>
              <a:rPr lang="en-US" altLang="ru-RU" sz="315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6</a:t>
            </a:r>
            <a:r>
              <a:rPr lang="ru-RU" altLang="ru-RU" sz="315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 год</a:t>
            </a:r>
          </a:p>
        </p:txBody>
      </p:sp>
      <p:sp>
        <p:nvSpPr>
          <p:cNvPr id="131075" name="AutoShape 3"/>
          <p:cNvSpPr>
            <a:spLocks noChangeArrowheads="1"/>
          </p:cNvSpPr>
          <p:nvPr/>
        </p:nvSpPr>
        <p:spPr bwMode="auto">
          <a:xfrm>
            <a:off x="546100" y="1512888"/>
            <a:ext cx="4829175" cy="831850"/>
          </a:xfrm>
          <a:prstGeom prst="roundRect">
            <a:avLst>
              <a:gd name="adj" fmla="val 16667"/>
            </a:avLst>
          </a:prstGeom>
          <a:solidFill>
            <a:srgbClr val="FFCC99">
              <a:alpha val="49019"/>
            </a:srgbClr>
          </a:solidFill>
          <a:ln w="9525">
            <a:round/>
            <a:headEnd/>
            <a:tailEnd/>
          </a:ln>
          <a:effectLst/>
          <a:scene3d>
            <a:camera prst="legacyPerspectiveBottomLeft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C0C0C0"/>
            </a:extrusionClr>
            <a:contourClr>
              <a:srgbClr val="FFCC99"/>
            </a:contourClr>
          </a:sp3d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00103" tIns="50051" rIns="100103" bIns="50051" anchor="ctr" anchorCtr="1">
            <a:flatTx/>
          </a:bodyPr>
          <a:lstStyle>
            <a:lvl1pPr defTabSz="850900">
              <a:spcBef>
                <a:spcPct val="20000"/>
              </a:spcBef>
              <a:buFont typeface="Arial" panose="020B0604020202020204" pitchFamily="34" charset="0"/>
              <a:buChar char="•"/>
              <a:defRPr sz="3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92150" indent="-266700" defTabSz="850900">
              <a:spcBef>
                <a:spcPct val="20000"/>
              </a:spcBef>
              <a:buFont typeface="Arial" panose="020B0604020202020204" pitchFamily="34" charset="0"/>
              <a:buChar char="–"/>
              <a:defRPr sz="3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063625" indent="-212725" defTabSz="850900">
              <a:spcBef>
                <a:spcPct val="20000"/>
              </a:spcBef>
              <a:buFont typeface="Arial" panose="020B0604020202020204" pitchFamily="34" charset="0"/>
              <a:buChar char="•"/>
              <a:defRPr sz="2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490663" indent="-212725" defTabSz="850900">
              <a:spcBef>
                <a:spcPct val="20000"/>
              </a:spcBef>
              <a:buFont typeface="Arial" panose="020B0604020202020204" pitchFamily="34" charset="0"/>
              <a:buChar char="–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916113" indent="-212725" defTabSz="850900">
              <a:spcBef>
                <a:spcPct val="20000"/>
              </a:spcBef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373313" indent="-212725" defTabSz="8509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830513" indent="-212725" defTabSz="8509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287713" indent="-212725" defTabSz="8509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744913" indent="-212725" defTabSz="8509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ru-RU" altLang="ru-RU" sz="1365" b="1" smtClean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ru-RU" altLang="ru-RU" sz="2310" b="1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ru-RU" altLang="ru-RU" sz="2310" b="1" smtClean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1076" name="AutoShape 4"/>
          <p:cNvSpPr>
            <a:spLocks noChangeArrowheads="1"/>
          </p:cNvSpPr>
          <p:nvPr/>
        </p:nvSpPr>
        <p:spPr bwMode="auto">
          <a:xfrm>
            <a:off x="541338" y="2503488"/>
            <a:ext cx="4786312" cy="431800"/>
          </a:xfrm>
          <a:prstGeom prst="roundRect">
            <a:avLst>
              <a:gd name="adj" fmla="val 16667"/>
            </a:avLst>
          </a:prstGeom>
          <a:solidFill>
            <a:srgbClr val="FFCC99">
              <a:alpha val="49019"/>
            </a:srgbClr>
          </a:solidFill>
          <a:ln w="9525">
            <a:round/>
            <a:headEnd/>
            <a:tailEnd/>
          </a:ln>
          <a:effectLst/>
          <a:scene3d>
            <a:camera prst="legacyPerspectiveBottomLeft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C0C0C0"/>
            </a:extrusionClr>
            <a:contourClr>
              <a:srgbClr val="FFCC99"/>
            </a:contourClr>
          </a:sp3d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00103" tIns="50051" rIns="100103" bIns="50051" anchor="ctr" anchorCtr="1">
            <a:flatTx/>
          </a:bodyPr>
          <a:lstStyle>
            <a:lvl1pPr defTabSz="850900">
              <a:spcBef>
                <a:spcPct val="20000"/>
              </a:spcBef>
              <a:buFont typeface="Arial" panose="020B0604020202020204" pitchFamily="34" charset="0"/>
              <a:buChar char="•"/>
              <a:defRPr sz="3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92150" indent="-266700" defTabSz="850900">
              <a:spcBef>
                <a:spcPct val="20000"/>
              </a:spcBef>
              <a:buFont typeface="Arial" panose="020B0604020202020204" pitchFamily="34" charset="0"/>
              <a:buChar char="–"/>
              <a:defRPr sz="3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063625" indent="-212725" defTabSz="850900">
              <a:spcBef>
                <a:spcPct val="20000"/>
              </a:spcBef>
              <a:buFont typeface="Arial" panose="020B0604020202020204" pitchFamily="34" charset="0"/>
              <a:buChar char="•"/>
              <a:defRPr sz="2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490663" indent="-212725" defTabSz="850900">
              <a:spcBef>
                <a:spcPct val="20000"/>
              </a:spcBef>
              <a:buFont typeface="Arial" panose="020B0604020202020204" pitchFamily="34" charset="0"/>
              <a:buChar char="–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916113" indent="-212725" defTabSz="850900">
              <a:spcBef>
                <a:spcPct val="20000"/>
              </a:spcBef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373313" indent="-212725" defTabSz="8509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830513" indent="-212725" defTabSz="8509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287713" indent="-212725" defTabSz="8509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744913" indent="-212725" defTabSz="8509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ru-RU" altLang="ru-RU" sz="2310" b="1" smtClean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1077" name="AutoShape 5"/>
          <p:cNvSpPr>
            <a:spLocks noChangeArrowheads="1"/>
          </p:cNvSpPr>
          <p:nvPr/>
        </p:nvSpPr>
        <p:spPr bwMode="auto">
          <a:xfrm>
            <a:off x="546100" y="3063875"/>
            <a:ext cx="4773613" cy="576263"/>
          </a:xfrm>
          <a:prstGeom prst="roundRect">
            <a:avLst>
              <a:gd name="adj" fmla="val 16667"/>
            </a:avLst>
          </a:prstGeom>
          <a:solidFill>
            <a:srgbClr val="FFCC99">
              <a:alpha val="49019"/>
            </a:srgbClr>
          </a:solidFill>
          <a:ln w="9525">
            <a:round/>
            <a:headEnd/>
            <a:tailEnd/>
          </a:ln>
          <a:effectLst/>
          <a:scene3d>
            <a:camera prst="legacyPerspectiveBottomLeft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C0C0C0"/>
            </a:extrusionClr>
            <a:contourClr>
              <a:srgbClr val="FFCC99"/>
            </a:contourClr>
          </a:sp3d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00103" tIns="50051" rIns="100103" bIns="50051" anchor="ctr" anchorCtr="1">
            <a:flatTx/>
          </a:bodyPr>
          <a:lstStyle>
            <a:lvl1pPr defTabSz="850900">
              <a:spcBef>
                <a:spcPct val="20000"/>
              </a:spcBef>
              <a:buFont typeface="Arial" panose="020B0604020202020204" pitchFamily="34" charset="0"/>
              <a:buChar char="•"/>
              <a:defRPr sz="3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92150" indent="-266700" defTabSz="850900">
              <a:spcBef>
                <a:spcPct val="20000"/>
              </a:spcBef>
              <a:buFont typeface="Arial" panose="020B0604020202020204" pitchFamily="34" charset="0"/>
              <a:buChar char="–"/>
              <a:defRPr sz="3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063625" indent="-212725" defTabSz="850900">
              <a:spcBef>
                <a:spcPct val="20000"/>
              </a:spcBef>
              <a:buFont typeface="Arial" panose="020B0604020202020204" pitchFamily="34" charset="0"/>
              <a:buChar char="•"/>
              <a:defRPr sz="2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490663" indent="-212725" defTabSz="850900">
              <a:spcBef>
                <a:spcPct val="20000"/>
              </a:spcBef>
              <a:buFont typeface="Arial" panose="020B0604020202020204" pitchFamily="34" charset="0"/>
              <a:buChar char="–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916113" indent="-212725" defTabSz="850900">
              <a:spcBef>
                <a:spcPct val="20000"/>
              </a:spcBef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373313" indent="-212725" defTabSz="8509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830513" indent="-212725" defTabSz="8509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287713" indent="-212725" defTabSz="8509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744913" indent="-212725" defTabSz="8509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ru-RU" altLang="ru-RU" sz="2310" b="1" smtClean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1078" name="AutoShape 6"/>
          <p:cNvSpPr>
            <a:spLocks noChangeArrowheads="1"/>
          </p:cNvSpPr>
          <p:nvPr/>
        </p:nvSpPr>
        <p:spPr bwMode="auto">
          <a:xfrm>
            <a:off x="500063" y="4595813"/>
            <a:ext cx="4786312" cy="555625"/>
          </a:xfrm>
          <a:prstGeom prst="roundRect">
            <a:avLst>
              <a:gd name="adj" fmla="val 16667"/>
            </a:avLst>
          </a:prstGeom>
          <a:solidFill>
            <a:srgbClr val="FFCC99">
              <a:alpha val="49019"/>
            </a:srgbClr>
          </a:solidFill>
          <a:ln w="9525">
            <a:round/>
            <a:headEnd/>
            <a:tailEnd/>
          </a:ln>
          <a:effectLst/>
          <a:scene3d>
            <a:camera prst="legacyPerspectiveBottomLeft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C0C0C0"/>
            </a:extrusionClr>
            <a:contourClr>
              <a:srgbClr val="FFCC99"/>
            </a:contourClr>
          </a:sp3d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00103" tIns="50051" rIns="100103" bIns="50051" anchor="ctr" anchorCtr="1">
            <a:flatTx/>
          </a:bodyPr>
          <a:lstStyle>
            <a:lvl1pPr defTabSz="850900">
              <a:spcBef>
                <a:spcPct val="20000"/>
              </a:spcBef>
              <a:buFont typeface="Arial" panose="020B0604020202020204" pitchFamily="34" charset="0"/>
              <a:buChar char="•"/>
              <a:defRPr sz="3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92150" indent="-266700" defTabSz="850900">
              <a:spcBef>
                <a:spcPct val="20000"/>
              </a:spcBef>
              <a:buFont typeface="Arial" panose="020B0604020202020204" pitchFamily="34" charset="0"/>
              <a:buChar char="–"/>
              <a:defRPr sz="3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063625" indent="-212725" defTabSz="850900">
              <a:spcBef>
                <a:spcPct val="20000"/>
              </a:spcBef>
              <a:buFont typeface="Arial" panose="020B0604020202020204" pitchFamily="34" charset="0"/>
              <a:buChar char="•"/>
              <a:defRPr sz="2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490663" indent="-212725" defTabSz="850900">
              <a:spcBef>
                <a:spcPct val="20000"/>
              </a:spcBef>
              <a:buFont typeface="Arial" panose="020B0604020202020204" pitchFamily="34" charset="0"/>
              <a:buChar char="–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916113" indent="-212725" defTabSz="850900">
              <a:spcBef>
                <a:spcPct val="20000"/>
              </a:spcBef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373313" indent="-212725" defTabSz="8509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830513" indent="-212725" defTabSz="8509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287713" indent="-212725" defTabSz="8509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744913" indent="-212725" defTabSz="8509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ru-RU" altLang="ru-RU" sz="2310" b="1" smtClean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199" name="AutoShape 7"/>
          <p:cNvSpPr>
            <a:spLocks noChangeArrowheads="1"/>
          </p:cNvSpPr>
          <p:nvPr/>
        </p:nvSpPr>
        <p:spPr bwMode="auto">
          <a:xfrm>
            <a:off x="5608638" y="1582738"/>
            <a:ext cx="1993900" cy="722312"/>
          </a:xfrm>
          <a:prstGeom prst="flowChartAlternateProcess">
            <a:avLst/>
          </a:prstGeom>
          <a:solidFill>
            <a:schemeClr val="accent6">
              <a:lumMod val="40000"/>
              <a:lumOff val="60000"/>
            </a:schemeClr>
          </a:solidFill>
          <a:ln>
            <a:headEnd/>
            <a:tailEnd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100103" tIns="50051" rIns="100103" bIns="50051" anchor="ctr"/>
          <a:lstStyle>
            <a:lvl1pPr defTabSz="957263" eaLnBrk="0" hangingPunct="0">
              <a:spcBef>
                <a:spcPct val="20000"/>
              </a:spcBef>
              <a:buFont typeface="Arial" charset="0"/>
              <a:buChar char="•"/>
              <a:defRPr sz="3600">
                <a:solidFill>
                  <a:schemeClr val="tx1"/>
                </a:solidFill>
                <a:latin typeface="Calibri" pitchFamily="34" charset="0"/>
              </a:defRPr>
            </a:lvl1pPr>
            <a:lvl2pPr marL="479425" indent="-300038" defTabSz="957263" eaLnBrk="0" hangingPunct="0">
              <a:spcBef>
                <a:spcPct val="20000"/>
              </a:spcBef>
              <a:buFont typeface="Arial" charset="0"/>
              <a:buChar char="–"/>
              <a:defRPr sz="3200">
                <a:solidFill>
                  <a:schemeClr val="tx1"/>
                </a:solidFill>
                <a:latin typeface="Calibri" pitchFamily="34" charset="0"/>
              </a:defRPr>
            </a:lvl2pPr>
            <a:lvl3pPr marL="957263" indent="-238125" defTabSz="957263" eaLnBrk="0" hangingPunct="0">
              <a:spcBef>
                <a:spcPct val="20000"/>
              </a:spcBef>
              <a:buFont typeface="Arial" charset="0"/>
              <a:buChar char="•"/>
              <a:defRPr sz="2700">
                <a:solidFill>
                  <a:schemeClr val="tx1"/>
                </a:solidFill>
                <a:latin typeface="Calibri" pitchFamily="34" charset="0"/>
              </a:defRPr>
            </a:lvl3pPr>
            <a:lvl4pPr marL="1436688" indent="-239713" defTabSz="957263" eaLnBrk="0" hangingPunct="0">
              <a:spcBef>
                <a:spcPct val="20000"/>
              </a:spcBef>
              <a:buFont typeface="Arial" charset="0"/>
              <a:buChar char="–"/>
              <a:defRPr sz="2300">
                <a:solidFill>
                  <a:schemeClr val="tx1"/>
                </a:solidFill>
                <a:latin typeface="Calibri" pitchFamily="34" charset="0"/>
              </a:defRPr>
            </a:lvl4pPr>
            <a:lvl5pPr marL="1916113" indent="-239713" defTabSz="957263" eaLnBrk="0" hangingPunct="0">
              <a:spcBef>
                <a:spcPct val="20000"/>
              </a:spcBef>
              <a:buFont typeface="Arial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5pPr>
            <a:lvl6pPr marL="2373313" indent="-239713" defTabSz="957263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6pPr>
            <a:lvl7pPr marL="2830513" indent="-239713" defTabSz="957263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7pPr>
            <a:lvl8pPr marL="3287713" indent="-239713" defTabSz="957263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8pPr>
            <a:lvl9pPr marL="3744913" indent="-239713" defTabSz="957263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ru-RU" sz="2730" b="1" dirty="0" smtClean="0">
                <a:solidFill>
                  <a:srgbClr val="000000"/>
                </a:solidFill>
                <a:latin typeface="Times New Roman" pitchFamily="18" charset="0"/>
              </a:rPr>
              <a:t>541,3</a:t>
            </a:r>
            <a:endParaRPr lang="ru-RU" altLang="ru-RU" sz="2730" b="1" i="1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31080" name="AutoShape 8"/>
          <p:cNvSpPr>
            <a:spLocks noChangeArrowheads="1"/>
          </p:cNvSpPr>
          <p:nvPr/>
        </p:nvSpPr>
        <p:spPr bwMode="auto">
          <a:xfrm>
            <a:off x="5537200" y="5335588"/>
            <a:ext cx="1993900" cy="504825"/>
          </a:xfrm>
          <a:prstGeom prst="flowChartAlternateProcess">
            <a:avLst/>
          </a:prstGeom>
          <a:solidFill>
            <a:srgbClr val="00B0F0">
              <a:alpha val="45097"/>
            </a:srgbClr>
          </a:solidFill>
          <a:ln w="9525" algn="ctr">
            <a:solidFill>
              <a:srgbClr val="92D050"/>
            </a:solidFill>
            <a:miter lim="800000"/>
            <a:headEnd/>
            <a:tailEnd/>
          </a:ln>
        </p:spPr>
        <p:txBody>
          <a:bodyPr wrap="none" lIns="100103" tIns="50051" rIns="100103" bIns="50051" anchor="ctr"/>
          <a:lstStyle>
            <a:lvl1pPr defTabSz="957263">
              <a:spcBef>
                <a:spcPct val="20000"/>
              </a:spcBef>
              <a:buFont typeface="Arial" panose="020B0604020202020204" pitchFamily="34" charset="0"/>
              <a:buChar char="•"/>
              <a:defRPr sz="3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479425" indent="-300038" defTabSz="957263">
              <a:spcBef>
                <a:spcPct val="20000"/>
              </a:spcBef>
              <a:buFont typeface="Arial" panose="020B0604020202020204" pitchFamily="34" charset="0"/>
              <a:buChar char="–"/>
              <a:defRPr sz="3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957263" indent="-238125" defTabSz="957263">
              <a:spcBef>
                <a:spcPct val="20000"/>
              </a:spcBef>
              <a:buFont typeface="Arial" panose="020B0604020202020204" pitchFamily="34" charset="0"/>
              <a:buChar char="•"/>
              <a:defRPr sz="2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436688" indent="-239713" defTabSz="957263">
              <a:spcBef>
                <a:spcPct val="20000"/>
              </a:spcBef>
              <a:buFont typeface="Arial" panose="020B0604020202020204" pitchFamily="34" charset="0"/>
              <a:buChar char="–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916113" indent="-239713" defTabSz="957263">
              <a:spcBef>
                <a:spcPct val="20000"/>
              </a:spcBef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373313" indent="-239713" defTabSz="957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830513" indent="-239713" defTabSz="957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287713" indent="-239713" defTabSz="957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744913" indent="-239713" defTabSz="957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ru-RU" altLang="ru-RU" sz="1995" b="1" i="1" dirty="0" smtClean="0">
              <a:solidFill>
                <a:srgbClr val="EAEAEA"/>
              </a:solidFill>
              <a:latin typeface="Arial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ru-RU" sz="273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21,2</a:t>
            </a:r>
            <a:endParaRPr lang="ru-RU" altLang="ru-RU" sz="273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ru-RU" altLang="ru-RU" sz="1995" dirty="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31081" name="AutoShape 9"/>
          <p:cNvSpPr>
            <a:spLocks noChangeArrowheads="1"/>
          </p:cNvSpPr>
          <p:nvPr/>
        </p:nvSpPr>
        <p:spPr bwMode="auto">
          <a:xfrm>
            <a:off x="5602288" y="3862388"/>
            <a:ext cx="1993900" cy="590550"/>
          </a:xfrm>
          <a:prstGeom prst="flowChartAlternateProcess">
            <a:avLst/>
          </a:prstGeom>
          <a:solidFill>
            <a:srgbClr val="FFCC00">
              <a:alpha val="43921"/>
            </a:srgbClr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0103" tIns="50051" rIns="100103" bIns="50051" anchor="ctr"/>
          <a:lstStyle>
            <a:lvl1pPr defTabSz="957263">
              <a:spcBef>
                <a:spcPct val="20000"/>
              </a:spcBef>
              <a:buFont typeface="Arial" panose="020B0604020202020204" pitchFamily="34" charset="0"/>
              <a:buChar char="•"/>
              <a:defRPr sz="3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479425" indent="-300038" defTabSz="957263">
              <a:spcBef>
                <a:spcPct val="20000"/>
              </a:spcBef>
              <a:buFont typeface="Arial" panose="020B0604020202020204" pitchFamily="34" charset="0"/>
              <a:buChar char="–"/>
              <a:defRPr sz="3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957263" indent="-238125" defTabSz="957263">
              <a:spcBef>
                <a:spcPct val="20000"/>
              </a:spcBef>
              <a:buFont typeface="Arial" panose="020B0604020202020204" pitchFamily="34" charset="0"/>
              <a:buChar char="•"/>
              <a:defRPr sz="2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436688" indent="-239713" defTabSz="957263">
              <a:spcBef>
                <a:spcPct val="20000"/>
              </a:spcBef>
              <a:buFont typeface="Arial" panose="020B0604020202020204" pitchFamily="34" charset="0"/>
              <a:buChar char="–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916113" indent="-239713" defTabSz="957263">
              <a:spcBef>
                <a:spcPct val="20000"/>
              </a:spcBef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373313" indent="-239713" defTabSz="957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830513" indent="-239713" defTabSz="957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287713" indent="-239713" defTabSz="957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744913" indent="-239713" defTabSz="957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ru-RU" altLang="ru-RU" sz="1995" b="1" i="1" dirty="0" smtClean="0">
              <a:solidFill>
                <a:srgbClr val="EAEAEA"/>
              </a:solidFill>
              <a:latin typeface="Arial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ru-RU" sz="273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19,0</a:t>
            </a:r>
            <a:endParaRPr lang="ru-RU" altLang="ru-RU" sz="273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ru-RU" altLang="ru-RU" sz="1995" dirty="0" smtClean="0">
              <a:solidFill>
                <a:srgbClr val="EAEAEA"/>
              </a:solidFill>
              <a:latin typeface="Arial" panose="020B0604020202020204" pitchFamily="34" charset="0"/>
            </a:endParaRPr>
          </a:p>
        </p:txBody>
      </p:sp>
      <p:sp>
        <p:nvSpPr>
          <p:cNvPr id="131082" name="AutoShape 10"/>
          <p:cNvSpPr>
            <a:spLocks noChangeArrowheads="1"/>
          </p:cNvSpPr>
          <p:nvPr/>
        </p:nvSpPr>
        <p:spPr bwMode="auto">
          <a:xfrm>
            <a:off x="5578475" y="4573588"/>
            <a:ext cx="1976437" cy="523875"/>
          </a:xfrm>
          <a:prstGeom prst="flowChartAlternateProcess">
            <a:avLst/>
          </a:prstGeom>
          <a:solidFill>
            <a:srgbClr val="92D050">
              <a:alpha val="67058"/>
            </a:srgbClr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lIns="100103" tIns="50051" rIns="100103" bIns="50051" anchor="ctr"/>
          <a:lstStyle>
            <a:lvl1pPr defTabSz="957263">
              <a:spcBef>
                <a:spcPct val="20000"/>
              </a:spcBef>
              <a:buFont typeface="Arial" panose="020B0604020202020204" pitchFamily="34" charset="0"/>
              <a:buChar char="•"/>
              <a:defRPr sz="3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479425" indent="-300038" defTabSz="957263">
              <a:spcBef>
                <a:spcPct val="20000"/>
              </a:spcBef>
              <a:buFont typeface="Arial" panose="020B0604020202020204" pitchFamily="34" charset="0"/>
              <a:buChar char="–"/>
              <a:defRPr sz="3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957263" indent="-238125" defTabSz="957263">
              <a:spcBef>
                <a:spcPct val="20000"/>
              </a:spcBef>
              <a:buFont typeface="Arial" panose="020B0604020202020204" pitchFamily="34" charset="0"/>
              <a:buChar char="•"/>
              <a:defRPr sz="2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436688" indent="-239713" defTabSz="957263">
              <a:spcBef>
                <a:spcPct val="20000"/>
              </a:spcBef>
              <a:buFont typeface="Arial" panose="020B0604020202020204" pitchFamily="34" charset="0"/>
              <a:buChar char="–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916113" indent="-239713" defTabSz="957263">
              <a:spcBef>
                <a:spcPct val="20000"/>
              </a:spcBef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373313" indent="-239713" defTabSz="957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830513" indent="-239713" defTabSz="957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287713" indent="-239713" defTabSz="957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744913" indent="-239713" defTabSz="957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ru-RU" sz="273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273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ru-RU" sz="273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ru-RU" altLang="ru-RU" sz="273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203" name="AutoShape 11"/>
          <p:cNvSpPr>
            <a:spLocks noChangeArrowheads="1"/>
          </p:cNvSpPr>
          <p:nvPr/>
        </p:nvSpPr>
        <p:spPr bwMode="auto">
          <a:xfrm>
            <a:off x="7720013" y="1976438"/>
            <a:ext cx="2687637" cy="4137025"/>
          </a:xfrm>
          <a:prstGeom prst="can">
            <a:avLst/>
          </a:prstGeom>
          <a:solidFill>
            <a:schemeClr val="accent6">
              <a:lumMod val="40000"/>
              <a:lumOff val="60000"/>
              <a:alpha val="49019"/>
            </a:schemeClr>
          </a:solidFill>
          <a:ln w="9525">
            <a:miter lim="800000"/>
            <a:headEnd/>
            <a:tailEnd/>
          </a:ln>
          <a:effectLst/>
          <a:scene3d>
            <a:camera prst="legacyPerspectiveBottomLeft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C0C0C0"/>
            </a:extrusionClr>
          </a:sp3d>
          <a:extLst/>
        </p:spPr>
        <p:txBody>
          <a:bodyPr lIns="100103" tIns="50051" rIns="100103" bIns="50051" anchor="ctr" anchorCtr="1">
            <a:flatTx/>
          </a:bodyPr>
          <a:lstStyle>
            <a:lvl1pPr defTabSz="850900" eaLnBrk="0" hangingPunct="0">
              <a:spcBef>
                <a:spcPct val="20000"/>
              </a:spcBef>
              <a:buFont typeface="Arial" charset="0"/>
              <a:buChar char="•"/>
              <a:defRPr sz="3600">
                <a:solidFill>
                  <a:schemeClr val="tx1"/>
                </a:solidFill>
                <a:latin typeface="Calibri" pitchFamily="34" charset="0"/>
              </a:defRPr>
            </a:lvl1pPr>
            <a:lvl2pPr marL="692150" indent="-266700" defTabSz="850900" eaLnBrk="0" hangingPunct="0">
              <a:spcBef>
                <a:spcPct val="20000"/>
              </a:spcBef>
              <a:buFont typeface="Arial" charset="0"/>
              <a:buChar char="–"/>
              <a:defRPr sz="3200">
                <a:solidFill>
                  <a:schemeClr val="tx1"/>
                </a:solidFill>
                <a:latin typeface="Calibri" pitchFamily="34" charset="0"/>
              </a:defRPr>
            </a:lvl2pPr>
            <a:lvl3pPr marL="1063625" indent="-212725" defTabSz="850900" eaLnBrk="0" hangingPunct="0">
              <a:spcBef>
                <a:spcPct val="20000"/>
              </a:spcBef>
              <a:buFont typeface="Arial" charset="0"/>
              <a:buChar char="•"/>
              <a:defRPr sz="2700">
                <a:solidFill>
                  <a:schemeClr val="tx1"/>
                </a:solidFill>
                <a:latin typeface="Calibri" pitchFamily="34" charset="0"/>
              </a:defRPr>
            </a:lvl3pPr>
            <a:lvl4pPr marL="1490663" indent="-212725" defTabSz="850900" eaLnBrk="0" hangingPunct="0">
              <a:spcBef>
                <a:spcPct val="20000"/>
              </a:spcBef>
              <a:buFont typeface="Arial" charset="0"/>
              <a:buChar char="–"/>
              <a:defRPr sz="2300">
                <a:solidFill>
                  <a:schemeClr val="tx1"/>
                </a:solidFill>
                <a:latin typeface="Calibri" pitchFamily="34" charset="0"/>
              </a:defRPr>
            </a:lvl4pPr>
            <a:lvl5pPr marL="1916113" indent="-212725" defTabSz="850900" eaLnBrk="0" hangingPunct="0">
              <a:spcBef>
                <a:spcPct val="20000"/>
              </a:spcBef>
              <a:buFont typeface="Arial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5pPr>
            <a:lvl6pPr marL="2373313" indent="-212725" defTabSz="8509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6pPr>
            <a:lvl7pPr marL="2830513" indent="-212725" defTabSz="8509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7pPr>
            <a:lvl8pPr marL="3287713" indent="-212725" defTabSz="8509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8pPr>
            <a:lvl9pPr marL="3744913" indent="-212725" defTabSz="8509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ru-RU" altLang="ru-RU" sz="2310" b="1">
              <a:solidFill>
                <a:srgbClr val="000000"/>
              </a:solidFill>
              <a:latin typeface="Times New Roman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ru-RU" altLang="ru-RU" sz="2310" b="1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31084" name="AutoShape 4"/>
          <p:cNvSpPr>
            <a:spLocks noChangeArrowheads="1"/>
          </p:cNvSpPr>
          <p:nvPr/>
        </p:nvSpPr>
        <p:spPr bwMode="auto">
          <a:xfrm>
            <a:off x="541338" y="5289550"/>
            <a:ext cx="4670425" cy="596900"/>
          </a:xfrm>
          <a:prstGeom prst="roundRect">
            <a:avLst>
              <a:gd name="adj" fmla="val 16667"/>
            </a:avLst>
          </a:prstGeom>
          <a:solidFill>
            <a:srgbClr val="FFCC99">
              <a:alpha val="49019"/>
            </a:srgbClr>
          </a:solidFill>
          <a:ln w="9525">
            <a:round/>
            <a:headEnd/>
            <a:tailEnd/>
          </a:ln>
          <a:effectLst/>
          <a:scene3d>
            <a:camera prst="legacyPerspectiveBottomLeft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C0C0C0"/>
            </a:extrusionClr>
            <a:contourClr>
              <a:srgbClr val="FFCC99"/>
            </a:contourClr>
          </a:sp3d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00103" tIns="50051" rIns="100103" bIns="50051" anchor="ctr" anchorCtr="1">
            <a:flatTx/>
          </a:bodyPr>
          <a:lstStyle>
            <a:lvl1pPr defTabSz="850900">
              <a:spcBef>
                <a:spcPct val="20000"/>
              </a:spcBef>
              <a:buFont typeface="Arial" panose="020B0604020202020204" pitchFamily="34" charset="0"/>
              <a:buChar char="•"/>
              <a:defRPr sz="3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92150" indent="-266700" defTabSz="850900">
              <a:spcBef>
                <a:spcPct val="20000"/>
              </a:spcBef>
              <a:buFont typeface="Arial" panose="020B0604020202020204" pitchFamily="34" charset="0"/>
              <a:buChar char="–"/>
              <a:defRPr sz="3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063625" indent="-212725" defTabSz="850900">
              <a:spcBef>
                <a:spcPct val="20000"/>
              </a:spcBef>
              <a:buFont typeface="Arial" panose="020B0604020202020204" pitchFamily="34" charset="0"/>
              <a:buChar char="•"/>
              <a:defRPr sz="2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490663" indent="-212725" defTabSz="850900">
              <a:spcBef>
                <a:spcPct val="20000"/>
              </a:spcBef>
              <a:buFont typeface="Arial" panose="020B0604020202020204" pitchFamily="34" charset="0"/>
              <a:buChar char="–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916113" indent="-212725" defTabSz="850900">
              <a:spcBef>
                <a:spcPct val="20000"/>
              </a:spcBef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373313" indent="-212725" defTabSz="8509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830513" indent="-212725" defTabSz="8509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287713" indent="-212725" defTabSz="8509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744913" indent="-212725" defTabSz="8509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Wingdings" panose="05000000000000000000" pitchFamily="2" charset="2"/>
              <a:buNone/>
              <a:defRPr/>
            </a:pPr>
            <a:endParaRPr lang="ru-RU" altLang="ru-RU" sz="2310" b="1" smtClean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1085" name="AutoShape 8"/>
          <p:cNvSpPr>
            <a:spLocks noChangeArrowheads="1"/>
          </p:cNvSpPr>
          <p:nvPr/>
        </p:nvSpPr>
        <p:spPr bwMode="auto">
          <a:xfrm>
            <a:off x="5607050" y="2457450"/>
            <a:ext cx="1993900" cy="506413"/>
          </a:xfrm>
          <a:prstGeom prst="flowChartAlternateProcess">
            <a:avLst/>
          </a:prstGeom>
          <a:solidFill>
            <a:srgbClr val="3366FF">
              <a:alpha val="45097"/>
            </a:srgbClr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0103" tIns="50051" rIns="100103" bIns="50051" anchor="ctr"/>
          <a:lstStyle>
            <a:lvl1pPr defTabSz="957263">
              <a:spcBef>
                <a:spcPct val="20000"/>
              </a:spcBef>
              <a:buFont typeface="Arial" panose="020B0604020202020204" pitchFamily="34" charset="0"/>
              <a:buChar char="•"/>
              <a:defRPr sz="3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479425" indent="-300038" defTabSz="957263">
              <a:spcBef>
                <a:spcPct val="20000"/>
              </a:spcBef>
              <a:buFont typeface="Arial" panose="020B0604020202020204" pitchFamily="34" charset="0"/>
              <a:buChar char="–"/>
              <a:defRPr sz="3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957263" indent="-238125" defTabSz="957263">
              <a:spcBef>
                <a:spcPct val="20000"/>
              </a:spcBef>
              <a:buFont typeface="Arial" panose="020B0604020202020204" pitchFamily="34" charset="0"/>
              <a:buChar char="•"/>
              <a:defRPr sz="2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436688" indent="-239713" defTabSz="957263">
              <a:spcBef>
                <a:spcPct val="20000"/>
              </a:spcBef>
              <a:buFont typeface="Arial" panose="020B0604020202020204" pitchFamily="34" charset="0"/>
              <a:buChar char="–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916113" indent="-239713" defTabSz="957263">
              <a:spcBef>
                <a:spcPct val="20000"/>
              </a:spcBef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373313" indent="-239713" defTabSz="957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830513" indent="-239713" defTabSz="957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287713" indent="-239713" defTabSz="957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744913" indent="-239713" defTabSz="957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ru-RU" altLang="ru-RU" sz="1995" b="1" i="1" dirty="0" smtClean="0">
              <a:solidFill>
                <a:srgbClr val="EAEAEA"/>
              </a:solidFill>
              <a:latin typeface="Arial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ru-RU" sz="273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155,0</a:t>
            </a:r>
            <a:endParaRPr lang="ru-RU" altLang="ru-RU" sz="273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ru-RU" altLang="ru-RU" sz="1995" dirty="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31086" name="AutoShape 4"/>
          <p:cNvSpPr>
            <a:spLocks noChangeArrowheads="1"/>
          </p:cNvSpPr>
          <p:nvPr/>
        </p:nvSpPr>
        <p:spPr bwMode="auto">
          <a:xfrm>
            <a:off x="500063" y="3787775"/>
            <a:ext cx="4843462" cy="738188"/>
          </a:xfrm>
          <a:prstGeom prst="roundRect">
            <a:avLst>
              <a:gd name="adj" fmla="val 16667"/>
            </a:avLst>
          </a:prstGeom>
          <a:solidFill>
            <a:srgbClr val="FFCC99">
              <a:alpha val="49019"/>
            </a:srgbClr>
          </a:solidFill>
          <a:ln w="9525">
            <a:round/>
            <a:headEnd/>
            <a:tailEnd/>
          </a:ln>
          <a:effectLst/>
          <a:scene3d>
            <a:camera prst="legacyPerspectiveBottomLeft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C0C0C0"/>
            </a:extrusionClr>
            <a:contourClr>
              <a:srgbClr val="FFCC99"/>
            </a:contourClr>
          </a:sp3d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00103" tIns="50051" rIns="100103" bIns="50051" anchor="ctr" anchorCtr="1">
            <a:flatTx/>
          </a:bodyPr>
          <a:lstStyle>
            <a:lvl1pPr defTabSz="850900">
              <a:spcBef>
                <a:spcPct val="20000"/>
              </a:spcBef>
              <a:buFont typeface="Arial" panose="020B0604020202020204" pitchFamily="34" charset="0"/>
              <a:buChar char="•"/>
              <a:defRPr sz="3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92150" indent="-266700" defTabSz="850900">
              <a:spcBef>
                <a:spcPct val="20000"/>
              </a:spcBef>
              <a:buFont typeface="Arial" panose="020B0604020202020204" pitchFamily="34" charset="0"/>
              <a:buChar char="–"/>
              <a:defRPr sz="3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063625" indent="-212725" defTabSz="850900">
              <a:spcBef>
                <a:spcPct val="20000"/>
              </a:spcBef>
              <a:buFont typeface="Arial" panose="020B0604020202020204" pitchFamily="34" charset="0"/>
              <a:buChar char="•"/>
              <a:defRPr sz="2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490663" indent="-212725" defTabSz="850900">
              <a:spcBef>
                <a:spcPct val="20000"/>
              </a:spcBef>
              <a:buFont typeface="Arial" panose="020B0604020202020204" pitchFamily="34" charset="0"/>
              <a:buChar char="–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916113" indent="-212725" defTabSz="850900">
              <a:spcBef>
                <a:spcPct val="20000"/>
              </a:spcBef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373313" indent="-212725" defTabSz="8509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830513" indent="-212725" defTabSz="8509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287713" indent="-212725" defTabSz="8509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744913" indent="-212725" defTabSz="8509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Wingdings" panose="05000000000000000000" pitchFamily="2" charset="2"/>
              <a:buNone/>
              <a:defRPr/>
            </a:pPr>
            <a:endParaRPr lang="ru-RU" altLang="ru-RU" sz="2310" b="1" smtClean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1087" name="AutoShape 8"/>
          <p:cNvSpPr>
            <a:spLocks noChangeArrowheads="1"/>
          </p:cNvSpPr>
          <p:nvPr/>
        </p:nvSpPr>
        <p:spPr bwMode="auto">
          <a:xfrm>
            <a:off x="5624513" y="3113088"/>
            <a:ext cx="1993900" cy="577850"/>
          </a:xfrm>
          <a:prstGeom prst="flowChartAlternateProcess">
            <a:avLst/>
          </a:prstGeom>
          <a:solidFill>
            <a:srgbClr val="990000">
              <a:alpha val="45097"/>
            </a:srgbClr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lIns="100103" tIns="50051" rIns="100103" bIns="50051" anchor="ctr"/>
          <a:lstStyle>
            <a:lvl1pPr defTabSz="957263">
              <a:spcBef>
                <a:spcPct val="20000"/>
              </a:spcBef>
              <a:buFont typeface="Arial" panose="020B0604020202020204" pitchFamily="34" charset="0"/>
              <a:buChar char="•"/>
              <a:defRPr sz="3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479425" indent="-300038" defTabSz="957263">
              <a:spcBef>
                <a:spcPct val="20000"/>
              </a:spcBef>
              <a:buFont typeface="Arial" panose="020B0604020202020204" pitchFamily="34" charset="0"/>
              <a:buChar char="–"/>
              <a:defRPr sz="3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957263" indent="-238125" defTabSz="957263">
              <a:spcBef>
                <a:spcPct val="20000"/>
              </a:spcBef>
              <a:buFont typeface="Arial" panose="020B0604020202020204" pitchFamily="34" charset="0"/>
              <a:buChar char="•"/>
              <a:defRPr sz="2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436688" indent="-239713" defTabSz="957263">
              <a:spcBef>
                <a:spcPct val="20000"/>
              </a:spcBef>
              <a:buFont typeface="Arial" panose="020B0604020202020204" pitchFamily="34" charset="0"/>
              <a:buChar char="–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916113" indent="-239713" defTabSz="957263">
              <a:spcBef>
                <a:spcPct val="20000"/>
              </a:spcBef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373313" indent="-239713" defTabSz="957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830513" indent="-239713" defTabSz="957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287713" indent="-239713" defTabSz="957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744913" indent="-239713" defTabSz="957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ru-RU" altLang="ru-RU" sz="1995" b="1" i="1" dirty="0" smtClean="0">
              <a:solidFill>
                <a:srgbClr val="EAEAEA"/>
              </a:solidFill>
              <a:latin typeface="Arial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ru-RU" sz="273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25,9</a:t>
            </a:r>
            <a:endParaRPr lang="ru-RU" altLang="ru-RU" sz="273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ru-RU" altLang="ru-RU" sz="1995" dirty="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31088" name="AutoShape 6"/>
          <p:cNvSpPr>
            <a:spLocks noChangeArrowheads="1"/>
          </p:cNvSpPr>
          <p:nvPr/>
        </p:nvSpPr>
        <p:spPr bwMode="auto">
          <a:xfrm>
            <a:off x="546100" y="6026150"/>
            <a:ext cx="4665663" cy="503238"/>
          </a:xfrm>
          <a:prstGeom prst="roundRect">
            <a:avLst>
              <a:gd name="adj" fmla="val 16667"/>
            </a:avLst>
          </a:prstGeom>
          <a:solidFill>
            <a:srgbClr val="FFCC99">
              <a:alpha val="49019"/>
            </a:srgbClr>
          </a:solidFill>
          <a:ln w="9525">
            <a:round/>
            <a:headEnd/>
            <a:tailEnd/>
          </a:ln>
          <a:effectLst/>
          <a:scene3d>
            <a:camera prst="legacyPerspectiveBottomLeft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C0C0C0"/>
            </a:extrusionClr>
            <a:contourClr>
              <a:srgbClr val="FFCC99"/>
            </a:contourClr>
          </a:sp3d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00103" tIns="50051" rIns="100103" bIns="50051" anchor="ctr" anchorCtr="1">
            <a:flatTx/>
          </a:bodyPr>
          <a:lstStyle>
            <a:lvl1pPr defTabSz="850900">
              <a:spcBef>
                <a:spcPct val="20000"/>
              </a:spcBef>
              <a:buFont typeface="Arial" panose="020B0604020202020204" pitchFamily="34" charset="0"/>
              <a:buChar char="•"/>
              <a:defRPr sz="3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92150" indent="-266700" defTabSz="850900">
              <a:spcBef>
                <a:spcPct val="20000"/>
              </a:spcBef>
              <a:buFont typeface="Arial" panose="020B0604020202020204" pitchFamily="34" charset="0"/>
              <a:buChar char="–"/>
              <a:defRPr sz="3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063625" indent="-212725" defTabSz="850900">
              <a:spcBef>
                <a:spcPct val="20000"/>
              </a:spcBef>
              <a:buFont typeface="Arial" panose="020B0604020202020204" pitchFamily="34" charset="0"/>
              <a:buChar char="•"/>
              <a:defRPr sz="2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490663" indent="-212725" defTabSz="850900">
              <a:spcBef>
                <a:spcPct val="20000"/>
              </a:spcBef>
              <a:buFont typeface="Arial" panose="020B0604020202020204" pitchFamily="34" charset="0"/>
              <a:buChar char="–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916113" indent="-212725" defTabSz="850900">
              <a:spcBef>
                <a:spcPct val="20000"/>
              </a:spcBef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373313" indent="-212725" defTabSz="8509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830513" indent="-212725" defTabSz="8509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287713" indent="-212725" defTabSz="8509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744913" indent="-212725" defTabSz="8509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ru-RU" altLang="ru-RU" sz="2310" b="1" smtClean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1089" name="AutoShape 10"/>
          <p:cNvSpPr>
            <a:spLocks noChangeArrowheads="1"/>
          </p:cNvSpPr>
          <p:nvPr/>
        </p:nvSpPr>
        <p:spPr bwMode="auto">
          <a:xfrm>
            <a:off x="5521325" y="5991225"/>
            <a:ext cx="1976438" cy="573088"/>
          </a:xfrm>
          <a:prstGeom prst="flowChartAlternateProcess">
            <a:avLst/>
          </a:prstGeom>
          <a:solidFill>
            <a:srgbClr val="FF3300">
              <a:alpha val="69019"/>
            </a:srgbClr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lIns="100103" tIns="50051" rIns="100103" bIns="50051" anchor="ctr"/>
          <a:lstStyle>
            <a:lvl1pPr defTabSz="957263">
              <a:spcBef>
                <a:spcPct val="20000"/>
              </a:spcBef>
              <a:buFont typeface="Arial" panose="020B0604020202020204" pitchFamily="34" charset="0"/>
              <a:buChar char="•"/>
              <a:defRPr sz="3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479425" indent="-300038" defTabSz="957263">
              <a:spcBef>
                <a:spcPct val="20000"/>
              </a:spcBef>
              <a:buFont typeface="Arial" panose="020B0604020202020204" pitchFamily="34" charset="0"/>
              <a:buChar char="–"/>
              <a:defRPr sz="3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957263" indent="-238125" defTabSz="957263">
              <a:spcBef>
                <a:spcPct val="20000"/>
              </a:spcBef>
              <a:buFont typeface="Arial" panose="020B0604020202020204" pitchFamily="34" charset="0"/>
              <a:buChar char="•"/>
              <a:defRPr sz="2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436688" indent="-239713" defTabSz="957263">
              <a:spcBef>
                <a:spcPct val="20000"/>
              </a:spcBef>
              <a:buFont typeface="Arial" panose="020B0604020202020204" pitchFamily="34" charset="0"/>
              <a:buChar char="–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916113" indent="-239713" defTabSz="957263">
              <a:spcBef>
                <a:spcPct val="20000"/>
              </a:spcBef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373313" indent="-239713" defTabSz="957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830513" indent="-239713" defTabSz="957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287713" indent="-239713" defTabSz="957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744913" indent="-239713" defTabSz="957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273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4,9</a:t>
            </a:r>
          </a:p>
        </p:txBody>
      </p:sp>
      <p:sp>
        <p:nvSpPr>
          <p:cNvPr id="31762" name="TextBox 1"/>
          <p:cNvSpPr txBox="1">
            <a:spLocks noChangeArrowheads="1"/>
          </p:cNvSpPr>
          <p:nvPr/>
        </p:nvSpPr>
        <p:spPr bwMode="auto">
          <a:xfrm>
            <a:off x="447675" y="1635125"/>
            <a:ext cx="4465638" cy="73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8986" tIns="44500" rIns="88986" bIns="44500">
            <a:spAutoFit/>
          </a:bodyPr>
          <a:lstStyle>
            <a:lvl1pPr defTabSz="850900">
              <a:spcBef>
                <a:spcPct val="20000"/>
              </a:spcBef>
              <a:buClr>
                <a:schemeClr val="tx2"/>
              </a:buClr>
              <a:buSzPct val="115000"/>
              <a:buFont typeface="Wingdings" panose="05000000000000000000" pitchFamily="2" charset="2"/>
              <a:buChar char="§"/>
              <a:defRPr sz="3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692150" indent="-266700" defTabSz="850900">
              <a:spcBef>
                <a:spcPct val="20000"/>
              </a:spcBef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063625" indent="-212725" defTabSz="850900">
              <a:spcBef>
                <a:spcPct val="20000"/>
              </a:spcBef>
              <a:buClr>
                <a:schemeClr val="tx2"/>
              </a:buClr>
              <a:buSzPct val="115000"/>
              <a:buFont typeface="Wingdings" panose="05000000000000000000" pitchFamily="2" charset="2"/>
              <a:buChar char="§"/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490663" indent="-212725" defTabSz="850900">
              <a:spcBef>
                <a:spcPct val="20000"/>
              </a:spcBef>
              <a:buFont typeface="Wingdings" panose="05000000000000000000" pitchFamily="2" charset="2"/>
              <a:buChar char="§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916113" indent="-212725" defTabSz="850900">
              <a:spcBef>
                <a:spcPct val="20000"/>
              </a:spcBef>
              <a:buClr>
                <a:schemeClr val="tx2"/>
              </a:buClr>
              <a:buSzPct val="115000"/>
              <a:buFont typeface="Wingdings" panose="05000000000000000000" pitchFamily="2" charset="2"/>
              <a:buChar char="§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373313" indent="-212725" defTabSz="850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anose="05000000000000000000" pitchFamily="2" charset="2"/>
              <a:buChar char="§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830513" indent="-212725" defTabSz="850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anose="05000000000000000000" pitchFamily="2" charset="2"/>
              <a:buChar char="§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87713" indent="-212725" defTabSz="850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anose="05000000000000000000" pitchFamily="2" charset="2"/>
              <a:buChar char="§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744913" indent="-212725" defTabSz="850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anose="05000000000000000000" pitchFamily="2" charset="2"/>
              <a:buChar char="§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100" b="1">
                <a:solidFill>
                  <a:srgbClr val="000000"/>
                </a:solidFill>
                <a:latin typeface="Times New Roman" panose="02020603050405020304" pitchFamily="18" charset="0"/>
              </a:rPr>
              <a:t>Налог на доходы физических лиц, 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100" b="1">
                <a:solidFill>
                  <a:srgbClr val="000000"/>
                </a:solidFill>
                <a:latin typeface="Times New Roman" panose="02020603050405020304" pitchFamily="18" charset="0"/>
              </a:rPr>
              <a:t>млн. руб.</a:t>
            </a:r>
          </a:p>
        </p:txBody>
      </p:sp>
      <p:sp>
        <p:nvSpPr>
          <p:cNvPr id="131091" name="TextBox 2"/>
          <p:cNvSpPr txBox="1">
            <a:spLocks noChangeArrowheads="1"/>
          </p:cNvSpPr>
          <p:nvPr/>
        </p:nvSpPr>
        <p:spPr bwMode="auto">
          <a:xfrm>
            <a:off x="447675" y="5454650"/>
            <a:ext cx="4449763" cy="395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8986" tIns="44500" rIns="88986" bIns="44500">
            <a:spAutoFit/>
          </a:bodyPr>
          <a:lstStyle>
            <a:lvl1pPr defTabSz="850900">
              <a:spcBef>
                <a:spcPct val="20000"/>
              </a:spcBef>
              <a:buFont typeface="Arial" panose="020B0604020202020204" pitchFamily="34" charset="0"/>
              <a:buChar char="•"/>
              <a:defRPr sz="3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92150" indent="-266700" defTabSz="850900">
              <a:spcBef>
                <a:spcPct val="20000"/>
              </a:spcBef>
              <a:buFont typeface="Arial" panose="020B0604020202020204" pitchFamily="34" charset="0"/>
              <a:buChar char="–"/>
              <a:defRPr sz="3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063625" indent="-212725" defTabSz="850900">
              <a:spcBef>
                <a:spcPct val="20000"/>
              </a:spcBef>
              <a:buFont typeface="Arial" panose="020B0604020202020204" pitchFamily="34" charset="0"/>
              <a:buChar char="•"/>
              <a:defRPr sz="2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490663" indent="-212725" defTabSz="850900">
              <a:spcBef>
                <a:spcPct val="20000"/>
              </a:spcBef>
              <a:buFont typeface="Arial" panose="020B0604020202020204" pitchFamily="34" charset="0"/>
              <a:buChar char="–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916113" indent="-212725" defTabSz="850900">
              <a:spcBef>
                <a:spcPct val="20000"/>
              </a:spcBef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373313" indent="-212725" defTabSz="8509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830513" indent="-212725" defTabSz="8509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287713" indent="-212725" defTabSz="8509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744913" indent="-212725" defTabSz="8509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1890" b="1" smtClean="0">
                <a:solidFill>
                  <a:srgbClr val="000000"/>
                </a:solidFill>
                <a:latin typeface="Times New Roman" panose="02020603050405020304" pitchFamily="18" charset="0"/>
              </a:rPr>
              <a:t>Государственная пошлина, млн. руб.</a:t>
            </a:r>
          </a:p>
        </p:txBody>
      </p:sp>
      <p:sp>
        <p:nvSpPr>
          <p:cNvPr id="31764" name="TextBox 3"/>
          <p:cNvSpPr txBox="1">
            <a:spLocks noChangeArrowheads="1"/>
          </p:cNvSpPr>
          <p:nvPr/>
        </p:nvSpPr>
        <p:spPr bwMode="auto">
          <a:xfrm>
            <a:off x="666750" y="2546350"/>
            <a:ext cx="4230688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8986" tIns="44500" rIns="88986" bIns="44500">
            <a:spAutoFit/>
          </a:bodyPr>
          <a:lstStyle>
            <a:lvl1pPr defTabSz="850900">
              <a:spcBef>
                <a:spcPct val="20000"/>
              </a:spcBef>
              <a:buClr>
                <a:schemeClr val="tx2"/>
              </a:buClr>
              <a:buSzPct val="115000"/>
              <a:buFont typeface="Wingdings" panose="05000000000000000000" pitchFamily="2" charset="2"/>
              <a:buChar char="§"/>
              <a:defRPr sz="3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692150" indent="-266700" defTabSz="850900">
              <a:spcBef>
                <a:spcPct val="20000"/>
              </a:spcBef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063625" indent="-212725" defTabSz="850900">
              <a:spcBef>
                <a:spcPct val="20000"/>
              </a:spcBef>
              <a:buClr>
                <a:schemeClr val="tx2"/>
              </a:buClr>
              <a:buSzPct val="115000"/>
              <a:buFont typeface="Wingdings" panose="05000000000000000000" pitchFamily="2" charset="2"/>
              <a:buChar char="§"/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490663" indent="-212725" defTabSz="850900">
              <a:spcBef>
                <a:spcPct val="20000"/>
              </a:spcBef>
              <a:buFont typeface="Wingdings" panose="05000000000000000000" pitchFamily="2" charset="2"/>
              <a:buChar char="§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916113" indent="-212725" defTabSz="850900">
              <a:spcBef>
                <a:spcPct val="20000"/>
              </a:spcBef>
              <a:buClr>
                <a:schemeClr val="tx2"/>
              </a:buClr>
              <a:buSzPct val="115000"/>
              <a:buFont typeface="Wingdings" panose="05000000000000000000" pitchFamily="2" charset="2"/>
              <a:buChar char="§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373313" indent="-212725" defTabSz="850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anose="05000000000000000000" pitchFamily="2" charset="2"/>
              <a:buChar char="§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830513" indent="-212725" defTabSz="850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anose="05000000000000000000" pitchFamily="2" charset="2"/>
              <a:buChar char="§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87713" indent="-212725" defTabSz="850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anose="05000000000000000000" pitchFamily="2" charset="2"/>
              <a:buChar char="§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744913" indent="-212725" defTabSz="850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anose="05000000000000000000" pitchFamily="2" charset="2"/>
              <a:buChar char="§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100" b="1">
                <a:solidFill>
                  <a:srgbClr val="000000"/>
                </a:solidFill>
                <a:latin typeface="Times New Roman" panose="02020603050405020304" pitchFamily="18" charset="0"/>
              </a:rPr>
              <a:t>УСН, млн. руб.</a:t>
            </a:r>
          </a:p>
        </p:txBody>
      </p:sp>
      <p:sp>
        <p:nvSpPr>
          <p:cNvPr id="31765" name="TextBox 4"/>
          <p:cNvSpPr txBox="1">
            <a:spLocks noChangeArrowheads="1"/>
          </p:cNvSpPr>
          <p:nvPr/>
        </p:nvSpPr>
        <p:spPr bwMode="auto">
          <a:xfrm>
            <a:off x="639763" y="3194050"/>
            <a:ext cx="4230687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8986" tIns="44500" rIns="88986" bIns="44500">
            <a:spAutoFit/>
          </a:bodyPr>
          <a:lstStyle>
            <a:lvl1pPr defTabSz="850900">
              <a:spcBef>
                <a:spcPct val="20000"/>
              </a:spcBef>
              <a:buClr>
                <a:schemeClr val="tx2"/>
              </a:buClr>
              <a:buSzPct val="115000"/>
              <a:buFont typeface="Wingdings" panose="05000000000000000000" pitchFamily="2" charset="2"/>
              <a:buChar char="§"/>
              <a:defRPr sz="3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692150" indent="-266700" defTabSz="850900">
              <a:spcBef>
                <a:spcPct val="20000"/>
              </a:spcBef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063625" indent="-212725" defTabSz="850900">
              <a:spcBef>
                <a:spcPct val="20000"/>
              </a:spcBef>
              <a:buClr>
                <a:schemeClr val="tx2"/>
              </a:buClr>
              <a:buSzPct val="115000"/>
              <a:buFont typeface="Wingdings" panose="05000000000000000000" pitchFamily="2" charset="2"/>
              <a:buChar char="§"/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490663" indent="-212725" defTabSz="850900">
              <a:spcBef>
                <a:spcPct val="20000"/>
              </a:spcBef>
              <a:buFont typeface="Wingdings" panose="05000000000000000000" pitchFamily="2" charset="2"/>
              <a:buChar char="§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916113" indent="-212725" defTabSz="850900">
              <a:spcBef>
                <a:spcPct val="20000"/>
              </a:spcBef>
              <a:buClr>
                <a:schemeClr val="tx2"/>
              </a:buClr>
              <a:buSzPct val="115000"/>
              <a:buFont typeface="Wingdings" panose="05000000000000000000" pitchFamily="2" charset="2"/>
              <a:buChar char="§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373313" indent="-212725" defTabSz="850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anose="05000000000000000000" pitchFamily="2" charset="2"/>
              <a:buChar char="§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830513" indent="-212725" defTabSz="850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anose="05000000000000000000" pitchFamily="2" charset="2"/>
              <a:buChar char="§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87713" indent="-212725" defTabSz="850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anose="05000000000000000000" pitchFamily="2" charset="2"/>
              <a:buChar char="§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744913" indent="-212725" defTabSz="850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anose="05000000000000000000" pitchFamily="2" charset="2"/>
              <a:buChar char="§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100" b="1">
                <a:solidFill>
                  <a:srgbClr val="000000"/>
                </a:solidFill>
                <a:latin typeface="Times New Roman" panose="02020603050405020304" pitchFamily="18" charset="0"/>
              </a:rPr>
              <a:t>ЕСХН млн. руб.</a:t>
            </a:r>
          </a:p>
        </p:txBody>
      </p:sp>
      <p:sp>
        <p:nvSpPr>
          <p:cNvPr id="31766" name="TextBox 5"/>
          <p:cNvSpPr txBox="1">
            <a:spLocks noChangeArrowheads="1"/>
          </p:cNvSpPr>
          <p:nvPr/>
        </p:nvSpPr>
        <p:spPr bwMode="auto">
          <a:xfrm>
            <a:off x="673100" y="3787775"/>
            <a:ext cx="4354513" cy="735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8986" tIns="44500" rIns="88986" bIns="44500">
            <a:spAutoFit/>
          </a:bodyPr>
          <a:lstStyle>
            <a:lvl1pPr defTabSz="850900">
              <a:spcBef>
                <a:spcPct val="20000"/>
              </a:spcBef>
              <a:buClr>
                <a:schemeClr val="tx2"/>
              </a:buClr>
              <a:buSzPct val="115000"/>
              <a:buFont typeface="Wingdings" panose="05000000000000000000" pitchFamily="2" charset="2"/>
              <a:buChar char="§"/>
              <a:defRPr sz="3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692150" indent="-266700" defTabSz="850900">
              <a:spcBef>
                <a:spcPct val="20000"/>
              </a:spcBef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063625" indent="-212725" defTabSz="850900">
              <a:spcBef>
                <a:spcPct val="20000"/>
              </a:spcBef>
              <a:buClr>
                <a:schemeClr val="tx2"/>
              </a:buClr>
              <a:buSzPct val="115000"/>
              <a:buFont typeface="Wingdings" panose="05000000000000000000" pitchFamily="2" charset="2"/>
              <a:buChar char="§"/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490663" indent="-212725" defTabSz="850900">
              <a:spcBef>
                <a:spcPct val="20000"/>
              </a:spcBef>
              <a:buFont typeface="Wingdings" panose="05000000000000000000" pitchFamily="2" charset="2"/>
              <a:buChar char="§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916113" indent="-212725" defTabSz="850900">
              <a:spcBef>
                <a:spcPct val="20000"/>
              </a:spcBef>
              <a:buClr>
                <a:schemeClr val="tx2"/>
              </a:buClr>
              <a:buSzPct val="115000"/>
              <a:buFont typeface="Wingdings" panose="05000000000000000000" pitchFamily="2" charset="2"/>
              <a:buChar char="§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373313" indent="-212725" defTabSz="850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anose="05000000000000000000" pitchFamily="2" charset="2"/>
              <a:buChar char="§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830513" indent="-212725" defTabSz="850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anose="05000000000000000000" pitchFamily="2" charset="2"/>
              <a:buChar char="§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87713" indent="-212725" defTabSz="850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anose="05000000000000000000" pitchFamily="2" charset="2"/>
              <a:buChar char="§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744913" indent="-212725" defTabSz="850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anose="05000000000000000000" pitchFamily="2" charset="2"/>
              <a:buChar char="§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100" b="1">
                <a:solidFill>
                  <a:srgbClr val="000000"/>
                </a:solidFill>
                <a:latin typeface="Times New Roman" panose="02020603050405020304" pitchFamily="18" charset="0"/>
              </a:rPr>
              <a:t>Патентная система налогообложения,  млн. руб.</a:t>
            </a:r>
          </a:p>
        </p:txBody>
      </p:sp>
      <p:sp>
        <p:nvSpPr>
          <p:cNvPr id="31767" name="TextBox 6"/>
          <p:cNvSpPr txBox="1">
            <a:spLocks noChangeArrowheads="1"/>
          </p:cNvSpPr>
          <p:nvPr/>
        </p:nvSpPr>
        <p:spPr bwMode="auto">
          <a:xfrm>
            <a:off x="541338" y="4743450"/>
            <a:ext cx="4618037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8986" tIns="44500" rIns="88986" bIns="44500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115000"/>
              <a:buFont typeface="Wingdings" panose="05000000000000000000" pitchFamily="2" charset="2"/>
              <a:buChar char="§"/>
              <a:defRPr sz="3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692150" indent="-266700">
              <a:spcBef>
                <a:spcPct val="20000"/>
              </a:spcBef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063625" indent="-212725">
              <a:spcBef>
                <a:spcPct val="20000"/>
              </a:spcBef>
              <a:buClr>
                <a:schemeClr val="tx2"/>
              </a:buClr>
              <a:buSzPct val="115000"/>
              <a:buFont typeface="Wingdings" panose="05000000000000000000" pitchFamily="2" charset="2"/>
              <a:buChar char="§"/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490663" indent="-212725">
              <a:spcBef>
                <a:spcPct val="20000"/>
              </a:spcBef>
              <a:buFont typeface="Wingdings" panose="05000000000000000000" pitchFamily="2" charset="2"/>
              <a:buChar char="§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916113" indent="-212725">
              <a:spcBef>
                <a:spcPct val="20000"/>
              </a:spcBef>
              <a:buClr>
                <a:schemeClr val="tx2"/>
              </a:buClr>
              <a:buSzPct val="115000"/>
              <a:buFont typeface="Wingdings" panose="05000000000000000000" pitchFamily="2" charset="2"/>
              <a:buChar char="§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373313" indent="-212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anose="05000000000000000000" pitchFamily="2" charset="2"/>
              <a:buChar char="§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830513" indent="-212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anose="05000000000000000000" pitchFamily="2" charset="2"/>
              <a:buChar char="§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87713" indent="-212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anose="05000000000000000000" pitchFamily="2" charset="2"/>
              <a:buChar char="§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744913" indent="-2127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anose="05000000000000000000" pitchFamily="2" charset="2"/>
              <a:buChar char="§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ru-RU" altLang="ru-RU" sz="2100" b="1">
                <a:solidFill>
                  <a:srgbClr val="000000"/>
                </a:solidFill>
                <a:latin typeface="Times New Roman" panose="02020603050405020304" pitchFamily="18" charset="0"/>
              </a:rPr>
              <a:t>Налог на прибыль, млн. руб</a:t>
            </a:r>
          </a:p>
        </p:txBody>
      </p:sp>
      <p:sp>
        <p:nvSpPr>
          <p:cNvPr id="31768" name="TextBox 7"/>
          <p:cNvSpPr txBox="1">
            <a:spLocks noChangeArrowheads="1"/>
          </p:cNvSpPr>
          <p:nvPr/>
        </p:nvSpPr>
        <p:spPr bwMode="auto">
          <a:xfrm>
            <a:off x="625475" y="6113463"/>
            <a:ext cx="4259263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8986" tIns="44500" rIns="88986" bIns="44500">
            <a:spAutoFit/>
          </a:bodyPr>
          <a:lstStyle>
            <a:lvl1pPr defTabSz="850900">
              <a:spcBef>
                <a:spcPct val="20000"/>
              </a:spcBef>
              <a:buClr>
                <a:schemeClr val="tx2"/>
              </a:buClr>
              <a:buSzPct val="115000"/>
              <a:buFont typeface="Wingdings" panose="05000000000000000000" pitchFamily="2" charset="2"/>
              <a:buChar char="§"/>
              <a:defRPr sz="3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692150" indent="-266700" defTabSz="850900">
              <a:spcBef>
                <a:spcPct val="20000"/>
              </a:spcBef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063625" indent="-212725" defTabSz="850900">
              <a:spcBef>
                <a:spcPct val="20000"/>
              </a:spcBef>
              <a:buClr>
                <a:schemeClr val="tx2"/>
              </a:buClr>
              <a:buSzPct val="115000"/>
              <a:buFont typeface="Wingdings" panose="05000000000000000000" pitchFamily="2" charset="2"/>
              <a:buChar char="§"/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490663" indent="-212725" defTabSz="850900">
              <a:spcBef>
                <a:spcPct val="20000"/>
              </a:spcBef>
              <a:buFont typeface="Wingdings" panose="05000000000000000000" pitchFamily="2" charset="2"/>
              <a:buChar char="§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916113" indent="-212725" defTabSz="850900">
              <a:spcBef>
                <a:spcPct val="20000"/>
              </a:spcBef>
              <a:buClr>
                <a:schemeClr val="tx2"/>
              </a:buClr>
              <a:buSzPct val="115000"/>
              <a:buFont typeface="Wingdings" panose="05000000000000000000" pitchFamily="2" charset="2"/>
              <a:buChar char="§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373313" indent="-212725" defTabSz="850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anose="05000000000000000000" pitchFamily="2" charset="2"/>
              <a:buChar char="§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830513" indent="-212725" defTabSz="850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anose="05000000000000000000" pitchFamily="2" charset="2"/>
              <a:buChar char="§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87713" indent="-212725" defTabSz="850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anose="05000000000000000000" pitchFamily="2" charset="2"/>
              <a:buChar char="§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744913" indent="-212725" defTabSz="850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anose="05000000000000000000" pitchFamily="2" charset="2"/>
              <a:buChar char="§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100" b="1">
                <a:solidFill>
                  <a:srgbClr val="000000"/>
                </a:solidFill>
                <a:latin typeface="Times New Roman" panose="02020603050405020304" pitchFamily="18" charset="0"/>
              </a:rPr>
              <a:t>Прочие налоги, млн. руб.</a:t>
            </a:r>
          </a:p>
        </p:txBody>
      </p:sp>
      <p:sp>
        <p:nvSpPr>
          <p:cNvPr id="131097" name="TextBox 9"/>
          <p:cNvSpPr txBox="1">
            <a:spLocks noChangeArrowheads="1"/>
          </p:cNvSpPr>
          <p:nvPr/>
        </p:nvSpPr>
        <p:spPr bwMode="auto">
          <a:xfrm>
            <a:off x="7966075" y="2305050"/>
            <a:ext cx="2217738" cy="320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8986" tIns="44500" rIns="88986" bIns="44500">
            <a:spAutoFit/>
          </a:bodyPr>
          <a:lstStyle>
            <a:lvl1pPr defTabSz="850900">
              <a:spcBef>
                <a:spcPct val="20000"/>
              </a:spcBef>
              <a:buFont typeface="Arial" panose="020B0604020202020204" pitchFamily="34" charset="0"/>
              <a:buChar char="•"/>
              <a:defRPr sz="3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92150" indent="-266700" defTabSz="850900">
              <a:spcBef>
                <a:spcPct val="20000"/>
              </a:spcBef>
              <a:buFont typeface="Arial" panose="020B0604020202020204" pitchFamily="34" charset="0"/>
              <a:buChar char="–"/>
              <a:defRPr sz="3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063625" indent="-212725" defTabSz="850900">
              <a:spcBef>
                <a:spcPct val="20000"/>
              </a:spcBef>
              <a:buFont typeface="Arial" panose="020B0604020202020204" pitchFamily="34" charset="0"/>
              <a:buChar char="•"/>
              <a:defRPr sz="2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490663" indent="-212725" defTabSz="850900">
              <a:spcBef>
                <a:spcPct val="20000"/>
              </a:spcBef>
              <a:buFont typeface="Arial" panose="020B0604020202020204" pitchFamily="34" charset="0"/>
              <a:buChar char="–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916113" indent="-212725" defTabSz="850900">
              <a:spcBef>
                <a:spcPct val="20000"/>
              </a:spcBef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373313" indent="-212725" defTabSz="8509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830513" indent="-212725" defTabSz="8509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287713" indent="-212725" defTabSz="8509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744913" indent="-212725" defTabSz="8509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231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Прогнозные </a:t>
            </a: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231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назначения</a:t>
            </a: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231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налоговых </a:t>
            </a: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231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доходов</a:t>
            </a: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231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 на 202</a:t>
            </a:r>
            <a:r>
              <a:rPr lang="en-US" altLang="ru-RU" sz="231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6</a:t>
            </a:r>
            <a:r>
              <a:rPr lang="ru-RU" altLang="ru-RU" sz="231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 год</a:t>
            </a: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231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составляют</a:t>
            </a: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ru-RU" sz="231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776,8</a:t>
            </a:r>
            <a:endParaRPr lang="ru-RU" altLang="ru-RU" sz="2310" b="1" dirty="0" smtClean="0">
              <a:solidFill>
                <a:srgbClr val="C00000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231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млн. руб.</a:t>
            </a: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ru-RU" altLang="ru-RU" sz="1785" dirty="0" smtClean="0">
              <a:solidFill>
                <a:srgbClr val="990000"/>
              </a:solidFill>
              <a:latin typeface="Arial" panose="020B0604020202020204" pitchFamily="34" charset="0"/>
            </a:endParaRPr>
          </a:p>
        </p:txBody>
      </p:sp>
      <p:sp>
        <p:nvSpPr>
          <p:cNvPr id="2" name="Стрелка вправо 1"/>
          <p:cNvSpPr/>
          <p:nvPr/>
        </p:nvSpPr>
        <p:spPr>
          <a:xfrm>
            <a:off x="5375275" y="1884363"/>
            <a:ext cx="227013" cy="1190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206" tIns="44608" rIns="89206" bIns="44608" anchor="ctr"/>
          <a:lstStyle/>
          <a:p>
            <a:pPr algn="ctr" eaLnBrk="1" hangingPunct="1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27" name="Стрелка вправо 26"/>
          <p:cNvSpPr/>
          <p:nvPr/>
        </p:nvSpPr>
        <p:spPr>
          <a:xfrm>
            <a:off x="5348288" y="2693988"/>
            <a:ext cx="225425" cy="1206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206" tIns="44608" rIns="89206" bIns="44608" anchor="ctr"/>
          <a:lstStyle/>
          <a:p>
            <a:pPr algn="ctr" eaLnBrk="1" hangingPunct="1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28" name="Стрелка вправо 27"/>
          <p:cNvSpPr/>
          <p:nvPr/>
        </p:nvSpPr>
        <p:spPr>
          <a:xfrm>
            <a:off x="5343525" y="3279775"/>
            <a:ext cx="225425" cy="12223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206" tIns="44608" rIns="89206" bIns="44608" anchor="ctr"/>
          <a:lstStyle/>
          <a:p>
            <a:pPr algn="ctr" eaLnBrk="1" hangingPunct="1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29" name="Стрелка вправо 28"/>
          <p:cNvSpPr/>
          <p:nvPr/>
        </p:nvSpPr>
        <p:spPr>
          <a:xfrm>
            <a:off x="5343525" y="4097338"/>
            <a:ext cx="225425" cy="1206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206" tIns="44608" rIns="89206" bIns="44608" anchor="ctr"/>
          <a:lstStyle/>
          <a:p>
            <a:pPr algn="ctr" eaLnBrk="1" hangingPunct="1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30" name="Стрелка вправо 29"/>
          <p:cNvSpPr/>
          <p:nvPr/>
        </p:nvSpPr>
        <p:spPr>
          <a:xfrm>
            <a:off x="5280025" y="4811713"/>
            <a:ext cx="225425" cy="12223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206" tIns="44608" rIns="89206" bIns="44608" anchor="ctr"/>
          <a:lstStyle/>
          <a:p>
            <a:pPr algn="ctr" eaLnBrk="1" hangingPunct="1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31" name="Стрелка вправо 30"/>
          <p:cNvSpPr/>
          <p:nvPr/>
        </p:nvSpPr>
        <p:spPr>
          <a:xfrm>
            <a:off x="5264150" y="5507038"/>
            <a:ext cx="225425" cy="12223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206" tIns="44608" rIns="89206" bIns="44608" anchor="ctr"/>
          <a:lstStyle/>
          <a:p>
            <a:pPr algn="ctr" eaLnBrk="1" hangingPunct="1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32" name="Стрелка вправо 31"/>
          <p:cNvSpPr/>
          <p:nvPr/>
        </p:nvSpPr>
        <p:spPr>
          <a:xfrm>
            <a:off x="5264150" y="6218238"/>
            <a:ext cx="225425" cy="1206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206" tIns="44608" rIns="89206" bIns="44608" anchor="ctr"/>
          <a:lstStyle/>
          <a:p>
            <a:pPr algn="ctr" eaLnBrk="1" hangingPunct="1">
              <a:defRPr/>
            </a:pPr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2538475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1463" y="273050"/>
            <a:ext cx="5489575" cy="16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53975" cap="rnd" cmpd="thinThick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21859" name="Прямоугольник 1"/>
          <p:cNvSpPr>
            <a:spLocks noChangeArrowheads="1"/>
          </p:cNvSpPr>
          <p:nvPr/>
        </p:nvSpPr>
        <p:spPr bwMode="auto">
          <a:xfrm>
            <a:off x="447675" y="171450"/>
            <a:ext cx="5272088" cy="140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776" tIns="47886" rIns="95776" bIns="4788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3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ru-RU" altLang="ru-RU" sz="1890" b="1" i="1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2205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НДФЛ занимает наибольший удельный вес в доходной базе бюджета из числа налоговых доходов – 69,7% </a:t>
            </a:r>
          </a:p>
        </p:txBody>
      </p:sp>
      <p:pic>
        <p:nvPicPr>
          <p:cNvPr id="32772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2925" y="4506913"/>
            <a:ext cx="9829800" cy="2571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53975" cap="rnd" cmpd="thinThick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21861" name="Прямоугольник 3"/>
          <p:cNvSpPr>
            <a:spLocks noChangeArrowheads="1"/>
          </p:cNvSpPr>
          <p:nvPr/>
        </p:nvSpPr>
        <p:spPr bwMode="auto">
          <a:xfrm>
            <a:off x="755650" y="4694238"/>
            <a:ext cx="9391650" cy="2132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776" tIns="47886" rIns="95776" bIns="4788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3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189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Прогноз сформирован на основании расчета главного администратора доходов местного бюджета – МРИ ФНС России № 1 по Краснодарскому краю, произведенного в соответствии с методикой прогнозирования поступлений доходов главного администратора доходов бюджета, с учетом снижения дополнительного норматива отчислений в бюджет муниципального района от НДФЛ </a:t>
            </a: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189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в 202</a:t>
            </a:r>
            <a:r>
              <a:rPr lang="en-US" altLang="ru-RU" sz="189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6</a:t>
            </a:r>
            <a:r>
              <a:rPr lang="ru-RU" altLang="ru-RU" sz="189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 году, по отношению к 202</a:t>
            </a:r>
            <a:r>
              <a:rPr lang="en-US" altLang="ru-RU" sz="189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5</a:t>
            </a:r>
            <a:r>
              <a:rPr lang="ru-RU" altLang="ru-RU" sz="189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 г. на </a:t>
            </a:r>
            <a:r>
              <a:rPr lang="en-US" altLang="ru-RU" sz="189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2,1</a:t>
            </a:r>
            <a:r>
              <a:rPr lang="ru-RU" altLang="ru-RU" sz="189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% , </a:t>
            </a: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189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с 13,</a:t>
            </a:r>
            <a:r>
              <a:rPr lang="en-US" altLang="ru-RU" sz="189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65</a:t>
            </a:r>
            <a:r>
              <a:rPr lang="ru-RU" altLang="ru-RU" sz="189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% до </a:t>
            </a:r>
            <a:r>
              <a:rPr lang="en-US" altLang="ru-RU" sz="189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11,55</a:t>
            </a:r>
            <a:r>
              <a:rPr lang="ru-RU" altLang="ru-RU" sz="189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%</a:t>
            </a:r>
          </a:p>
        </p:txBody>
      </p:sp>
      <p:pic>
        <p:nvPicPr>
          <p:cNvPr id="3277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8138" y="1943100"/>
            <a:ext cx="5054600" cy="2397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53975" cap="rnd" cmpd="thinThick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21863" name="Прямоугольник 5"/>
          <p:cNvSpPr>
            <a:spLocks noChangeArrowheads="1"/>
          </p:cNvSpPr>
          <p:nvPr/>
        </p:nvSpPr>
        <p:spPr bwMode="auto">
          <a:xfrm>
            <a:off x="271463" y="2089150"/>
            <a:ext cx="5094287" cy="17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776" tIns="47886" rIns="95776" bIns="4788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3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2205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Прогнозируется рост темпа в контингенте в 202</a:t>
            </a:r>
            <a:r>
              <a:rPr lang="en-US" altLang="ru-RU" sz="2205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6</a:t>
            </a:r>
            <a:r>
              <a:rPr lang="ru-RU" altLang="ru-RU" sz="2205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году </a:t>
            </a:r>
            <a:r>
              <a:rPr lang="en-US" altLang="ru-RU" sz="2205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109,3</a:t>
            </a:r>
            <a:r>
              <a:rPr lang="ru-RU" altLang="ru-RU" sz="2205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%, 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2205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это обусловлено ростом фонда 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2205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оплаты труда у крупных налогоплательщиков</a:t>
            </a:r>
          </a:p>
        </p:txBody>
      </p:sp>
      <p:pic>
        <p:nvPicPr>
          <p:cNvPr id="3277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19763" y="273050"/>
            <a:ext cx="4652962" cy="3956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75034992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658630522"/>
              </p:ext>
            </p:extLst>
          </p:nvPr>
        </p:nvGraphicFramePr>
        <p:xfrm>
          <a:off x="600075" y="1246822"/>
          <a:ext cx="9456182" cy="46605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323499" y="325041"/>
            <a:ext cx="7864316" cy="1029064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ru-RU" altLang="ru-RU" sz="2225" b="1" dirty="0">
                <a:solidFill>
                  <a:srgbClr val="C00000"/>
                </a:solidFill>
                <a:latin typeface="Times New Roman" pitchFamily="18" charset="0"/>
              </a:rPr>
              <a:t>Динамика поступлений налога на доходы физических лиц </a:t>
            </a:r>
          </a:p>
          <a:p>
            <a:pPr algn="ctr">
              <a:defRPr/>
            </a:pPr>
            <a:r>
              <a:rPr lang="ru-RU" altLang="ru-RU" sz="2225" b="1" dirty="0">
                <a:solidFill>
                  <a:srgbClr val="C00000"/>
                </a:solidFill>
                <a:latin typeface="Times New Roman" pitchFamily="18" charset="0"/>
              </a:rPr>
              <a:t>за 202</a:t>
            </a:r>
            <a:r>
              <a:rPr lang="en-US" altLang="ru-RU" sz="2225" b="1" dirty="0">
                <a:solidFill>
                  <a:srgbClr val="C00000"/>
                </a:solidFill>
                <a:latin typeface="Times New Roman" pitchFamily="18" charset="0"/>
              </a:rPr>
              <a:t>4</a:t>
            </a:r>
            <a:r>
              <a:rPr lang="ru-RU" altLang="ru-RU" sz="2225" b="1" dirty="0">
                <a:solidFill>
                  <a:srgbClr val="C00000"/>
                </a:solidFill>
                <a:latin typeface="Times New Roman" pitchFamily="18" charset="0"/>
              </a:rPr>
              <a:t>-202</a:t>
            </a:r>
            <a:r>
              <a:rPr lang="en-US" altLang="ru-RU" sz="2225" b="1" dirty="0">
                <a:solidFill>
                  <a:srgbClr val="C00000"/>
                </a:solidFill>
                <a:latin typeface="Times New Roman" pitchFamily="18" charset="0"/>
              </a:rPr>
              <a:t>8</a:t>
            </a:r>
            <a:r>
              <a:rPr lang="ru-RU" altLang="ru-RU" sz="2225" b="1" dirty="0">
                <a:solidFill>
                  <a:srgbClr val="C00000"/>
                </a:solidFill>
                <a:latin typeface="Times New Roman" pitchFamily="18" charset="0"/>
              </a:rPr>
              <a:t> годы</a:t>
            </a:r>
          </a:p>
          <a:p>
            <a:pPr>
              <a:defRPr/>
            </a:pPr>
            <a:endParaRPr lang="ru-RU" sz="1637" dirty="0"/>
          </a:p>
        </p:txBody>
      </p:sp>
      <p:sp>
        <p:nvSpPr>
          <p:cNvPr id="4" name="TextBox 3"/>
          <p:cNvSpPr txBox="1"/>
          <p:nvPr/>
        </p:nvSpPr>
        <p:spPr>
          <a:xfrm>
            <a:off x="741760" y="5554028"/>
            <a:ext cx="8079343" cy="31008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Clr>
                <a:schemeClr val="tx2">
                  <a:lumMod val="60000"/>
                  <a:lumOff val="40000"/>
                </a:schemeClr>
              </a:buClr>
              <a:defRPr/>
            </a:pPr>
            <a:r>
              <a:rPr lang="ru-RU" sz="1415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НДФЛ без дополнительного норматива                    НДФЛ с дополнительным нормативом</a:t>
            </a:r>
          </a:p>
        </p:txBody>
      </p:sp>
      <p:sp>
        <p:nvSpPr>
          <p:cNvPr id="7" name="Загнутый угол 6"/>
          <p:cNvSpPr/>
          <p:nvPr/>
        </p:nvSpPr>
        <p:spPr>
          <a:xfrm>
            <a:off x="813435" y="5614035"/>
            <a:ext cx="146685" cy="171689"/>
          </a:xfrm>
          <a:prstGeom prst="foldedCorne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2456" tIns="46228" rIns="92456" bIns="46228" anchor="ctr"/>
          <a:lstStyle/>
          <a:p>
            <a:pPr algn="ctr">
              <a:defRPr/>
            </a:pPr>
            <a:endParaRPr lang="ru-RU" sz="1637"/>
          </a:p>
        </p:txBody>
      </p:sp>
      <p:sp>
        <p:nvSpPr>
          <p:cNvPr id="8" name="Загнутый угол 7"/>
          <p:cNvSpPr/>
          <p:nvPr/>
        </p:nvSpPr>
        <p:spPr>
          <a:xfrm>
            <a:off x="5108972" y="5614035"/>
            <a:ext cx="146685" cy="171689"/>
          </a:xfrm>
          <a:prstGeom prst="foldedCorner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92456" tIns="46228" rIns="92456" bIns="46228" anchor="ctr"/>
          <a:lstStyle/>
          <a:p>
            <a:pPr algn="ctr">
              <a:defRPr/>
            </a:pPr>
            <a:endParaRPr lang="ru-RU" sz="1637"/>
          </a:p>
        </p:txBody>
      </p:sp>
    </p:spTree>
    <p:extLst>
      <p:ext uri="{BB962C8B-B14F-4D97-AF65-F5344CB8AC3E}">
        <p14:creationId xmlns:p14="http://schemas.microsoft.com/office/powerpoint/2010/main" xmlns="" val="4041160141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963453447"/>
              </p:ext>
            </p:extLst>
          </p:nvPr>
        </p:nvGraphicFramePr>
        <p:xfrm>
          <a:off x="1163479" y="1245156"/>
          <a:ext cx="8774430" cy="53540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40291" name="Прямоугольник 2"/>
          <p:cNvSpPr>
            <a:spLocks noChangeArrowheads="1"/>
          </p:cNvSpPr>
          <p:nvPr/>
        </p:nvSpPr>
        <p:spPr bwMode="auto">
          <a:xfrm rot="-5400000">
            <a:off x="225029" y="3535605"/>
            <a:ext cx="1386840" cy="406393"/>
          </a:xfrm>
          <a:prstGeom prst="rect">
            <a:avLst/>
          </a:prstGeom>
          <a:noFill/>
          <a:ln>
            <a:noFill/>
          </a:ln>
          <a:extLst/>
        </p:spPr>
        <p:txBody>
          <a:bodyPr lIns="86088" tIns="43045" rIns="86088" bIns="43045">
            <a:spAutoFit/>
          </a:bodyPr>
          <a:lstStyle>
            <a:lvl1pPr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115000"/>
              </a:lnSpc>
              <a:spcAft>
                <a:spcPts val="936"/>
              </a:spcAft>
              <a:defRPr/>
            </a:pPr>
            <a:r>
              <a:rPr lang="ru-RU" altLang="ru-RU" sz="1719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млн. рублей</a:t>
            </a:r>
            <a:endParaRPr lang="ru-RU" altLang="ru-RU" sz="91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0292" name="TextBox 1"/>
          <p:cNvSpPr txBox="1">
            <a:spLocks noChangeArrowheads="1"/>
          </p:cNvSpPr>
          <p:nvPr/>
        </p:nvSpPr>
        <p:spPr bwMode="auto">
          <a:xfrm>
            <a:off x="1760220" y="251699"/>
            <a:ext cx="7354253" cy="10879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reflection blurRad="6350" stA="52000" endA="300" endPos="35000" dir="5400000" sy="-100000" algn="bl" rotWithShape="0"/>
            <a:softEdge rad="317500"/>
          </a:effectLst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altLang="ru-RU" sz="323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Динамика поступлений доходов на совокупный доход на 202</a:t>
            </a:r>
            <a:r>
              <a:rPr lang="en-US" altLang="ru-RU" sz="323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r>
              <a:rPr lang="ru-RU" altLang="ru-RU" sz="323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-202</a:t>
            </a:r>
            <a:r>
              <a:rPr lang="en-US" altLang="ru-RU" sz="323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</a:t>
            </a:r>
            <a:r>
              <a:rPr lang="ru-RU" altLang="ru-RU" sz="323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годы </a:t>
            </a:r>
          </a:p>
        </p:txBody>
      </p:sp>
    </p:spTree>
    <p:extLst>
      <p:ext uri="{BB962C8B-B14F-4D97-AF65-F5344CB8AC3E}">
        <p14:creationId xmlns:p14="http://schemas.microsoft.com/office/powerpoint/2010/main" xmlns="" val="18148966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Click="0"/>
    </mc:Choice>
    <mc:Fallback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Прямоугольник 1"/>
          <p:cNvSpPr>
            <a:spLocks noChangeArrowheads="1"/>
          </p:cNvSpPr>
          <p:nvPr/>
        </p:nvSpPr>
        <p:spPr bwMode="auto">
          <a:xfrm>
            <a:off x="476250" y="479425"/>
            <a:ext cx="9947275" cy="151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7940" tIns="43971" rIns="87940" bIns="43971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3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7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3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buFontTx/>
              <a:buNone/>
              <a:defRPr/>
            </a:pPr>
            <a:r>
              <a:rPr lang="ru-RU" altLang="ru-RU" sz="2311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altLang="ru-RU" sz="2311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2311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2311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311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году и плановом периоде </a:t>
            </a:r>
            <a:r>
              <a:rPr lang="ru-RU" altLang="ru-RU" sz="2311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2311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2311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–202</a:t>
            </a:r>
            <a:r>
              <a:rPr lang="en-US" altLang="ru-RU" sz="2311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2311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311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годов в бюджет муниципального образования Павловский район будут зачисляться доходы от акцизов на нефтепродукты, производимые на территории Российской Федерации по нормативу 0,0032. </a:t>
            </a:r>
            <a:r>
              <a:rPr lang="ru-RU" altLang="ru-RU" sz="1734" dirty="0">
                <a:solidFill>
                  <a:srgbClr val="006699"/>
                </a:solidFill>
                <a:latin typeface="Verdana" pitchFamily="34" charset="0"/>
              </a:rPr>
              <a:t>                                                               </a:t>
            </a:r>
            <a:endParaRPr lang="ru-RU" altLang="ru-RU" sz="1734" dirty="0">
              <a:solidFill>
                <a:srgbClr val="000000"/>
              </a:solidFill>
              <a:latin typeface="Verdana" pitchFamily="34" charset="0"/>
            </a:endParaRPr>
          </a:p>
        </p:txBody>
      </p:sp>
      <p:graphicFrame>
        <p:nvGraphicFramePr>
          <p:cNvPr id="22552" name="Group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854995720"/>
              </p:ext>
            </p:extLst>
          </p:nvPr>
        </p:nvGraphicFramePr>
        <p:xfrm>
          <a:off x="476250" y="2047875"/>
          <a:ext cx="9915524" cy="1298980"/>
        </p:xfrm>
        <a:graphic>
          <a:graphicData uri="http://schemas.openxmlformats.org/drawingml/2006/table">
            <a:tbl>
              <a:tblPr/>
              <a:tblGrid>
                <a:gridCol w="43936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81616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88954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81616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441816">
                <a:tc row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33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3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от акцизов на нефтепродукты, млн. руб.</a:t>
                      </a:r>
                    </a:p>
                  </a:txBody>
                  <a:tcPr marL="89384" marR="89384" marT="43010" marB="43010" horzOverflow="overflow">
                    <a:lnL w="28575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33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3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kumimoji="0" lang="en-US" altLang="ru-RU" sz="2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kumimoji="0" lang="ru-RU" altLang="ru-RU" sz="2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</a:t>
                      </a:r>
                    </a:p>
                  </a:txBody>
                  <a:tcPr marL="89384" marR="89384" marT="43010" marB="43010" horzOverflow="overflow">
                    <a:lnL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33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3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kumimoji="0" lang="en-US" altLang="ru-RU" sz="2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kumimoji="0" lang="ru-RU" altLang="ru-RU" sz="2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</a:t>
                      </a:r>
                    </a:p>
                  </a:txBody>
                  <a:tcPr marL="89384" marR="89384" marT="43010" marB="43010" horzOverflow="overflow">
                    <a:lnL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33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3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kumimoji="0" lang="en-US" altLang="ru-RU" sz="2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r>
                        <a:rPr kumimoji="0" lang="ru-RU" altLang="ru-RU" sz="2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</a:t>
                      </a:r>
                    </a:p>
                  </a:txBody>
                  <a:tcPr marL="89384" marR="89384" marT="43010" marB="43010" horzOverflow="overflow">
                    <a:lnL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5675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33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3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kumimoji="0" lang="ru-RU" altLang="ru-RU" sz="2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384" marR="89384" marT="43010" marB="43010" horzOverflow="overflow">
                    <a:lnL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33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3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</a:t>
                      </a:r>
                      <a:endParaRPr kumimoji="0" lang="ru-RU" altLang="ru-RU" sz="2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384" marR="89384" marT="43010" marB="43010" horzOverflow="overflow">
                    <a:lnL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33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3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</a:t>
                      </a:r>
                      <a:endParaRPr kumimoji="0" lang="ru-RU" altLang="ru-RU" sz="2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384" marR="89384" marT="43010" marB="43010" horzOverflow="overflow">
                    <a:lnL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379" name="Прямоугольник 3"/>
          <p:cNvSpPr>
            <a:spLocks noChangeArrowheads="1"/>
          </p:cNvSpPr>
          <p:nvPr/>
        </p:nvSpPr>
        <p:spPr bwMode="auto">
          <a:xfrm>
            <a:off x="823913" y="3530600"/>
            <a:ext cx="4506912" cy="293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7940" tIns="43971" rIns="87940" bIns="43971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buFontTx/>
              <a:buNone/>
              <a:defRPr/>
            </a:pPr>
            <a:r>
              <a:rPr lang="ru-RU" altLang="ru-RU" sz="231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Полученные доходы от акцизов на нефтепродукты согласно бюджетного законодательства направляются на финансовое обеспечение дорожной деятельности в отношении автомобильных дорог общего пользования</a:t>
            </a:r>
          </a:p>
        </p:txBody>
      </p:sp>
      <p:pic>
        <p:nvPicPr>
          <p:cNvPr id="3586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76900" y="3432175"/>
            <a:ext cx="4746625" cy="3132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09067078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271463" y="3617913"/>
            <a:ext cx="10294937" cy="3582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0750" tIns="51435" rIns="60750" bIns="51435"/>
          <a:lstStyle/>
          <a:p>
            <a:pPr marL="1588" indent="361950" algn="just" eaLnBrk="1" hangingPunct="1">
              <a:spcBef>
                <a:spcPct val="20000"/>
              </a:spcBef>
              <a:buFont typeface="Wingdings" pitchFamily="2" charset="2"/>
              <a:buNone/>
            </a:pPr>
            <a:r>
              <a:rPr lang="ru-RU" altLang="ru-RU" sz="1900" b="1" dirty="0">
                <a:solidFill>
                  <a:srgbClr val="000000"/>
                </a:solidFill>
                <a:latin typeface="Calibri" pitchFamily="34" charset="0"/>
              </a:rPr>
              <a:t>Бюджет играет центральную роль в экономике района и решении различных проблем в его развитии. Внимательное изучение бюджета дает представление о намерениях власти, ее политике, распределении ею финансовых ресурсов. Благодаря анализу бюджета можно установить, как распределяются денежные средства, расходуются ли они по назначению. Именно поэтому пришло время для опубликования простого и доступного для каждого гражданина анализа бюджета и бюджетных процессов. И мы надеемся что данная презентация послужит обеспечению роста интереса граждан к вопросам</a:t>
            </a:r>
            <a:r>
              <a:rPr lang="en-US" altLang="ru-RU" sz="1900" b="1" dirty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ru-RU" altLang="ru-RU" sz="1900" b="1" dirty="0">
                <a:solidFill>
                  <a:srgbClr val="000000"/>
                </a:solidFill>
                <a:latin typeface="Calibri" pitchFamily="34" charset="0"/>
              </a:rPr>
              <a:t>не только фактического  использования бюджетных средств, но и к процессу непосредственного формирования проекта бюджета на очередной год. Ведь только при наличии у граждан чувства собственной причастности к бюджетному процессу и возможности высказать свое мнение можно рассчитывать на то, что население будет добросовестно участвовать и в формировании бюджета,  и его исполнении.</a:t>
            </a:r>
          </a:p>
        </p:txBody>
      </p:sp>
      <p:sp>
        <p:nvSpPr>
          <p:cNvPr id="16387" name="WordArt 8"/>
          <p:cNvSpPr>
            <a:spLocks noChangeArrowheads="1" noChangeShapeType="1" noTextEdit="1"/>
          </p:cNvSpPr>
          <p:nvPr/>
        </p:nvSpPr>
        <p:spPr bwMode="auto">
          <a:xfrm>
            <a:off x="1227138" y="3017838"/>
            <a:ext cx="8370887" cy="6000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1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3399FF"/>
                    </a:gs>
                    <a:gs pos="16000">
                      <a:srgbClr val="00CCCC"/>
                    </a:gs>
                    <a:gs pos="47000">
                      <a:srgbClr val="9999FF"/>
                    </a:gs>
                    <a:gs pos="60001">
                      <a:srgbClr val="2E6792"/>
                    </a:gs>
                    <a:gs pos="71001">
                      <a:srgbClr val="3333CC"/>
                    </a:gs>
                    <a:gs pos="81000">
                      <a:srgbClr val="1170FF"/>
                    </a:gs>
                    <a:gs pos="100000">
                      <a:srgbClr val="006699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Уважаемые жители Павловского района!</a:t>
            </a:r>
          </a:p>
        </p:txBody>
      </p:sp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463" y="-46038"/>
            <a:ext cx="10801350" cy="29003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11"/>
          <p:cNvSpPr>
            <a:spLocks noChangeArrowheads="1"/>
          </p:cNvSpPr>
          <p:nvPr/>
        </p:nvSpPr>
        <p:spPr bwMode="auto">
          <a:xfrm>
            <a:off x="405052" y="5041853"/>
            <a:ext cx="10016251" cy="1812784"/>
          </a:xfrm>
          <a:prstGeom prst="rect">
            <a:avLst/>
          </a:prstGeom>
          <a:noFill/>
          <a:ln>
            <a:noFill/>
          </a:ln>
          <a:extLst/>
        </p:spPr>
        <p:txBody>
          <a:bodyPr lIns="99804" tIns="49901" rIns="99804" bIns="49901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ru-RU" altLang="ru-RU" sz="2225" dirty="0">
                <a:solidFill>
                  <a:srgbClr val="000000"/>
                </a:solidFill>
                <a:latin typeface="Times New Roman" panose="02020603050405020304" pitchFamily="18" charset="0"/>
              </a:rPr>
              <a:t>Являясь главными администраторами доходов бюджета МО Павловский район, УМИ администрации МО, обеспечит в 202</a:t>
            </a:r>
            <a:r>
              <a:rPr lang="en-US" altLang="ru-RU" sz="2225" dirty="0">
                <a:solidFill>
                  <a:srgbClr val="000000"/>
                </a:solidFill>
                <a:latin typeface="Times New Roman" panose="02020603050405020304" pitchFamily="18" charset="0"/>
              </a:rPr>
              <a:t>6</a:t>
            </a:r>
            <a:r>
              <a:rPr lang="ru-RU" altLang="ru-RU" sz="2225" dirty="0">
                <a:solidFill>
                  <a:srgbClr val="000000"/>
                </a:solidFill>
                <a:latin typeface="Times New Roman" panose="02020603050405020304" pitchFamily="18" charset="0"/>
              </a:rPr>
              <a:t> году его наполнение неналоговыми доходами  в сумме </a:t>
            </a:r>
            <a:r>
              <a:rPr lang="en-US" altLang="ru-RU" sz="2225" b="1" u="sng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115,</a:t>
            </a:r>
            <a:r>
              <a:rPr lang="ru-RU" altLang="ru-RU" sz="2225" b="1" u="sng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4 </a:t>
            </a:r>
            <a:r>
              <a:rPr lang="ru-RU" altLang="ru-RU" sz="2225" dirty="0">
                <a:solidFill>
                  <a:srgbClr val="000000"/>
                </a:solidFill>
                <a:latin typeface="Times New Roman" panose="02020603050405020304" pitchFamily="18" charset="0"/>
              </a:rPr>
              <a:t>млн. руб., управление образованием администрации муниципального образования в сумме </a:t>
            </a:r>
            <a:r>
              <a:rPr lang="en-US" altLang="ru-RU" sz="2225" b="1" u="sng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24,</a:t>
            </a:r>
            <a:r>
              <a:rPr lang="ru-RU" altLang="ru-RU" sz="2225" b="1" u="sng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8 </a:t>
            </a:r>
            <a:r>
              <a:rPr lang="ru-RU" altLang="ru-RU" sz="2225" dirty="0">
                <a:solidFill>
                  <a:srgbClr val="000000"/>
                </a:solidFill>
                <a:latin typeface="Times New Roman" panose="02020603050405020304" pitchFamily="18" charset="0"/>
              </a:rPr>
              <a:t>млн. руб., а прочие администраторы доходов бюджета МО Павловский район в сумме </a:t>
            </a:r>
            <a:r>
              <a:rPr lang="ru-RU" altLang="ru-RU" sz="2225" b="1" u="sng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4,2</a:t>
            </a:r>
            <a:r>
              <a:rPr lang="ru-RU" altLang="ru-RU" sz="2225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altLang="ru-RU" sz="2225" dirty="0">
                <a:solidFill>
                  <a:srgbClr val="000000"/>
                </a:solidFill>
                <a:latin typeface="Times New Roman" panose="02020603050405020304" pitchFamily="18" charset="0"/>
              </a:rPr>
              <a:t>млн. руб. </a:t>
            </a:r>
          </a:p>
        </p:txBody>
      </p:sp>
      <p:sp>
        <p:nvSpPr>
          <p:cNvPr id="13316" name="TextBox 1"/>
          <p:cNvSpPr txBox="1">
            <a:spLocks noChangeArrowheads="1"/>
          </p:cNvSpPr>
          <p:nvPr/>
        </p:nvSpPr>
        <p:spPr bwMode="auto">
          <a:xfrm>
            <a:off x="405052" y="458391"/>
            <a:ext cx="9209484" cy="895586"/>
          </a:xfrm>
          <a:prstGeom prst="rect">
            <a:avLst/>
          </a:prstGeom>
          <a:noFill/>
          <a:ln>
            <a:solidFill>
              <a:srgbClr val="FFFFFF"/>
            </a:solidFill>
          </a:ln>
          <a:effectLst>
            <a:glow rad="12700">
              <a:schemeClr val="accent1">
                <a:alpha val="40000"/>
              </a:schemeClr>
            </a:glow>
          </a:effectLst>
          <a:extLst/>
        </p:spPr>
        <p:txBody>
          <a:bodyPr lIns="95335" tIns="47667" rIns="95335" bIns="47667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3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7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3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2597" b="1" dirty="0">
                <a:solidFill>
                  <a:srgbClr val="C00000"/>
                </a:solidFill>
                <a:latin typeface="Times New Roman" pitchFamily="18" charset="0"/>
              </a:rPr>
              <a:t>Неналоговые поступления в доходной базе </a:t>
            </a: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2597" b="1" dirty="0">
                <a:solidFill>
                  <a:srgbClr val="C00000"/>
                </a:solidFill>
                <a:latin typeface="Times New Roman" pitchFamily="18" charset="0"/>
              </a:rPr>
              <a:t>бюджета МО Павловский район</a:t>
            </a:r>
          </a:p>
        </p:txBody>
      </p:sp>
      <p:graphicFrame>
        <p:nvGraphicFramePr>
          <p:cNvPr id="2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438985023"/>
              </p:ext>
            </p:extLst>
          </p:nvPr>
        </p:nvGraphicFramePr>
        <p:xfrm>
          <a:off x="1260158" y="1355171"/>
          <a:ext cx="7532609" cy="36021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4149" name="TextBox 2"/>
          <p:cNvSpPr txBox="1">
            <a:spLocks noChangeArrowheads="1"/>
          </p:cNvSpPr>
          <p:nvPr/>
        </p:nvSpPr>
        <p:spPr bwMode="auto">
          <a:xfrm rot="-5400000">
            <a:off x="150853" y="2930353"/>
            <a:ext cx="2336959" cy="340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4751" tIns="42376" rIns="84751" bIns="42376">
            <a:spAutoFit/>
          </a:bodyPr>
          <a:lstStyle>
            <a:lvl1pPr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ru-RU" altLang="ru-RU" sz="1575"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рублей</a:t>
            </a:r>
          </a:p>
        </p:txBody>
      </p:sp>
    </p:spTree>
    <p:extLst>
      <p:ext uri="{BB962C8B-B14F-4D97-AF65-F5344CB8AC3E}">
        <p14:creationId xmlns:p14="http://schemas.microsoft.com/office/powerpoint/2010/main" xmlns="" val="325045644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AutoShape 3"/>
          <p:cNvSpPr>
            <a:spLocks noChangeArrowheads="1"/>
          </p:cNvSpPr>
          <p:nvPr/>
        </p:nvSpPr>
        <p:spPr bwMode="auto">
          <a:xfrm>
            <a:off x="963454" y="261700"/>
            <a:ext cx="9206151" cy="1038463"/>
          </a:xfrm>
          <a:prstGeom prst="flowChartAlternateProcess">
            <a:avLst/>
          </a:prstGeom>
          <a:gradFill rotWithShape="1">
            <a:gsLst>
              <a:gs pos="0">
                <a:schemeClr val="accent1">
                  <a:alpha val="32999"/>
                </a:schemeClr>
              </a:gs>
              <a:gs pos="100000">
                <a:srgbClr val="0099FF"/>
              </a:gs>
            </a:gsLst>
            <a:lin ang="2700000" scaled="1"/>
          </a:gradFill>
          <a:ln w="9525">
            <a:miter lim="800000"/>
            <a:headEnd/>
            <a:tailEnd/>
          </a:ln>
          <a:effectLst/>
          <a:scene3d>
            <a:camera prst="legacyObliqueBottom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chemeClr val="accent1"/>
            </a:extrusionClr>
          </a:sp3d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4690" tIns="42345" rIns="84690" bIns="42345" anchor="ctr">
            <a:flatTx/>
          </a:bodyPr>
          <a:lstStyle>
            <a:lvl1pPr defTabSz="1028700" eaLnBrk="0" hangingPunct="0">
              <a:spcBef>
                <a:spcPct val="20000"/>
              </a:spcBef>
              <a:buFont typeface="Arial" charset="0"/>
              <a:buChar char="•"/>
              <a:defRPr sz="3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1028700" eaLnBrk="0" hangingPunct="0">
              <a:spcBef>
                <a:spcPct val="20000"/>
              </a:spcBef>
              <a:buFont typeface="Arial" charset="0"/>
              <a:buChar char="–"/>
              <a:defRPr sz="3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1028700" eaLnBrk="0" hangingPunct="0">
              <a:spcBef>
                <a:spcPct val="20000"/>
              </a:spcBef>
              <a:buFont typeface="Arial" charset="0"/>
              <a:buChar char="•"/>
              <a:defRPr sz="27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1028700" eaLnBrk="0" hangingPunct="0">
              <a:spcBef>
                <a:spcPct val="20000"/>
              </a:spcBef>
              <a:buFont typeface="Arial" charset="0"/>
              <a:buChar char="–"/>
              <a:defRPr sz="23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1028700" eaLnBrk="0" hangingPunct="0">
              <a:spcBef>
                <a:spcPct val="20000"/>
              </a:spcBef>
              <a:buFont typeface="Arial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2968" b="1" dirty="0">
                <a:solidFill>
                  <a:srgbClr val="C00000"/>
                </a:solidFill>
                <a:latin typeface="Times New Roman" pitchFamily="18" charset="0"/>
              </a:rPr>
              <a:t>Неналоговые поступления в доходной базе бюджета </a:t>
            </a: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2968" b="1" dirty="0">
                <a:solidFill>
                  <a:srgbClr val="C00000"/>
                </a:solidFill>
                <a:latin typeface="Times New Roman" pitchFamily="18" charset="0"/>
              </a:rPr>
              <a:t>МО Павловский район в 202</a:t>
            </a:r>
            <a:r>
              <a:rPr lang="en-US" altLang="ru-RU" sz="2968" b="1" dirty="0">
                <a:solidFill>
                  <a:srgbClr val="C00000"/>
                </a:solidFill>
                <a:latin typeface="Times New Roman" pitchFamily="18" charset="0"/>
              </a:rPr>
              <a:t>6</a:t>
            </a:r>
            <a:r>
              <a:rPr lang="ru-RU" altLang="ru-RU" sz="2968" b="1" dirty="0">
                <a:solidFill>
                  <a:srgbClr val="C00000"/>
                </a:solidFill>
                <a:latin typeface="Times New Roman" pitchFamily="18" charset="0"/>
              </a:rPr>
              <a:t> году – </a:t>
            </a:r>
            <a:r>
              <a:rPr lang="en-US" altLang="ru-RU" sz="2968" b="1" dirty="0">
                <a:solidFill>
                  <a:srgbClr val="C00000"/>
                </a:solidFill>
                <a:latin typeface="Times New Roman" pitchFamily="18" charset="0"/>
              </a:rPr>
              <a:t>144,4</a:t>
            </a:r>
            <a:r>
              <a:rPr lang="ru-RU" altLang="ru-RU" sz="2968" b="1" dirty="0">
                <a:solidFill>
                  <a:srgbClr val="C00000"/>
                </a:solidFill>
                <a:latin typeface="Times New Roman" pitchFamily="18" charset="0"/>
              </a:rPr>
              <a:t> млн. руб.</a:t>
            </a:r>
          </a:p>
        </p:txBody>
      </p:sp>
      <p:graphicFrame>
        <p:nvGraphicFramePr>
          <p:cNvPr id="36905" name="Group 4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868473542"/>
              </p:ext>
            </p:extLst>
          </p:nvPr>
        </p:nvGraphicFramePr>
        <p:xfrm>
          <a:off x="791766" y="1566863"/>
          <a:ext cx="9361170" cy="4972288"/>
        </p:xfrm>
        <a:graphic>
          <a:graphicData uri="http://schemas.openxmlformats.org/drawingml/2006/table">
            <a:tbl>
              <a:tblPr/>
              <a:tblGrid>
                <a:gridCol w="272486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86390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77240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999987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30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EAEAEA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Администратор</a:t>
                      </a:r>
                    </a:p>
                  </a:txBody>
                  <a:tcPr marL="86084" marR="86084" marT="41432" marB="41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30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EAEAEA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доходного источника</a:t>
                      </a:r>
                    </a:p>
                  </a:txBody>
                  <a:tcPr marL="86084" marR="86084" marT="41432" marB="41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30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EAEAEA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Сумма,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EAEAEA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млн. руб.</a:t>
                      </a:r>
                    </a:p>
                  </a:txBody>
                  <a:tcPr marL="86084" marR="86084" marT="41432" marB="41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62957">
                <a:tc rowSpan="3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30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B6B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Управление муниципальным имуществом  АМО Павловский район</a:t>
                      </a:r>
                    </a:p>
                  </a:txBody>
                  <a:tcPr marL="86084" marR="86084" marT="41432" marB="41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30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B6B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Арендная плата за землю</a:t>
                      </a:r>
                    </a:p>
                  </a:txBody>
                  <a:tcPr marL="86084" marR="86084" marT="41432" marB="41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30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96,6</a:t>
                      </a:r>
                      <a:endParaRPr kumimoji="0" lang="ru-RU" alt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6084" marR="86084" marT="41432" marB="41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6142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30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B6B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от продажи земельных участков</a:t>
                      </a:r>
                    </a:p>
                  </a:txBody>
                  <a:tcPr marL="86084" marR="86084" marT="41432" marB="41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30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16,3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6084" marR="86084" marT="41432" marB="41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05537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B6B99"/>
                        </a:solidFill>
                        <a:effectLst/>
                        <a:latin typeface="Arial" charset="0"/>
                      </a:endParaRPr>
                    </a:p>
                  </a:txBody>
                  <a:tcPr marL="92831" marR="92831" marT="44668" marB="4466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B6B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Прочие</a:t>
                      </a:r>
                    </a:p>
                  </a:txBody>
                  <a:tcPr marL="86084" marR="86084" marT="41432" marB="41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2,5</a:t>
                      </a:r>
                    </a:p>
                  </a:txBody>
                  <a:tcPr marL="86084" marR="86084" marT="41432" marB="41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400159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30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B6B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Управление образованием АМО Павловский район</a:t>
                      </a:r>
                    </a:p>
                  </a:txBody>
                  <a:tcPr marL="86084" marR="86084" marT="41432" marB="41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30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B6B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от оказания платных услуг и компенсации затрат государства</a:t>
                      </a:r>
                    </a:p>
                  </a:txBody>
                  <a:tcPr marL="86084" marR="86084" marT="41432" marB="41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30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24,8</a:t>
                      </a:r>
                      <a:endParaRPr kumimoji="0" lang="ru-RU" alt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6084" marR="86084" marT="41432" marB="41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742221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30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B6B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Прочие администраторы</a:t>
                      </a:r>
                    </a:p>
                  </a:txBody>
                  <a:tcPr marL="86084" marR="86084" marT="41432" marB="41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30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B6B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Прочие </a:t>
                      </a:r>
                    </a:p>
                  </a:txBody>
                  <a:tcPr marL="86084" marR="86084" marT="41432" marB="41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30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</a:t>
                      </a:r>
                      <a:r>
                        <a:rPr kumimoji="0" lang="en-US" alt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kumimoji="0" lang="ru-RU" alt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6084" marR="86084" marT="41432" marB="41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1775330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gradFill flip="none" rotWithShape="1">
            <a:gsLst>
              <a:gs pos="0">
                <a:srgbClr val="5ADBEC">
                  <a:shade val="30000"/>
                  <a:satMod val="115000"/>
                </a:srgbClr>
              </a:gs>
              <a:gs pos="50000">
                <a:srgbClr val="5ADBEC">
                  <a:shade val="67500"/>
                  <a:satMod val="115000"/>
                </a:srgbClr>
              </a:gs>
              <a:gs pos="100000">
                <a:srgbClr val="5ADBEC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r>
              <a:rPr lang="ru-RU" sz="2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2026 году планируется привлечение кредитных обязательств в сумме 66,8 млн. рублей</a:t>
            </a:r>
            <a:endParaRPr lang="ru-RU" sz="24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52550" y="2088281"/>
            <a:ext cx="8096250" cy="4207743"/>
          </a:xfrm>
          <a:prstGeom prst="rect">
            <a:avLst/>
          </a:prstGeom>
          <a:solidFill>
            <a:srgbClr val="5ADBEC"/>
          </a:solidFill>
          <a:scene3d>
            <a:camera prst="orthographicFront"/>
            <a:lightRig rig="threePt" dir="t"/>
          </a:scene3d>
          <a:sp3d>
            <a:bevelT w="114300" prst="hardEdge"/>
          </a:sp3d>
        </p:spPr>
      </p:pic>
    </p:spTree>
    <p:extLst>
      <p:ext uri="{BB962C8B-B14F-4D97-AF65-F5344CB8AC3E}">
        <p14:creationId xmlns:p14="http://schemas.microsoft.com/office/powerpoint/2010/main" xmlns="" val="3880012033"/>
      </p:ext>
    </p:extLst>
  </p:cSld>
  <p:clrMapOvr>
    <a:masterClrMapping/>
  </p:clrMapOvr>
  <p:transition>
    <p:wipe dir="d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333500" y="343376"/>
            <a:ext cx="9267825" cy="844677"/>
          </a:xfrm>
        </p:spPr>
        <p:txBody>
          <a:bodyPr vert="horz" wrap="square" lIns="98909" tIns="49456" rIns="98909" bIns="49456" numCol="1" rtlCol="0" anchor="ctr" anchorCtr="0" compatLnSpc="1">
            <a:prstTxWarp prst="textNoShape">
              <a:avLst/>
            </a:prstTxWarp>
            <a:normAutofit fontScale="90000"/>
          </a:bodyPr>
          <a:lstStyle/>
          <a:p>
            <a:pPr defTabSz="990295" eaLnBrk="1" fontAlgn="auto" hangingPunct="1">
              <a:spcAft>
                <a:spcPts val="0"/>
              </a:spcAft>
              <a:defRPr/>
            </a:pPr>
            <a:r>
              <a:rPr lang="ru-RU" altLang="ru-RU" sz="2985" dirty="0">
                <a:latin typeface="Times New Roman" pitchFamily="18" charset="0"/>
                <a:cs typeface="Times New Roman" pitchFamily="18" charset="0"/>
              </a:rPr>
              <a:t>Объем безвозмездных поступлений </a:t>
            </a:r>
            <a:br>
              <a:rPr lang="ru-RU" altLang="ru-RU" sz="2985" dirty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985" dirty="0">
                <a:latin typeface="Times New Roman" pitchFamily="18" charset="0"/>
                <a:cs typeface="Times New Roman" pitchFamily="18" charset="0"/>
              </a:rPr>
              <a:t>в 202</a:t>
            </a:r>
            <a:r>
              <a:rPr lang="en-US" altLang="ru-RU" sz="2985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altLang="ru-RU" sz="2985" dirty="0">
                <a:latin typeface="Times New Roman" pitchFamily="18" charset="0"/>
                <a:cs typeface="Times New Roman" pitchFamily="18" charset="0"/>
              </a:rPr>
              <a:t>-202</a:t>
            </a:r>
            <a:r>
              <a:rPr lang="en-US" altLang="ru-RU" sz="2985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altLang="ru-RU" sz="2985" dirty="0">
                <a:latin typeface="Times New Roman" pitchFamily="18" charset="0"/>
                <a:cs typeface="Times New Roman" pitchFamily="18" charset="0"/>
              </a:rPr>
              <a:t> годах</a:t>
            </a:r>
          </a:p>
        </p:txBody>
      </p:sp>
      <p:graphicFrame>
        <p:nvGraphicFramePr>
          <p:cNvPr id="2" name="Объект 3"/>
          <p:cNvGraphicFramePr>
            <a:graphicFrameLocks noGrp="1"/>
          </p:cNvGraphicFramePr>
          <p:nvPr>
            <p:ph idx="4294967295"/>
          </p:nvPr>
        </p:nvGraphicFramePr>
        <p:xfrm>
          <a:off x="233363" y="1870234"/>
          <a:ext cx="10299621" cy="53039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8486062" y="965121"/>
            <a:ext cx="2115264" cy="273368"/>
          </a:xfrm>
          <a:prstGeom prst="rect">
            <a:avLst/>
          </a:prstGeom>
          <a:noFill/>
          <a:ln>
            <a:noFill/>
          </a:ln>
          <a:extLst/>
        </p:spPr>
        <p:txBody>
          <a:bodyPr lIns="98909" tIns="49456" rIns="98909" bIns="49456" anchor="ctr"/>
          <a:lstStyle>
            <a:lvl1pPr defTabSz="957263"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 sz="3700">
                <a:solidFill>
                  <a:schemeClr val="tx1"/>
                </a:solidFill>
                <a:latin typeface="Arial" charset="0"/>
              </a:defRPr>
            </a:lvl1pPr>
            <a:lvl2pPr marL="779463" indent="-300038" defTabSz="957263" eaLnBrk="0" hangingPunct="0">
              <a:spcBef>
                <a:spcPct val="20000"/>
              </a:spcBef>
              <a:buFont typeface="Wingdings" pitchFamily="2" charset="2"/>
              <a:buChar char="§"/>
              <a:defRPr sz="3200">
                <a:solidFill>
                  <a:schemeClr val="tx1"/>
                </a:solidFill>
                <a:latin typeface="Arial" charset="0"/>
              </a:defRPr>
            </a:lvl2pPr>
            <a:lvl3pPr marL="1196975" indent="-239713" defTabSz="957263"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 sz="2700">
                <a:solidFill>
                  <a:schemeClr val="tx1"/>
                </a:solidFill>
                <a:latin typeface="Arial" charset="0"/>
              </a:defRPr>
            </a:lvl3pPr>
            <a:lvl4pPr marL="1676400" indent="-239713" defTabSz="957263" eaLnBrk="0" hangingPunct="0">
              <a:spcBef>
                <a:spcPct val="20000"/>
              </a:spcBef>
              <a:buFont typeface="Wingdings" pitchFamily="2" charset="2"/>
              <a:buChar char="§"/>
              <a:defRPr sz="2300">
                <a:solidFill>
                  <a:schemeClr val="tx1"/>
                </a:solidFill>
                <a:latin typeface="Arial" charset="0"/>
              </a:defRPr>
            </a:lvl4pPr>
            <a:lvl5pPr marL="2155825" indent="-239713" defTabSz="957263"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 sz="2300">
                <a:solidFill>
                  <a:schemeClr val="tx1"/>
                </a:solidFill>
                <a:latin typeface="Arial" charset="0"/>
              </a:defRPr>
            </a:lvl5pPr>
            <a:lvl6pPr marL="2613025" indent="-239713" defTabSz="95726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300">
                <a:solidFill>
                  <a:schemeClr val="tx1"/>
                </a:solidFill>
                <a:latin typeface="Arial" charset="0"/>
              </a:defRPr>
            </a:lvl6pPr>
            <a:lvl7pPr marL="3070225" indent="-239713" defTabSz="95726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300">
                <a:solidFill>
                  <a:schemeClr val="tx1"/>
                </a:solidFill>
                <a:latin typeface="Arial" charset="0"/>
              </a:defRPr>
            </a:lvl7pPr>
            <a:lvl8pPr marL="3527425" indent="-239713" defTabSz="95726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300">
                <a:solidFill>
                  <a:schemeClr val="tx1"/>
                </a:solidFill>
                <a:latin typeface="Arial" charset="0"/>
              </a:defRPr>
            </a:lvl8pPr>
            <a:lvl9pPr marL="3984625" indent="-239713" defTabSz="95726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3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defTabSz="1005126" eaLnBrk="1" hangingPunct="1">
              <a:spcBef>
                <a:spcPct val="0"/>
              </a:spcBef>
              <a:buClrTx/>
              <a:buSzTx/>
              <a:buNone/>
              <a:defRPr/>
            </a:pPr>
            <a:r>
              <a:rPr lang="ru-RU" altLang="ru-RU" sz="2600">
                <a:solidFill>
                  <a:srgbClr val="000000"/>
                </a:solidFill>
                <a:latin typeface="Times New Roman" pitchFamily="18" charset="0"/>
              </a:rPr>
              <a:t>млн.</a:t>
            </a:r>
            <a:r>
              <a:rPr lang="ru-RU" altLang="ru-RU" sz="260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 </a:t>
            </a:r>
            <a:r>
              <a:rPr lang="ru-RU" altLang="ru-RU" sz="2600">
                <a:solidFill>
                  <a:srgbClr val="000000"/>
                </a:solidFill>
                <a:latin typeface="Times New Roman" pitchFamily="18" charset="0"/>
              </a:rPr>
              <a:t>рублей</a:t>
            </a:r>
          </a:p>
        </p:txBody>
      </p:sp>
      <p:sp>
        <p:nvSpPr>
          <p:cNvPr id="16389" name="TextBox 5"/>
          <p:cNvSpPr txBox="1">
            <a:spLocks noChangeArrowheads="1"/>
          </p:cNvSpPr>
          <p:nvPr/>
        </p:nvSpPr>
        <p:spPr bwMode="auto">
          <a:xfrm>
            <a:off x="1547144" y="4415311"/>
            <a:ext cx="983456" cy="366786"/>
          </a:xfrm>
          <a:prstGeom prst="rect">
            <a:avLst/>
          </a:prstGeom>
          <a:noFill/>
          <a:ln>
            <a:noFill/>
          </a:ln>
          <a:extLst/>
        </p:spPr>
        <p:txBody>
          <a:bodyPr lIns="94406" tIns="47203" rIns="94406" bIns="47203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3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7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3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defTabSz="960120" eaLnBrk="1" hangingPunct="1">
              <a:spcBef>
                <a:spcPct val="0"/>
              </a:spcBef>
              <a:buNone/>
              <a:defRPr/>
            </a:pPr>
            <a:r>
              <a:rPr lang="ru-RU" altLang="ru-RU" sz="168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1352,5</a:t>
            </a:r>
          </a:p>
        </p:txBody>
      </p:sp>
      <p:sp>
        <p:nvSpPr>
          <p:cNvPr id="16390" name="TextBox 5"/>
          <p:cNvSpPr txBox="1">
            <a:spLocks noChangeArrowheads="1"/>
          </p:cNvSpPr>
          <p:nvPr/>
        </p:nvSpPr>
        <p:spPr bwMode="auto">
          <a:xfrm>
            <a:off x="2919691" y="3766896"/>
            <a:ext cx="973642" cy="366786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4406" tIns="47203" rIns="94406" bIns="47203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3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7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3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defTabSz="960120" eaLnBrk="1" hangingPunct="1">
              <a:spcBef>
                <a:spcPct val="0"/>
              </a:spcBef>
              <a:buNone/>
              <a:defRPr/>
            </a:pPr>
            <a:r>
              <a:rPr lang="ru-RU" altLang="ru-RU" sz="168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1637,4</a:t>
            </a:r>
          </a:p>
        </p:txBody>
      </p:sp>
      <p:sp>
        <p:nvSpPr>
          <p:cNvPr id="16391" name="TextBox 5"/>
          <p:cNvSpPr txBox="1">
            <a:spLocks noChangeArrowheads="1"/>
          </p:cNvSpPr>
          <p:nvPr/>
        </p:nvSpPr>
        <p:spPr bwMode="auto">
          <a:xfrm>
            <a:off x="4225021" y="4250058"/>
            <a:ext cx="981790" cy="366786"/>
          </a:xfrm>
          <a:prstGeom prst="rect">
            <a:avLst/>
          </a:prstGeom>
          <a:noFill/>
          <a:ln>
            <a:noFill/>
          </a:ln>
          <a:extLst/>
        </p:spPr>
        <p:txBody>
          <a:bodyPr lIns="94406" tIns="47203" rIns="94406" bIns="47203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3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7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3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defTabSz="960120" eaLnBrk="1" hangingPunct="1">
              <a:spcBef>
                <a:spcPct val="0"/>
              </a:spcBef>
              <a:buNone/>
              <a:defRPr/>
            </a:pPr>
            <a:r>
              <a:rPr lang="ru-RU" altLang="ru-RU" sz="168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1550,5</a:t>
            </a:r>
          </a:p>
        </p:txBody>
      </p:sp>
      <p:sp>
        <p:nvSpPr>
          <p:cNvPr id="16392" name="TextBox 5"/>
          <p:cNvSpPr txBox="1">
            <a:spLocks noChangeArrowheads="1"/>
          </p:cNvSpPr>
          <p:nvPr/>
        </p:nvSpPr>
        <p:spPr bwMode="auto">
          <a:xfrm>
            <a:off x="5502213" y="4484339"/>
            <a:ext cx="983456" cy="366786"/>
          </a:xfrm>
          <a:prstGeom prst="rect">
            <a:avLst/>
          </a:prstGeom>
          <a:noFill/>
          <a:ln>
            <a:noFill/>
          </a:ln>
          <a:extLst/>
        </p:spPr>
        <p:txBody>
          <a:bodyPr lIns="94406" tIns="47203" rIns="94406" bIns="47203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3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7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3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defTabSz="960120" eaLnBrk="1" hangingPunct="1">
              <a:spcBef>
                <a:spcPct val="0"/>
              </a:spcBef>
              <a:buNone/>
              <a:defRPr/>
            </a:pPr>
            <a:r>
              <a:rPr lang="ru-RU" altLang="ru-RU" sz="168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1578,8</a:t>
            </a:r>
          </a:p>
        </p:txBody>
      </p:sp>
      <p:sp>
        <p:nvSpPr>
          <p:cNvPr id="16393" name="TextBox 5"/>
          <p:cNvSpPr txBox="1">
            <a:spLocks noChangeArrowheads="1"/>
          </p:cNvSpPr>
          <p:nvPr/>
        </p:nvSpPr>
        <p:spPr bwMode="auto">
          <a:xfrm>
            <a:off x="6910218" y="4459632"/>
            <a:ext cx="908446" cy="366786"/>
          </a:xfrm>
          <a:prstGeom prst="rect">
            <a:avLst/>
          </a:prstGeom>
          <a:noFill/>
          <a:ln>
            <a:noFill/>
          </a:ln>
          <a:extLst/>
        </p:spPr>
        <p:txBody>
          <a:bodyPr lIns="94406" tIns="47203" rIns="94406" bIns="47203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3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7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3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defTabSz="960120" eaLnBrk="1" hangingPunct="1">
              <a:spcBef>
                <a:spcPct val="0"/>
              </a:spcBef>
              <a:buNone/>
              <a:defRPr/>
            </a:pPr>
            <a:r>
              <a:rPr lang="ru-RU" altLang="ru-RU" sz="168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1579,8</a:t>
            </a:r>
          </a:p>
        </p:txBody>
      </p:sp>
      <p:sp>
        <p:nvSpPr>
          <p:cNvPr id="16394" name="TextBox 5"/>
          <p:cNvSpPr txBox="1">
            <a:spLocks noChangeArrowheads="1"/>
          </p:cNvSpPr>
          <p:nvPr/>
        </p:nvSpPr>
        <p:spPr bwMode="auto">
          <a:xfrm>
            <a:off x="1561861" y="5612369"/>
            <a:ext cx="983456" cy="366786"/>
          </a:xfrm>
          <a:prstGeom prst="rect">
            <a:avLst/>
          </a:prstGeom>
          <a:noFill/>
          <a:ln>
            <a:noFill/>
          </a:ln>
          <a:extLst/>
        </p:spPr>
        <p:txBody>
          <a:bodyPr lIns="94406" tIns="47203" rIns="94406" bIns="47203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3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7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3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defTabSz="960120" eaLnBrk="1" hangingPunct="1">
              <a:spcBef>
                <a:spcPct val="0"/>
              </a:spcBef>
              <a:buNone/>
              <a:defRPr/>
            </a:pPr>
            <a:r>
              <a:rPr lang="ru-RU" altLang="ru-RU" sz="168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175,9</a:t>
            </a:r>
          </a:p>
        </p:txBody>
      </p:sp>
      <p:sp>
        <p:nvSpPr>
          <p:cNvPr id="16395" name="TextBox 5"/>
          <p:cNvSpPr txBox="1">
            <a:spLocks noChangeArrowheads="1"/>
          </p:cNvSpPr>
          <p:nvPr/>
        </p:nvSpPr>
        <p:spPr bwMode="auto">
          <a:xfrm>
            <a:off x="2940368" y="5440857"/>
            <a:ext cx="898446" cy="366786"/>
          </a:xfrm>
          <a:prstGeom prst="rect">
            <a:avLst/>
          </a:prstGeom>
          <a:noFill/>
          <a:ln>
            <a:noFill/>
          </a:ln>
          <a:extLst/>
        </p:spPr>
        <p:txBody>
          <a:bodyPr lIns="94406" tIns="47203" rIns="94406" bIns="47203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3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7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3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defTabSz="960120" eaLnBrk="1" hangingPunct="1">
              <a:spcBef>
                <a:spcPct val="0"/>
              </a:spcBef>
              <a:buNone/>
              <a:defRPr/>
            </a:pPr>
            <a:r>
              <a:rPr lang="ru-RU" altLang="ru-RU" sz="168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447,4</a:t>
            </a:r>
          </a:p>
        </p:txBody>
      </p:sp>
      <p:sp>
        <p:nvSpPr>
          <p:cNvPr id="16396" name="TextBox 5"/>
          <p:cNvSpPr txBox="1">
            <a:spLocks noChangeArrowheads="1"/>
          </p:cNvSpPr>
          <p:nvPr/>
        </p:nvSpPr>
        <p:spPr bwMode="auto">
          <a:xfrm>
            <a:off x="4354881" y="5705498"/>
            <a:ext cx="673707" cy="35386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4406" tIns="47203" rIns="94406" bIns="47203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3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7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3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defTabSz="960120" eaLnBrk="1" hangingPunct="1">
              <a:spcBef>
                <a:spcPct val="0"/>
              </a:spcBef>
              <a:buNone/>
              <a:defRPr/>
            </a:pPr>
            <a:r>
              <a:rPr lang="ru-RU" altLang="ru-RU" sz="168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152,4</a:t>
            </a:r>
          </a:p>
        </p:txBody>
      </p:sp>
      <p:sp>
        <p:nvSpPr>
          <p:cNvPr id="16397" name="TextBox 5"/>
          <p:cNvSpPr txBox="1">
            <a:spLocks noChangeArrowheads="1"/>
          </p:cNvSpPr>
          <p:nvPr/>
        </p:nvSpPr>
        <p:spPr bwMode="auto">
          <a:xfrm>
            <a:off x="5674773" y="5681397"/>
            <a:ext cx="638335" cy="366786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4406" tIns="47203" rIns="94406" bIns="47203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3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7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3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defTabSz="960120" eaLnBrk="1" hangingPunct="1">
              <a:spcBef>
                <a:spcPct val="0"/>
              </a:spcBef>
              <a:buNone/>
              <a:defRPr/>
            </a:pPr>
            <a:r>
              <a:rPr lang="ru-RU" altLang="ru-RU" sz="168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38,0</a:t>
            </a:r>
          </a:p>
        </p:txBody>
      </p:sp>
      <p:sp>
        <p:nvSpPr>
          <p:cNvPr id="16398" name="TextBox 5"/>
          <p:cNvSpPr txBox="1">
            <a:spLocks noChangeArrowheads="1"/>
          </p:cNvSpPr>
          <p:nvPr/>
        </p:nvSpPr>
        <p:spPr bwMode="auto">
          <a:xfrm>
            <a:off x="6991362" y="5705497"/>
            <a:ext cx="619935" cy="366786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4406" tIns="47203" rIns="94406" bIns="47203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3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7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3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defTabSz="960120" eaLnBrk="1" hangingPunct="1">
              <a:spcBef>
                <a:spcPct val="0"/>
              </a:spcBef>
              <a:buNone/>
              <a:defRPr/>
            </a:pPr>
            <a:r>
              <a:rPr lang="ru-RU" altLang="ru-RU" sz="168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16,4</a:t>
            </a:r>
          </a:p>
        </p:txBody>
      </p:sp>
      <p:sp>
        <p:nvSpPr>
          <p:cNvPr id="16399" name="TextBox 5"/>
          <p:cNvSpPr txBox="1">
            <a:spLocks noChangeArrowheads="1"/>
          </p:cNvSpPr>
          <p:nvPr/>
        </p:nvSpPr>
        <p:spPr bwMode="auto">
          <a:xfrm>
            <a:off x="7023253" y="5950372"/>
            <a:ext cx="682377" cy="35386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4406" tIns="47203" rIns="94406" bIns="47203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3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7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3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defTabSz="960120" eaLnBrk="1" hangingPunct="1">
              <a:spcBef>
                <a:spcPct val="0"/>
              </a:spcBef>
              <a:buNone/>
              <a:defRPr/>
            </a:pPr>
            <a:r>
              <a:rPr lang="ru-RU" altLang="ru-RU" sz="1680" b="1" dirty="0">
                <a:solidFill>
                  <a:prstClr val="white"/>
                </a:solidFill>
                <a:latin typeface="Times New Roman" pitchFamily="18" charset="0"/>
              </a:rPr>
              <a:t>133,0</a:t>
            </a:r>
          </a:p>
        </p:txBody>
      </p:sp>
      <p:sp>
        <p:nvSpPr>
          <p:cNvPr id="16400" name="TextBox 5"/>
          <p:cNvSpPr txBox="1">
            <a:spLocks noChangeArrowheads="1"/>
          </p:cNvSpPr>
          <p:nvPr/>
        </p:nvSpPr>
        <p:spPr bwMode="auto">
          <a:xfrm>
            <a:off x="1649831" y="3046016"/>
            <a:ext cx="830104" cy="366786"/>
          </a:xfrm>
          <a:prstGeom prst="rect">
            <a:avLst/>
          </a:prstGeom>
          <a:noFill/>
          <a:ln>
            <a:noFill/>
          </a:ln>
          <a:extLst/>
        </p:spPr>
        <p:txBody>
          <a:bodyPr lIns="94406" tIns="47203" rIns="94406" bIns="47203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3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7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3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defTabSz="960120" eaLnBrk="1" hangingPunct="1">
              <a:spcBef>
                <a:spcPct val="0"/>
              </a:spcBef>
              <a:buNone/>
              <a:defRPr/>
            </a:pPr>
            <a:r>
              <a:rPr lang="ru-RU" altLang="ru-RU" sz="168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29,9</a:t>
            </a:r>
          </a:p>
        </p:txBody>
      </p:sp>
      <p:sp>
        <p:nvSpPr>
          <p:cNvPr id="16401" name="TextBox 5"/>
          <p:cNvSpPr txBox="1">
            <a:spLocks noChangeArrowheads="1"/>
          </p:cNvSpPr>
          <p:nvPr/>
        </p:nvSpPr>
        <p:spPr bwMode="auto">
          <a:xfrm>
            <a:off x="3087899" y="2203488"/>
            <a:ext cx="603383" cy="366786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4406" tIns="47203" rIns="94406" bIns="47203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3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7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3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defTabSz="960120" eaLnBrk="1" hangingPunct="1">
              <a:spcBef>
                <a:spcPct val="0"/>
              </a:spcBef>
              <a:buNone/>
              <a:defRPr/>
            </a:pPr>
            <a:r>
              <a:rPr lang="ru-RU" altLang="ru-RU" sz="168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21,1</a:t>
            </a:r>
          </a:p>
        </p:txBody>
      </p:sp>
      <p:sp>
        <p:nvSpPr>
          <p:cNvPr id="19" name="TextBox 5"/>
          <p:cNvSpPr txBox="1">
            <a:spLocks noChangeArrowheads="1"/>
          </p:cNvSpPr>
          <p:nvPr/>
        </p:nvSpPr>
        <p:spPr bwMode="auto">
          <a:xfrm>
            <a:off x="4456541" y="2860511"/>
            <a:ext cx="603383" cy="366786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4406" tIns="47203" rIns="94406" bIns="47203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3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7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3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defTabSz="960120" eaLnBrk="1" hangingPunct="1">
              <a:spcBef>
                <a:spcPct val="0"/>
              </a:spcBef>
              <a:buNone/>
              <a:defRPr/>
            </a:pPr>
            <a:r>
              <a:rPr lang="ru-RU" altLang="ru-RU" sz="168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2,9</a:t>
            </a:r>
          </a:p>
        </p:txBody>
      </p:sp>
    </p:spTree>
    <p:extLst>
      <p:ext uri="{BB962C8B-B14F-4D97-AF65-F5344CB8AC3E}">
        <p14:creationId xmlns:p14="http://schemas.microsoft.com/office/powerpoint/2010/main" xmlns="" val="338324767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200025" y="-105014"/>
            <a:ext cx="10401300" cy="861775"/>
          </a:xfrm>
          <a:solidFill>
            <a:schemeClr val="bg1"/>
          </a:solidFill>
          <a:ln>
            <a:solidFill>
              <a:schemeClr val="bg1"/>
            </a:solidFill>
          </a:ln>
        </p:spPr>
        <p:txBody>
          <a:bodyPr vert="horz" wrap="square" lIns="98457" tIns="49228" rIns="98457" bIns="49228" numCol="1" rtlCol="0" anchor="ctr" anchorCtr="0" compatLnSpc="1">
            <a:prstTxWarp prst="textNoShape">
              <a:avLst/>
            </a:prstTxWarp>
            <a:normAutofit fontScale="90000"/>
          </a:bodyPr>
          <a:lstStyle/>
          <a:p>
            <a:pPr defTabSz="986161" eaLnBrk="1" fontAlgn="auto" hangingPunct="1">
              <a:spcAft>
                <a:spcPts val="0"/>
              </a:spcAft>
              <a:defRPr/>
            </a:pPr>
            <a:r>
              <a:rPr lang="ru-RU" altLang="ru-RU" sz="2625" dirty="0">
                <a:solidFill>
                  <a:srgbClr val="000000"/>
                </a:solidFill>
              </a:rPr>
              <a:t>        </a:t>
            </a:r>
            <a:r>
              <a:rPr lang="ru-RU" altLang="ru-RU" sz="2205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Распределение бюджетных ассигнований по разделам      </a:t>
            </a:r>
            <a:br>
              <a:rPr lang="ru-RU" altLang="ru-RU" sz="2205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205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классификации</a:t>
            </a:r>
            <a:r>
              <a:rPr lang="ru-RU" altLang="ru-RU" sz="2205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205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расходов бюджетов                  млн. руб.</a:t>
            </a:r>
          </a:p>
        </p:txBody>
      </p:sp>
      <p:graphicFrame>
        <p:nvGraphicFramePr>
          <p:cNvPr id="43435" name="Group 427"/>
          <p:cNvGraphicFramePr>
            <a:graphicFrameLocks noGrp="1"/>
          </p:cNvGraphicFramePr>
          <p:nvPr/>
        </p:nvGraphicFramePr>
        <p:xfrm>
          <a:off x="408385" y="756761"/>
          <a:ext cx="9984582" cy="6428257"/>
        </p:xfrm>
        <a:graphic>
          <a:graphicData uri="http://schemas.openxmlformats.org/drawingml/2006/table">
            <a:tbl>
              <a:tblPr/>
              <a:tblGrid>
                <a:gridCol w="7413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94490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83153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901853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831539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911024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822368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</a:tblGrid>
              <a:tr h="368209">
                <a:tc>
                  <a:txBody>
                    <a:bodyPr/>
                    <a:lstStyle>
                      <a:lvl1pPr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33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692150" indent="-266700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063625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3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490663" indent="-212725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916113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3733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8305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877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7449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096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Раздел</a:t>
                      </a:r>
                    </a:p>
                  </a:txBody>
                  <a:tcPr marL="93966" marR="93966" marT="46971" marB="4697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33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692150" indent="-266700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063625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3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490663" indent="-212725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916113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3733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8305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877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7449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096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Наименование раздела</a:t>
                      </a:r>
                    </a:p>
                  </a:txBody>
                  <a:tcPr marL="93966" marR="93966" marT="46971" marB="4697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33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692150" indent="-266700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063625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3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490663" indent="-212725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916113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3733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8305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877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7449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096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2024</a:t>
                      </a:r>
                    </a:p>
                  </a:txBody>
                  <a:tcPr marL="93966" marR="93966" marT="46971" marB="4697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33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692150" indent="-266700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063625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3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490663" indent="-212725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916113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3733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8305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877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7449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096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2025</a:t>
                      </a:r>
                    </a:p>
                  </a:txBody>
                  <a:tcPr marL="93966" marR="93966" marT="46971" marB="4697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33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692150" indent="-266700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063625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3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490663" indent="-212725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916113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3733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8305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877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7449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096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2026</a:t>
                      </a:r>
                    </a:p>
                  </a:txBody>
                  <a:tcPr marL="93966" marR="93966" marT="46971" marB="4697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33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692150" indent="-266700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063625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3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490663" indent="-212725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916113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3733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8305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877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7449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096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2027</a:t>
                      </a:r>
                    </a:p>
                  </a:txBody>
                  <a:tcPr marL="93966" marR="93966" marT="46971" marB="4697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33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692150" indent="-266700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063625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3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490663" indent="-212725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916113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3733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8305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877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7449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096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2028</a:t>
                      </a:r>
                    </a:p>
                  </a:txBody>
                  <a:tcPr marL="93966" marR="93966" marT="46971" marB="4697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8398">
                <a:tc>
                  <a:txBody>
                    <a:bodyPr/>
                    <a:lstStyle>
                      <a:lvl1pPr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33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692150" indent="-266700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063625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3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490663" indent="-212725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916113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3733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8305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877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7449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096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ru-RU" altLang="ru-RU" sz="17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3966" marR="93966" marT="46971" marB="4697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33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692150" indent="-266700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063625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3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490663" indent="-212725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916113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3733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8305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877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7449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096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РАСХОДЫ всего</a:t>
                      </a:r>
                    </a:p>
                  </a:txBody>
                  <a:tcPr marL="93966" marR="93966" marT="46971" marB="4697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33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692150" indent="-266700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063625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3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490663" indent="-212725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916113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3733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8305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877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7449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096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alt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2683,8</a:t>
                      </a:r>
                    </a:p>
                  </a:txBody>
                  <a:tcPr marL="93966" marR="93966" marT="46971" marB="4697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33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692150" indent="-266700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063625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3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490663" indent="-212725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916113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3733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8305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877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7449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096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3325,0</a:t>
                      </a:r>
                    </a:p>
                  </a:txBody>
                  <a:tcPr marL="93966" marR="93966" marT="46971" marB="4697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33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692150" indent="-266700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063625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3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490663" indent="-212725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916113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3733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8305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877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7449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096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2856,3</a:t>
                      </a:r>
                    </a:p>
                  </a:txBody>
                  <a:tcPr marL="93966" marR="93966" marT="46971" marB="4697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33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692150" indent="-266700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063625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3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490663" indent="-212725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916113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3733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8305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877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7449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096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2689,8</a:t>
                      </a:r>
                    </a:p>
                  </a:txBody>
                  <a:tcPr marL="93966" marR="93966" marT="46971" marB="4697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33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692150" indent="-266700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063625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3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490663" indent="-212725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916113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3733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8305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877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7449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096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2700,9</a:t>
                      </a:r>
                    </a:p>
                  </a:txBody>
                  <a:tcPr marL="93966" marR="93966" marT="46971" marB="4697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52972">
                <a:tc gridSpan="7">
                  <a:txBody>
                    <a:bodyPr/>
                    <a:lstStyle>
                      <a:lvl1pPr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33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692150" indent="-266700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063625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3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490663" indent="-212725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916113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3733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8305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877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7449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096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в том числе:</a:t>
                      </a:r>
                    </a:p>
                  </a:txBody>
                  <a:tcPr marL="93966" marR="93966" marT="46971" marB="4697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52972">
                <a:tc>
                  <a:txBody>
                    <a:bodyPr/>
                    <a:lstStyle>
                      <a:lvl1pPr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33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692150" indent="-266700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063625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3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490663" indent="-212725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916113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3733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8305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877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7449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096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01</a:t>
                      </a:r>
                    </a:p>
                  </a:txBody>
                  <a:tcPr marL="93966" marR="93966" marT="46971" marB="4697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33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692150" indent="-266700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063625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3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490663" indent="-212725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916113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3733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8305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877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7449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096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Общегосударственные вопросы</a:t>
                      </a:r>
                    </a:p>
                  </a:txBody>
                  <a:tcPr marL="93966" marR="93966" marT="46971" marB="4697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33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692150" indent="-266700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063625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3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490663" indent="-212725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916113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3733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8305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877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7449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096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183,1</a:t>
                      </a:r>
                    </a:p>
                  </a:txBody>
                  <a:tcPr marL="93966" marR="93966" marT="46971" marB="4697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33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692150" indent="-266700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063625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3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490663" indent="-212725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916113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3733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8305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877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7449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096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196,7</a:t>
                      </a:r>
                    </a:p>
                  </a:txBody>
                  <a:tcPr marL="93966" marR="93966" marT="46971" marB="4697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33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692150" indent="-266700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063625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3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490663" indent="-212725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916113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3733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8305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877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7449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096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177,8</a:t>
                      </a:r>
                    </a:p>
                  </a:txBody>
                  <a:tcPr marL="93966" marR="93966" marT="46971" marB="4697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33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692150" indent="-266700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063625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3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490663" indent="-212725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916113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3733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8305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877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7449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096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161,8</a:t>
                      </a:r>
                    </a:p>
                  </a:txBody>
                  <a:tcPr marL="93966" marR="93966" marT="46971" marB="4697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33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692150" indent="-266700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063625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3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490663" indent="-212725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916113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3733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8305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877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7449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096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161,8</a:t>
                      </a:r>
                    </a:p>
                  </a:txBody>
                  <a:tcPr marL="93966" marR="93966" marT="46971" marB="4697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52972">
                <a:tc>
                  <a:txBody>
                    <a:bodyPr/>
                    <a:lstStyle>
                      <a:lvl1pPr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33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692150" indent="-266700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063625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3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490663" indent="-212725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916113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3733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8305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877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7449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096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02</a:t>
                      </a:r>
                    </a:p>
                  </a:txBody>
                  <a:tcPr marL="93966" marR="93966" marT="46971" marB="4697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33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692150" indent="-266700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063625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3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490663" indent="-212725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916113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3733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8305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877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7449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096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Национальная оборона</a:t>
                      </a:r>
                    </a:p>
                  </a:txBody>
                  <a:tcPr marL="93966" marR="93966" marT="46971" marB="4697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33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692150" indent="-266700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063625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3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490663" indent="-212725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916113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3733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8305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877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7449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096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</a:p>
                  </a:txBody>
                  <a:tcPr marL="93966" marR="93966" marT="46971" marB="4697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33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692150" indent="-266700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063625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3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490663" indent="-212725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916113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3733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8305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877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7449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096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0,1</a:t>
                      </a:r>
                    </a:p>
                  </a:txBody>
                  <a:tcPr marL="93966" marR="93966" marT="46971" marB="4697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33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692150" indent="-266700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063625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3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490663" indent="-212725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916113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3733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8305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877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7449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096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0,1</a:t>
                      </a:r>
                    </a:p>
                  </a:txBody>
                  <a:tcPr marL="93966" marR="93966" marT="46971" marB="4697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33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692150" indent="-266700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063625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3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490663" indent="-212725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916113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3733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8305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877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7449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096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</a:p>
                  </a:txBody>
                  <a:tcPr marL="93966" marR="93966" marT="46971" marB="4697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33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692150" indent="-266700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063625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3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490663" indent="-212725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916113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3733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8305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877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7449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096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</a:p>
                  </a:txBody>
                  <a:tcPr marL="93966" marR="93966" marT="46971" marB="4697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561169">
                <a:tc>
                  <a:txBody>
                    <a:bodyPr/>
                    <a:lstStyle>
                      <a:lvl1pPr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33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692150" indent="-266700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063625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3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490663" indent="-212725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916113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3733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8305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877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7449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096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03</a:t>
                      </a:r>
                    </a:p>
                  </a:txBody>
                  <a:tcPr marL="93966" marR="93966" marT="46971" marB="4697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33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692150" indent="-266700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063625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3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490663" indent="-212725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916113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3733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8305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877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7449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096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Национальная безопасность и правоохранительная деятельность</a:t>
                      </a:r>
                    </a:p>
                  </a:txBody>
                  <a:tcPr marL="93966" marR="93966" marT="46971" marB="4697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33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692150" indent="-266700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063625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3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490663" indent="-212725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916113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3733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8305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877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7449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096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34,3</a:t>
                      </a:r>
                    </a:p>
                  </a:txBody>
                  <a:tcPr marL="93966" marR="93966" marT="46971" marB="4697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33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692150" indent="-266700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063625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3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490663" indent="-212725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916113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3733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8305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877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7449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096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28,3</a:t>
                      </a:r>
                    </a:p>
                  </a:txBody>
                  <a:tcPr marL="93966" marR="93966" marT="46971" marB="4697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33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692150" indent="-266700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063625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3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490663" indent="-212725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916113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3733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8305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877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7449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096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30,9</a:t>
                      </a:r>
                    </a:p>
                  </a:txBody>
                  <a:tcPr marL="93966" marR="93966" marT="46971" marB="4697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33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692150" indent="-266700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063625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3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490663" indent="-212725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916113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3733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8305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877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7449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096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26,7</a:t>
                      </a:r>
                    </a:p>
                  </a:txBody>
                  <a:tcPr marL="93966" marR="93966" marT="46971" marB="4697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33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692150" indent="-266700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063625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3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490663" indent="-212725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916113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3733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8305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877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7449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096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26,7</a:t>
                      </a:r>
                    </a:p>
                  </a:txBody>
                  <a:tcPr marL="93966" marR="93966" marT="46971" marB="4697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52972">
                <a:tc>
                  <a:txBody>
                    <a:bodyPr/>
                    <a:lstStyle>
                      <a:lvl1pPr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33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692150" indent="-266700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063625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3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490663" indent="-212725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916113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3733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8305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877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7449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096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04</a:t>
                      </a:r>
                    </a:p>
                  </a:txBody>
                  <a:tcPr marL="93966" marR="93966" marT="46971" marB="4697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33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692150" indent="-266700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063625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3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490663" indent="-212725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916113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3733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8305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877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7449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096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Национальная экономика</a:t>
                      </a:r>
                    </a:p>
                  </a:txBody>
                  <a:tcPr marL="93966" marR="93966" marT="46971" marB="4697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33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692150" indent="-266700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063625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3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490663" indent="-212725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916113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3733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8305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877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7449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096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47,5</a:t>
                      </a:r>
                    </a:p>
                  </a:txBody>
                  <a:tcPr marL="93966" marR="93966" marT="46971" marB="4697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33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692150" indent="-266700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063625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3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490663" indent="-212725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916113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3733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8305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877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7449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096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71,2</a:t>
                      </a:r>
                    </a:p>
                  </a:txBody>
                  <a:tcPr marL="93966" marR="93966" marT="46971" marB="4697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33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692150" indent="-266700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063625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3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490663" indent="-212725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916113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3733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8305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877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7449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096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63,8</a:t>
                      </a:r>
                    </a:p>
                  </a:txBody>
                  <a:tcPr marL="93966" marR="93966" marT="46971" marB="4697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33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692150" indent="-266700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063625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3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490663" indent="-212725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916113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3733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8305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877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7449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096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27,3</a:t>
                      </a:r>
                    </a:p>
                  </a:txBody>
                  <a:tcPr marL="93966" marR="93966" marT="46971" marB="4697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33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692150" indent="-266700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063625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3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490663" indent="-212725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916113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3733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8305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877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7449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096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27,4</a:t>
                      </a:r>
                    </a:p>
                  </a:txBody>
                  <a:tcPr marL="93966" marR="93966" marT="46971" marB="4697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52972">
                <a:tc>
                  <a:txBody>
                    <a:bodyPr/>
                    <a:lstStyle>
                      <a:lvl1pPr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33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692150" indent="-266700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063625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3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490663" indent="-212725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916113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3733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8305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877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7449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096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05</a:t>
                      </a:r>
                    </a:p>
                  </a:txBody>
                  <a:tcPr marL="93966" marR="93966" marT="46971" marB="4697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33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692150" indent="-266700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063625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3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490663" indent="-212725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916113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3733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8305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877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7449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096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Жилищно-коммунальное хозяйство</a:t>
                      </a:r>
                    </a:p>
                  </a:txBody>
                  <a:tcPr marL="93966" marR="93966" marT="46971" marB="4697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33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692150" indent="-266700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063625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3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490663" indent="-212725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916113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3733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8305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877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7449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096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28,6</a:t>
                      </a:r>
                    </a:p>
                  </a:txBody>
                  <a:tcPr marL="93966" marR="93966" marT="46971" marB="4697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33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692150" indent="-266700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063625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3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490663" indent="-212725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916113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3733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8305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877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7449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096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77,5</a:t>
                      </a:r>
                    </a:p>
                  </a:txBody>
                  <a:tcPr marL="93966" marR="93966" marT="46971" marB="4697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33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692150" indent="-266700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063625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3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490663" indent="-212725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916113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3733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8305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877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7449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096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140,5</a:t>
                      </a:r>
                    </a:p>
                  </a:txBody>
                  <a:tcPr marL="93966" marR="93966" marT="46971" marB="4697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33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692150" indent="-266700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063625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3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490663" indent="-212725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916113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3733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8305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877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7449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096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21,2</a:t>
                      </a:r>
                    </a:p>
                  </a:txBody>
                  <a:tcPr marL="93966" marR="93966" marT="46971" marB="4697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33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692150" indent="-266700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063625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3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490663" indent="-212725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916113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3733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8305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877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7449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096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21,2</a:t>
                      </a:r>
                    </a:p>
                  </a:txBody>
                  <a:tcPr marL="93966" marR="93966" marT="46971" marB="4697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352972">
                <a:tc>
                  <a:txBody>
                    <a:bodyPr/>
                    <a:lstStyle>
                      <a:lvl1pPr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33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692150" indent="-266700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063625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3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490663" indent="-212725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916113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3733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8305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877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7449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096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07</a:t>
                      </a:r>
                    </a:p>
                  </a:txBody>
                  <a:tcPr marL="93966" marR="93966" marT="46971" marB="4697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33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692150" indent="-266700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063625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3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490663" indent="-212725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916113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3733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8305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877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7449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096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Образование</a:t>
                      </a:r>
                    </a:p>
                  </a:txBody>
                  <a:tcPr marL="93966" marR="93966" marT="46971" marB="4697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33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692150" indent="-266700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063625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3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490663" indent="-212725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916113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3733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8305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877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7449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096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1697,5</a:t>
                      </a:r>
                    </a:p>
                  </a:txBody>
                  <a:tcPr marL="93966" marR="93966" marT="46971" marB="4697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33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692150" indent="-266700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063625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3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490663" indent="-212725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916113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3733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8305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877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7449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096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2163,5</a:t>
                      </a:r>
                    </a:p>
                  </a:txBody>
                  <a:tcPr marL="93966" marR="93966" marT="46971" marB="4697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33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692150" indent="-266700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063625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3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490663" indent="-212725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916113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3733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8305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877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7449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096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1913,0</a:t>
                      </a:r>
                    </a:p>
                  </a:txBody>
                  <a:tcPr marL="93966" marR="93966" marT="46971" marB="4697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33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692150" indent="-266700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063625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3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490663" indent="-212725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916113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3733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8305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877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7449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096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1992,6</a:t>
                      </a:r>
                    </a:p>
                  </a:txBody>
                  <a:tcPr marL="93966" marR="93966" marT="46971" marB="4697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33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692150" indent="-266700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063625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3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490663" indent="-212725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916113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3733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8305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877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7449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096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1978,6</a:t>
                      </a:r>
                    </a:p>
                  </a:txBody>
                  <a:tcPr marL="93966" marR="93966" marT="46971" marB="4697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352972">
                <a:tc>
                  <a:txBody>
                    <a:bodyPr/>
                    <a:lstStyle>
                      <a:lvl1pPr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33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692150" indent="-266700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063625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3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490663" indent="-212725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916113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3733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8305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877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7449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096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08</a:t>
                      </a:r>
                    </a:p>
                  </a:txBody>
                  <a:tcPr marL="93966" marR="93966" marT="46971" marB="4697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33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692150" indent="-266700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063625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3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490663" indent="-212725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916113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3733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8305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877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7449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096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Культура, кинематография</a:t>
                      </a:r>
                    </a:p>
                  </a:txBody>
                  <a:tcPr marL="93966" marR="93966" marT="46971" marB="4697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33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692150" indent="-266700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063625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3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490663" indent="-212725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916113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3733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8305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877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7449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096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59,0</a:t>
                      </a:r>
                    </a:p>
                  </a:txBody>
                  <a:tcPr marL="93966" marR="93966" marT="46971" marB="4697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33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692150" indent="-266700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063625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3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490663" indent="-212725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916113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3733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8305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877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7449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096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42,1</a:t>
                      </a:r>
                    </a:p>
                  </a:txBody>
                  <a:tcPr marL="93966" marR="93966" marT="46971" marB="4697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33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692150" indent="-266700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063625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3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490663" indent="-212725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916113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3733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8305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877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7449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096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42,3</a:t>
                      </a:r>
                    </a:p>
                  </a:txBody>
                  <a:tcPr marL="93966" marR="93966" marT="46971" marB="4697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33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692150" indent="-266700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063625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3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490663" indent="-212725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916113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3733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8305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877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7449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096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41,0</a:t>
                      </a:r>
                    </a:p>
                  </a:txBody>
                  <a:tcPr marL="93966" marR="93966" marT="46971" marB="4697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33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692150" indent="-266700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063625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3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490663" indent="-212725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916113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3733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8305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877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7449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096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40,7</a:t>
                      </a:r>
                    </a:p>
                  </a:txBody>
                  <a:tcPr marL="93966" marR="93966" marT="46971" marB="4697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352972">
                <a:tc>
                  <a:txBody>
                    <a:bodyPr/>
                    <a:lstStyle>
                      <a:lvl1pPr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33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692150" indent="-266700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063625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3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490663" indent="-212725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916113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3733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8305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877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7449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096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09</a:t>
                      </a:r>
                    </a:p>
                  </a:txBody>
                  <a:tcPr marL="93966" marR="93966" marT="46971" marB="4697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33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692150" indent="-266700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063625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3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490663" indent="-212725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916113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3733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8305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877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7449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096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Здравоохранение</a:t>
                      </a:r>
                    </a:p>
                  </a:txBody>
                  <a:tcPr marL="93966" marR="93966" marT="46971" marB="4697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33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692150" indent="-266700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063625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3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490663" indent="-212725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916113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3733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8305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877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7449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096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3,0</a:t>
                      </a:r>
                    </a:p>
                  </a:txBody>
                  <a:tcPr marL="93966" marR="93966" marT="46971" marB="4697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33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692150" indent="-266700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063625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3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490663" indent="-212725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916113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3733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8305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877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7449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096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47,4</a:t>
                      </a:r>
                    </a:p>
                  </a:txBody>
                  <a:tcPr marL="93966" marR="93966" marT="46971" marB="4697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33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692150" indent="-266700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063625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3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490663" indent="-212725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916113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3733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8305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877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7449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096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49,9</a:t>
                      </a:r>
                    </a:p>
                  </a:txBody>
                  <a:tcPr marL="93966" marR="93966" marT="46971" marB="4697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33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692150" indent="-266700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063625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3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490663" indent="-212725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916113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3733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8305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877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7449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096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</a:p>
                  </a:txBody>
                  <a:tcPr marL="93966" marR="93966" marT="46971" marB="4697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33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692150" indent="-266700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063625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3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490663" indent="-212725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916113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3733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8305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877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7449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096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</a:p>
                  </a:txBody>
                  <a:tcPr marL="93966" marR="93966" marT="46971" marB="4697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352972">
                <a:tc>
                  <a:txBody>
                    <a:bodyPr/>
                    <a:lstStyle>
                      <a:lvl1pPr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33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692150" indent="-266700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063625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3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490663" indent="-212725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916113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3733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8305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877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7449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096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10</a:t>
                      </a:r>
                    </a:p>
                  </a:txBody>
                  <a:tcPr marL="93966" marR="93966" marT="46971" marB="4697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33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692150" indent="-266700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063625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3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490663" indent="-212725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916113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3733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8305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877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7449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096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Социальная политика</a:t>
                      </a:r>
                    </a:p>
                  </a:txBody>
                  <a:tcPr marL="93966" marR="93966" marT="46971" marB="4697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33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692150" indent="-266700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063625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3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490663" indent="-212725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916113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3733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8305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877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7449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096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320,1</a:t>
                      </a:r>
                    </a:p>
                  </a:txBody>
                  <a:tcPr marL="93966" marR="93966" marT="46971" marB="4697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33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692150" indent="-266700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063625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3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490663" indent="-212725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916113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3733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8305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877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7449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096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355,7</a:t>
                      </a:r>
                    </a:p>
                  </a:txBody>
                  <a:tcPr marL="93966" marR="93966" marT="46971" marB="4697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33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692150" indent="-266700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063625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3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490663" indent="-212725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916113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3733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8305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877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7449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096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269,7</a:t>
                      </a:r>
                    </a:p>
                  </a:txBody>
                  <a:tcPr marL="93966" marR="93966" marT="46971" marB="4697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33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692150" indent="-266700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063625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3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490663" indent="-212725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916113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3733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8305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877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7449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096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248,1</a:t>
                      </a:r>
                    </a:p>
                  </a:txBody>
                  <a:tcPr marL="93966" marR="93966" marT="46971" marB="4697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33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692150" indent="-266700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063625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3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490663" indent="-212725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916113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3733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8305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877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7449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096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245,4</a:t>
                      </a:r>
                    </a:p>
                  </a:txBody>
                  <a:tcPr marL="93966" marR="93966" marT="46971" marB="4697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352972">
                <a:tc>
                  <a:txBody>
                    <a:bodyPr/>
                    <a:lstStyle>
                      <a:lvl1pPr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33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692150" indent="-266700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063625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3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490663" indent="-212725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916113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3733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8305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877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7449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096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11</a:t>
                      </a:r>
                    </a:p>
                  </a:txBody>
                  <a:tcPr marL="93966" marR="93966" marT="46971" marB="4697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33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692150" indent="-266700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063625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3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490663" indent="-212725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916113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3733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8305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877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7449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096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Физическая культура и спорт</a:t>
                      </a:r>
                    </a:p>
                  </a:txBody>
                  <a:tcPr marL="93966" marR="93966" marT="46971" marB="4697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33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692150" indent="-266700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063625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3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490663" indent="-212725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916113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3733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8305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877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7449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096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259,1</a:t>
                      </a:r>
                    </a:p>
                  </a:txBody>
                  <a:tcPr marL="93966" marR="93966" marT="46971" marB="4697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33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692150" indent="-266700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063625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3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490663" indent="-212725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916113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3733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8305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877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7449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096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313,0</a:t>
                      </a:r>
                    </a:p>
                  </a:txBody>
                  <a:tcPr marL="93966" marR="93966" marT="46971" marB="4697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33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692150" indent="-266700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063625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3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490663" indent="-212725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916113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3733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8305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877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7449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096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145,4</a:t>
                      </a:r>
                    </a:p>
                  </a:txBody>
                  <a:tcPr marL="93966" marR="93966" marT="46971" marB="4697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33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692150" indent="-266700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063625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3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490663" indent="-212725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916113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3733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8305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877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7449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096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126,7</a:t>
                      </a:r>
                    </a:p>
                  </a:txBody>
                  <a:tcPr marL="93966" marR="93966" marT="46971" marB="4697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33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692150" indent="-266700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063625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3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490663" indent="-212725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916113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3733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8305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877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7449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096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126,8</a:t>
                      </a:r>
                    </a:p>
                  </a:txBody>
                  <a:tcPr marL="93966" marR="93966" marT="46971" marB="4697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352972">
                <a:tc>
                  <a:txBody>
                    <a:bodyPr/>
                    <a:lstStyle>
                      <a:lvl1pPr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33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692150" indent="-266700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063625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3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490663" indent="-212725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916113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3733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8305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877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7449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096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12</a:t>
                      </a:r>
                    </a:p>
                  </a:txBody>
                  <a:tcPr marL="93966" marR="93966" marT="46971" marB="4697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33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692150" indent="-266700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063625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3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490663" indent="-212725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916113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3733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8305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877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7449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096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Средства массовой информации </a:t>
                      </a:r>
                    </a:p>
                  </a:txBody>
                  <a:tcPr marL="93966" marR="93966" marT="46971" marB="4697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33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692150" indent="-266700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063625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3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490663" indent="-212725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916113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3733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8305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877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7449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096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1,7</a:t>
                      </a:r>
                    </a:p>
                  </a:txBody>
                  <a:tcPr marL="93966" marR="93966" marT="46971" marB="4697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33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692150" indent="-266700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063625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3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490663" indent="-212725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916113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3733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8305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877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7449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096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1,4</a:t>
                      </a:r>
                    </a:p>
                  </a:txBody>
                  <a:tcPr marL="93966" marR="93966" marT="46971" marB="4697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33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692150" indent="-266700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063625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3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490663" indent="-212725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916113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3733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8305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877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7449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096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1,5</a:t>
                      </a:r>
                    </a:p>
                  </a:txBody>
                  <a:tcPr marL="93966" marR="93966" marT="46971" marB="4697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b="1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7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3966" marR="93966" marT="46971" marB="4697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b="1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7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3966" marR="93966" marT="46971" marB="4697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  <a:tr h="352972">
                <a:tc>
                  <a:txBody>
                    <a:bodyPr/>
                    <a:lstStyle>
                      <a:lvl1pPr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33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692150" indent="-266700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063625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3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490663" indent="-212725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916113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3733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8305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877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7449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096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13</a:t>
                      </a:r>
                    </a:p>
                  </a:txBody>
                  <a:tcPr marL="93966" marR="93966" marT="46971" marB="4697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33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692150" indent="-266700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063625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3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490663" indent="-212725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916113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3733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8305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877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7449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096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Обслуживание муниципального долга</a:t>
                      </a:r>
                    </a:p>
                  </a:txBody>
                  <a:tcPr marL="93966" marR="93966" marT="46971" marB="4697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33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692150" indent="-266700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063625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3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490663" indent="-212725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916113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3733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8305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877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7449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096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</a:p>
                  </a:txBody>
                  <a:tcPr marL="93966" marR="93966" marT="46971" marB="4697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33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692150" indent="-266700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063625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3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490663" indent="-212725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916113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3733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8305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877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7449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096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</a:p>
                  </a:txBody>
                  <a:tcPr marL="93966" marR="93966" marT="46971" marB="4697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33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692150" indent="-266700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063625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3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490663" indent="-212725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916113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3733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8305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877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7449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096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14,0</a:t>
                      </a:r>
                    </a:p>
                  </a:txBody>
                  <a:tcPr marL="93966" marR="93966" marT="46971" marB="4697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33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692150" indent="-266700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063625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3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490663" indent="-212725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916113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3733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8305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877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7449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096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14,0</a:t>
                      </a:r>
                    </a:p>
                  </a:txBody>
                  <a:tcPr marL="93966" marR="93966" marT="46971" marB="4697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33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692150" indent="-266700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063625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3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490663" indent="-212725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916113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3733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8305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877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7449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096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14,0</a:t>
                      </a:r>
                    </a:p>
                  </a:txBody>
                  <a:tcPr marL="93966" marR="93966" marT="46971" marB="4697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4"/>
                  </a:ext>
                </a:extLst>
              </a:tr>
              <a:tr h="551056">
                <a:tc>
                  <a:txBody>
                    <a:bodyPr/>
                    <a:lstStyle>
                      <a:lvl1pPr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33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692150" indent="-266700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063625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3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490663" indent="-212725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916113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3733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8305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877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7449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096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14</a:t>
                      </a:r>
                    </a:p>
                  </a:txBody>
                  <a:tcPr marL="93966" marR="93966" marT="46971" marB="4697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33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692150" indent="-266700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063625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3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490663" indent="-212725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916113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3733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8305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877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7449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096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Дотации на выравнивание уровня бюджетной обеспеченности сельских поселений</a:t>
                      </a:r>
                    </a:p>
                  </a:txBody>
                  <a:tcPr marL="93966" marR="93966" marT="46971" marB="4697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33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692150" indent="-266700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063625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3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490663" indent="-212725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916113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3733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8305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877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7449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096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49,9</a:t>
                      </a:r>
                    </a:p>
                  </a:txBody>
                  <a:tcPr marL="93966" marR="93966" marT="46971" marB="4697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33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692150" indent="-266700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063625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3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490663" indent="-212725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916113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3733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8305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877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7449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096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28,1</a:t>
                      </a:r>
                    </a:p>
                  </a:txBody>
                  <a:tcPr marL="93966" marR="93966" marT="46971" marB="4697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33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692150" indent="-266700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063625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3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490663" indent="-212725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916113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3733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8305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877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7449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096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7,4</a:t>
                      </a:r>
                    </a:p>
                  </a:txBody>
                  <a:tcPr marL="93966" marR="93966" marT="46971" marB="4697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33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692150" indent="-266700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063625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3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490663" indent="-212725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916113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3733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8305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877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7449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096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3,1</a:t>
                      </a:r>
                    </a:p>
                  </a:txBody>
                  <a:tcPr marL="93966" marR="93966" marT="46971" marB="4697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33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692150" indent="-266700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063625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3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490663" indent="-212725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916113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3733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8305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877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7449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096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3,1</a:t>
                      </a:r>
                    </a:p>
                  </a:txBody>
                  <a:tcPr marL="93966" marR="93966" marT="46971" marB="4697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5"/>
                  </a:ext>
                </a:extLst>
              </a:tr>
              <a:tr h="352972">
                <a:tc>
                  <a:txBody>
                    <a:bodyPr/>
                    <a:lstStyle>
                      <a:lvl1pPr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33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692150" indent="-266700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063625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3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490663" indent="-212725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916113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3733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8305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877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7449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096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15</a:t>
                      </a:r>
                    </a:p>
                  </a:txBody>
                  <a:tcPr marL="93966" marR="93966" marT="46971" marB="4697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33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692150" indent="-266700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063625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3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490663" indent="-212725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916113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3733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8305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877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7449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096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Условно утвержденные расходы</a:t>
                      </a:r>
                    </a:p>
                  </a:txBody>
                  <a:tcPr marL="93966" marR="93966" marT="46971" marB="4697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33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692150" indent="-266700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063625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3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490663" indent="-212725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916113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3733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8305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877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7449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096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</a:p>
                  </a:txBody>
                  <a:tcPr marL="93966" marR="93966" marT="46971" marB="4697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33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692150" indent="-266700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063625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3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490663" indent="-212725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916113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3733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8305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877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7449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096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</a:p>
                  </a:txBody>
                  <a:tcPr marL="93966" marR="93966" marT="46971" marB="4697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33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692150" indent="-266700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063625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3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490663" indent="-212725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916113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3733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8305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877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7449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096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</a:p>
                  </a:txBody>
                  <a:tcPr marL="93966" marR="93966" marT="46971" marB="4697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33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692150" indent="-266700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063625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3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490663" indent="-212725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916113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3733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8305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877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7449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096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27,3</a:t>
                      </a:r>
                    </a:p>
                  </a:txBody>
                  <a:tcPr marL="93966" marR="93966" marT="46971" marB="4697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33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692150" indent="-266700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063625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3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490663" indent="-212725" defTabSz="909638" eaLnBrk="0" hangingPunct="0">
                        <a:spcBef>
                          <a:spcPct val="20000"/>
                        </a:spcBef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916113" indent="-212725" defTabSz="909638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3733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8305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877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744913" indent="-212725" defTabSz="90963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defRPr sz="21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096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55,2</a:t>
                      </a:r>
                    </a:p>
                  </a:txBody>
                  <a:tcPr marL="93966" marR="93966" marT="46971" marB="4697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6"/>
                  </a:ext>
                </a:extLst>
              </a:tr>
            </a:tbl>
          </a:graphicData>
        </a:graphic>
      </p:graphicFrame>
      <p:sp>
        <p:nvSpPr>
          <p:cNvPr id="147605" name="Text Box 162"/>
          <p:cNvSpPr txBox="1">
            <a:spLocks noChangeArrowheads="1"/>
          </p:cNvSpPr>
          <p:nvPr/>
        </p:nvSpPr>
        <p:spPr bwMode="auto">
          <a:xfrm>
            <a:off x="10056725" y="374982"/>
            <a:ext cx="174087" cy="4467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53975" cap="rnd" cmpd="thinThick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6168" tIns="44812" rIns="86168" bIns="44812" anchor="b">
            <a:spAutoFit/>
          </a:bodyPr>
          <a:lstStyle>
            <a:lvl1pPr defTabSz="850900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 defTabSz="850900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 defTabSz="850900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 defTabSz="850900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 defTabSz="850900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ctr" defTabSz="893445"/>
            <a:endParaRPr lang="ru-RU" altLang="ru-RU" sz="2205"/>
          </a:p>
        </p:txBody>
      </p:sp>
    </p:spTree>
    <p:extLst>
      <p:ext uri="{BB962C8B-B14F-4D97-AF65-F5344CB8AC3E}">
        <p14:creationId xmlns:p14="http://schemas.microsoft.com/office/powerpoint/2010/main" xmlns="" val="214957353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Схема 13"/>
          <p:cNvGraphicFramePr/>
          <p:nvPr/>
        </p:nvGraphicFramePr>
        <p:xfrm>
          <a:off x="427466" y="1427229"/>
          <a:ext cx="9992632" cy="534566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150531" name="Заголовок 1"/>
          <p:cNvGrpSpPr>
            <a:grpSpLocks/>
          </p:cNvGrpSpPr>
          <p:nvPr/>
        </p:nvGrpSpPr>
        <p:grpSpPr bwMode="auto">
          <a:xfrm>
            <a:off x="6662500" y="5759054"/>
            <a:ext cx="3920490" cy="1261824"/>
            <a:chOff x="4124" y="3225"/>
            <a:chExt cx="1440" cy="457"/>
          </a:xfrm>
        </p:grpSpPr>
        <p:pic>
          <p:nvPicPr>
            <p:cNvPr id="150586" name="Заголовок 1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24" y="3225"/>
              <a:ext cx="1440" cy="4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0587" name="Text Box 5"/>
            <p:cNvSpPr txBox="1">
              <a:spLocks noChangeArrowheads="1"/>
            </p:cNvSpPr>
            <p:nvPr/>
          </p:nvSpPr>
          <p:spPr bwMode="auto">
            <a:xfrm>
              <a:off x="4284" y="3279"/>
              <a:ext cx="1233" cy="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2111" tIns="46056" rIns="92111" bIns="46056" anchor="ctr"/>
            <a:lstStyle>
              <a:lvl1pPr defTabSz="938213">
                <a:defRPr sz="1700">
                  <a:solidFill>
                    <a:srgbClr val="990000"/>
                  </a:solidFill>
                  <a:latin typeface="Arial" panose="020B0604020202020204" pitchFamily="34" charset="0"/>
                </a:defRPr>
              </a:lvl1pPr>
              <a:lvl2pPr marL="742950" indent="-285750" defTabSz="938213">
                <a:defRPr sz="1700">
                  <a:solidFill>
                    <a:srgbClr val="990000"/>
                  </a:solidFill>
                  <a:latin typeface="Arial" panose="020B0604020202020204" pitchFamily="34" charset="0"/>
                </a:defRPr>
              </a:lvl2pPr>
              <a:lvl3pPr marL="1143000" indent="-228600" defTabSz="938213">
                <a:defRPr sz="1700">
                  <a:solidFill>
                    <a:srgbClr val="990000"/>
                  </a:solidFill>
                  <a:latin typeface="Arial" panose="020B0604020202020204" pitchFamily="34" charset="0"/>
                </a:defRPr>
              </a:lvl3pPr>
              <a:lvl4pPr marL="1600200" indent="-228600" defTabSz="938213">
                <a:defRPr sz="1700">
                  <a:solidFill>
                    <a:srgbClr val="990000"/>
                  </a:solidFill>
                  <a:latin typeface="Arial" panose="020B0604020202020204" pitchFamily="34" charset="0"/>
                </a:defRPr>
              </a:lvl4pPr>
              <a:lvl5pPr marL="2057400" indent="-228600" defTabSz="938213">
                <a:defRPr sz="1700">
                  <a:solidFill>
                    <a:srgbClr val="990000"/>
                  </a:solidFill>
                  <a:latin typeface="Arial" panose="020B0604020202020204" pitchFamily="34" charset="0"/>
                </a:defRPr>
              </a:lvl5pPr>
              <a:lvl6pPr marL="2514600" indent="-228600" defTabSz="938213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rgbClr val="990000"/>
                  </a:solidFill>
                  <a:latin typeface="Arial" panose="020B0604020202020204" pitchFamily="34" charset="0"/>
                </a:defRPr>
              </a:lvl6pPr>
              <a:lvl7pPr marL="2971800" indent="-228600" defTabSz="938213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rgbClr val="990000"/>
                  </a:solidFill>
                  <a:latin typeface="Arial" panose="020B0604020202020204" pitchFamily="34" charset="0"/>
                </a:defRPr>
              </a:lvl7pPr>
              <a:lvl8pPr marL="3429000" indent="-228600" defTabSz="938213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rgbClr val="990000"/>
                  </a:solidFill>
                  <a:latin typeface="Arial" panose="020B0604020202020204" pitchFamily="34" charset="0"/>
                </a:defRPr>
              </a:lvl8pPr>
              <a:lvl9pPr marL="3886200" indent="-228600" defTabSz="938213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rgbClr val="990000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85124"/>
              <a:r>
                <a:rPr lang="ru-RU" altLang="ru-RU" sz="168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1400</a:t>
              </a:r>
              <a:r>
                <a:rPr lang="ru-RU" altLang="ru-RU" sz="168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Дотации бюджетам поселений – </a:t>
              </a:r>
              <a:r>
                <a:rPr lang="ru-RU" altLang="ru-RU" sz="168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7,4</a:t>
              </a:r>
              <a:endParaRPr lang="ru-RU" altLang="ru-RU" sz="168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50532" name="Заголовок 1"/>
          <p:cNvGrpSpPr>
            <a:grpSpLocks/>
          </p:cNvGrpSpPr>
          <p:nvPr/>
        </p:nvGrpSpPr>
        <p:grpSpPr bwMode="auto">
          <a:xfrm>
            <a:off x="7534276" y="4983957"/>
            <a:ext cx="2872026" cy="878444"/>
            <a:chOff x="3413" y="3832"/>
            <a:chExt cx="1409" cy="430"/>
          </a:xfrm>
        </p:grpSpPr>
        <p:pic>
          <p:nvPicPr>
            <p:cNvPr id="150584" name="Заголовок 1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13" y="3832"/>
              <a:ext cx="1409" cy="4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0585" name="Text Box 8"/>
            <p:cNvSpPr txBox="1">
              <a:spLocks noChangeArrowheads="1"/>
            </p:cNvSpPr>
            <p:nvPr/>
          </p:nvSpPr>
          <p:spPr bwMode="auto">
            <a:xfrm>
              <a:off x="3451" y="3896"/>
              <a:ext cx="1270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2111" tIns="46056" rIns="92111" bIns="46056" anchor="ctr"/>
            <a:lstStyle>
              <a:lvl1pPr defTabSz="938213">
                <a:defRPr sz="1700">
                  <a:solidFill>
                    <a:srgbClr val="990000"/>
                  </a:solidFill>
                  <a:latin typeface="Arial" panose="020B0604020202020204" pitchFamily="34" charset="0"/>
                </a:defRPr>
              </a:lvl1pPr>
              <a:lvl2pPr marL="742950" indent="-285750" defTabSz="938213">
                <a:defRPr sz="1700">
                  <a:solidFill>
                    <a:srgbClr val="990000"/>
                  </a:solidFill>
                  <a:latin typeface="Arial" panose="020B0604020202020204" pitchFamily="34" charset="0"/>
                </a:defRPr>
              </a:lvl2pPr>
              <a:lvl3pPr marL="1143000" indent="-228600" defTabSz="938213">
                <a:defRPr sz="1700">
                  <a:solidFill>
                    <a:srgbClr val="990000"/>
                  </a:solidFill>
                  <a:latin typeface="Arial" panose="020B0604020202020204" pitchFamily="34" charset="0"/>
                </a:defRPr>
              </a:lvl3pPr>
              <a:lvl4pPr marL="1600200" indent="-228600" defTabSz="938213">
                <a:defRPr sz="1700">
                  <a:solidFill>
                    <a:srgbClr val="990000"/>
                  </a:solidFill>
                  <a:latin typeface="Arial" panose="020B0604020202020204" pitchFamily="34" charset="0"/>
                </a:defRPr>
              </a:lvl4pPr>
              <a:lvl5pPr marL="2057400" indent="-228600" defTabSz="938213">
                <a:defRPr sz="1700">
                  <a:solidFill>
                    <a:srgbClr val="990000"/>
                  </a:solidFill>
                  <a:latin typeface="Arial" panose="020B0604020202020204" pitchFamily="34" charset="0"/>
                </a:defRPr>
              </a:lvl5pPr>
              <a:lvl6pPr marL="2514600" indent="-228600" defTabSz="938213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rgbClr val="990000"/>
                  </a:solidFill>
                  <a:latin typeface="Arial" panose="020B0604020202020204" pitchFamily="34" charset="0"/>
                </a:defRPr>
              </a:lvl6pPr>
              <a:lvl7pPr marL="2971800" indent="-228600" defTabSz="938213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rgbClr val="990000"/>
                  </a:solidFill>
                  <a:latin typeface="Arial" panose="020B0604020202020204" pitchFamily="34" charset="0"/>
                </a:defRPr>
              </a:lvl7pPr>
              <a:lvl8pPr marL="3429000" indent="-228600" defTabSz="938213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rgbClr val="990000"/>
                  </a:solidFill>
                  <a:latin typeface="Arial" panose="020B0604020202020204" pitchFamily="34" charset="0"/>
                </a:defRPr>
              </a:lvl8pPr>
              <a:lvl9pPr marL="3886200" indent="-228600" defTabSz="938213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rgbClr val="990000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85124"/>
              <a:r>
                <a:rPr lang="ru-RU" altLang="ru-RU" sz="168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1100</a:t>
              </a:r>
              <a:r>
                <a:rPr lang="ru-RU" altLang="ru-RU" sz="168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Физическая культура и спорт – 145,4</a:t>
              </a:r>
            </a:p>
          </p:txBody>
        </p:sp>
      </p:grpSp>
      <p:grpSp>
        <p:nvGrpSpPr>
          <p:cNvPr id="150533" name="Заголовок 1"/>
          <p:cNvGrpSpPr>
            <a:grpSpLocks/>
          </p:cNvGrpSpPr>
          <p:nvPr/>
        </p:nvGrpSpPr>
        <p:grpSpPr bwMode="auto">
          <a:xfrm>
            <a:off x="7800975" y="2495313"/>
            <a:ext cx="2638664" cy="1521856"/>
            <a:chOff x="204" y="3180"/>
            <a:chExt cx="1524" cy="487"/>
          </a:xfrm>
        </p:grpSpPr>
        <p:pic>
          <p:nvPicPr>
            <p:cNvPr id="150582" name="Заголовок 1"/>
            <p:cNvPicPr>
              <a:picLocks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4" y="3180"/>
              <a:ext cx="1524" cy="4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0583" name="Text Box 11"/>
            <p:cNvSpPr txBox="1">
              <a:spLocks noChangeArrowheads="1"/>
            </p:cNvSpPr>
            <p:nvPr/>
          </p:nvSpPr>
          <p:spPr bwMode="auto">
            <a:xfrm>
              <a:off x="329" y="3306"/>
              <a:ext cx="1270" cy="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2111" tIns="46056" rIns="92111" bIns="46056" anchor="ctr"/>
            <a:lstStyle>
              <a:lvl1pPr defTabSz="938213">
                <a:defRPr sz="1700">
                  <a:solidFill>
                    <a:srgbClr val="990000"/>
                  </a:solidFill>
                  <a:latin typeface="Arial" panose="020B0604020202020204" pitchFamily="34" charset="0"/>
                </a:defRPr>
              </a:lvl1pPr>
              <a:lvl2pPr marL="742950" indent="-285750" defTabSz="938213">
                <a:defRPr sz="1700">
                  <a:solidFill>
                    <a:srgbClr val="990000"/>
                  </a:solidFill>
                  <a:latin typeface="Arial" panose="020B0604020202020204" pitchFamily="34" charset="0"/>
                </a:defRPr>
              </a:lvl2pPr>
              <a:lvl3pPr marL="1143000" indent="-228600" defTabSz="938213">
                <a:defRPr sz="1700">
                  <a:solidFill>
                    <a:srgbClr val="990000"/>
                  </a:solidFill>
                  <a:latin typeface="Arial" panose="020B0604020202020204" pitchFamily="34" charset="0"/>
                </a:defRPr>
              </a:lvl3pPr>
              <a:lvl4pPr marL="1600200" indent="-228600" defTabSz="938213">
                <a:defRPr sz="1700">
                  <a:solidFill>
                    <a:srgbClr val="990000"/>
                  </a:solidFill>
                  <a:latin typeface="Arial" panose="020B0604020202020204" pitchFamily="34" charset="0"/>
                </a:defRPr>
              </a:lvl4pPr>
              <a:lvl5pPr marL="2057400" indent="-228600" defTabSz="938213">
                <a:defRPr sz="1700">
                  <a:solidFill>
                    <a:srgbClr val="990000"/>
                  </a:solidFill>
                  <a:latin typeface="Arial" panose="020B0604020202020204" pitchFamily="34" charset="0"/>
                </a:defRPr>
              </a:lvl5pPr>
              <a:lvl6pPr marL="2514600" indent="-228600" defTabSz="938213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rgbClr val="990000"/>
                  </a:solidFill>
                  <a:latin typeface="Arial" panose="020B0604020202020204" pitchFamily="34" charset="0"/>
                </a:defRPr>
              </a:lvl6pPr>
              <a:lvl7pPr marL="2971800" indent="-228600" defTabSz="938213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rgbClr val="990000"/>
                  </a:solidFill>
                  <a:latin typeface="Arial" panose="020B0604020202020204" pitchFamily="34" charset="0"/>
                </a:defRPr>
              </a:lvl7pPr>
              <a:lvl8pPr marL="3429000" indent="-228600" defTabSz="938213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rgbClr val="990000"/>
                  </a:solidFill>
                  <a:latin typeface="Arial" panose="020B0604020202020204" pitchFamily="34" charset="0"/>
                </a:defRPr>
              </a:lvl8pPr>
              <a:lvl9pPr marL="3886200" indent="-228600" defTabSz="938213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rgbClr val="990000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85124"/>
              <a:endParaRPr lang="ru-RU" altLang="ru-RU" sz="168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50534" name="Заголовок 1"/>
          <p:cNvGrpSpPr>
            <a:grpSpLocks/>
          </p:cNvGrpSpPr>
          <p:nvPr/>
        </p:nvGrpSpPr>
        <p:grpSpPr bwMode="auto">
          <a:xfrm>
            <a:off x="393382" y="3570446"/>
            <a:ext cx="2420303" cy="1040130"/>
            <a:chOff x="886" y="3587"/>
            <a:chExt cx="1455" cy="391"/>
          </a:xfrm>
        </p:grpSpPr>
        <p:pic>
          <p:nvPicPr>
            <p:cNvPr id="150580" name="Заголовок 1"/>
            <p:cNvPicPr>
              <a:picLocks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6" y="3587"/>
              <a:ext cx="1455" cy="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0581" name="Text Box 14"/>
            <p:cNvSpPr txBox="1">
              <a:spLocks noChangeArrowheads="1"/>
            </p:cNvSpPr>
            <p:nvPr/>
          </p:nvSpPr>
          <p:spPr bwMode="auto">
            <a:xfrm>
              <a:off x="964" y="3678"/>
              <a:ext cx="1270" cy="2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2111" tIns="46056" rIns="92111" bIns="46056" anchor="ctr"/>
            <a:lstStyle>
              <a:lvl1pPr defTabSz="938213">
                <a:defRPr sz="1700">
                  <a:solidFill>
                    <a:srgbClr val="990000"/>
                  </a:solidFill>
                  <a:latin typeface="Arial" panose="020B0604020202020204" pitchFamily="34" charset="0"/>
                </a:defRPr>
              </a:lvl1pPr>
              <a:lvl2pPr marL="742950" indent="-285750" defTabSz="938213">
                <a:defRPr sz="1700">
                  <a:solidFill>
                    <a:srgbClr val="990000"/>
                  </a:solidFill>
                  <a:latin typeface="Arial" panose="020B0604020202020204" pitchFamily="34" charset="0"/>
                </a:defRPr>
              </a:lvl2pPr>
              <a:lvl3pPr marL="1143000" indent="-228600" defTabSz="938213">
                <a:defRPr sz="1700">
                  <a:solidFill>
                    <a:srgbClr val="990000"/>
                  </a:solidFill>
                  <a:latin typeface="Arial" panose="020B0604020202020204" pitchFamily="34" charset="0"/>
                </a:defRPr>
              </a:lvl3pPr>
              <a:lvl4pPr marL="1600200" indent="-228600" defTabSz="938213">
                <a:defRPr sz="1700">
                  <a:solidFill>
                    <a:srgbClr val="990000"/>
                  </a:solidFill>
                  <a:latin typeface="Arial" panose="020B0604020202020204" pitchFamily="34" charset="0"/>
                </a:defRPr>
              </a:lvl4pPr>
              <a:lvl5pPr marL="2057400" indent="-228600" defTabSz="938213">
                <a:defRPr sz="1700">
                  <a:solidFill>
                    <a:srgbClr val="990000"/>
                  </a:solidFill>
                  <a:latin typeface="Arial" panose="020B0604020202020204" pitchFamily="34" charset="0"/>
                </a:defRPr>
              </a:lvl5pPr>
              <a:lvl6pPr marL="2514600" indent="-228600" defTabSz="938213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rgbClr val="990000"/>
                  </a:solidFill>
                  <a:latin typeface="Arial" panose="020B0604020202020204" pitchFamily="34" charset="0"/>
                </a:defRPr>
              </a:lvl6pPr>
              <a:lvl7pPr marL="2971800" indent="-228600" defTabSz="938213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rgbClr val="990000"/>
                  </a:solidFill>
                  <a:latin typeface="Arial" panose="020B0604020202020204" pitchFamily="34" charset="0"/>
                </a:defRPr>
              </a:lvl7pPr>
              <a:lvl8pPr marL="3429000" indent="-228600" defTabSz="938213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rgbClr val="990000"/>
                  </a:solidFill>
                  <a:latin typeface="Arial" panose="020B0604020202020204" pitchFamily="34" charset="0"/>
                </a:defRPr>
              </a:lvl8pPr>
              <a:lvl9pPr marL="3886200" indent="-228600" defTabSz="938213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rgbClr val="990000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85124"/>
              <a:r>
                <a:rPr lang="ru-RU" altLang="ru-RU" sz="168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0800</a:t>
              </a:r>
              <a:r>
                <a:rPr lang="ru-RU" altLang="ru-RU" sz="168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Культура </a:t>
              </a:r>
            </a:p>
            <a:p>
              <a:pPr algn="ctr" defTabSz="985124"/>
              <a:r>
                <a:rPr lang="ru-RU" altLang="ru-RU" sz="168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– 42,3</a:t>
              </a:r>
            </a:p>
          </p:txBody>
        </p:sp>
      </p:grpSp>
      <p:grpSp>
        <p:nvGrpSpPr>
          <p:cNvPr id="150535" name="Заголовок 1"/>
          <p:cNvGrpSpPr>
            <a:grpSpLocks/>
          </p:cNvGrpSpPr>
          <p:nvPr/>
        </p:nvGrpSpPr>
        <p:grpSpPr bwMode="auto">
          <a:xfrm>
            <a:off x="7275910" y="1431847"/>
            <a:ext cx="2565320" cy="1083469"/>
            <a:chOff x="76" y="1822"/>
            <a:chExt cx="1420" cy="472"/>
          </a:xfrm>
        </p:grpSpPr>
        <p:pic>
          <p:nvPicPr>
            <p:cNvPr id="150578" name="Заголовок 1"/>
            <p:cNvPicPr>
              <a:picLocks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" y="1822"/>
              <a:ext cx="1420" cy="4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0579" name="Text Box 17"/>
            <p:cNvSpPr txBox="1">
              <a:spLocks noChangeArrowheads="1"/>
            </p:cNvSpPr>
            <p:nvPr/>
          </p:nvSpPr>
          <p:spPr bwMode="auto">
            <a:xfrm>
              <a:off x="159" y="1917"/>
              <a:ext cx="1264" cy="2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2111" tIns="46056" rIns="92111" bIns="46056" anchor="ctr"/>
            <a:lstStyle>
              <a:lvl1pPr defTabSz="938213">
                <a:defRPr sz="1700">
                  <a:solidFill>
                    <a:srgbClr val="990000"/>
                  </a:solidFill>
                  <a:latin typeface="Arial" panose="020B0604020202020204" pitchFamily="34" charset="0"/>
                </a:defRPr>
              </a:lvl1pPr>
              <a:lvl2pPr marL="742950" indent="-285750" defTabSz="938213">
                <a:defRPr sz="1700">
                  <a:solidFill>
                    <a:srgbClr val="990000"/>
                  </a:solidFill>
                  <a:latin typeface="Arial" panose="020B0604020202020204" pitchFamily="34" charset="0"/>
                </a:defRPr>
              </a:lvl2pPr>
              <a:lvl3pPr marL="1143000" indent="-228600" defTabSz="938213">
                <a:defRPr sz="1700">
                  <a:solidFill>
                    <a:srgbClr val="990000"/>
                  </a:solidFill>
                  <a:latin typeface="Arial" panose="020B0604020202020204" pitchFamily="34" charset="0"/>
                </a:defRPr>
              </a:lvl3pPr>
              <a:lvl4pPr marL="1600200" indent="-228600" defTabSz="938213">
                <a:defRPr sz="1700">
                  <a:solidFill>
                    <a:srgbClr val="990000"/>
                  </a:solidFill>
                  <a:latin typeface="Arial" panose="020B0604020202020204" pitchFamily="34" charset="0"/>
                </a:defRPr>
              </a:lvl4pPr>
              <a:lvl5pPr marL="2057400" indent="-228600" defTabSz="938213">
                <a:defRPr sz="1700">
                  <a:solidFill>
                    <a:srgbClr val="990000"/>
                  </a:solidFill>
                  <a:latin typeface="Arial" panose="020B0604020202020204" pitchFamily="34" charset="0"/>
                </a:defRPr>
              </a:lvl5pPr>
              <a:lvl6pPr marL="2514600" indent="-228600" defTabSz="938213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rgbClr val="990000"/>
                  </a:solidFill>
                  <a:latin typeface="Arial" panose="020B0604020202020204" pitchFamily="34" charset="0"/>
                </a:defRPr>
              </a:lvl6pPr>
              <a:lvl7pPr marL="2971800" indent="-228600" defTabSz="938213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rgbClr val="990000"/>
                  </a:solidFill>
                  <a:latin typeface="Arial" panose="020B0604020202020204" pitchFamily="34" charset="0"/>
                </a:defRPr>
              </a:lvl7pPr>
              <a:lvl8pPr marL="3429000" indent="-228600" defTabSz="938213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rgbClr val="990000"/>
                  </a:solidFill>
                  <a:latin typeface="Arial" panose="020B0604020202020204" pitchFamily="34" charset="0"/>
                </a:defRPr>
              </a:lvl8pPr>
              <a:lvl9pPr marL="3886200" indent="-228600" defTabSz="938213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rgbClr val="990000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85124"/>
              <a:r>
                <a:rPr lang="ru-RU" altLang="ru-RU" sz="168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0200</a:t>
              </a:r>
              <a:r>
                <a:rPr lang="ru-RU" altLang="ru-RU" sz="168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Национальная оборона – 0,1</a:t>
              </a:r>
            </a:p>
          </p:txBody>
        </p:sp>
      </p:grpSp>
      <p:grpSp>
        <p:nvGrpSpPr>
          <p:cNvPr id="150536" name="Заголовок 1"/>
          <p:cNvGrpSpPr>
            <a:grpSpLocks/>
          </p:cNvGrpSpPr>
          <p:nvPr/>
        </p:nvGrpSpPr>
        <p:grpSpPr bwMode="auto">
          <a:xfrm>
            <a:off x="378381" y="5670709"/>
            <a:ext cx="3225403" cy="776764"/>
            <a:chOff x="4089" y="2271"/>
            <a:chExt cx="1287" cy="576"/>
          </a:xfrm>
        </p:grpSpPr>
        <p:pic>
          <p:nvPicPr>
            <p:cNvPr id="150576" name="Заголовок 1"/>
            <p:cNvPicPr>
              <a:picLocks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89" y="2271"/>
              <a:ext cx="1287" cy="576"/>
            </a:xfrm>
            <a:prstGeom prst="rect">
              <a:avLst/>
            </a:prstGeom>
            <a:noFill/>
            <a:ln w="9525">
              <a:solidFill>
                <a:srgbClr val="92D05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0577" name="Text Box 23"/>
            <p:cNvSpPr txBox="1">
              <a:spLocks noChangeArrowheads="1"/>
            </p:cNvSpPr>
            <p:nvPr/>
          </p:nvSpPr>
          <p:spPr bwMode="auto">
            <a:xfrm>
              <a:off x="4158" y="2347"/>
              <a:ext cx="1134" cy="424"/>
            </a:xfrm>
            <a:prstGeom prst="rect">
              <a:avLst/>
            </a:prstGeom>
            <a:noFill/>
            <a:ln w="9525">
              <a:solidFill>
                <a:srgbClr val="92D05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92111" tIns="46056" rIns="92111" bIns="46056" anchor="ctr"/>
            <a:lstStyle>
              <a:lvl1pPr defTabSz="938213">
                <a:defRPr sz="1700">
                  <a:solidFill>
                    <a:srgbClr val="990000"/>
                  </a:solidFill>
                  <a:latin typeface="Arial" panose="020B0604020202020204" pitchFamily="34" charset="0"/>
                </a:defRPr>
              </a:lvl1pPr>
              <a:lvl2pPr marL="742950" indent="-285750" defTabSz="938213">
                <a:defRPr sz="1700">
                  <a:solidFill>
                    <a:srgbClr val="990000"/>
                  </a:solidFill>
                  <a:latin typeface="Arial" panose="020B0604020202020204" pitchFamily="34" charset="0"/>
                </a:defRPr>
              </a:lvl2pPr>
              <a:lvl3pPr marL="1143000" indent="-228600" defTabSz="938213">
                <a:defRPr sz="1700">
                  <a:solidFill>
                    <a:srgbClr val="990000"/>
                  </a:solidFill>
                  <a:latin typeface="Arial" panose="020B0604020202020204" pitchFamily="34" charset="0"/>
                </a:defRPr>
              </a:lvl3pPr>
              <a:lvl4pPr marL="1600200" indent="-228600" defTabSz="938213">
                <a:defRPr sz="1700">
                  <a:solidFill>
                    <a:srgbClr val="990000"/>
                  </a:solidFill>
                  <a:latin typeface="Arial" panose="020B0604020202020204" pitchFamily="34" charset="0"/>
                </a:defRPr>
              </a:lvl4pPr>
              <a:lvl5pPr marL="2057400" indent="-228600" defTabSz="938213">
                <a:defRPr sz="1700">
                  <a:solidFill>
                    <a:srgbClr val="990000"/>
                  </a:solidFill>
                  <a:latin typeface="Arial" panose="020B0604020202020204" pitchFamily="34" charset="0"/>
                </a:defRPr>
              </a:lvl5pPr>
              <a:lvl6pPr marL="2514600" indent="-228600" defTabSz="938213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rgbClr val="990000"/>
                  </a:solidFill>
                  <a:latin typeface="Arial" panose="020B0604020202020204" pitchFamily="34" charset="0"/>
                </a:defRPr>
              </a:lvl6pPr>
              <a:lvl7pPr marL="2971800" indent="-228600" defTabSz="938213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rgbClr val="990000"/>
                  </a:solidFill>
                  <a:latin typeface="Arial" panose="020B0604020202020204" pitchFamily="34" charset="0"/>
                </a:defRPr>
              </a:lvl7pPr>
              <a:lvl8pPr marL="3429000" indent="-228600" defTabSz="938213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rgbClr val="990000"/>
                  </a:solidFill>
                  <a:latin typeface="Arial" panose="020B0604020202020204" pitchFamily="34" charset="0"/>
                </a:defRPr>
              </a:lvl8pPr>
              <a:lvl9pPr marL="3886200" indent="-228600" defTabSz="938213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rgbClr val="990000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85124"/>
              <a:r>
                <a:rPr lang="ru-RU" altLang="ru-RU" sz="168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1200</a:t>
              </a:r>
              <a:r>
                <a:rPr lang="ru-RU" altLang="ru-RU" sz="168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Средства массовой информации – 1,5</a:t>
              </a:r>
            </a:p>
          </p:txBody>
        </p:sp>
      </p:grpSp>
      <p:grpSp>
        <p:nvGrpSpPr>
          <p:cNvPr id="150537" name="Заголовок 1"/>
          <p:cNvGrpSpPr>
            <a:grpSpLocks/>
          </p:cNvGrpSpPr>
          <p:nvPr/>
        </p:nvGrpSpPr>
        <p:grpSpPr bwMode="auto">
          <a:xfrm>
            <a:off x="408385" y="2491979"/>
            <a:ext cx="2425303" cy="1176814"/>
            <a:chOff x="4301" y="1663"/>
            <a:chExt cx="1467" cy="499"/>
          </a:xfrm>
        </p:grpSpPr>
        <p:pic>
          <p:nvPicPr>
            <p:cNvPr id="150574" name="Заголовок 1"/>
            <p:cNvPicPr>
              <a:picLocks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01" y="1663"/>
              <a:ext cx="1467" cy="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0575" name="Text Box 26"/>
            <p:cNvSpPr txBox="1">
              <a:spLocks noChangeArrowheads="1"/>
            </p:cNvSpPr>
            <p:nvPr/>
          </p:nvSpPr>
          <p:spPr bwMode="auto">
            <a:xfrm>
              <a:off x="4377" y="1740"/>
              <a:ext cx="1316" cy="3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2111" tIns="46056" rIns="92111" bIns="46056" anchor="ctr"/>
            <a:lstStyle>
              <a:lvl1pPr defTabSz="938213">
                <a:defRPr sz="1700">
                  <a:solidFill>
                    <a:srgbClr val="990000"/>
                  </a:solidFill>
                  <a:latin typeface="Arial" panose="020B0604020202020204" pitchFamily="34" charset="0"/>
                </a:defRPr>
              </a:lvl1pPr>
              <a:lvl2pPr marL="742950" indent="-285750" defTabSz="938213">
                <a:defRPr sz="1700">
                  <a:solidFill>
                    <a:srgbClr val="990000"/>
                  </a:solidFill>
                  <a:latin typeface="Arial" panose="020B0604020202020204" pitchFamily="34" charset="0"/>
                </a:defRPr>
              </a:lvl2pPr>
              <a:lvl3pPr marL="1143000" indent="-228600" defTabSz="938213">
                <a:defRPr sz="1700">
                  <a:solidFill>
                    <a:srgbClr val="990000"/>
                  </a:solidFill>
                  <a:latin typeface="Arial" panose="020B0604020202020204" pitchFamily="34" charset="0"/>
                </a:defRPr>
              </a:lvl3pPr>
              <a:lvl4pPr marL="1600200" indent="-228600" defTabSz="938213">
                <a:defRPr sz="1700">
                  <a:solidFill>
                    <a:srgbClr val="990000"/>
                  </a:solidFill>
                  <a:latin typeface="Arial" panose="020B0604020202020204" pitchFamily="34" charset="0"/>
                </a:defRPr>
              </a:lvl4pPr>
              <a:lvl5pPr marL="2057400" indent="-228600" defTabSz="938213">
                <a:defRPr sz="1700">
                  <a:solidFill>
                    <a:srgbClr val="990000"/>
                  </a:solidFill>
                  <a:latin typeface="Arial" panose="020B0604020202020204" pitchFamily="34" charset="0"/>
                </a:defRPr>
              </a:lvl5pPr>
              <a:lvl6pPr marL="2514600" indent="-228600" defTabSz="938213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rgbClr val="990000"/>
                  </a:solidFill>
                  <a:latin typeface="Arial" panose="020B0604020202020204" pitchFamily="34" charset="0"/>
                </a:defRPr>
              </a:lvl6pPr>
              <a:lvl7pPr marL="2971800" indent="-228600" defTabSz="938213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rgbClr val="990000"/>
                  </a:solidFill>
                  <a:latin typeface="Arial" panose="020B0604020202020204" pitchFamily="34" charset="0"/>
                </a:defRPr>
              </a:lvl7pPr>
              <a:lvl8pPr marL="3429000" indent="-228600" defTabSz="938213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rgbClr val="990000"/>
                  </a:solidFill>
                  <a:latin typeface="Arial" panose="020B0604020202020204" pitchFamily="34" charset="0"/>
                </a:defRPr>
              </a:lvl8pPr>
              <a:lvl9pPr marL="3886200" indent="-228600" defTabSz="938213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rgbClr val="990000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85124"/>
              <a:r>
                <a:rPr lang="ru-RU" altLang="ru-RU" sz="168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0500</a:t>
              </a:r>
              <a:r>
                <a:rPr lang="ru-RU" altLang="ru-RU" sz="168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Жилищно-коммунальное </a:t>
              </a:r>
            </a:p>
            <a:p>
              <a:pPr algn="ctr" defTabSz="985124"/>
              <a:r>
                <a:rPr lang="ru-RU" altLang="ru-RU" sz="168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хозяйство – 140,5</a:t>
              </a:r>
            </a:p>
          </p:txBody>
        </p:sp>
      </p:grpSp>
      <p:grpSp>
        <p:nvGrpSpPr>
          <p:cNvPr id="150538" name="Заголовок 1"/>
          <p:cNvGrpSpPr>
            <a:grpSpLocks/>
          </p:cNvGrpSpPr>
          <p:nvPr/>
        </p:nvGrpSpPr>
        <p:grpSpPr bwMode="auto">
          <a:xfrm>
            <a:off x="686753" y="1173480"/>
            <a:ext cx="2912031" cy="1385174"/>
            <a:chOff x="3775" y="860"/>
            <a:chExt cx="1440" cy="676"/>
          </a:xfrm>
        </p:grpSpPr>
        <p:pic>
          <p:nvPicPr>
            <p:cNvPr id="150572" name="Заголовок 1"/>
            <p:cNvPicPr>
              <a:picLocks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75" y="860"/>
              <a:ext cx="1440" cy="6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0573" name="Text Box 29"/>
            <p:cNvSpPr txBox="1">
              <a:spLocks noChangeArrowheads="1"/>
            </p:cNvSpPr>
            <p:nvPr/>
          </p:nvSpPr>
          <p:spPr bwMode="auto">
            <a:xfrm>
              <a:off x="3860" y="943"/>
              <a:ext cx="1270" cy="5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2111" tIns="46056" rIns="92111" bIns="46056" anchor="ctr"/>
            <a:lstStyle>
              <a:lvl1pPr defTabSz="938213">
                <a:defRPr sz="1700">
                  <a:solidFill>
                    <a:srgbClr val="990000"/>
                  </a:solidFill>
                  <a:latin typeface="Arial" panose="020B0604020202020204" pitchFamily="34" charset="0"/>
                </a:defRPr>
              </a:lvl1pPr>
              <a:lvl2pPr marL="742950" indent="-285750" defTabSz="938213">
                <a:defRPr sz="1700">
                  <a:solidFill>
                    <a:srgbClr val="990000"/>
                  </a:solidFill>
                  <a:latin typeface="Arial" panose="020B0604020202020204" pitchFamily="34" charset="0"/>
                </a:defRPr>
              </a:lvl2pPr>
              <a:lvl3pPr marL="1143000" indent="-228600" defTabSz="938213">
                <a:defRPr sz="1700">
                  <a:solidFill>
                    <a:srgbClr val="990000"/>
                  </a:solidFill>
                  <a:latin typeface="Arial" panose="020B0604020202020204" pitchFamily="34" charset="0"/>
                </a:defRPr>
              </a:lvl3pPr>
              <a:lvl4pPr marL="1600200" indent="-228600" defTabSz="938213">
                <a:defRPr sz="1700">
                  <a:solidFill>
                    <a:srgbClr val="990000"/>
                  </a:solidFill>
                  <a:latin typeface="Arial" panose="020B0604020202020204" pitchFamily="34" charset="0"/>
                </a:defRPr>
              </a:lvl4pPr>
              <a:lvl5pPr marL="2057400" indent="-228600" defTabSz="938213">
                <a:defRPr sz="1700">
                  <a:solidFill>
                    <a:srgbClr val="990000"/>
                  </a:solidFill>
                  <a:latin typeface="Arial" panose="020B0604020202020204" pitchFamily="34" charset="0"/>
                </a:defRPr>
              </a:lvl5pPr>
              <a:lvl6pPr marL="2514600" indent="-228600" defTabSz="938213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rgbClr val="990000"/>
                  </a:solidFill>
                  <a:latin typeface="Arial" panose="020B0604020202020204" pitchFamily="34" charset="0"/>
                </a:defRPr>
              </a:lvl6pPr>
              <a:lvl7pPr marL="2971800" indent="-228600" defTabSz="938213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rgbClr val="990000"/>
                  </a:solidFill>
                  <a:latin typeface="Arial" panose="020B0604020202020204" pitchFamily="34" charset="0"/>
                </a:defRPr>
              </a:lvl7pPr>
              <a:lvl8pPr marL="3429000" indent="-228600" defTabSz="938213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rgbClr val="990000"/>
                  </a:solidFill>
                  <a:latin typeface="Arial" panose="020B0604020202020204" pitchFamily="34" charset="0"/>
                </a:defRPr>
              </a:lvl8pPr>
              <a:lvl9pPr marL="3886200" indent="-228600" defTabSz="938213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rgbClr val="990000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85124"/>
              <a:r>
                <a:rPr lang="ru-RU" altLang="ru-RU" sz="168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0300</a:t>
              </a:r>
              <a:r>
                <a:rPr lang="ru-RU" altLang="ru-RU" sz="168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Национальная безопасность и правоохранительная деятельность – 30,9</a:t>
              </a:r>
            </a:p>
          </p:txBody>
        </p:sp>
      </p:grpSp>
      <p:grpSp>
        <p:nvGrpSpPr>
          <p:cNvPr id="150539" name="Заголовок 1"/>
          <p:cNvGrpSpPr>
            <a:grpSpLocks/>
          </p:cNvGrpSpPr>
          <p:nvPr/>
        </p:nvGrpSpPr>
        <p:grpSpPr bwMode="auto">
          <a:xfrm>
            <a:off x="3735468" y="758429"/>
            <a:ext cx="3328749" cy="760095"/>
            <a:chOff x="1782" y="503"/>
            <a:chExt cx="1666" cy="430"/>
          </a:xfrm>
        </p:grpSpPr>
        <p:pic>
          <p:nvPicPr>
            <p:cNvPr id="150570" name="Заголовок 1"/>
            <p:cNvPicPr>
              <a:picLocks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82" y="503"/>
              <a:ext cx="1666" cy="4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0571" name="Text Box 32"/>
            <p:cNvSpPr txBox="1">
              <a:spLocks noChangeArrowheads="1"/>
            </p:cNvSpPr>
            <p:nvPr/>
          </p:nvSpPr>
          <p:spPr bwMode="auto">
            <a:xfrm>
              <a:off x="1849" y="572"/>
              <a:ext cx="1530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2111" tIns="46056" rIns="92111" bIns="46056" anchor="ctr"/>
            <a:lstStyle>
              <a:lvl1pPr defTabSz="938213">
                <a:defRPr sz="1700">
                  <a:solidFill>
                    <a:srgbClr val="990000"/>
                  </a:solidFill>
                  <a:latin typeface="Arial" panose="020B0604020202020204" pitchFamily="34" charset="0"/>
                </a:defRPr>
              </a:lvl1pPr>
              <a:lvl2pPr marL="742950" indent="-285750" defTabSz="938213">
                <a:defRPr sz="1700">
                  <a:solidFill>
                    <a:srgbClr val="990000"/>
                  </a:solidFill>
                  <a:latin typeface="Arial" panose="020B0604020202020204" pitchFamily="34" charset="0"/>
                </a:defRPr>
              </a:lvl2pPr>
              <a:lvl3pPr marL="1143000" indent="-228600" defTabSz="938213">
                <a:defRPr sz="1700">
                  <a:solidFill>
                    <a:srgbClr val="990000"/>
                  </a:solidFill>
                  <a:latin typeface="Arial" panose="020B0604020202020204" pitchFamily="34" charset="0"/>
                </a:defRPr>
              </a:lvl3pPr>
              <a:lvl4pPr marL="1600200" indent="-228600" defTabSz="938213">
                <a:defRPr sz="1700">
                  <a:solidFill>
                    <a:srgbClr val="990000"/>
                  </a:solidFill>
                  <a:latin typeface="Arial" panose="020B0604020202020204" pitchFamily="34" charset="0"/>
                </a:defRPr>
              </a:lvl4pPr>
              <a:lvl5pPr marL="2057400" indent="-228600" defTabSz="938213">
                <a:defRPr sz="1700">
                  <a:solidFill>
                    <a:srgbClr val="990000"/>
                  </a:solidFill>
                  <a:latin typeface="Arial" panose="020B0604020202020204" pitchFamily="34" charset="0"/>
                </a:defRPr>
              </a:lvl5pPr>
              <a:lvl6pPr marL="2514600" indent="-228600" defTabSz="938213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rgbClr val="990000"/>
                  </a:solidFill>
                  <a:latin typeface="Arial" panose="020B0604020202020204" pitchFamily="34" charset="0"/>
                </a:defRPr>
              </a:lvl6pPr>
              <a:lvl7pPr marL="2971800" indent="-228600" defTabSz="938213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rgbClr val="990000"/>
                  </a:solidFill>
                  <a:latin typeface="Arial" panose="020B0604020202020204" pitchFamily="34" charset="0"/>
                </a:defRPr>
              </a:lvl7pPr>
              <a:lvl8pPr marL="3429000" indent="-228600" defTabSz="938213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rgbClr val="990000"/>
                  </a:solidFill>
                  <a:latin typeface="Arial" panose="020B0604020202020204" pitchFamily="34" charset="0"/>
                </a:defRPr>
              </a:lvl8pPr>
              <a:lvl9pPr marL="3886200" indent="-228600" defTabSz="938213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rgbClr val="990000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85124"/>
              <a:r>
                <a:rPr lang="ru-RU" altLang="ru-RU" sz="168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0100</a:t>
              </a:r>
              <a:r>
                <a:rPr lang="ru-RU" altLang="ru-RU" sz="168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Общегосударственные вопросы – 177,8</a:t>
              </a:r>
            </a:p>
          </p:txBody>
        </p:sp>
      </p:grpSp>
      <p:grpSp>
        <p:nvGrpSpPr>
          <p:cNvPr id="150540" name="Заголовок 1"/>
          <p:cNvGrpSpPr>
            <a:grpSpLocks/>
          </p:cNvGrpSpPr>
          <p:nvPr/>
        </p:nvGrpSpPr>
        <p:grpSpPr bwMode="auto">
          <a:xfrm>
            <a:off x="330041" y="4612244"/>
            <a:ext cx="2566988" cy="831770"/>
            <a:chOff x="442" y="843"/>
            <a:chExt cx="1409" cy="430"/>
          </a:xfrm>
        </p:grpSpPr>
        <p:pic>
          <p:nvPicPr>
            <p:cNvPr id="150568" name="Заголовок 1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2" y="843"/>
              <a:ext cx="1409" cy="4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0569" name="Text Box 35"/>
            <p:cNvSpPr txBox="1">
              <a:spLocks noChangeArrowheads="1"/>
            </p:cNvSpPr>
            <p:nvPr/>
          </p:nvSpPr>
          <p:spPr bwMode="auto">
            <a:xfrm>
              <a:off x="573" y="921"/>
              <a:ext cx="1270" cy="2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2111" tIns="46056" rIns="92111" bIns="46056" anchor="ctr"/>
            <a:lstStyle>
              <a:lvl1pPr defTabSz="938213">
                <a:defRPr sz="1700">
                  <a:solidFill>
                    <a:srgbClr val="990000"/>
                  </a:solidFill>
                  <a:latin typeface="Arial" panose="020B0604020202020204" pitchFamily="34" charset="0"/>
                </a:defRPr>
              </a:lvl1pPr>
              <a:lvl2pPr marL="742950" indent="-285750" defTabSz="938213">
                <a:defRPr sz="1700">
                  <a:solidFill>
                    <a:srgbClr val="990000"/>
                  </a:solidFill>
                  <a:latin typeface="Arial" panose="020B0604020202020204" pitchFamily="34" charset="0"/>
                </a:defRPr>
              </a:lvl2pPr>
              <a:lvl3pPr marL="1143000" indent="-228600" defTabSz="938213">
                <a:defRPr sz="1700">
                  <a:solidFill>
                    <a:srgbClr val="990000"/>
                  </a:solidFill>
                  <a:latin typeface="Arial" panose="020B0604020202020204" pitchFamily="34" charset="0"/>
                </a:defRPr>
              </a:lvl3pPr>
              <a:lvl4pPr marL="1600200" indent="-228600" defTabSz="938213">
                <a:defRPr sz="1700">
                  <a:solidFill>
                    <a:srgbClr val="990000"/>
                  </a:solidFill>
                  <a:latin typeface="Arial" panose="020B0604020202020204" pitchFamily="34" charset="0"/>
                </a:defRPr>
              </a:lvl4pPr>
              <a:lvl5pPr marL="2057400" indent="-228600" defTabSz="938213">
                <a:defRPr sz="1700">
                  <a:solidFill>
                    <a:srgbClr val="990000"/>
                  </a:solidFill>
                  <a:latin typeface="Arial" panose="020B0604020202020204" pitchFamily="34" charset="0"/>
                </a:defRPr>
              </a:lvl5pPr>
              <a:lvl6pPr marL="2514600" indent="-228600" defTabSz="938213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rgbClr val="990000"/>
                  </a:solidFill>
                  <a:latin typeface="Arial" panose="020B0604020202020204" pitchFamily="34" charset="0"/>
                </a:defRPr>
              </a:lvl6pPr>
              <a:lvl7pPr marL="2971800" indent="-228600" defTabSz="938213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rgbClr val="990000"/>
                  </a:solidFill>
                  <a:latin typeface="Arial" panose="020B0604020202020204" pitchFamily="34" charset="0"/>
                </a:defRPr>
              </a:lvl7pPr>
              <a:lvl8pPr marL="3429000" indent="-228600" defTabSz="938213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rgbClr val="990000"/>
                  </a:solidFill>
                  <a:latin typeface="Arial" panose="020B0604020202020204" pitchFamily="34" charset="0"/>
                </a:defRPr>
              </a:lvl8pPr>
              <a:lvl9pPr marL="3886200" indent="-228600" defTabSz="938213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rgbClr val="990000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85124"/>
              <a:r>
                <a:rPr lang="ru-RU" altLang="ru-RU" sz="168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1000</a:t>
              </a:r>
              <a:r>
                <a:rPr lang="ru-RU" altLang="ru-RU" sz="168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Социальная политика – 269,7</a:t>
              </a:r>
            </a:p>
          </p:txBody>
        </p:sp>
      </p:grpSp>
      <p:pic>
        <p:nvPicPr>
          <p:cNvPr id="150541" name="Picture 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72576" y="4055507"/>
            <a:ext cx="678418" cy="586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0542" name="Picture 7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58816" y="1956912"/>
            <a:ext cx="711755" cy="5650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0543" name="Picture 8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42047" y="2888696"/>
            <a:ext cx="685085" cy="615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0544" name="Picture 10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67025" y="3950494"/>
            <a:ext cx="753428" cy="628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0545" name="Picture 11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406" r="18102"/>
          <a:stretch>
            <a:fillRect/>
          </a:stretch>
        </p:blipFill>
        <p:spPr bwMode="auto">
          <a:xfrm>
            <a:off x="6820853" y="5090636"/>
            <a:ext cx="681752" cy="553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0546" name="Picture 12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40631" y="1590199"/>
            <a:ext cx="730091" cy="553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0547" name="Picture 13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39064" y="5977414"/>
            <a:ext cx="741759" cy="610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0548" name="Picture 3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62450" y="1951911"/>
            <a:ext cx="718423" cy="6067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0549" name="Рисунок 75" descr="sz_logo.png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17044" y="4982291"/>
            <a:ext cx="668417" cy="5700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0550" name="AutoShape 45" descr="zdravoohranenie"/>
          <p:cNvSpPr>
            <a:spLocks noChangeAspect="1" noChangeArrowheads="1"/>
          </p:cNvSpPr>
          <p:nvPr/>
        </p:nvSpPr>
        <p:spPr bwMode="auto">
          <a:xfrm>
            <a:off x="5257324" y="3455433"/>
            <a:ext cx="288370" cy="290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7546" tIns="43776" rIns="87546" bIns="43776"/>
          <a:lstStyle>
            <a:lvl1pPr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ctr" defTabSz="875110"/>
            <a:endParaRPr lang="ru-RU" altLang="ru-RU" sz="1680">
              <a:solidFill>
                <a:prstClr val="black"/>
              </a:solidFill>
            </a:endParaRPr>
          </a:p>
        </p:txBody>
      </p:sp>
      <p:sp>
        <p:nvSpPr>
          <p:cNvPr id="150551" name="AutoShape 47" descr="Похожее изображение"/>
          <p:cNvSpPr>
            <a:spLocks noChangeAspect="1" noChangeArrowheads="1"/>
          </p:cNvSpPr>
          <p:nvPr/>
        </p:nvSpPr>
        <p:spPr bwMode="auto">
          <a:xfrm>
            <a:off x="5257324" y="3455433"/>
            <a:ext cx="288370" cy="290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7546" tIns="43776" rIns="87546" bIns="43776"/>
          <a:lstStyle>
            <a:lvl1pPr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ctr" defTabSz="875110"/>
            <a:endParaRPr lang="ru-RU" altLang="ru-RU" sz="1680">
              <a:solidFill>
                <a:prstClr val="black"/>
              </a:solidFill>
            </a:endParaRPr>
          </a:p>
        </p:txBody>
      </p:sp>
      <p:sp>
        <p:nvSpPr>
          <p:cNvPr id="150552" name="AutoShape 48" descr="Похожее изображение"/>
          <p:cNvSpPr>
            <a:spLocks noChangeAspect="1" noChangeArrowheads="1"/>
          </p:cNvSpPr>
          <p:nvPr/>
        </p:nvSpPr>
        <p:spPr bwMode="auto">
          <a:xfrm>
            <a:off x="5257324" y="3455433"/>
            <a:ext cx="288370" cy="290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7546" tIns="43776" rIns="87546" bIns="43776"/>
          <a:lstStyle>
            <a:lvl1pPr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ctr" defTabSz="875110"/>
            <a:endParaRPr lang="ru-RU" altLang="ru-RU" sz="1680">
              <a:solidFill>
                <a:prstClr val="black"/>
              </a:solidFill>
            </a:endParaRPr>
          </a:p>
        </p:txBody>
      </p:sp>
      <p:sp>
        <p:nvSpPr>
          <p:cNvPr id="150553" name="AutoShape 49" descr="Похожее изображение"/>
          <p:cNvSpPr>
            <a:spLocks noChangeAspect="1" noChangeArrowheads="1"/>
          </p:cNvSpPr>
          <p:nvPr/>
        </p:nvSpPr>
        <p:spPr bwMode="auto">
          <a:xfrm>
            <a:off x="5257324" y="3455433"/>
            <a:ext cx="288370" cy="290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7546" tIns="43776" rIns="87546" bIns="43776"/>
          <a:lstStyle>
            <a:lvl1pPr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ctr" defTabSz="875110"/>
            <a:endParaRPr lang="ru-RU" altLang="ru-RU" sz="1680">
              <a:solidFill>
                <a:prstClr val="black"/>
              </a:solidFill>
            </a:endParaRPr>
          </a:p>
        </p:txBody>
      </p:sp>
      <p:pic>
        <p:nvPicPr>
          <p:cNvPr id="150554" name="Picture 50" descr="Похожее изображение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85461" y="5647373"/>
            <a:ext cx="725090" cy="5917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0555" name="Rectangle 2"/>
          <p:cNvSpPr>
            <a:spLocks noChangeArrowheads="1"/>
          </p:cNvSpPr>
          <p:nvPr/>
        </p:nvSpPr>
        <p:spPr bwMode="auto">
          <a:xfrm>
            <a:off x="408386" y="133350"/>
            <a:ext cx="9984581" cy="625079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457" tIns="49228" rIns="98457" bIns="49228" anchor="ctr" anchorCtr="1"/>
          <a:lstStyle>
            <a:lvl1pPr defTabSz="9382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 defTabSz="9382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 defTabSz="9382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 defTabSz="9382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 defTabSz="9382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ctr" defTabSz="985124" eaLnBrk="0" hangingPunct="0"/>
            <a:r>
              <a:rPr lang="ru-RU" altLang="ru-RU" sz="2520">
                <a:solidFill>
                  <a:srgbClr val="000000"/>
                </a:solidFill>
              </a:rPr>
              <a:t>      </a:t>
            </a:r>
            <a:r>
              <a:rPr lang="ru-RU" altLang="ru-RU" sz="2415">
                <a:solidFill>
                  <a:srgbClr val="000000"/>
                </a:solidFill>
              </a:rPr>
              <a:t>Распределение бюджетных ассигнований по разделам      </a:t>
            </a:r>
            <a:br>
              <a:rPr lang="ru-RU" altLang="ru-RU" sz="2415">
                <a:solidFill>
                  <a:srgbClr val="000000"/>
                </a:solidFill>
              </a:rPr>
            </a:br>
            <a:r>
              <a:rPr lang="ru-RU" altLang="ru-RU" sz="2415">
                <a:solidFill>
                  <a:srgbClr val="000000"/>
                </a:solidFill>
              </a:rPr>
              <a:t>     классификации</a:t>
            </a:r>
            <a:r>
              <a:rPr lang="ru-RU" altLang="ru-RU" sz="2415">
                <a:solidFill>
                  <a:srgbClr val="1F497D"/>
                </a:solidFill>
              </a:rPr>
              <a:t> </a:t>
            </a:r>
            <a:r>
              <a:rPr lang="ru-RU" altLang="ru-RU" sz="2415">
                <a:solidFill>
                  <a:srgbClr val="000000"/>
                </a:solidFill>
              </a:rPr>
              <a:t>расходов бюджетов на 2026 год-2856,3 млн. руб.</a:t>
            </a:r>
          </a:p>
        </p:txBody>
      </p:sp>
      <p:grpSp>
        <p:nvGrpSpPr>
          <p:cNvPr id="150556" name="Заголовок 1"/>
          <p:cNvGrpSpPr>
            <a:grpSpLocks/>
          </p:cNvGrpSpPr>
          <p:nvPr/>
        </p:nvGrpSpPr>
        <p:grpSpPr bwMode="auto">
          <a:xfrm>
            <a:off x="8076010" y="3598784"/>
            <a:ext cx="2478643" cy="1603534"/>
            <a:chOff x="123" y="2542"/>
            <a:chExt cx="1217" cy="446"/>
          </a:xfrm>
        </p:grpSpPr>
        <p:pic>
          <p:nvPicPr>
            <p:cNvPr id="150566" name="Заголовок 1"/>
            <p:cNvPicPr>
              <a:picLocks noChangeArrowheads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3" y="2542"/>
              <a:ext cx="1217" cy="4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0567" name="Text Box 20"/>
            <p:cNvSpPr txBox="1">
              <a:spLocks noChangeArrowheads="1"/>
            </p:cNvSpPr>
            <p:nvPr/>
          </p:nvSpPr>
          <p:spPr bwMode="auto">
            <a:xfrm>
              <a:off x="198" y="2591"/>
              <a:ext cx="1066" cy="3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9060" tIns="49530" rIns="99060" bIns="49530" anchor="ctr"/>
            <a:lstStyle>
              <a:lvl1pPr defTabSz="1008063">
                <a:defRPr sz="1700">
                  <a:solidFill>
                    <a:srgbClr val="990000"/>
                  </a:solidFill>
                  <a:latin typeface="Arial" panose="020B0604020202020204" pitchFamily="34" charset="0"/>
                </a:defRPr>
              </a:lvl1pPr>
              <a:lvl2pPr marL="742950" indent="-285750" defTabSz="1008063">
                <a:defRPr sz="1700">
                  <a:solidFill>
                    <a:srgbClr val="990000"/>
                  </a:solidFill>
                  <a:latin typeface="Arial" panose="020B0604020202020204" pitchFamily="34" charset="0"/>
                </a:defRPr>
              </a:lvl2pPr>
              <a:lvl3pPr marL="1143000" indent="-228600" defTabSz="1008063">
                <a:defRPr sz="1700">
                  <a:solidFill>
                    <a:srgbClr val="990000"/>
                  </a:solidFill>
                  <a:latin typeface="Arial" panose="020B0604020202020204" pitchFamily="34" charset="0"/>
                </a:defRPr>
              </a:lvl3pPr>
              <a:lvl4pPr marL="1600200" indent="-228600" defTabSz="1008063">
                <a:defRPr sz="1700">
                  <a:solidFill>
                    <a:srgbClr val="990000"/>
                  </a:solidFill>
                  <a:latin typeface="Arial" panose="020B0604020202020204" pitchFamily="34" charset="0"/>
                </a:defRPr>
              </a:lvl4pPr>
              <a:lvl5pPr marL="2057400" indent="-228600" defTabSz="1008063">
                <a:defRPr sz="1700">
                  <a:solidFill>
                    <a:srgbClr val="990000"/>
                  </a:solidFill>
                  <a:latin typeface="Arial" panose="020B0604020202020204" pitchFamily="34" charset="0"/>
                </a:defRPr>
              </a:lvl5pPr>
              <a:lvl6pPr marL="2514600" indent="-228600" defTabSz="1008063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rgbClr val="990000"/>
                  </a:solidFill>
                  <a:latin typeface="Arial" panose="020B0604020202020204" pitchFamily="34" charset="0"/>
                </a:defRPr>
              </a:lvl6pPr>
              <a:lvl7pPr marL="2971800" indent="-228600" defTabSz="1008063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rgbClr val="990000"/>
                  </a:solidFill>
                  <a:latin typeface="Arial" panose="020B0604020202020204" pitchFamily="34" charset="0"/>
                </a:defRPr>
              </a:lvl7pPr>
              <a:lvl8pPr marL="3429000" indent="-228600" defTabSz="1008063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rgbClr val="990000"/>
                  </a:solidFill>
                  <a:latin typeface="Arial" panose="020B0604020202020204" pitchFamily="34" charset="0"/>
                </a:defRPr>
              </a:lvl8pPr>
              <a:lvl9pPr marL="3886200" indent="-228600" defTabSz="1008063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rgbClr val="990000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058466"/>
              <a:endParaRPr lang="ru-RU" altLang="ru-RU" sz="1575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50557" name="Прямоугольник 52"/>
          <p:cNvSpPr>
            <a:spLocks noChangeArrowheads="1"/>
          </p:cNvSpPr>
          <p:nvPr/>
        </p:nvSpPr>
        <p:spPr bwMode="auto">
          <a:xfrm>
            <a:off x="8209360" y="3922157"/>
            <a:ext cx="2100263" cy="1064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158" tIns="47084" rIns="94158" bIns="47084">
            <a:spAutoFit/>
          </a:bodyPr>
          <a:lstStyle>
            <a:lvl1pPr defTabSz="9382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 defTabSz="9382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 defTabSz="9382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 defTabSz="9382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 defTabSz="9382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ctr" defTabSz="985124"/>
            <a:r>
              <a:rPr lang="ru-RU" altLang="ru-RU" sz="1575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0700</a:t>
            </a:r>
            <a:r>
              <a:rPr lang="ru-RU" altLang="ru-RU" sz="1575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Образование        – 1913,1</a:t>
            </a:r>
          </a:p>
          <a:p>
            <a:pPr algn="ctr" defTabSz="985124"/>
            <a:r>
              <a:rPr lang="ru-RU" altLang="ru-RU" sz="1575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0900</a:t>
            </a:r>
            <a:r>
              <a:rPr lang="ru-RU" altLang="ru-RU" sz="1575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Здравоохранение – 49,9</a:t>
            </a:r>
          </a:p>
        </p:txBody>
      </p:sp>
      <p:sp>
        <p:nvSpPr>
          <p:cNvPr id="150558" name="Прямоугольник 53"/>
          <p:cNvSpPr>
            <a:spLocks noChangeArrowheads="1"/>
          </p:cNvSpPr>
          <p:nvPr/>
        </p:nvSpPr>
        <p:spPr bwMode="auto">
          <a:xfrm>
            <a:off x="8001000" y="2928700"/>
            <a:ext cx="2175272" cy="612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158" tIns="47084" rIns="94158" bIns="47084">
            <a:spAutoFit/>
          </a:bodyPr>
          <a:lstStyle>
            <a:lvl1pPr defTabSz="9382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 defTabSz="9382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 defTabSz="9382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 defTabSz="9382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 defTabSz="9382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ctr" defTabSz="985124"/>
            <a:r>
              <a:rPr lang="ru-RU" altLang="ru-RU" sz="168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0400</a:t>
            </a:r>
            <a:r>
              <a:rPr lang="ru-RU" altLang="ru-RU" sz="168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Национальная экономика – 63,8</a:t>
            </a:r>
            <a:endParaRPr lang="ru-RU" altLang="ru-RU" sz="168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53" name="Группа 52"/>
          <p:cNvGrpSpPr/>
          <p:nvPr/>
        </p:nvGrpSpPr>
        <p:grpSpPr>
          <a:xfrm rot="5804899">
            <a:off x="5217124" y="5269524"/>
            <a:ext cx="436278" cy="979060"/>
            <a:chOff x="5762008" y="2672264"/>
            <a:chExt cx="415503" cy="932438"/>
          </a:xfrm>
          <a:scene3d>
            <a:camera prst="orthographicFront"/>
            <a:lightRig rig="flat" dir="t"/>
          </a:scene3d>
        </p:grpSpPr>
        <p:sp>
          <p:nvSpPr>
            <p:cNvPr id="54" name="Стрелка вправо 53"/>
            <p:cNvSpPr/>
            <p:nvPr/>
          </p:nvSpPr>
          <p:spPr>
            <a:xfrm rot="367729">
              <a:off x="5762008" y="3157581"/>
              <a:ext cx="295077" cy="447121"/>
            </a:xfrm>
            <a:prstGeom prst="rightArrow">
              <a:avLst>
                <a:gd name="adj1" fmla="val 60000"/>
                <a:gd name="adj2" fmla="val 50000"/>
              </a:avLst>
            </a:prstGeom>
            <a:sp3d z="-80000" prstMaterial="plastic">
              <a:bevelT w="50800" h="50800"/>
              <a:bevelB w="25400" h="2540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0"/>
                <a:satOff val="0"/>
                <a:lumOff val="0"/>
                <a:alphaOff val="0"/>
              </a:schemeClr>
            </a:fillRef>
            <a:effectRef idx="2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5" name="Стрелка вправо 4"/>
            <p:cNvSpPr txBox="1"/>
            <p:nvPr/>
          </p:nvSpPr>
          <p:spPr>
            <a:xfrm rot="367729">
              <a:off x="5970957" y="2672264"/>
              <a:ext cx="206554" cy="268273"/>
            </a:xfrm>
            <a:prstGeom prst="rect">
              <a:avLst/>
            </a:prstGeom>
            <a:sp3d z="-80000"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0" tIns="0" rIns="0" bIns="0" spcCol="1270" anchor="ctr"/>
            <a:lstStyle/>
            <a:p>
              <a:pPr algn="ctr" defTabSz="840105" eaLnBrk="0" hangingPunct="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ru-RU" sz="1890">
                <a:solidFill>
                  <a:prstClr val="white"/>
                </a:solidFill>
                <a:latin typeface="Calibri"/>
              </a:endParaRPr>
            </a:p>
          </p:txBody>
        </p:sp>
      </p:grpSp>
      <p:grpSp>
        <p:nvGrpSpPr>
          <p:cNvPr id="56" name="Группа 55"/>
          <p:cNvGrpSpPr/>
          <p:nvPr/>
        </p:nvGrpSpPr>
        <p:grpSpPr>
          <a:xfrm>
            <a:off x="4610076" y="5869662"/>
            <a:ext cx="966572" cy="966572"/>
            <a:chOff x="6399724" y="2326223"/>
            <a:chExt cx="920545" cy="920545"/>
          </a:xfrm>
          <a:scene3d>
            <a:camera prst="orthographicFront"/>
            <a:lightRig rig="flat" dir="t"/>
          </a:scene3d>
        </p:grpSpPr>
        <p:sp>
          <p:nvSpPr>
            <p:cNvPr id="57" name="Овал 56"/>
            <p:cNvSpPr/>
            <p:nvPr/>
          </p:nvSpPr>
          <p:spPr>
            <a:xfrm>
              <a:off x="6399724" y="2326223"/>
              <a:ext cx="920545" cy="920545"/>
            </a:xfrm>
            <a:prstGeom prst="ellipse">
              <a:avLst/>
            </a:prstGeom>
            <a:sp3d prstMaterial="dkEdge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0"/>
                <a:satOff val="0"/>
                <a:lumOff val="0"/>
                <a:alphaOff val="0"/>
              </a:schemeClr>
            </a:fillRef>
            <a:effectRef idx="2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8" name="Овал 4"/>
            <p:cNvSpPr txBox="1"/>
            <p:nvPr/>
          </p:nvSpPr>
          <p:spPr>
            <a:xfrm>
              <a:off x="6534535" y="2461034"/>
              <a:ext cx="650923" cy="650923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24003" tIns="24003" rIns="24003" bIns="24003" spcCol="1270" anchor="ctr"/>
            <a:lstStyle/>
            <a:p>
              <a:pPr algn="ctr" defTabSz="840105" eaLnBrk="0" hangingPunct="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ru-RU" sz="1890" dirty="0">
                <a:solidFill>
                  <a:prstClr val="white"/>
                </a:solidFill>
                <a:latin typeface="Calibri"/>
              </a:endParaRPr>
            </a:p>
          </p:txBody>
        </p:sp>
      </p:grpSp>
      <p:grpSp>
        <p:nvGrpSpPr>
          <p:cNvPr id="150561" name="Заголовок 1"/>
          <p:cNvGrpSpPr>
            <a:grpSpLocks/>
          </p:cNvGrpSpPr>
          <p:nvPr/>
        </p:nvGrpSpPr>
        <p:grpSpPr bwMode="auto">
          <a:xfrm>
            <a:off x="1353503" y="6375797"/>
            <a:ext cx="3458766" cy="860108"/>
            <a:chOff x="122" y="2582"/>
            <a:chExt cx="1217" cy="446"/>
          </a:xfrm>
        </p:grpSpPr>
        <p:pic>
          <p:nvPicPr>
            <p:cNvPr id="150564" name="Заголовок 1"/>
            <p:cNvPicPr>
              <a:picLocks noChangeArrowheads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" y="2582"/>
              <a:ext cx="1217" cy="4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0565" name="Text Box 20"/>
            <p:cNvSpPr txBox="1">
              <a:spLocks noChangeArrowheads="1"/>
            </p:cNvSpPr>
            <p:nvPr/>
          </p:nvSpPr>
          <p:spPr bwMode="auto">
            <a:xfrm>
              <a:off x="198" y="2591"/>
              <a:ext cx="1066" cy="3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9060" tIns="49530" rIns="99060" bIns="49530" anchor="ctr"/>
            <a:lstStyle>
              <a:lvl1pPr defTabSz="1008063">
                <a:defRPr sz="1700">
                  <a:solidFill>
                    <a:srgbClr val="990000"/>
                  </a:solidFill>
                  <a:latin typeface="Arial" panose="020B0604020202020204" pitchFamily="34" charset="0"/>
                </a:defRPr>
              </a:lvl1pPr>
              <a:lvl2pPr marL="742950" indent="-285750" defTabSz="1008063">
                <a:defRPr sz="1700">
                  <a:solidFill>
                    <a:srgbClr val="990000"/>
                  </a:solidFill>
                  <a:latin typeface="Arial" panose="020B0604020202020204" pitchFamily="34" charset="0"/>
                </a:defRPr>
              </a:lvl2pPr>
              <a:lvl3pPr marL="1143000" indent="-228600" defTabSz="1008063">
                <a:defRPr sz="1700">
                  <a:solidFill>
                    <a:srgbClr val="990000"/>
                  </a:solidFill>
                  <a:latin typeface="Arial" panose="020B0604020202020204" pitchFamily="34" charset="0"/>
                </a:defRPr>
              </a:lvl3pPr>
              <a:lvl4pPr marL="1600200" indent="-228600" defTabSz="1008063">
                <a:defRPr sz="1700">
                  <a:solidFill>
                    <a:srgbClr val="990000"/>
                  </a:solidFill>
                  <a:latin typeface="Arial" panose="020B0604020202020204" pitchFamily="34" charset="0"/>
                </a:defRPr>
              </a:lvl4pPr>
              <a:lvl5pPr marL="2057400" indent="-228600" defTabSz="1008063">
                <a:defRPr sz="1700">
                  <a:solidFill>
                    <a:srgbClr val="990000"/>
                  </a:solidFill>
                  <a:latin typeface="Arial" panose="020B0604020202020204" pitchFamily="34" charset="0"/>
                </a:defRPr>
              </a:lvl5pPr>
              <a:lvl6pPr marL="2514600" indent="-228600" defTabSz="1008063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rgbClr val="990000"/>
                  </a:solidFill>
                  <a:latin typeface="Arial" panose="020B0604020202020204" pitchFamily="34" charset="0"/>
                </a:defRPr>
              </a:lvl6pPr>
              <a:lvl7pPr marL="2971800" indent="-228600" defTabSz="1008063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rgbClr val="990000"/>
                  </a:solidFill>
                  <a:latin typeface="Arial" panose="020B0604020202020204" pitchFamily="34" charset="0"/>
                </a:defRPr>
              </a:lvl7pPr>
              <a:lvl8pPr marL="3429000" indent="-228600" defTabSz="1008063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rgbClr val="990000"/>
                  </a:solidFill>
                  <a:latin typeface="Arial" panose="020B0604020202020204" pitchFamily="34" charset="0"/>
                </a:defRPr>
              </a:lvl8pPr>
              <a:lvl9pPr marL="3886200" indent="-228600" defTabSz="1008063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rgbClr val="990000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058466"/>
              <a:endParaRPr lang="ru-RU" altLang="ru-RU" sz="1575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50562" name="Прямоугольник 1"/>
          <p:cNvSpPr>
            <a:spLocks noChangeArrowheads="1"/>
          </p:cNvSpPr>
          <p:nvPr/>
        </p:nvSpPr>
        <p:spPr bwMode="auto">
          <a:xfrm>
            <a:off x="1831896" y="6504147"/>
            <a:ext cx="2713673" cy="593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defTabSz="960120"/>
            <a:r>
              <a:rPr lang="ru-RU" altLang="ru-RU" sz="168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1300</a:t>
            </a:r>
            <a:r>
              <a:rPr lang="ru-RU" altLang="ru-RU" sz="1575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Обслуживание муниципального долга – 14,0</a:t>
            </a:r>
          </a:p>
        </p:txBody>
      </p:sp>
      <p:pic>
        <p:nvPicPr>
          <p:cNvPr id="150563" name="Рисунок 2"/>
          <p:cNvPicPr>
            <a:picLocks noChangeAspect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707" t="-4201" r="12514" b="3694"/>
          <a:stretch>
            <a:fillRect/>
          </a:stretch>
        </p:blipFill>
        <p:spPr bwMode="auto">
          <a:xfrm>
            <a:off x="4780598" y="6004084"/>
            <a:ext cx="638414" cy="6384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93467946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750094" y="133351"/>
            <a:ext cx="9851231" cy="436721"/>
          </a:xfrm>
        </p:spPr>
        <p:txBody>
          <a:bodyPr vert="horz" wrap="square" lIns="98501" tIns="49252" rIns="98501" bIns="49252" numCol="1" rtlCol="0" anchor="ctr" anchorCtr="0" compatLnSpc="1">
            <a:prstTxWarp prst="textNoShape">
              <a:avLst/>
            </a:prstTxWarp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altLang="ru-RU" sz="3360" b="1" i="1" dirty="0">
                <a:latin typeface="Times New Roman" pitchFamily="18" charset="0"/>
                <a:cs typeface="Arial" charset="0"/>
              </a:rPr>
              <a:t>Социально</a:t>
            </a:r>
            <a:r>
              <a:rPr lang="en-US" altLang="ru-RU" sz="3360" b="1" i="1" dirty="0">
                <a:latin typeface="Times New Roman" pitchFamily="18" charset="0"/>
                <a:cs typeface="Arial" charset="0"/>
              </a:rPr>
              <a:t>-</a:t>
            </a:r>
            <a:r>
              <a:rPr lang="ru-RU" altLang="ru-RU" sz="3360" b="1" i="1" dirty="0">
                <a:latin typeface="Times New Roman" pitchFamily="18" charset="0"/>
                <a:cs typeface="Arial" charset="0"/>
              </a:rPr>
              <a:t>культурная сфера</a:t>
            </a:r>
            <a:endParaRPr lang="ru-RU" altLang="ru-RU" sz="3360" b="1" i="1" dirty="0"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  <a:cs typeface="Arial" charset="0"/>
            </a:endParaRPr>
          </a:p>
        </p:txBody>
      </p:sp>
      <p:sp>
        <p:nvSpPr>
          <p:cNvPr id="153603" name="TextBox 4"/>
          <p:cNvSpPr txBox="1">
            <a:spLocks noChangeArrowheads="1"/>
          </p:cNvSpPr>
          <p:nvPr/>
        </p:nvSpPr>
        <p:spPr bwMode="auto">
          <a:xfrm>
            <a:off x="4465559" y="968455"/>
            <a:ext cx="5720715" cy="551898"/>
          </a:xfrm>
          <a:prstGeom prst="rect">
            <a:avLst/>
          </a:prstGeom>
          <a:solidFill>
            <a:srgbClr val="993366"/>
          </a:solidFill>
          <a:ln w="9525">
            <a:solidFill>
              <a:schemeClr val="tx2"/>
            </a:solidFill>
            <a:miter lim="800000"/>
            <a:headEnd/>
            <a:tailEnd/>
          </a:ln>
          <a:effectLst>
            <a:outerShdw dist="38100" dir="5400000" algn="t" rotWithShape="0">
              <a:srgbClr val="000000">
                <a:alpha val="39998"/>
              </a:srgbClr>
            </a:outerShdw>
          </a:effectLst>
        </p:spPr>
        <p:txBody>
          <a:bodyPr lIns="98501" tIns="49252" rIns="98501" bIns="49252">
            <a:spAutoFit/>
          </a:bodyPr>
          <a:lstStyle>
            <a:lvl1pPr defTabSz="9382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defTabSz="9382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defTabSz="9382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defTabSz="9382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defTabSz="9382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278063" indent="7938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735263" indent="7938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192463" indent="7938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649663" indent="7938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ctr" defTabSz="985124"/>
            <a:r>
              <a:rPr lang="ru-RU" altLang="ru-RU" sz="294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Образование</a:t>
            </a:r>
            <a:endParaRPr lang="ru-RU" altLang="ru-RU" sz="2415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3604" name="Овал 5"/>
          <p:cNvSpPr>
            <a:spLocks noChangeArrowheads="1"/>
          </p:cNvSpPr>
          <p:nvPr/>
        </p:nvSpPr>
        <p:spPr bwMode="auto">
          <a:xfrm>
            <a:off x="2947035" y="573406"/>
            <a:ext cx="1395175" cy="1183481"/>
          </a:xfrm>
          <a:prstGeom prst="ellipse">
            <a:avLst/>
          </a:prstGeom>
          <a:solidFill>
            <a:schemeClr val="accent1"/>
          </a:solidFill>
          <a:ln w="25400" algn="ctr">
            <a:solidFill>
              <a:srgbClr val="385D8A"/>
            </a:solidFill>
            <a:round/>
            <a:headEnd/>
            <a:tailEnd/>
          </a:ln>
        </p:spPr>
        <p:txBody>
          <a:bodyPr lIns="98501" tIns="49252" rIns="98501" bIns="49252" anchor="ctr"/>
          <a:lstStyle>
            <a:lvl1pPr defTabSz="9382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 defTabSz="9382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 defTabSz="9382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 defTabSz="9382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 defTabSz="9382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ctr" defTabSz="985124"/>
            <a:r>
              <a:rPr lang="ru-RU" altLang="ru-RU" sz="2205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ru-RU" sz="2205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2205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,0%</a:t>
            </a:r>
          </a:p>
        </p:txBody>
      </p:sp>
      <p:sp>
        <p:nvSpPr>
          <p:cNvPr id="153605" name="TextBox 6"/>
          <p:cNvSpPr txBox="1">
            <a:spLocks noChangeArrowheads="1"/>
          </p:cNvSpPr>
          <p:nvPr/>
        </p:nvSpPr>
        <p:spPr bwMode="auto">
          <a:xfrm>
            <a:off x="4692254" y="2021920"/>
            <a:ext cx="5489019" cy="551898"/>
          </a:xfrm>
          <a:prstGeom prst="rect">
            <a:avLst/>
          </a:prstGeom>
          <a:solidFill>
            <a:srgbClr val="339966"/>
          </a:solidFill>
          <a:ln w="9525">
            <a:solidFill>
              <a:schemeClr val="tx2"/>
            </a:solidFill>
            <a:miter lim="800000"/>
            <a:headEnd/>
            <a:tailEnd/>
          </a:ln>
          <a:effectLst>
            <a:outerShdw dist="38100" dir="5400000" algn="t" rotWithShape="0">
              <a:srgbClr val="000000">
                <a:alpha val="39998"/>
              </a:srgbClr>
            </a:outerShdw>
          </a:effectLst>
        </p:spPr>
        <p:txBody>
          <a:bodyPr lIns="98501" tIns="49252" rIns="98501" bIns="49252">
            <a:spAutoFit/>
          </a:bodyPr>
          <a:lstStyle>
            <a:lvl1pPr defTabSz="9382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defTabSz="9382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defTabSz="9382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defTabSz="9382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defTabSz="9382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278063" indent="7938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735263" indent="7938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192463" indent="7938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649663" indent="7938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ctr" defTabSz="985124"/>
            <a:r>
              <a:rPr lang="ru-RU" altLang="ru-RU" sz="294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Культура, кинематография</a:t>
            </a:r>
          </a:p>
        </p:txBody>
      </p:sp>
      <p:sp>
        <p:nvSpPr>
          <p:cNvPr id="153606" name="Овал 7"/>
          <p:cNvSpPr>
            <a:spLocks noChangeArrowheads="1"/>
          </p:cNvSpPr>
          <p:nvPr/>
        </p:nvSpPr>
        <p:spPr bwMode="auto">
          <a:xfrm>
            <a:off x="3255408" y="1836897"/>
            <a:ext cx="1330166" cy="1138476"/>
          </a:xfrm>
          <a:prstGeom prst="ellipse">
            <a:avLst/>
          </a:prstGeom>
          <a:solidFill>
            <a:schemeClr val="accent1"/>
          </a:solidFill>
          <a:ln w="25400" algn="ctr">
            <a:solidFill>
              <a:srgbClr val="385D8A"/>
            </a:solidFill>
            <a:round/>
            <a:headEnd/>
            <a:tailEnd/>
          </a:ln>
        </p:spPr>
        <p:txBody>
          <a:bodyPr lIns="98501" tIns="49252" rIns="98501" bIns="49252" anchor="ctr"/>
          <a:lstStyle>
            <a:lvl1pPr defTabSz="9382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 defTabSz="9382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 defTabSz="9382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 defTabSz="9382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 defTabSz="9382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ctr" defTabSz="985124"/>
            <a:r>
              <a:rPr lang="ru-RU" altLang="ru-RU" sz="2205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205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1,8%</a:t>
            </a:r>
          </a:p>
        </p:txBody>
      </p:sp>
      <p:sp>
        <p:nvSpPr>
          <p:cNvPr id="153607" name="TextBox 12"/>
          <p:cNvSpPr txBox="1">
            <a:spLocks noChangeArrowheads="1"/>
          </p:cNvSpPr>
          <p:nvPr/>
        </p:nvSpPr>
        <p:spPr bwMode="auto">
          <a:xfrm>
            <a:off x="4922283" y="4667250"/>
            <a:ext cx="5182314" cy="551898"/>
          </a:xfrm>
          <a:prstGeom prst="rect">
            <a:avLst/>
          </a:prstGeom>
          <a:solidFill>
            <a:srgbClr val="FF0000"/>
          </a:solidFill>
          <a:ln w="9525">
            <a:solidFill>
              <a:schemeClr val="tx2"/>
            </a:solidFill>
            <a:miter lim="800000"/>
            <a:headEnd/>
            <a:tailEnd/>
          </a:ln>
          <a:effectLst>
            <a:outerShdw dist="38100" dir="5400000" algn="t" rotWithShape="0">
              <a:srgbClr val="000000">
                <a:alpha val="39998"/>
              </a:srgbClr>
            </a:outerShdw>
          </a:effectLst>
        </p:spPr>
        <p:txBody>
          <a:bodyPr lIns="98501" tIns="49252" rIns="98501" bIns="49252">
            <a:spAutoFit/>
          </a:bodyPr>
          <a:lstStyle>
            <a:lvl1pPr defTabSz="9382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defTabSz="9382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defTabSz="9382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defTabSz="9382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defTabSz="9382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278063" indent="7938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735263" indent="7938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192463" indent="7938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649663" indent="7938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ctr" defTabSz="985124"/>
            <a:r>
              <a:rPr lang="ru-RU" altLang="ru-RU" sz="294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Социальная политика</a:t>
            </a:r>
            <a:r>
              <a:rPr lang="ru-RU" altLang="ru-RU" sz="294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53608" name="TextBox 14"/>
          <p:cNvSpPr txBox="1">
            <a:spLocks noChangeArrowheads="1"/>
          </p:cNvSpPr>
          <p:nvPr/>
        </p:nvSpPr>
        <p:spPr bwMode="auto">
          <a:xfrm>
            <a:off x="4275536" y="6002417"/>
            <a:ext cx="5850731" cy="551898"/>
          </a:xfrm>
          <a:prstGeom prst="rect">
            <a:avLst/>
          </a:prstGeom>
          <a:solidFill>
            <a:srgbClr val="993366"/>
          </a:solidFill>
          <a:ln w="9525">
            <a:solidFill>
              <a:schemeClr val="tx2"/>
            </a:solidFill>
            <a:miter lim="800000"/>
            <a:headEnd/>
            <a:tailEnd/>
          </a:ln>
          <a:effectLst>
            <a:outerShdw dist="38100" dir="5400000" algn="t" rotWithShape="0">
              <a:srgbClr val="000000">
                <a:alpha val="39998"/>
              </a:srgbClr>
            </a:outerShdw>
          </a:effectLst>
        </p:spPr>
        <p:txBody>
          <a:bodyPr lIns="98501" tIns="49252" rIns="98501" bIns="49252">
            <a:spAutoFit/>
          </a:bodyPr>
          <a:lstStyle>
            <a:lvl1pPr defTabSz="9382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defTabSz="9382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defTabSz="9382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defTabSz="9382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defTabSz="9382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278063" indent="7938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735263" indent="7938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192463" indent="7938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649663" indent="7938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ctr" defTabSz="985124"/>
            <a:r>
              <a:rPr lang="ru-RU" altLang="ru-RU" sz="294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Физическая культура и спорт </a:t>
            </a:r>
          </a:p>
        </p:txBody>
      </p:sp>
      <p:sp>
        <p:nvSpPr>
          <p:cNvPr id="153609" name="Овал 7"/>
          <p:cNvSpPr>
            <a:spLocks noChangeArrowheads="1"/>
          </p:cNvSpPr>
          <p:nvPr/>
        </p:nvSpPr>
        <p:spPr bwMode="auto">
          <a:xfrm>
            <a:off x="3390424" y="4297204"/>
            <a:ext cx="1405176" cy="1211819"/>
          </a:xfrm>
          <a:prstGeom prst="ellipse">
            <a:avLst/>
          </a:prstGeom>
          <a:solidFill>
            <a:schemeClr val="accent1"/>
          </a:solidFill>
          <a:ln w="25400" algn="ctr">
            <a:solidFill>
              <a:srgbClr val="385D8A"/>
            </a:solidFill>
            <a:round/>
            <a:headEnd/>
            <a:tailEnd/>
          </a:ln>
        </p:spPr>
        <p:txBody>
          <a:bodyPr lIns="98501" tIns="49252" rIns="98501" bIns="49252" anchor="ctr"/>
          <a:lstStyle>
            <a:lvl1pPr defTabSz="9382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 defTabSz="9382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 defTabSz="9382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 defTabSz="9382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 defTabSz="9382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ctr" defTabSz="985124"/>
            <a:r>
              <a:rPr lang="ru-RU" altLang="ru-RU" sz="2205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ru-RU" sz="2205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2205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ru-RU" sz="2205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2205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</a:t>
            </a:r>
          </a:p>
        </p:txBody>
      </p:sp>
      <p:sp>
        <p:nvSpPr>
          <p:cNvPr id="153610" name="Овал 7"/>
          <p:cNvSpPr>
            <a:spLocks noChangeArrowheads="1"/>
          </p:cNvSpPr>
          <p:nvPr/>
        </p:nvSpPr>
        <p:spPr bwMode="auto">
          <a:xfrm>
            <a:off x="2765346" y="5545694"/>
            <a:ext cx="1446848" cy="1323499"/>
          </a:xfrm>
          <a:prstGeom prst="ellipse">
            <a:avLst/>
          </a:prstGeom>
          <a:solidFill>
            <a:schemeClr val="accent1"/>
          </a:solidFill>
          <a:ln w="25400" algn="ctr">
            <a:solidFill>
              <a:srgbClr val="385D8A"/>
            </a:solidFill>
            <a:round/>
            <a:headEnd/>
            <a:tailEnd/>
          </a:ln>
        </p:spPr>
        <p:txBody>
          <a:bodyPr lIns="98501" tIns="49252" rIns="98501" bIns="49252" anchor="ctr"/>
          <a:lstStyle>
            <a:lvl1pPr defTabSz="9382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 defTabSz="9382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 defTabSz="9382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 defTabSz="9382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 defTabSz="9382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ctr" defTabSz="985124"/>
            <a:r>
              <a:rPr lang="en-US" altLang="ru-RU" sz="2205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2205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ru-RU" sz="2205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2205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</a:t>
            </a:r>
          </a:p>
        </p:txBody>
      </p:sp>
      <p:sp>
        <p:nvSpPr>
          <p:cNvPr id="153611" name="Rectangle 15"/>
          <p:cNvSpPr>
            <a:spLocks noChangeArrowheads="1"/>
          </p:cNvSpPr>
          <p:nvPr/>
        </p:nvSpPr>
        <p:spPr bwMode="auto">
          <a:xfrm>
            <a:off x="408606" y="4640580"/>
            <a:ext cx="2459865" cy="810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501" tIns="49252" rIns="98501" bIns="49252">
            <a:spAutoFit/>
          </a:bodyPr>
          <a:lstStyle>
            <a:lvl1pPr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ctr" defTabSz="875110"/>
            <a:r>
              <a:rPr lang="ru-RU" altLang="ru-RU" sz="2310" b="1" i="1">
                <a:solidFill>
                  <a:prstClr val="black"/>
                </a:solidFill>
              </a:rPr>
              <a:t>в 2027 году –</a:t>
            </a:r>
            <a:r>
              <a:rPr lang="en-US" altLang="ru-RU" sz="2310" b="1" i="1">
                <a:solidFill>
                  <a:prstClr val="black"/>
                </a:solidFill>
              </a:rPr>
              <a:t/>
            </a:r>
            <a:br>
              <a:rPr lang="en-US" altLang="ru-RU" sz="2310" b="1" i="1">
                <a:solidFill>
                  <a:prstClr val="black"/>
                </a:solidFill>
              </a:rPr>
            </a:br>
            <a:r>
              <a:rPr lang="ru-RU" altLang="ru-RU" sz="2310" b="1" i="1">
                <a:solidFill>
                  <a:prstClr val="black"/>
                </a:solidFill>
              </a:rPr>
              <a:t>2408,5 млн.руб.</a:t>
            </a:r>
          </a:p>
        </p:txBody>
      </p:sp>
      <p:sp>
        <p:nvSpPr>
          <p:cNvPr id="153612" name="Rectangle 16"/>
          <p:cNvSpPr>
            <a:spLocks noChangeArrowheads="1"/>
          </p:cNvSpPr>
          <p:nvPr/>
        </p:nvSpPr>
        <p:spPr bwMode="auto">
          <a:xfrm>
            <a:off x="408606" y="5474017"/>
            <a:ext cx="2459865" cy="810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501" tIns="49252" rIns="98501" bIns="49252">
            <a:spAutoFit/>
          </a:bodyPr>
          <a:lstStyle>
            <a:lvl1pPr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ctr" defTabSz="875110"/>
            <a:r>
              <a:rPr lang="ru-RU" altLang="ru-RU" sz="2310" b="1" i="1">
                <a:solidFill>
                  <a:prstClr val="black"/>
                </a:solidFill>
              </a:rPr>
              <a:t>в 2028 году –</a:t>
            </a:r>
            <a:r>
              <a:rPr lang="en-US" altLang="ru-RU" sz="2310" b="1" i="1">
                <a:solidFill>
                  <a:prstClr val="black"/>
                </a:solidFill>
              </a:rPr>
              <a:t/>
            </a:r>
            <a:br>
              <a:rPr lang="en-US" altLang="ru-RU" sz="2310" b="1" i="1">
                <a:solidFill>
                  <a:prstClr val="black"/>
                </a:solidFill>
              </a:rPr>
            </a:br>
            <a:r>
              <a:rPr lang="ru-RU" altLang="ru-RU" sz="2310" b="1" i="1">
                <a:solidFill>
                  <a:prstClr val="black"/>
                </a:solidFill>
              </a:rPr>
              <a:t>2391,6 млн.руб.</a:t>
            </a:r>
          </a:p>
        </p:txBody>
      </p:sp>
      <p:sp>
        <p:nvSpPr>
          <p:cNvPr id="153613" name="Rectangle 15"/>
          <p:cNvSpPr>
            <a:spLocks noChangeArrowheads="1"/>
          </p:cNvSpPr>
          <p:nvPr/>
        </p:nvSpPr>
        <p:spPr bwMode="auto">
          <a:xfrm>
            <a:off x="378382" y="470059"/>
            <a:ext cx="2568654" cy="1210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501" tIns="49252" rIns="98501" bIns="49252">
            <a:spAutoFit/>
          </a:bodyPr>
          <a:lstStyle>
            <a:lvl1pPr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ctr" defTabSz="875110"/>
            <a:r>
              <a:rPr lang="ru-RU" altLang="ru-RU" sz="2310" b="1" i="1">
                <a:solidFill>
                  <a:prstClr val="black"/>
                </a:solidFill>
              </a:rPr>
              <a:t>в 2024 году </a:t>
            </a:r>
          </a:p>
          <a:p>
            <a:pPr algn="ctr" defTabSz="875110"/>
            <a:r>
              <a:rPr lang="ru-RU" altLang="ru-RU" sz="2310" b="1" i="1">
                <a:solidFill>
                  <a:prstClr val="black"/>
                </a:solidFill>
              </a:rPr>
              <a:t>исполнено –</a:t>
            </a:r>
            <a:r>
              <a:rPr lang="en-US" altLang="ru-RU" sz="2310" b="1" i="1">
                <a:solidFill>
                  <a:prstClr val="black"/>
                </a:solidFill>
              </a:rPr>
              <a:t/>
            </a:r>
            <a:br>
              <a:rPr lang="en-US" altLang="ru-RU" sz="2310" b="1" i="1">
                <a:solidFill>
                  <a:prstClr val="black"/>
                </a:solidFill>
              </a:rPr>
            </a:br>
            <a:r>
              <a:rPr lang="ru-RU" altLang="ru-RU" sz="2310" b="1" i="1">
                <a:solidFill>
                  <a:prstClr val="black"/>
                </a:solidFill>
              </a:rPr>
              <a:t>2338,7 млн.руб.</a:t>
            </a:r>
          </a:p>
        </p:txBody>
      </p:sp>
      <p:sp>
        <p:nvSpPr>
          <p:cNvPr id="153614" name="Rectangle 15"/>
          <p:cNvSpPr>
            <a:spLocks noChangeArrowheads="1"/>
          </p:cNvSpPr>
          <p:nvPr/>
        </p:nvSpPr>
        <p:spPr bwMode="auto">
          <a:xfrm>
            <a:off x="336709" y="1600200"/>
            <a:ext cx="2710339" cy="1521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501" tIns="49252" rIns="98501" bIns="49252">
            <a:spAutoFit/>
          </a:bodyPr>
          <a:lstStyle>
            <a:lvl1pPr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ctr" defTabSz="875110"/>
            <a:r>
              <a:rPr lang="ru-RU" altLang="ru-RU" sz="2310" b="1" i="1">
                <a:solidFill>
                  <a:prstClr val="black"/>
                </a:solidFill>
              </a:rPr>
              <a:t>в 2025 году </a:t>
            </a:r>
          </a:p>
          <a:p>
            <a:pPr algn="ctr" defTabSz="875110"/>
            <a:r>
              <a:rPr lang="ru-RU" altLang="ru-RU" sz="2310" b="1" i="1">
                <a:solidFill>
                  <a:prstClr val="black"/>
                </a:solidFill>
              </a:rPr>
              <a:t>планируется </a:t>
            </a:r>
          </a:p>
          <a:p>
            <a:pPr algn="ctr" defTabSz="875110"/>
            <a:r>
              <a:rPr lang="ru-RU" altLang="ru-RU" sz="2310" b="1" i="1">
                <a:solidFill>
                  <a:prstClr val="black"/>
                </a:solidFill>
              </a:rPr>
              <a:t>израсходовать </a:t>
            </a:r>
          </a:p>
          <a:p>
            <a:pPr algn="ctr" defTabSz="875110"/>
            <a:r>
              <a:rPr lang="ru-RU" altLang="ru-RU" sz="2310" b="1" i="1">
                <a:solidFill>
                  <a:prstClr val="black"/>
                </a:solidFill>
              </a:rPr>
              <a:t>2921,</a:t>
            </a:r>
            <a:r>
              <a:rPr lang="en-US" altLang="ru-RU" sz="2310" b="1" i="1">
                <a:solidFill>
                  <a:prstClr val="black"/>
                </a:solidFill>
              </a:rPr>
              <a:t>7</a:t>
            </a:r>
            <a:r>
              <a:rPr lang="ru-RU" altLang="ru-RU" sz="2310" b="1" i="1">
                <a:solidFill>
                  <a:prstClr val="black"/>
                </a:solidFill>
              </a:rPr>
              <a:t> – млн.руб.</a:t>
            </a:r>
          </a:p>
        </p:txBody>
      </p:sp>
      <p:sp>
        <p:nvSpPr>
          <p:cNvPr id="153615" name="Правая фигурная скобка 7"/>
          <p:cNvSpPr>
            <a:spLocks/>
          </p:cNvSpPr>
          <p:nvPr/>
        </p:nvSpPr>
        <p:spPr bwMode="auto">
          <a:xfrm rot="10800000">
            <a:off x="2765346" y="1710214"/>
            <a:ext cx="625078" cy="3860483"/>
          </a:xfrm>
          <a:prstGeom prst="rightBrace">
            <a:avLst>
              <a:gd name="adj1" fmla="val 124778"/>
              <a:gd name="adj2" fmla="val 50324"/>
            </a:avLst>
          </a:prstGeom>
          <a:noFill/>
          <a:ln w="53975" cap="rnd" cmpd="thinThick" algn="ctr">
            <a:solidFill>
              <a:schemeClr val="accent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rot="10800000" lIns="86168" tIns="44812" rIns="86168" bIns="44812" anchor="b"/>
          <a:lstStyle>
            <a:lvl1pPr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ctr" defTabSz="875110"/>
            <a:endParaRPr lang="ru-RU" altLang="ru-RU" sz="1680">
              <a:solidFill>
                <a:prstClr val="black"/>
              </a:solidFill>
            </a:endParaRPr>
          </a:p>
        </p:txBody>
      </p:sp>
      <p:sp>
        <p:nvSpPr>
          <p:cNvPr id="153616" name="AutoShape 12"/>
          <p:cNvSpPr>
            <a:spLocks noChangeArrowheads="1"/>
          </p:cNvSpPr>
          <p:nvPr/>
        </p:nvSpPr>
        <p:spPr bwMode="auto">
          <a:xfrm>
            <a:off x="378381" y="3050381"/>
            <a:ext cx="2406968" cy="1306830"/>
          </a:xfrm>
          <a:prstGeom prst="wedgeEllipseCallout">
            <a:avLst>
              <a:gd name="adj1" fmla="val 48870"/>
              <a:gd name="adj2" fmla="val -2264"/>
            </a:avLst>
          </a:prstGeom>
          <a:solidFill>
            <a:schemeClr val="accent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lIns="0" tIns="0" rIns="0" bIns="0"/>
          <a:lstStyle>
            <a:lvl1pPr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ctr" defTabSz="960120"/>
            <a:r>
              <a:rPr lang="ru-RU" altLang="ru-RU" sz="2310" b="1" i="1" dirty="0">
                <a:solidFill>
                  <a:schemeClr val="bg1"/>
                </a:solidFill>
              </a:rPr>
              <a:t>в 2026 году – 2420,4 млн. руб.</a:t>
            </a:r>
          </a:p>
          <a:p>
            <a:pPr algn="ctr" defTabSz="960120"/>
            <a:endParaRPr lang="ru-RU" altLang="ru-RU" sz="2100" dirty="0">
              <a:solidFill>
                <a:prstClr val="black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3617" name="AutoShape 12"/>
          <p:cNvSpPr>
            <a:spLocks noChangeArrowheads="1"/>
          </p:cNvSpPr>
          <p:nvPr/>
        </p:nvSpPr>
        <p:spPr bwMode="auto">
          <a:xfrm>
            <a:off x="3395425" y="3010377"/>
            <a:ext cx="1301829" cy="1191816"/>
          </a:xfrm>
          <a:prstGeom prst="wedgeEllipseCallout">
            <a:avLst>
              <a:gd name="adj1" fmla="val 48870"/>
              <a:gd name="adj2" fmla="val -2264"/>
            </a:avLst>
          </a:prstGeom>
          <a:solidFill>
            <a:schemeClr val="accent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lIns="0" tIns="0" rIns="0" bIns="0"/>
          <a:lstStyle>
            <a:lvl1pPr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ctr" defTabSz="960120"/>
            <a:endParaRPr lang="ru-RU" altLang="ru-RU" sz="1785" b="1" i="1" dirty="0">
              <a:solidFill>
                <a:prstClr val="black"/>
              </a:solidFill>
            </a:endParaRPr>
          </a:p>
          <a:p>
            <a:pPr algn="ctr" defTabSz="960120"/>
            <a:r>
              <a:rPr lang="en-US" altLang="ru-RU" sz="2205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2205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ru-RU" sz="2205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2205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</a:t>
            </a:r>
          </a:p>
        </p:txBody>
      </p:sp>
      <p:sp>
        <p:nvSpPr>
          <p:cNvPr id="24" name="TextBox 12"/>
          <p:cNvSpPr txBox="1">
            <a:spLocks noChangeArrowheads="1"/>
          </p:cNvSpPr>
          <p:nvPr/>
        </p:nvSpPr>
        <p:spPr bwMode="auto">
          <a:xfrm>
            <a:off x="4922282" y="3285411"/>
            <a:ext cx="5258990" cy="55189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2"/>
            </a:solidFill>
            <a:miter lim="800000"/>
            <a:headEnd/>
            <a:tailEnd/>
          </a:ln>
          <a:effectLst>
            <a:outerShdw dist="38100" dir="5400000" algn="t" rotWithShape="0">
              <a:srgbClr val="000000">
                <a:alpha val="39998"/>
              </a:srgbClr>
            </a:outerShdw>
          </a:effectLst>
        </p:spPr>
        <p:txBody>
          <a:bodyPr lIns="98501" tIns="49252" rIns="98501" bIns="49252">
            <a:spAutoFit/>
          </a:bodyPr>
          <a:lstStyle>
            <a:lvl1pPr defTabSz="9382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defTabSz="9382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defTabSz="9382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defTabSz="9382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defTabSz="9382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278063" indent="7938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735263" indent="7938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192463" indent="7938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649663" indent="7938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ctr" defTabSz="985124">
              <a:defRPr/>
            </a:pPr>
            <a:r>
              <a:rPr lang="ru-RU" altLang="ru-RU" sz="294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Здравоохранение</a:t>
            </a:r>
            <a:endParaRPr lang="ru-RU" altLang="ru-RU" sz="2940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826340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Номер слайда 3"/>
          <p:cNvSpPr txBox="1">
            <a:spLocks noGrp="1"/>
          </p:cNvSpPr>
          <p:nvPr/>
        </p:nvSpPr>
        <p:spPr bwMode="auto">
          <a:xfrm>
            <a:off x="7570947" y="6342461"/>
            <a:ext cx="2336959" cy="4633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29" tIns="45268" rIns="90529" bIns="45268"/>
          <a:lstStyle>
            <a:lvl1pPr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fld id="{0429995D-2B64-47AB-B71A-DC0274A68E14}" type="slidenum">
              <a:rPr lang="ru-RU" altLang="ru-RU" sz="1260">
                <a:latin typeface="Times New Roman" panose="02020603050405020304" pitchFamily="18" charset="0"/>
              </a:rPr>
              <a:pPr algn="r" eaLnBrk="1" hangingPunct="1"/>
              <a:t>27</a:t>
            </a:fld>
            <a:endParaRPr lang="ru-RU" altLang="ru-RU" sz="1260">
              <a:latin typeface="Times New Roman" panose="02020603050405020304" pitchFamily="18" charset="0"/>
            </a:endParaRPr>
          </a:p>
        </p:txBody>
      </p:sp>
      <p:sp>
        <p:nvSpPr>
          <p:cNvPr id="168963" name="Rectangle 4"/>
          <p:cNvSpPr>
            <a:spLocks noChangeArrowheads="1"/>
          </p:cNvSpPr>
          <p:nvPr/>
        </p:nvSpPr>
        <p:spPr bwMode="auto">
          <a:xfrm>
            <a:off x="913448" y="406718"/>
            <a:ext cx="9014460" cy="656749"/>
          </a:xfrm>
          <a:prstGeom prst="rect">
            <a:avLst/>
          </a:prstGeom>
          <a:noFill/>
          <a:ln>
            <a:noFill/>
          </a:ln>
          <a:extLst/>
        </p:spPr>
        <p:txBody>
          <a:bodyPr lIns="90529" tIns="45268" rIns="90529" bIns="45268" anchor="ctr"/>
          <a:lstStyle>
            <a:lvl1pPr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2123" b="1" dirty="0">
                <a:solidFill>
                  <a:srgbClr val="000000"/>
                </a:solidFill>
                <a:latin typeface="Times New Roman" panose="02020603050405020304" pitchFamily="18" charset="0"/>
              </a:rPr>
              <a:t>Расходная часть бюджета муниципального образования Павловский район в 2026 году сформирована и представлена в программном формате на основе 30 муниципальных программ</a:t>
            </a:r>
          </a:p>
        </p:txBody>
      </p:sp>
      <p:sp>
        <p:nvSpPr>
          <p:cNvPr id="168964" name="Line 5"/>
          <p:cNvSpPr>
            <a:spLocks noChangeShapeType="1"/>
          </p:cNvSpPr>
          <p:nvPr/>
        </p:nvSpPr>
        <p:spPr bwMode="auto">
          <a:xfrm>
            <a:off x="726758" y="1196816"/>
            <a:ext cx="9306164" cy="0"/>
          </a:xfrm>
          <a:prstGeom prst="line">
            <a:avLst/>
          </a:prstGeom>
          <a:noFill/>
          <a:ln w="47625" cmpd="dbl">
            <a:solidFill>
              <a:schemeClr val="accent2"/>
            </a:solidFill>
            <a:round/>
            <a:headEnd/>
            <a:tailEnd/>
          </a:ln>
          <a:extLst/>
        </p:spPr>
        <p:txBody>
          <a:bodyPr lIns="90671" tIns="45340" rIns="90671" bIns="45340"/>
          <a:lstStyle/>
          <a:p>
            <a:pPr>
              <a:defRPr/>
            </a:pPr>
            <a:endParaRPr lang="ru-RU" sz="1637"/>
          </a:p>
        </p:txBody>
      </p:sp>
      <p:graphicFrame>
        <p:nvGraphicFramePr>
          <p:cNvPr id="156677" name="Содержимое 3"/>
          <p:cNvGraphicFramePr>
            <a:graphicFrameLocks/>
          </p:cNvGraphicFramePr>
          <p:nvPr/>
        </p:nvGraphicFramePr>
        <p:xfrm>
          <a:off x="362130" y="1342280"/>
          <a:ext cx="6862524" cy="4018835"/>
        </p:xfrm>
        <a:graphic>
          <a:graphicData uri="http://schemas.openxmlformats.org/presentationml/2006/ole">
            <p:oleObj spid="_x0000_s73823" name="Лист" r:id="rId3" imgW="4638675" imgH="2695694" progId="Excel.Sheet.8">
              <p:embed/>
            </p:oleObj>
          </a:graphicData>
        </a:graphic>
      </p:graphicFrame>
      <p:sp>
        <p:nvSpPr>
          <p:cNvPr id="168966" name="TextBox 12"/>
          <p:cNvSpPr txBox="1">
            <a:spLocks noChangeArrowheads="1"/>
          </p:cNvSpPr>
          <p:nvPr/>
        </p:nvSpPr>
        <p:spPr bwMode="auto">
          <a:xfrm>
            <a:off x="1318498" y="3760471"/>
            <a:ext cx="1305163" cy="434447"/>
          </a:xfrm>
          <a:prstGeom prst="rect">
            <a:avLst/>
          </a:prstGeom>
          <a:noFill/>
          <a:ln>
            <a:noFill/>
          </a:ln>
          <a:extLst/>
        </p:spPr>
        <p:txBody>
          <a:bodyPr lIns="90529" tIns="45268" rIns="90529" bIns="45268">
            <a:spAutoFit/>
          </a:bodyPr>
          <a:lstStyle>
            <a:lvl1pPr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ru-RU" altLang="ru-RU" sz="2123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год</a:t>
            </a:r>
            <a:endParaRPr lang="ru-RU" altLang="ru-RU" sz="212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8967" name="TextBox 5"/>
          <p:cNvSpPr txBox="1">
            <a:spLocks noChangeArrowheads="1"/>
          </p:cNvSpPr>
          <p:nvPr/>
        </p:nvSpPr>
        <p:spPr bwMode="auto">
          <a:xfrm>
            <a:off x="835105" y="1660207"/>
            <a:ext cx="2166938" cy="682992"/>
          </a:xfrm>
          <a:prstGeom prst="rect">
            <a:avLst/>
          </a:prstGeom>
          <a:noFill/>
          <a:ln>
            <a:noFill/>
          </a:ln>
          <a:extLst/>
        </p:spPr>
        <p:txBody>
          <a:bodyPr lIns="90529" tIns="45268" rIns="90529" bIns="45268">
            <a:spAutoFit/>
          </a:bodyPr>
          <a:lstStyle>
            <a:lvl1pPr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1922" b="1" dirty="0">
                <a:solidFill>
                  <a:srgbClr val="000000"/>
                </a:solidFill>
              </a:rPr>
              <a:t>228,5</a:t>
            </a:r>
          </a:p>
          <a:p>
            <a:pPr algn="ctr" eaLnBrk="1" hangingPunct="1">
              <a:defRPr/>
            </a:pPr>
            <a:r>
              <a:rPr lang="ru-RU" altLang="ru-RU" sz="1922" b="1" dirty="0">
                <a:solidFill>
                  <a:srgbClr val="000000"/>
                </a:solidFill>
              </a:rPr>
              <a:t>млн. руб.</a:t>
            </a:r>
          </a:p>
        </p:txBody>
      </p:sp>
      <p:graphicFrame>
        <p:nvGraphicFramePr>
          <p:cNvPr id="156680" name="Object 4"/>
          <p:cNvGraphicFramePr>
            <a:graphicFrameLocks/>
          </p:cNvGraphicFramePr>
          <p:nvPr/>
        </p:nvGraphicFramePr>
        <p:xfrm>
          <a:off x="4365547" y="4155520"/>
          <a:ext cx="6284119" cy="3075384"/>
        </p:xfrm>
        <a:graphic>
          <a:graphicData uri="http://schemas.openxmlformats.org/presentationml/2006/ole">
            <p:oleObj spid="_x0000_s73824" name="Лист" r:id="rId4" imgW="2895600" imgH="1485900" progId="Excel.Sheet.8">
              <p:embed/>
            </p:oleObj>
          </a:graphicData>
        </a:graphic>
      </p:graphicFrame>
      <p:sp>
        <p:nvSpPr>
          <p:cNvPr id="168969" name="TextBox 14"/>
          <p:cNvSpPr txBox="1">
            <a:spLocks noChangeArrowheads="1"/>
          </p:cNvSpPr>
          <p:nvPr/>
        </p:nvSpPr>
        <p:spPr bwMode="auto">
          <a:xfrm>
            <a:off x="7140476" y="5621130"/>
            <a:ext cx="1176814" cy="418113"/>
          </a:xfrm>
          <a:prstGeom prst="rect">
            <a:avLst/>
          </a:prstGeom>
          <a:noFill/>
          <a:ln>
            <a:noFill/>
          </a:ln>
          <a:extLst/>
        </p:spPr>
        <p:txBody>
          <a:bodyPr lIns="90529" tIns="45268" rIns="90529" bIns="45268">
            <a:spAutoFit/>
          </a:bodyPr>
          <a:lstStyle>
            <a:lvl1pPr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2123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2028 год</a:t>
            </a:r>
            <a:endParaRPr lang="ru-RU" altLang="ru-RU" sz="212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8970" name="TextBox 5"/>
          <p:cNvSpPr txBox="1">
            <a:spLocks noChangeArrowheads="1"/>
          </p:cNvSpPr>
          <p:nvPr/>
        </p:nvSpPr>
        <p:spPr bwMode="auto">
          <a:xfrm>
            <a:off x="8478933" y="6130193"/>
            <a:ext cx="1670209" cy="682992"/>
          </a:xfrm>
          <a:prstGeom prst="rect">
            <a:avLst/>
          </a:prstGeom>
          <a:noFill/>
          <a:ln>
            <a:noFill/>
          </a:ln>
          <a:extLst/>
        </p:spPr>
        <p:txBody>
          <a:bodyPr lIns="90529" tIns="45268" rIns="90529" bIns="45268">
            <a:spAutoFit/>
          </a:bodyPr>
          <a:lstStyle>
            <a:lvl1pPr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1922" b="1" dirty="0">
                <a:solidFill>
                  <a:srgbClr val="000000"/>
                </a:solidFill>
              </a:rPr>
              <a:t>2418,7</a:t>
            </a:r>
          </a:p>
          <a:p>
            <a:pPr algn="ctr" eaLnBrk="1" hangingPunct="1">
              <a:defRPr/>
            </a:pPr>
            <a:r>
              <a:rPr lang="ru-RU" altLang="ru-RU" sz="1922" b="1" dirty="0">
                <a:solidFill>
                  <a:srgbClr val="000000"/>
                </a:solidFill>
              </a:rPr>
              <a:t>млн. руб.</a:t>
            </a:r>
          </a:p>
        </p:txBody>
      </p:sp>
      <p:sp>
        <p:nvSpPr>
          <p:cNvPr id="168971" name="TextBox 5"/>
          <p:cNvSpPr txBox="1">
            <a:spLocks noChangeArrowheads="1"/>
          </p:cNvSpPr>
          <p:nvPr/>
        </p:nvSpPr>
        <p:spPr bwMode="auto">
          <a:xfrm>
            <a:off x="5484974" y="4268092"/>
            <a:ext cx="1553528" cy="682992"/>
          </a:xfrm>
          <a:prstGeom prst="rect">
            <a:avLst/>
          </a:prstGeom>
          <a:noFill/>
          <a:ln>
            <a:noFill/>
          </a:ln>
          <a:extLst/>
        </p:spPr>
        <p:txBody>
          <a:bodyPr lIns="90529" tIns="45268" rIns="90529" bIns="45268">
            <a:spAutoFit/>
          </a:bodyPr>
          <a:lstStyle>
            <a:lvl1pPr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1922" b="1" dirty="0">
                <a:solidFill>
                  <a:srgbClr val="000000"/>
                </a:solidFill>
              </a:rPr>
              <a:t>282,2</a:t>
            </a:r>
          </a:p>
          <a:p>
            <a:pPr algn="ctr" eaLnBrk="1" hangingPunct="1">
              <a:defRPr/>
            </a:pPr>
            <a:r>
              <a:rPr lang="ru-RU" altLang="ru-RU" sz="1922" b="1" dirty="0">
                <a:solidFill>
                  <a:srgbClr val="000000"/>
                </a:solidFill>
              </a:rPr>
              <a:t>млн. руб.</a:t>
            </a:r>
          </a:p>
        </p:txBody>
      </p:sp>
      <p:sp>
        <p:nvSpPr>
          <p:cNvPr id="168972" name="Rectangle 20"/>
          <p:cNvSpPr>
            <a:spLocks noChangeArrowheads="1"/>
          </p:cNvSpPr>
          <p:nvPr/>
        </p:nvSpPr>
        <p:spPr bwMode="auto">
          <a:xfrm>
            <a:off x="425053" y="5262325"/>
            <a:ext cx="5754053" cy="1846898"/>
          </a:xfrm>
          <a:prstGeom prst="rect">
            <a:avLst/>
          </a:prstGeom>
          <a:solidFill>
            <a:srgbClr val="CCCCFF"/>
          </a:solidFill>
          <a:ln>
            <a:noFill/>
          </a:ln>
          <a:extLst/>
        </p:spPr>
        <p:txBody>
          <a:bodyPr lIns="82976" tIns="43152" rIns="82976" bIns="43152"/>
          <a:lstStyle>
            <a:lvl1pPr defTabSz="9382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 defTabSz="9382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 defTabSz="9382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 defTabSz="9382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 defTabSz="9382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20000"/>
              </a:spcBef>
              <a:buClr>
                <a:schemeClr val="tx2"/>
              </a:buClr>
              <a:buSzPct val="115000"/>
              <a:defRPr/>
            </a:pPr>
            <a:endParaRPr lang="ru-RU" altLang="ru-RU" sz="3033"/>
          </a:p>
        </p:txBody>
      </p:sp>
      <p:sp>
        <p:nvSpPr>
          <p:cNvPr id="168973" name="TextBox 5"/>
          <p:cNvSpPr txBox="1">
            <a:spLocks noChangeArrowheads="1"/>
          </p:cNvSpPr>
          <p:nvPr/>
        </p:nvSpPr>
        <p:spPr bwMode="auto">
          <a:xfrm>
            <a:off x="549237" y="6006049"/>
            <a:ext cx="5824061" cy="651573"/>
          </a:xfrm>
          <a:prstGeom prst="rect">
            <a:avLst/>
          </a:prstGeom>
          <a:noFill/>
          <a:ln>
            <a:noFill/>
          </a:ln>
          <a:extLst/>
        </p:spPr>
        <p:txBody>
          <a:bodyPr lIns="90529" tIns="45268" rIns="90529" bIns="45268">
            <a:spAutoFit/>
          </a:bodyPr>
          <a:lstStyle>
            <a:lvl1pPr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ru-RU" altLang="ru-RU" sz="1820" b="1" i="1" dirty="0">
                <a:solidFill>
                  <a:srgbClr val="000000"/>
                </a:solidFill>
              </a:rPr>
              <a:t>В 2025 году – 3069,8 млн. руб. – реализация МП; </a:t>
            </a:r>
          </a:p>
          <a:p>
            <a:pPr eaLnBrk="1" hangingPunct="1">
              <a:defRPr/>
            </a:pPr>
            <a:r>
              <a:rPr lang="ru-RU" altLang="ru-RU" sz="1820" b="1" i="1" dirty="0">
                <a:solidFill>
                  <a:srgbClr val="000000"/>
                </a:solidFill>
              </a:rPr>
              <a:t>255,3 млн. руб. – непрограммные расходы.</a:t>
            </a:r>
          </a:p>
        </p:txBody>
      </p:sp>
      <p:sp>
        <p:nvSpPr>
          <p:cNvPr id="168974" name="TextBox 5"/>
          <p:cNvSpPr txBox="1">
            <a:spLocks noChangeArrowheads="1"/>
          </p:cNvSpPr>
          <p:nvPr/>
        </p:nvSpPr>
        <p:spPr bwMode="auto">
          <a:xfrm>
            <a:off x="2503646" y="4580572"/>
            <a:ext cx="2166938" cy="682992"/>
          </a:xfrm>
          <a:prstGeom prst="rect">
            <a:avLst/>
          </a:prstGeom>
          <a:noFill/>
          <a:ln>
            <a:noFill/>
          </a:ln>
          <a:extLst/>
        </p:spPr>
        <p:txBody>
          <a:bodyPr lIns="90529" tIns="45268" rIns="90529" bIns="45268">
            <a:spAutoFit/>
          </a:bodyPr>
          <a:lstStyle>
            <a:lvl1pPr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1922" b="1" dirty="0">
                <a:solidFill>
                  <a:srgbClr val="000000"/>
                </a:solidFill>
              </a:rPr>
              <a:t>2627,8</a:t>
            </a:r>
          </a:p>
          <a:p>
            <a:pPr algn="ctr" eaLnBrk="1" hangingPunct="1">
              <a:defRPr/>
            </a:pPr>
            <a:r>
              <a:rPr lang="ru-RU" altLang="ru-RU" sz="1922" b="1" dirty="0">
                <a:solidFill>
                  <a:srgbClr val="000000"/>
                </a:solidFill>
              </a:rPr>
              <a:t>млн. руб.</a:t>
            </a:r>
          </a:p>
        </p:txBody>
      </p:sp>
      <p:graphicFrame>
        <p:nvGraphicFramePr>
          <p:cNvPr id="156687" name="Object 3"/>
          <p:cNvGraphicFramePr>
            <a:graphicFrameLocks/>
          </p:cNvGraphicFramePr>
          <p:nvPr/>
        </p:nvGraphicFramePr>
        <p:xfrm>
          <a:off x="6319955" y="1310487"/>
          <a:ext cx="4342210" cy="3112157"/>
        </p:xfrm>
        <a:graphic>
          <a:graphicData uri="http://schemas.openxmlformats.org/presentationml/2006/ole">
            <p:oleObj spid="_x0000_s73825" name="Лист" r:id="rId5" imgW="1800225" imgH="1285875" progId="Excel.Sheet.8">
              <p:embed/>
            </p:oleObj>
          </a:graphicData>
        </a:graphic>
      </p:graphicFrame>
      <p:sp>
        <p:nvSpPr>
          <p:cNvPr id="168976" name="TextBox 13"/>
          <p:cNvSpPr txBox="1">
            <a:spLocks noChangeArrowheads="1"/>
          </p:cNvSpPr>
          <p:nvPr/>
        </p:nvSpPr>
        <p:spPr bwMode="auto">
          <a:xfrm>
            <a:off x="7280450" y="2792017"/>
            <a:ext cx="1198483" cy="418113"/>
          </a:xfrm>
          <a:prstGeom prst="rect">
            <a:avLst/>
          </a:prstGeom>
          <a:noFill/>
          <a:ln>
            <a:noFill/>
          </a:ln>
          <a:extLst/>
        </p:spPr>
        <p:txBody>
          <a:bodyPr lIns="90529" tIns="45268" rIns="90529" bIns="45268">
            <a:spAutoFit/>
          </a:bodyPr>
          <a:lstStyle>
            <a:lvl1pPr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2123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2027 год</a:t>
            </a:r>
            <a:endParaRPr lang="ru-RU" altLang="ru-RU" sz="212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8977" name="TextBox 5"/>
          <p:cNvSpPr txBox="1">
            <a:spLocks noChangeArrowheads="1"/>
          </p:cNvSpPr>
          <p:nvPr/>
        </p:nvSpPr>
        <p:spPr bwMode="auto">
          <a:xfrm>
            <a:off x="6027157" y="1458516"/>
            <a:ext cx="1588532" cy="682992"/>
          </a:xfrm>
          <a:prstGeom prst="rect">
            <a:avLst/>
          </a:prstGeom>
          <a:noFill/>
          <a:ln>
            <a:noFill/>
          </a:ln>
          <a:extLst/>
        </p:spPr>
        <p:txBody>
          <a:bodyPr lIns="90529" tIns="45268" rIns="90529" bIns="45268">
            <a:spAutoFit/>
          </a:bodyPr>
          <a:lstStyle>
            <a:lvl1pPr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1922" b="1" dirty="0">
                <a:solidFill>
                  <a:srgbClr val="000000"/>
                </a:solidFill>
              </a:rPr>
              <a:t>254,2 </a:t>
            </a:r>
          </a:p>
          <a:p>
            <a:pPr algn="ctr" eaLnBrk="1" hangingPunct="1">
              <a:defRPr/>
            </a:pPr>
            <a:r>
              <a:rPr lang="ru-RU" altLang="ru-RU" sz="1922" b="1" dirty="0">
                <a:solidFill>
                  <a:srgbClr val="000000"/>
                </a:solidFill>
              </a:rPr>
              <a:t>млн. руб.</a:t>
            </a:r>
          </a:p>
        </p:txBody>
      </p:sp>
      <p:sp>
        <p:nvSpPr>
          <p:cNvPr id="168978" name="TextBox 5"/>
          <p:cNvSpPr txBox="1">
            <a:spLocks noChangeArrowheads="1"/>
          </p:cNvSpPr>
          <p:nvPr/>
        </p:nvSpPr>
        <p:spPr bwMode="auto">
          <a:xfrm>
            <a:off x="8491061" y="3362087"/>
            <a:ext cx="1870234" cy="682992"/>
          </a:xfrm>
          <a:prstGeom prst="rect">
            <a:avLst/>
          </a:prstGeom>
          <a:noFill/>
          <a:ln>
            <a:noFill/>
          </a:ln>
          <a:extLst/>
        </p:spPr>
        <p:txBody>
          <a:bodyPr lIns="90529" tIns="45268" rIns="90529" bIns="45268">
            <a:spAutoFit/>
          </a:bodyPr>
          <a:lstStyle>
            <a:lvl1pPr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1922" b="1" dirty="0">
                <a:solidFill>
                  <a:srgbClr val="000000"/>
                </a:solidFill>
              </a:rPr>
              <a:t>2435,6</a:t>
            </a:r>
          </a:p>
          <a:p>
            <a:pPr algn="ctr" eaLnBrk="1" hangingPunct="1">
              <a:defRPr/>
            </a:pPr>
            <a:r>
              <a:rPr lang="ru-RU" altLang="ru-RU" sz="1922" b="1" dirty="0">
                <a:solidFill>
                  <a:srgbClr val="000000"/>
                </a:solidFill>
              </a:rPr>
              <a:t>млн. руб.</a:t>
            </a:r>
          </a:p>
        </p:txBody>
      </p:sp>
    </p:spTree>
    <p:extLst>
      <p:ext uri="{BB962C8B-B14F-4D97-AF65-F5344CB8AC3E}">
        <p14:creationId xmlns:p14="http://schemas.microsoft.com/office/powerpoint/2010/main" xmlns="" val="287814808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AutoShape 2"/>
          <p:cNvSpPr>
            <a:spLocks noChangeArrowheads="1"/>
          </p:cNvSpPr>
          <p:nvPr/>
        </p:nvSpPr>
        <p:spPr bwMode="auto">
          <a:xfrm>
            <a:off x="3320415" y="1935243"/>
            <a:ext cx="4785599" cy="4722256"/>
          </a:xfrm>
          <a:prstGeom prst="foldedCorner">
            <a:avLst>
              <a:gd name="adj" fmla="val 17912"/>
            </a:avLst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solidFill>
              <a:srgbClr val="993300"/>
            </a:solidFill>
            <a:prstDash val="lgDashDotDot"/>
            <a:round/>
            <a:headEnd/>
            <a:tailEnd/>
          </a:ln>
        </p:spPr>
        <p:txBody>
          <a:bodyPr wrap="none" lIns="98464" tIns="49235" rIns="98464" bIns="49235" anchor="ctr"/>
          <a:lstStyle>
            <a:lvl1pPr defTabSz="9382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 defTabSz="9382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 defTabSz="9382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 defTabSz="9382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 defTabSz="9382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chemeClr val="tx2"/>
              </a:buClr>
              <a:buSzPct val="115000"/>
            </a:pPr>
            <a:endParaRPr lang="ru-RU" altLang="ru-RU" sz="1680" b="1" i="1">
              <a:solidFill>
                <a:srgbClr val="663300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  <a:p>
            <a:pPr algn="ctr" eaLnBrk="1" hangingPunct="1">
              <a:buClr>
                <a:schemeClr val="tx2"/>
              </a:buClr>
              <a:buSzPct val="115000"/>
            </a:pPr>
            <a:endParaRPr lang="ru-RU" altLang="ru-RU" sz="1680" b="1" i="1">
              <a:solidFill>
                <a:srgbClr val="663300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  <a:p>
            <a:pPr algn="ctr" eaLnBrk="1" hangingPunct="1">
              <a:buClr>
                <a:schemeClr val="tx2"/>
              </a:buClr>
              <a:buSzPct val="115000"/>
            </a:pPr>
            <a:endParaRPr lang="ru-RU" altLang="ru-RU" sz="1680" b="1" i="1">
              <a:solidFill>
                <a:srgbClr val="663300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  <a:p>
            <a:pPr algn="ctr" eaLnBrk="1" hangingPunct="1">
              <a:buClr>
                <a:schemeClr val="tx2"/>
              </a:buClr>
              <a:buSzPct val="115000"/>
            </a:pPr>
            <a:endParaRPr lang="ru-RU" altLang="ru-RU" sz="1680" b="1" i="1">
              <a:solidFill>
                <a:srgbClr val="663300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  <a:p>
            <a:pPr algn="ctr" eaLnBrk="1" hangingPunct="1">
              <a:buClr>
                <a:schemeClr val="tx2"/>
              </a:buClr>
              <a:buSzPct val="115000"/>
            </a:pPr>
            <a:endParaRPr lang="ru-RU" altLang="ru-RU" sz="1680" i="1">
              <a:solidFill>
                <a:schemeClr val="tx1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159747" name="AutoShape 3"/>
          <p:cNvSpPr>
            <a:spLocks noChangeArrowheads="1"/>
          </p:cNvSpPr>
          <p:nvPr/>
        </p:nvSpPr>
        <p:spPr bwMode="auto">
          <a:xfrm>
            <a:off x="408386" y="1935243"/>
            <a:ext cx="2917031" cy="4722256"/>
          </a:xfrm>
          <a:prstGeom prst="foldedCorner">
            <a:avLst>
              <a:gd name="adj" fmla="val 17912"/>
            </a:avLst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solidFill>
              <a:srgbClr val="993300"/>
            </a:solidFill>
            <a:prstDash val="lgDashDotDot"/>
            <a:round/>
            <a:headEnd/>
            <a:tailEnd/>
          </a:ln>
        </p:spPr>
        <p:txBody>
          <a:bodyPr wrap="none" lIns="98464" tIns="49235" rIns="98464" bIns="49235" anchor="ctr"/>
          <a:lstStyle>
            <a:lvl1pPr defTabSz="9382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 defTabSz="9382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 defTabSz="9382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 defTabSz="9382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 defTabSz="9382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chemeClr val="tx2"/>
              </a:buClr>
              <a:buSzPct val="115000"/>
            </a:pPr>
            <a:endParaRPr lang="ru-RU" altLang="ru-RU" sz="1680" b="1" i="1">
              <a:solidFill>
                <a:srgbClr val="663300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  <a:p>
            <a:pPr algn="ctr" eaLnBrk="1" hangingPunct="1">
              <a:buClr>
                <a:schemeClr val="tx2"/>
              </a:buClr>
              <a:buSzPct val="115000"/>
            </a:pPr>
            <a:endParaRPr lang="ru-RU" altLang="ru-RU" sz="1680" b="1" i="1">
              <a:solidFill>
                <a:srgbClr val="663300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  <a:p>
            <a:pPr algn="ctr" eaLnBrk="1" hangingPunct="1">
              <a:buClr>
                <a:schemeClr val="tx2"/>
              </a:buClr>
              <a:buSzPct val="115000"/>
            </a:pPr>
            <a:endParaRPr lang="ru-RU" altLang="ru-RU" sz="1680" b="1" i="1">
              <a:solidFill>
                <a:srgbClr val="663300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  <a:p>
            <a:pPr algn="ctr" eaLnBrk="1" hangingPunct="1">
              <a:buClr>
                <a:schemeClr val="tx2"/>
              </a:buClr>
              <a:buSzPct val="115000"/>
            </a:pPr>
            <a:endParaRPr lang="ru-RU" altLang="ru-RU" sz="1680" b="1" i="1">
              <a:solidFill>
                <a:srgbClr val="663300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  <a:p>
            <a:pPr algn="ctr" eaLnBrk="1" hangingPunct="1">
              <a:buClr>
                <a:schemeClr val="tx2"/>
              </a:buClr>
              <a:buSzPct val="115000"/>
            </a:pPr>
            <a:endParaRPr lang="ru-RU" altLang="ru-RU" sz="1680" i="1">
              <a:solidFill>
                <a:schemeClr val="tx1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200025" y="133350"/>
            <a:ext cx="10401300" cy="960921"/>
          </a:xfrm>
          <a:prstGeom prst="rect">
            <a:avLst/>
          </a:prstGeom>
          <a:noFill/>
          <a:ln>
            <a:noFill/>
          </a:ln>
          <a:extLst/>
        </p:spPr>
        <p:txBody>
          <a:bodyPr lIns="87518" tIns="43760" rIns="87518" bIns="43760">
            <a:spAutoFit/>
          </a:bodyPr>
          <a:lstStyle>
            <a:lvl1pPr algn="l" defTabSz="850900"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 sz="3400">
                <a:solidFill>
                  <a:schemeClr val="tx1"/>
                </a:solidFill>
                <a:latin typeface="Arial" charset="0"/>
              </a:defRPr>
            </a:lvl1pPr>
            <a:lvl2pPr marL="692150" indent="-266700" algn="l" defTabSz="850900" eaLnBrk="0" hangingPunct="0">
              <a:spcBef>
                <a:spcPct val="20000"/>
              </a:spcBef>
              <a:buFont typeface="Wingdings" pitchFamily="2" charset="2"/>
              <a:buChar char="§"/>
              <a:defRPr sz="3000">
                <a:solidFill>
                  <a:schemeClr val="tx1"/>
                </a:solidFill>
                <a:latin typeface="Arial" charset="0"/>
              </a:defRPr>
            </a:lvl2pPr>
            <a:lvl3pPr marL="1063625" indent="-212725" algn="l" defTabSz="850900"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 sz="2500">
                <a:solidFill>
                  <a:schemeClr val="tx1"/>
                </a:solidFill>
                <a:latin typeface="Arial" charset="0"/>
              </a:defRPr>
            </a:lvl3pPr>
            <a:lvl4pPr marL="1490663" indent="-212725" algn="l" defTabSz="850900" eaLnBrk="0" hangingPunct="0">
              <a:spcBef>
                <a:spcPct val="20000"/>
              </a:spcBef>
              <a:buFont typeface="Wingdings" pitchFamily="2" charset="2"/>
              <a:buChar char="§"/>
              <a:defRPr sz="2100">
                <a:solidFill>
                  <a:schemeClr val="tx1"/>
                </a:solidFill>
                <a:latin typeface="Arial" charset="0"/>
              </a:defRPr>
            </a:lvl4pPr>
            <a:lvl5pPr marL="1916113" indent="-212725" algn="l" defTabSz="850900"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 sz="2100">
                <a:solidFill>
                  <a:schemeClr val="tx1"/>
                </a:solidFill>
                <a:latin typeface="Arial" charset="0"/>
              </a:defRPr>
            </a:lvl5pPr>
            <a:lvl6pPr marL="2373313" indent="-212725" defTabSz="850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100">
                <a:solidFill>
                  <a:schemeClr val="tx1"/>
                </a:solidFill>
                <a:latin typeface="Arial" charset="0"/>
              </a:defRPr>
            </a:lvl6pPr>
            <a:lvl7pPr marL="2830513" indent="-212725" defTabSz="850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100">
                <a:solidFill>
                  <a:schemeClr val="tx1"/>
                </a:solidFill>
                <a:latin typeface="Arial" charset="0"/>
              </a:defRPr>
            </a:lvl7pPr>
            <a:lvl8pPr marL="3287713" indent="-212725" defTabSz="850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100">
                <a:solidFill>
                  <a:schemeClr val="tx1"/>
                </a:solidFill>
                <a:latin typeface="Arial" charset="0"/>
              </a:defRPr>
            </a:lvl8pPr>
            <a:lvl9pPr marL="3744913" indent="-212725" defTabSz="850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1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Wingdings" pitchFamily="2" charset="2"/>
              <a:buNone/>
              <a:defRPr/>
            </a:pPr>
            <a:r>
              <a:rPr lang="ru-RU" altLang="ru-RU" sz="2835" b="1" i="1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Муниципальная программа «Развитие образования в  муниципальном образовании Павловский район»</a:t>
            </a:r>
          </a:p>
        </p:txBody>
      </p:sp>
      <p:sp>
        <p:nvSpPr>
          <p:cNvPr id="159749" name="Прямоугольник 10"/>
          <p:cNvSpPr>
            <a:spLocks noChangeArrowheads="1"/>
          </p:cNvSpPr>
          <p:nvPr/>
        </p:nvSpPr>
        <p:spPr bwMode="auto">
          <a:xfrm>
            <a:off x="476726" y="1241823"/>
            <a:ext cx="8022670" cy="524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7518" tIns="43760" rIns="87518" bIns="43760">
            <a:spAutoFit/>
          </a:bodyPr>
          <a:lstStyle>
            <a:lvl1pPr defTabSz="8366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 defTabSz="8366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 defTabSz="8366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 defTabSz="8366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 defTabSz="8366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defTabSz="8366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defTabSz="8366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defTabSz="8366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defTabSz="8366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chemeClr val="tx2"/>
              </a:buClr>
              <a:buSzPct val="115000"/>
            </a:pPr>
            <a:r>
              <a:rPr lang="ru-RU" altLang="ru-RU" sz="2835" b="1" i="1">
                <a:solidFill>
                  <a:srgbClr val="000000"/>
                </a:solidFill>
                <a:cs typeface="Arial" panose="020B0604020202020204" pitchFamily="34" charset="0"/>
              </a:rPr>
              <a:t>Основные направления:</a:t>
            </a:r>
          </a:p>
        </p:txBody>
      </p:sp>
      <p:sp>
        <p:nvSpPr>
          <p:cNvPr id="159750" name="Прямоугольник 15"/>
          <p:cNvSpPr>
            <a:spLocks noChangeArrowheads="1"/>
          </p:cNvSpPr>
          <p:nvPr/>
        </p:nvSpPr>
        <p:spPr bwMode="auto">
          <a:xfrm>
            <a:off x="408385" y="1866900"/>
            <a:ext cx="3360420" cy="3190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7518" tIns="43760" rIns="87518" bIns="43760">
            <a:spAutoFit/>
          </a:bodyPr>
          <a:lstStyle>
            <a:lvl1pPr marL="312738" indent="-312738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buClr>
                <a:schemeClr val="tx2"/>
              </a:buClr>
              <a:buSzPct val="115000"/>
            </a:pPr>
            <a:r>
              <a:rPr lang="en-US" altLang="ru-RU" sz="168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ru-RU" altLang="ru-RU" sz="168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дошкольного, </a:t>
            </a:r>
            <a:endParaRPr lang="en-US" altLang="ru-RU" sz="1680" b="1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buClr>
                <a:schemeClr val="tx2"/>
              </a:buClr>
              <a:buSzPct val="115000"/>
            </a:pPr>
            <a:r>
              <a:rPr lang="ru-RU" altLang="ru-RU" sz="168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общего и дополнительного </a:t>
            </a:r>
            <a:endParaRPr lang="en-US" altLang="ru-RU" sz="1680" b="1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buClr>
                <a:schemeClr val="tx2"/>
              </a:buClr>
              <a:buSzPct val="115000"/>
            </a:pPr>
            <a:r>
              <a:rPr lang="ru-RU" altLang="ru-RU" sz="168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образования, всего</a:t>
            </a:r>
          </a:p>
          <a:p>
            <a:pPr algn="just" eaLnBrk="1" hangingPunct="1">
              <a:buClr>
                <a:schemeClr val="tx2"/>
              </a:buClr>
              <a:buSzPct val="115000"/>
            </a:pPr>
            <a:r>
              <a:rPr lang="ru-RU" altLang="ru-RU" sz="1680" b="1" i="1">
                <a:solidFill>
                  <a:srgbClr val="CC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1675,3 </a:t>
            </a:r>
            <a:r>
              <a:rPr lang="ru-RU" altLang="ru-RU" sz="168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руб., </a:t>
            </a:r>
          </a:p>
          <a:p>
            <a:pPr algn="just" eaLnBrk="1" hangingPunct="1">
              <a:buClr>
                <a:schemeClr val="tx2"/>
              </a:buClr>
              <a:buSzPct val="115000"/>
            </a:pPr>
            <a:r>
              <a:rPr lang="ru-RU" altLang="ru-RU" sz="168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том числе: </a:t>
            </a:r>
          </a:p>
          <a:p>
            <a:pPr algn="just" eaLnBrk="1" hangingPunct="1">
              <a:buClr>
                <a:schemeClr val="tx2"/>
              </a:buClr>
              <a:buSzPct val="115000"/>
            </a:pPr>
            <a:r>
              <a:rPr lang="en-US" altLang="ru-RU" sz="168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altLang="ru-RU" sz="168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дошкольное образование</a:t>
            </a:r>
            <a:r>
              <a:rPr lang="en-US" altLang="ru-RU" sz="168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680" b="1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buClr>
                <a:schemeClr val="tx2"/>
              </a:buClr>
              <a:buSzPct val="115000"/>
            </a:pPr>
            <a:r>
              <a:rPr lang="en-US" altLang="ru-RU" sz="168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altLang="ru-RU" sz="168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586,1 млн. руб.;</a:t>
            </a:r>
          </a:p>
          <a:p>
            <a:pPr algn="just" eaLnBrk="1" hangingPunct="1">
              <a:buClr>
                <a:schemeClr val="tx2"/>
              </a:buClr>
              <a:buSzPct val="115000"/>
            </a:pPr>
            <a:r>
              <a:rPr lang="en-US" altLang="ru-RU" sz="168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altLang="ru-RU" sz="168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общее образование (СОШ)</a:t>
            </a:r>
          </a:p>
          <a:p>
            <a:pPr algn="just" eaLnBrk="1" hangingPunct="1">
              <a:buClr>
                <a:schemeClr val="tx2"/>
              </a:buClr>
              <a:buSzPct val="115000"/>
            </a:pPr>
            <a:r>
              <a:rPr lang="ru-RU" altLang="ru-RU" sz="168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1030,2 млн. руб.;</a:t>
            </a:r>
          </a:p>
          <a:p>
            <a:pPr algn="just" eaLnBrk="1" hangingPunct="1">
              <a:buClr>
                <a:schemeClr val="tx2"/>
              </a:buClr>
              <a:buSzPct val="115000"/>
            </a:pPr>
            <a:r>
              <a:rPr lang="en-US" altLang="ru-RU" sz="168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altLang="ru-RU" sz="168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дополнительное </a:t>
            </a:r>
          </a:p>
          <a:p>
            <a:pPr algn="just" eaLnBrk="1" hangingPunct="1">
              <a:buClr>
                <a:schemeClr val="tx2"/>
              </a:buClr>
              <a:buSzPct val="115000"/>
            </a:pPr>
            <a:r>
              <a:rPr lang="ru-RU" altLang="ru-RU" sz="168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образование – </a:t>
            </a:r>
            <a:r>
              <a:rPr lang="ru-RU" altLang="ru-RU" sz="1680" b="1" i="1">
                <a:solidFill>
                  <a:srgbClr val="00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59,0 </a:t>
            </a:r>
            <a:r>
              <a:rPr lang="ru-RU" altLang="ru-RU" sz="168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руб.;</a:t>
            </a:r>
          </a:p>
          <a:p>
            <a:pPr algn="just" eaLnBrk="1" hangingPunct="1">
              <a:buClr>
                <a:schemeClr val="tx2"/>
              </a:buClr>
              <a:buSzPct val="115000"/>
            </a:pPr>
            <a:endParaRPr lang="ru-RU" altLang="ru-RU" sz="1680" b="1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9751" name="Прямоугольник 16"/>
          <p:cNvSpPr>
            <a:spLocks noChangeArrowheads="1"/>
          </p:cNvSpPr>
          <p:nvPr/>
        </p:nvSpPr>
        <p:spPr bwMode="auto">
          <a:xfrm>
            <a:off x="3268743" y="1778557"/>
            <a:ext cx="4915614" cy="514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7518" tIns="43760" rIns="87518" bIns="43760">
            <a:spAutoFit/>
          </a:bodyPr>
          <a:lstStyle>
            <a:lvl1pPr defTabSz="9382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 defTabSz="9382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 defTabSz="9382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 defTabSz="9382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 defTabSz="9382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chemeClr val="tx2"/>
              </a:buClr>
              <a:buSzPct val="115000"/>
            </a:pPr>
            <a:endParaRPr lang="ru-RU" altLang="ru-RU" sz="945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buClr>
                <a:schemeClr val="tx2"/>
              </a:buClr>
              <a:buSzPct val="115000"/>
            </a:pPr>
            <a:r>
              <a:rPr lang="ru-RU" altLang="ru-RU" sz="168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Обеспечение реализации муниципальной </a:t>
            </a:r>
          </a:p>
          <a:p>
            <a:pPr algn="just" eaLnBrk="1" hangingPunct="1">
              <a:buClr>
                <a:schemeClr val="tx2"/>
              </a:buClr>
              <a:buSzPct val="115000"/>
            </a:pPr>
            <a:r>
              <a:rPr lang="ru-RU" altLang="ru-RU" sz="168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программы и прочие мероприятия в области </a:t>
            </a:r>
          </a:p>
          <a:p>
            <a:pPr algn="just" eaLnBrk="1" hangingPunct="1">
              <a:buClr>
                <a:schemeClr val="tx2"/>
              </a:buClr>
              <a:buSzPct val="115000"/>
            </a:pPr>
            <a:r>
              <a:rPr lang="ru-RU" altLang="ru-RU" sz="168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образования, всего </a:t>
            </a:r>
            <a:r>
              <a:rPr lang="ru-RU" altLang="ru-RU" sz="1680" b="1" i="1" dirty="0" smtClean="0">
                <a:solidFill>
                  <a:srgbClr val="CC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121,1 </a:t>
            </a:r>
            <a:r>
              <a:rPr lang="ru-RU" altLang="ru-RU" sz="168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руб., </a:t>
            </a:r>
          </a:p>
          <a:p>
            <a:pPr algn="just" eaLnBrk="1" hangingPunct="1">
              <a:buClr>
                <a:schemeClr val="tx2"/>
              </a:buClr>
              <a:buSzPct val="115000"/>
            </a:pPr>
            <a:r>
              <a:rPr lang="ru-RU" altLang="ru-RU" sz="168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том числе:</a:t>
            </a:r>
          </a:p>
          <a:p>
            <a:pPr algn="just" eaLnBrk="1" hangingPunct="1">
              <a:buClr>
                <a:schemeClr val="tx2"/>
              </a:buClr>
              <a:buSzPct val="115000"/>
            </a:pPr>
            <a:r>
              <a:rPr lang="ru-RU" altLang="ru-RU" sz="168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компенсация части родительской платы                    за присмотр и уход за детьми – </a:t>
            </a:r>
            <a:r>
              <a:rPr lang="ru-RU" altLang="ru-RU" sz="1680" b="1" i="1" dirty="0">
                <a:solidFill>
                  <a:srgbClr val="00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6,1 </a:t>
            </a:r>
            <a:r>
              <a:rPr lang="ru-RU" altLang="ru-RU" sz="168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руб.; </a:t>
            </a:r>
          </a:p>
          <a:p>
            <a:pPr algn="just" eaLnBrk="1" hangingPunct="1">
              <a:buClr>
                <a:schemeClr val="tx2"/>
              </a:buClr>
              <a:buSzPct val="115000"/>
            </a:pPr>
            <a:r>
              <a:rPr lang="ru-RU" altLang="ru-RU" sz="168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компенсация расходов на оплату жилых помещений, отопления и освещения – </a:t>
            </a:r>
            <a:r>
              <a:rPr lang="ru-RU" altLang="ru-RU" sz="1680" b="1" i="1" dirty="0">
                <a:solidFill>
                  <a:srgbClr val="00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8,1 </a:t>
            </a:r>
            <a:r>
              <a:rPr lang="ru-RU" altLang="ru-RU" sz="168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руб.; </a:t>
            </a:r>
          </a:p>
          <a:p>
            <a:pPr algn="just" eaLnBrk="1" hangingPunct="1">
              <a:buClr>
                <a:schemeClr val="tx2"/>
              </a:buClr>
              <a:buSzPct val="115000"/>
            </a:pPr>
            <a:r>
              <a:rPr lang="ru-RU" altLang="ru-RU" sz="168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льготное питание учащихся из многодетных </a:t>
            </a:r>
          </a:p>
          <a:p>
            <a:pPr algn="just" eaLnBrk="1" hangingPunct="1">
              <a:buClr>
                <a:schemeClr val="tx2"/>
              </a:buClr>
              <a:buSzPct val="115000"/>
            </a:pPr>
            <a:r>
              <a:rPr lang="ru-RU" altLang="ru-RU" sz="168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семей – </a:t>
            </a:r>
            <a:r>
              <a:rPr lang="ru-RU" altLang="ru-RU" sz="1680" b="1" i="1" dirty="0">
                <a:solidFill>
                  <a:srgbClr val="00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17,5</a:t>
            </a:r>
            <a:r>
              <a:rPr lang="ru-RU" altLang="ru-RU" sz="168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млн. руб.; </a:t>
            </a:r>
          </a:p>
          <a:p>
            <a:pPr algn="just" eaLnBrk="1" hangingPunct="1">
              <a:buClr>
                <a:schemeClr val="tx2"/>
              </a:buClr>
              <a:buSzPct val="115000"/>
            </a:pPr>
            <a:r>
              <a:rPr lang="ru-RU" altLang="ru-RU" sz="168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содержание учебно-методического кабинета, </a:t>
            </a:r>
          </a:p>
          <a:p>
            <a:pPr algn="just" eaLnBrk="1" hangingPunct="1">
              <a:buClr>
                <a:schemeClr val="tx2"/>
              </a:buClr>
              <a:buSzPct val="115000"/>
            </a:pPr>
            <a:r>
              <a:rPr lang="ru-RU" altLang="ru-RU" sz="168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ЦБ, группы хозяйственного обслуживания              – </a:t>
            </a:r>
            <a:r>
              <a:rPr lang="ru-RU" altLang="ru-RU" sz="168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71</a:t>
            </a:r>
            <a:r>
              <a:rPr lang="ru-RU" altLang="ru-RU" sz="168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,5 </a:t>
            </a:r>
            <a:r>
              <a:rPr lang="ru-RU" altLang="ru-RU" sz="168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руб.; </a:t>
            </a:r>
          </a:p>
          <a:p>
            <a:pPr algn="just" eaLnBrk="1" hangingPunct="1">
              <a:buClr>
                <a:schemeClr val="tx2"/>
              </a:buClr>
              <a:buSzPct val="115000"/>
            </a:pPr>
            <a:r>
              <a:rPr lang="ru-RU" altLang="ru-RU" sz="1680" b="1" i="1" dirty="0">
                <a:solidFill>
                  <a:srgbClr val="000000"/>
                </a:solidFill>
                <a:latin typeface="Times New Roman" panose="02020603050405020304" pitchFamily="18" charset="0"/>
              </a:rPr>
              <a:t>- обеспечение государственных гарантий реализации прав на получение общедоступного       и бесплатного образования – </a:t>
            </a:r>
            <a:r>
              <a:rPr lang="ru-RU" altLang="ru-RU" sz="168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16,8 </a:t>
            </a:r>
            <a:r>
              <a:rPr lang="ru-RU" altLang="ru-RU" sz="168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руб.</a:t>
            </a:r>
          </a:p>
          <a:p>
            <a:pPr algn="just" eaLnBrk="1" hangingPunct="1">
              <a:buClr>
                <a:schemeClr val="tx2"/>
              </a:buClr>
              <a:buSzPct val="115000"/>
            </a:pPr>
            <a:r>
              <a:rPr lang="ru-RU" altLang="ru-RU" sz="168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-реализация прочих мероприятий – 1,1 </a:t>
            </a:r>
            <a:r>
              <a:rPr lang="ru-RU" altLang="ru-RU" sz="168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млн.руб</a:t>
            </a:r>
            <a:r>
              <a:rPr lang="ru-RU" altLang="ru-RU" sz="168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 eaLnBrk="1" hangingPunct="1">
              <a:buClr>
                <a:schemeClr val="tx2"/>
              </a:buClr>
              <a:buSzPct val="115000"/>
            </a:pPr>
            <a:endParaRPr lang="ru-RU" altLang="ru-RU" sz="168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9752" name="AutoShape 9"/>
          <p:cNvSpPr>
            <a:spLocks noChangeArrowheads="1"/>
          </p:cNvSpPr>
          <p:nvPr/>
        </p:nvSpPr>
        <p:spPr bwMode="auto">
          <a:xfrm>
            <a:off x="8104347" y="2491979"/>
            <a:ext cx="2356961" cy="4227195"/>
          </a:xfrm>
          <a:prstGeom prst="foldedCorner">
            <a:avLst>
              <a:gd name="adj" fmla="val 17912"/>
            </a:avLst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solidFill>
              <a:srgbClr val="993300"/>
            </a:solidFill>
            <a:prstDash val="lgDashDotDot"/>
            <a:round/>
            <a:headEnd/>
            <a:tailEnd/>
          </a:ln>
        </p:spPr>
        <p:txBody>
          <a:bodyPr wrap="none" lIns="98464" tIns="49235" rIns="98464" bIns="49235" anchor="ctr"/>
          <a:lstStyle>
            <a:lvl1pPr defTabSz="9382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 defTabSz="9382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 defTabSz="9382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 defTabSz="9382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 defTabSz="9382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chemeClr val="tx2"/>
              </a:buClr>
              <a:buSzPct val="115000"/>
            </a:pPr>
            <a:endParaRPr lang="ru-RU" altLang="ru-RU" sz="1680" b="1" i="1">
              <a:solidFill>
                <a:srgbClr val="663300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  <a:p>
            <a:pPr algn="ctr" eaLnBrk="1" hangingPunct="1">
              <a:buClr>
                <a:schemeClr val="tx2"/>
              </a:buClr>
              <a:buSzPct val="115000"/>
            </a:pPr>
            <a:endParaRPr lang="ru-RU" altLang="ru-RU" sz="1680" b="1" i="1">
              <a:solidFill>
                <a:srgbClr val="663300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  <a:p>
            <a:pPr algn="ctr" eaLnBrk="1" hangingPunct="1">
              <a:buClr>
                <a:schemeClr val="tx2"/>
              </a:buClr>
              <a:buSzPct val="115000"/>
            </a:pPr>
            <a:endParaRPr lang="ru-RU" altLang="ru-RU" sz="1680" b="1" i="1">
              <a:solidFill>
                <a:srgbClr val="663300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  <a:p>
            <a:pPr algn="ctr" eaLnBrk="1" hangingPunct="1">
              <a:buClr>
                <a:schemeClr val="tx2"/>
              </a:buClr>
              <a:buSzPct val="115000"/>
            </a:pPr>
            <a:endParaRPr lang="ru-RU" altLang="ru-RU" sz="1680" i="1">
              <a:solidFill>
                <a:schemeClr val="tx1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159753" name="Прямоугольник 15"/>
          <p:cNvSpPr>
            <a:spLocks noChangeArrowheads="1"/>
          </p:cNvSpPr>
          <p:nvPr/>
        </p:nvSpPr>
        <p:spPr bwMode="auto">
          <a:xfrm>
            <a:off x="8104347" y="2491978"/>
            <a:ext cx="2496979" cy="2560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7518" tIns="43760" rIns="87518" bIns="43760">
            <a:spAutoFit/>
          </a:bodyPr>
          <a:lstStyle>
            <a:lvl1pPr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buClr>
                <a:schemeClr val="tx2"/>
              </a:buClr>
              <a:buSzPct val="115000"/>
            </a:pPr>
            <a:r>
              <a:rPr lang="ru-RU" altLang="ru-RU" sz="1785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Отдельные</a:t>
            </a:r>
          </a:p>
          <a:p>
            <a:pPr algn="just" eaLnBrk="1" hangingPunct="1">
              <a:buClr>
                <a:schemeClr val="tx2"/>
              </a:buClr>
              <a:buSzPct val="115000"/>
            </a:pPr>
            <a:r>
              <a:rPr lang="ru-RU" altLang="ru-RU" sz="1785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мероприятия по </a:t>
            </a:r>
          </a:p>
          <a:p>
            <a:pPr algn="just" eaLnBrk="1" hangingPunct="1">
              <a:buClr>
                <a:schemeClr val="tx2"/>
              </a:buClr>
              <a:buSzPct val="115000"/>
            </a:pPr>
            <a:r>
              <a:rPr lang="ru-RU" altLang="ru-RU" sz="1785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управлению </a:t>
            </a:r>
          </a:p>
          <a:p>
            <a:pPr algn="just" eaLnBrk="1" hangingPunct="1">
              <a:buClr>
                <a:schemeClr val="tx2"/>
              </a:buClr>
              <a:buSzPct val="115000"/>
            </a:pPr>
            <a:r>
              <a:rPr lang="ru-RU" altLang="ru-RU" sz="1785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реализацией программы (содержание органов управления в </a:t>
            </a:r>
          </a:p>
          <a:p>
            <a:pPr algn="just" eaLnBrk="1" hangingPunct="1">
              <a:buClr>
                <a:schemeClr val="tx2"/>
              </a:buClr>
              <a:buSzPct val="115000"/>
            </a:pPr>
            <a:r>
              <a:rPr lang="ru-RU" altLang="ru-RU" sz="1785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области образования) </a:t>
            </a:r>
          </a:p>
          <a:p>
            <a:pPr algn="just" eaLnBrk="1" hangingPunct="1">
              <a:buClr>
                <a:schemeClr val="tx2"/>
              </a:buClr>
              <a:buSzPct val="115000"/>
            </a:pPr>
            <a:r>
              <a:rPr lang="ru-RU" altLang="ru-RU" sz="1785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altLang="ru-RU" sz="1785" b="1" i="1">
                <a:solidFill>
                  <a:srgbClr val="C0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9,2 </a:t>
            </a:r>
            <a:r>
              <a:rPr lang="ru-RU" altLang="ru-RU" sz="1785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руб. </a:t>
            </a:r>
          </a:p>
        </p:txBody>
      </p:sp>
      <p:sp>
        <p:nvSpPr>
          <p:cNvPr id="159754" name="AutoShape 21" descr="Похожее изображение"/>
          <p:cNvSpPr>
            <a:spLocks noChangeAspect="1" noChangeArrowheads="1"/>
          </p:cNvSpPr>
          <p:nvPr/>
        </p:nvSpPr>
        <p:spPr bwMode="auto">
          <a:xfrm>
            <a:off x="5253990" y="3453765"/>
            <a:ext cx="293370" cy="2933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7546" tIns="43776" rIns="87546" bIns="43776"/>
          <a:lstStyle>
            <a:lvl1pPr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ru-RU" altLang="ru-RU" sz="1680">
              <a:solidFill>
                <a:schemeClr val="tx1"/>
              </a:solidFill>
            </a:endParaRPr>
          </a:p>
        </p:txBody>
      </p:sp>
      <p:pic>
        <p:nvPicPr>
          <p:cNvPr id="159755" name="Picture 2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5073" y="5320665"/>
            <a:ext cx="2131933" cy="1306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9756" name="Picture 3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44352" y="5095638"/>
            <a:ext cx="2270284" cy="15035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9757" name="Picture 3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59379" y="986790"/>
            <a:ext cx="1925240" cy="1443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83878164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File"/>
          <p:cNvSpPr>
            <a:spLocks noEditPoints="1" noChangeArrowheads="1"/>
          </p:cNvSpPr>
          <p:nvPr/>
        </p:nvSpPr>
        <p:spPr bwMode="auto">
          <a:xfrm>
            <a:off x="561737" y="3277077"/>
            <a:ext cx="4700588" cy="1431846"/>
          </a:xfrm>
          <a:custGeom>
            <a:avLst/>
            <a:gdLst>
              <a:gd name="T0" fmla="*/ 2147483646 w 21600"/>
              <a:gd name="T1" fmla="*/ 2147483646 h 21600"/>
              <a:gd name="T2" fmla="*/ 0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w 21600"/>
              <a:gd name="T9" fmla="*/ 2147483646 h 21600"/>
              <a:gd name="T10" fmla="*/ 2147483646 w 21600"/>
              <a:gd name="T11" fmla="*/ 2147483646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1086 w 21600"/>
              <a:gd name="T19" fmla="*/ 4628 h 21600"/>
              <a:gd name="T20" fmla="*/ 20635 w 21600"/>
              <a:gd name="T21" fmla="*/ 20289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lnTo>
                  <a:pt x="19790" y="3240"/>
                </a:lnTo>
                <a:close/>
              </a:path>
            </a:pathLst>
          </a:custGeom>
          <a:solidFill>
            <a:srgbClr val="F1E2AD">
              <a:alpha val="56862"/>
            </a:srgbClr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lIns="94158" tIns="47084" rIns="94158" bIns="47084"/>
          <a:lstStyle/>
          <a:p>
            <a:endParaRPr lang="ru-RU"/>
          </a:p>
        </p:txBody>
      </p:sp>
      <p:sp>
        <p:nvSpPr>
          <p:cNvPr id="162819" name="File"/>
          <p:cNvSpPr>
            <a:spLocks noEditPoints="1" noChangeArrowheads="1"/>
          </p:cNvSpPr>
          <p:nvPr/>
        </p:nvSpPr>
        <p:spPr bwMode="auto">
          <a:xfrm>
            <a:off x="561738" y="1380173"/>
            <a:ext cx="4677251" cy="1745219"/>
          </a:xfrm>
          <a:custGeom>
            <a:avLst/>
            <a:gdLst>
              <a:gd name="T0" fmla="*/ 2147483646 w 21600"/>
              <a:gd name="T1" fmla="*/ 2147483646 h 21600"/>
              <a:gd name="T2" fmla="*/ 0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w 21600"/>
              <a:gd name="T9" fmla="*/ 2147483646 h 21600"/>
              <a:gd name="T10" fmla="*/ 2147483646 w 21600"/>
              <a:gd name="T11" fmla="*/ 2147483646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1086 w 21600"/>
              <a:gd name="T19" fmla="*/ 4628 h 21600"/>
              <a:gd name="T20" fmla="*/ 20635 w 21600"/>
              <a:gd name="T21" fmla="*/ 20289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lnTo>
                  <a:pt x="19790" y="3240"/>
                </a:lnTo>
                <a:close/>
              </a:path>
            </a:pathLst>
          </a:custGeom>
          <a:solidFill>
            <a:srgbClr val="F1E2AD">
              <a:alpha val="56862"/>
            </a:srgbClr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lIns="94158" tIns="47084" rIns="94158" bIns="47084"/>
          <a:lstStyle/>
          <a:p>
            <a:endParaRPr lang="ru-RU"/>
          </a:p>
        </p:txBody>
      </p:sp>
      <p:sp>
        <p:nvSpPr>
          <p:cNvPr id="162820" name="File"/>
          <p:cNvSpPr>
            <a:spLocks noEditPoints="1" noChangeArrowheads="1"/>
          </p:cNvSpPr>
          <p:nvPr/>
        </p:nvSpPr>
        <p:spPr bwMode="auto">
          <a:xfrm>
            <a:off x="5400675" y="1520190"/>
            <a:ext cx="4853940" cy="1720215"/>
          </a:xfrm>
          <a:custGeom>
            <a:avLst/>
            <a:gdLst>
              <a:gd name="T0" fmla="*/ 2147483646 w 21600"/>
              <a:gd name="T1" fmla="*/ 2147483646 h 21600"/>
              <a:gd name="T2" fmla="*/ 0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w 21600"/>
              <a:gd name="T9" fmla="*/ 2147483646 h 21600"/>
              <a:gd name="T10" fmla="*/ 2147483646 w 21600"/>
              <a:gd name="T11" fmla="*/ 2147483646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1086 w 21600"/>
              <a:gd name="T19" fmla="*/ 4628 h 21600"/>
              <a:gd name="T20" fmla="*/ 20635 w 21600"/>
              <a:gd name="T21" fmla="*/ 20289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lnTo>
                  <a:pt x="19790" y="3240"/>
                </a:lnTo>
                <a:close/>
              </a:path>
            </a:pathLst>
          </a:custGeom>
          <a:solidFill>
            <a:srgbClr val="F1E2AD">
              <a:alpha val="56862"/>
            </a:srgbClr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lIns="94158" tIns="47084" rIns="94158" bIns="47084"/>
          <a:lstStyle/>
          <a:p>
            <a:endParaRPr lang="ru-RU"/>
          </a:p>
        </p:txBody>
      </p:sp>
      <p:sp>
        <p:nvSpPr>
          <p:cNvPr id="162821" name="File"/>
          <p:cNvSpPr>
            <a:spLocks noEditPoints="1" noChangeArrowheads="1"/>
          </p:cNvSpPr>
          <p:nvPr/>
        </p:nvSpPr>
        <p:spPr bwMode="auto">
          <a:xfrm>
            <a:off x="5415677" y="3323749"/>
            <a:ext cx="4838938" cy="1608535"/>
          </a:xfrm>
          <a:custGeom>
            <a:avLst/>
            <a:gdLst>
              <a:gd name="T0" fmla="*/ 2147483646 w 21600"/>
              <a:gd name="T1" fmla="*/ 2147483646 h 21600"/>
              <a:gd name="T2" fmla="*/ 0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w 21600"/>
              <a:gd name="T9" fmla="*/ 2147483646 h 21600"/>
              <a:gd name="T10" fmla="*/ 2147483646 w 21600"/>
              <a:gd name="T11" fmla="*/ 2147483646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1086 w 21600"/>
              <a:gd name="T19" fmla="*/ 4628 h 21600"/>
              <a:gd name="T20" fmla="*/ 20635 w 21600"/>
              <a:gd name="T21" fmla="*/ 20289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lnTo>
                  <a:pt x="19790" y="3240"/>
                </a:lnTo>
                <a:close/>
              </a:path>
            </a:pathLst>
          </a:custGeom>
          <a:solidFill>
            <a:srgbClr val="F1E2AD">
              <a:alpha val="56862"/>
            </a:srgbClr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lIns="94158" tIns="47084" rIns="94158" bIns="47084"/>
          <a:lstStyle/>
          <a:p>
            <a:endParaRPr lang="ru-RU"/>
          </a:p>
        </p:txBody>
      </p:sp>
      <p:sp>
        <p:nvSpPr>
          <p:cNvPr id="162822" name="Rectangle 45"/>
          <p:cNvSpPr>
            <a:spLocks noChangeArrowheads="1"/>
          </p:cNvSpPr>
          <p:nvPr/>
        </p:nvSpPr>
        <p:spPr bwMode="auto">
          <a:xfrm>
            <a:off x="200025" y="133350"/>
            <a:ext cx="10401300" cy="9719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464" tIns="49235" rIns="98464" bIns="49235">
            <a:spAutoFit/>
          </a:bodyPr>
          <a:lstStyle>
            <a:lvl1pPr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chemeClr val="tx2"/>
              </a:buClr>
              <a:buSzPct val="115000"/>
            </a:pPr>
            <a:r>
              <a:rPr lang="ru-RU" altLang="ru-RU" sz="2835" b="1" i="1">
                <a:solidFill>
                  <a:srgbClr val="0000FF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Муниципальная программа «Развитие</a:t>
            </a:r>
            <a:r>
              <a:rPr lang="ru-RU" altLang="ru-RU" sz="2835" b="1" i="1">
                <a:solidFill>
                  <a:srgbClr val="008000"/>
                </a:solidFill>
                <a:cs typeface="Arial" panose="020B0604020202020204" pitchFamily="34" charset="0"/>
              </a:rPr>
              <a:t> </a:t>
            </a:r>
            <a:r>
              <a:rPr lang="ru-RU" altLang="ru-RU" sz="2835" b="1" i="1">
                <a:solidFill>
                  <a:srgbClr val="0000FF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культуры в муниципальном образовании Павловский район»</a:t>
            </a:r>
          </a:p>
        </p:txBody>
      </p:sp>
      <p:sp>
        <p:nvSpPr>
          <p:cNvPr id="162823" name="Rectangle 46"/>
          <p:cNvSpPr>
            <a:spLocks noChangeArrowheads="1"/>
          </p:cNvSpPr>
          <p:nvPr/>
        </p:nvSpPr>
        <p:spPr bwMode="auto">
          <a:xfrm>
            <a:off x="-76676" y="826770"/>
            <a:ext cx="10976372" cy="656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464" tIns="49235" rIns="98464" bIns="49235">
            <a:spAutoFit/>
          </a:bodyPr>
          <a:lstStyle>
            <a:lvl1pPr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chemeClr val="tx2"/>
              </a:buClr>
              <a:buSzPct val="115000"/>
            </a:pPr>
            <a:endParaRPr lang="ru-RU" altLang="ru-RU" sz="945" b="1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buClr>
                <a:schemeClr val="tx2"/>
              </a:buClr>
              <a:buSzPct val="115000"/>
            </a:pPr>
            <a:r>
              <a:rPr lang="ru-RU" altLang="ru-RU" sz="2520" b="1" i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НАПРАВЛЕНИЯ РАСХОДОВ</a:t>
            </a:r>
          </a:p>
        </p:txBody>
      </p:sp>
      <p:sp>
        <p:nvSpPr>
          <p:cNvPr id="162824" name="Rectangle 53"/>
          <p:cNvSpPr>
            <a:spLocks noChangeArrowheads="1"/>
          </p:cNvSpPr>
          <p:nvPr/>
        </p:nvSpPr>
        <p:spPr bwMode="auto">
          <a:xfrm>
            <a:off x="1863566" y="1910239"/>
            <a:ext cx="3675460" cy="1068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464" tIns="49235" rIns="98464" bIns="49235">
            <a:spAutoFit/>
          </a:bodyPr>
          <a:lstStyle>
            <a:lvl1pPr defTabSz="8366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 defTabSz="8366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 defTabSz="8366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 defTabSz="8366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 defTabSz="8366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defTabSz="8366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defTabSz="8366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defTabSz="8366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defTabSz="8366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chemeClr val="tx2"/>
              </a:buClr>
              <a:buSzPct val="115000"/>
            </a:pPr>
            <a:r>
              <a:rPr lang="ru-RU" altLang="ru-RU" sz="2100" b="1">
                <a:solidFill>
                  <a:srgbClr val="000000"/>
                </a:solidFill>
                <a:cs typeface="Arial" panose="020B0604020202020204" pitchFamily="34" charset="0"/>
              </a:rPr>
              <a:t>Муниципальное </a:t>
            </a:r>
          </a:p>
          <a:p>
            <a:pPr algn="ctr" eaLnBrk="1" hangingPunct="1">
              <a:buClr>
                <a:schemeClr val="tx2"/>
              </a:buClr>
              <a:buSzPct val="115000"/>
            </a:pPr>
            <a:r>
              <a:rPr lang="ru-RU" altLang="ru-RU" sz="2100" b="1">
                <a:solidFill>
                  <a:srgbClr val="000000"/>
                </a:solidFill>
                <a:cs typeface="Arial" panose="020B0604020202020204" pitchFamily="34" charset="0"/>
              </a:rPr>
              <a:t>задание </a:t>
            </a:r>
          </a:p>
          <a:p>
            <a:pPr algn="ctr" eaLnBrk="1" hangingPunct="1">
              <a:buClr>
                <a:schemeClr val="tx2"/>
              </a:buClr>
              <a:buSzPct val="115000"/>
            </a:pPr>
            <a:r>
              <a:rPr lang="ru-RU" altLang="ru-RU" sz="2100" b="1">
                <a:solidFill>
                  <a:srgbClr val="000000"/>
                </a:solidFill>
                <a:cs typeface="Arial" panose="020B0604020202020204" pitchFamily="34" charset="0"/>
              </a:rPr>
              <a:t>– </a:t>
            </a:r>
            <a:r>
              <a:rPr lang="ru-RU" altLang="ru-RU" sz="1785" b="1">
                <a:cs typeface="Arial" panose="020B0604020202020204" pitchFamily="34" charset="0"/>
              </a:rPr>
              <a:t>91,9</a:t>
            </a:r>
            <a:r>
              <a:rPr lang="ru-RU" altLang="ru-RU" sz="2100" b="1">
                <a:solidFill>
                  <a:srgbClr val="CC00FF"/>
                </a:solidFill>
                <a:cs typeface="Arial" panose="020B0604020202020204" pitchFamily="34" charset="0"/>
              </a:rPr>
              <a:t> </a:t>
            </a:r>
            <a:r>
              <a:rPr lang="ru-RU" altLang="ru-RU" sz="2100" b="1">
                <a:solidFill>
                  <a:srgbClr val="000000"/>
                </a:solidFill>
                <a:cs typeface="Arial" panose="020B0604020202020204" pitchFamily="34" charset="0"/>
              </a:rPr>
              <a:t>млн. руб.</a:t>
            </a:r>
          </a:p>
        </p:txBody>
      </p:sp>
      <p:sp>
        <p:nvSpPr>
          <p:cNvPr id="162825" name="Rectangle 54"/>
          <p:cNvSpPr>
            <a:spLocks noChangeArrowheads="1"/>
          </p:cNvSpPr>
          <p:nvPr/>
        </p:nvSpPr>
        <p:spPr bwMode="auto">
          <a:xfrm>
            <a:off x="7464267" y="1726882"/>
            <a:ext cx="2790349" cy="1505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464" tIns="49235" rIns="98464" bIns="49235">
            <a:spAutoFit/>
          </a:bodyPr>
          <a:lstStyle>
            <a:lvl1pPr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chemeClr val="tx2"/>
              </a:buClr>
              <a:buSzPct val="115000"/>
            </a:pPr>
            <a:endParaRPr lang="ru-RU" altLang="ru-RU" sz="210" b="1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algn="ctr" eaLnBrk="1" hangingPunct="1">
              <a:buClr>
                <a:schemeClr val="tx2"/>
              </a:buClr>
              <a:buSzPct val="115000"/>
            </a:pPr>
            <a:r>
              <a:rPr lang="ru-RU" altLang="ru-RU" sz="1785" b="1">
                <a:solidFill>
                  <a:srgbClr val="000000"/>
                </a:solidFill>
                <a:cs typeface="Arial" panose="020B0604020202020204" pitchFamily="34" charset="0"/>
              </a:rPr>
              <a:t>Содержание </a:t>
            </a:r>
          </a:p>
          <a:p>
            <a:pPr algn="ctr" eaLnBrk="1" hangingPunct="1">
              <a:buClr>
                <a:schemeClr val="tx2"/>
              </a:buClr>
              <a:buSzPct val="115000"/>
            </a:pPr>
            <a:r>
              <a:rPr lang="ru-RU" altLang="ru-RU" sz="1785" b="1">
                <a:solidFill>
                  <a:srgbClr val="000000"/>
                </a:solidFill>
                <a:cs typeface="Arial" panose="020B0604020202020204" pitchFamily="34" charset="0"/>
              </a:rPr>
              <a:t>методического центра </a:t>
            </a:r>
          </a:p>
          <a:p>
            <a:pPr algn="ctr" eaLnBrk="1" hangingPunct="1">
              <a:buClr>
                <a:schemeClr val="tx2"/>
              </a:buClr>
              <a:buSzPct val="115000"/>
            </a:pPr>
            <a:r>
              <a:rPr lang="ru-RU" altLang="ru-RU" sz="1785" b="1">
                <a:solidFill>
                  <a:srgbClr val="000000"/>
                </a:solidFill>
                <a:cs typeface="Arial" panose="020B0604020202020204" pitchFamily="34" charset="0"/>
              </a:rPr>
              <a:t>и централизованной бухгалтерии </a:t>
            </a:r>
          </a:p>
          <a:p>
            <a:pPr algn="ctr" eaLnBrk="1" hangingPunct="1">
              <a:buClr>
                <a:schemeClr val="tx2"/>
              </a:buClr>
              <a:buSzPct val="115000"/>
            </a:pPr>
            <a:r>
              <a:rPr lang="ru-RU" altLang="ru-RU" sz="1785" b="1">
                <a:solidFill>
                  <a:srgbClr val="000000"/>
                </a:solidFill>
                <a:cs typeface="Arial" panose="020B0604020202020204" pitchFamily="34" charset="0"/>
              </a:rPr>
              <a:t>– </a:t>
            </a:r>
            <a:r>
              <a:rPr lang="ru-RU" altLang="ru-RU" sz="1785" b="1">
                <a:cs typeface="Arial" panose="020B0604020202020204" pitchFamily="34" charset="0"/>
              </a:rPr>
              <a:t>21,9</a:t>
            </a:r>
            <a:r>
              <a:rPr lang="ru-RU" altLang="ru-RU" sz="1785" b="1">
                <a:solidFill>
                  <a:srgbClr val="000000"/>
                </a:solidFill>
                <a:cs typeface="Arial" panose="020B0604020202020204" pitchFamily="34" charset="0"/>
              </a:rPr>
              <a:t> млн. руб.</a:t>
            </a:r>
          </a:p>
        </p:txBody>
      </p:sp>
      <p:sp>
        <p:nvSpPr>
          <p:cNvPr id="162826" name="Rectangle 55"/>
          <p:cNvSpPr>
            <a:spLocks noChangeArrowheads="1"/>
          </p:cNvSpPr>
          <p:nvPr/>
        </p:nvSpPr>
        <p:spPr bwMode="auto">
          <a:xfrm>
            <a:off x="7064217" y="3528775"/>
            <a:ext cx="3343751" cy="1472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464" tIns="49235" rIns="98464" bIns="49235">
            <a:spAutoFit/>
          </a:bodyPr>
          <a:lstStyle>
            <a:lvl1pPr defTabSz="8366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 defTabSz="8366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 defTabSz="8366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 defTabSz="8366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 defTabSz="8366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defTabSz="8366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defTabSz="8366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defTabSz="8366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defTabSz="8366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chemeClr val="tx2"/>
              </a:buClr>
              <a:buSzPct val="115000"/>
            </a:pPr>
            <a:r>
              <a:rPr lang="ru-RU" altLang="ru-RU" sz="1785" b="1">
                <a:solidFill>
                  <a:srgbClr val="000000"/>
                </a:solidFill>
                <a:cs typeface="Arial" panose="020B0604020202020204" pitchFamily="34" charset="0"/>
              </a:rPr>
              <a:t>Подготовка, организация, </a:t>
            </a:r>
          </a:p>
          <a:p>
            <a:pPr algn="ctr" eaLnBrk="1" hangingPunct="1">
              <a:buClr>
                <a:schemeClr val="tx2"/>
              </a:buClr>
              <a:buSzPct val="115000"/>
            </a:pPr>
            <a:r>
              <a:rPr lang="ru-RU" altLang="ru-RU" sz="1785" b="1">
                <a:solidFill>
                  <a:srgbClr val="000000"/>
                </a:solidFill>
                <a:cs typeface="Arial" panose="020B0604020202020204" pitchFamily="34" charset="0"/>
              </a:rPr>
              <a:t>проведение и оформление официальных культурно-массовых мероприятий</a:t>
            </a:r>
          </a:p>
          <a:p>
            <a:pPr algn="ctr" eaLnBrk="1" hangingPunct="1">
              <a:buClr>
                <a:schemeClr val="tx2"/>
              </a:buClr>
              <a:buSzPct val="115000"/>
            </a:pPr>
            <a:r>
              <a:rPr lang="ru-RU" altLang="ru-RU" sz="1785" b="1">
                <a:solidFill>
                  <a:srgbClr val="000000"/>
                </a:solidFill>
                <a:cs typeface="Arial" panose="020B0604020202020204" pitchFamily="34" charset="0"/>
              </a:rPr>
              <a:t>– </a:t>
            </a:r>
            <a:r>
              <a:rPr lang="ru-RU" altLang="ru-RU" sz="1785" b="1">
                <a:solidFill>
                  <a:srgbClr val="C00000"/>
                </a:solidFill>
                <a:cs typeface="Arial" panose="020B0604020202020204" pitchFamily="34" charset="0"/>
              </a:rPr>
              <a:t>5,0</a:t>
            </a:r>
            <a:r>
              <a:rPr lang="ru-RU" altLang="ru-RU" sz="1785" b="1">
                <a:solidFill>
                  <a:srgbClr val="CC00FF"/>
                </a:solidFill>
                <a:cs typeface="Arial" panose="020B0604020202020204" pitchFamily="34" charset="0"/>
              </a:rPr>
              <a:t> </a:t>
            </a:r>
            <a:r>
              <a:rPr lang="ru-RU" altLang="ru-RU" sz="1785" b="1">
                <a:solidFill>
                  <a:srgbClr val="000000"/>
                </a:solidFill>
                <a:cs typeface="Arial" panose="020B0604020202020204" pitchFamily="34" charset="0"/>
              </a:rPr>
              <a:t>млн. руб.</a:t>
            </a:r>
          </a:p>
        </p:txBody>
      </p:sp>
      <p:sp>
        <p:nvSpPr>
          <p:cNvPr id="152587" name="Rectangle 57"/>
          <p:cNvSpPr>
            <a:spLocks noChangeArrowheads="1"/>
          </p:cNvSpPr>
          <p:nvPr/>
        </p:nvSpPr>
        <p:spPr bwMode="auto">
          <a:xfrm>
            <a:off x="615078" y="3532109"/>
            <a:ext cx="4508896" cy="1166134"/>
          </a:xfrm>
          <a:prstGeom prst="rect">
            <a:avLst/>
          </a:prstGeom>
          <a:noFill/>
          <a:ln>
            <a:noFill/>
          </a:ln>
          <a:extLst/>
        </p:spPr>
        <p:txBody>
          <a:bodyPr lIns="98464" tIns="49235" rIns="98464" bIns="49235">
            <a:spAutoFit/>
          </a:bodyPr>
          <a:lstStyle>
            <a:lvl1pPr defTabSz="8366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 defTabSz="8366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 defTabSz="8366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 defTabSz="8366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 defTabSz="8366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defTabSz="8366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defTabSz="8366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defTabSz="8366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defTabSz="8366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chemeClr val="tx2"/>
              </a:buClr>
              <a:buSzPct val="115000"/>
              <a:defRPr/>
            </a:pPr>
            <a:r>
              <a:rPr lang="ru-RU" altLang="ru-RU" sz="1733" b="1" dirty="0">
                <a:solidFill>
                  <a:srgbClr val="000000"/>
                </a:solidFill>
                <a:cs typeface="Arial" panose="020B0604020202020204" pitchFamily="34" charset="0"/>
              </a:rPr>
              <a:t>Обеспечение деятельности управления культуры администрации муниципального образования Павловский район – </a:t>
            </a:r>
            <a:r>
              <a:rPr lang="ru-RU" altLang="ru-RU" sz="1733" b="1" dirty="0">
                <a:cs typeface="Arial" panose="020B0604020202020204" pitchFamily="34" charset="0"/>
              </a:rPr>
              <a:t>2,6</a:t>
            </a:r>
            <a:r>
              <a:rPr lang="ru-RU" altLang="ru-RU" sz="1733" b="1" dirty="0">
                <a:solidFill>
                  <a:srgbClr val="000000"/>
                </a:solidFill>
                <a:cs typeface="Arial" panose="020B0604020202020204" pitchFamily="34" charset="0"/>
              </a:rPr>
              <a:t> млн. руб.</a:t>
            </a:r>
          </a:p>
        </p:txBody>
      </p:sp>
      <p:sp>
        <p:nvSpPr>
          <p:cNvPr id="162828" name="File"/>
          <p:cNvSpPr>
            <a:spLocks noEditPoints="1" noChangeArrowheads="1"/>
          </p:cNvSpPr>
          <p:nvPr/>
        </p:nvSpPr>
        <p:spPr bwMode="auto">
          <a:xfrm>
            <a:off x="2073592" y="5042297"/>
            <a:ext cx="8181023" cy="1798558"/>
          </a:xfrm>
          <a:custGeom>
            <a:avLst/>
            <a:gdLst>
              <a:gd name="T0" fmla="*/ 2147483646 w 21600"/>
              <a:gd name="T1" fmla="*/ 2147483646 h 21600"/>
              <a:gd name="T2" fmla="*/ 0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w 21600"/>
              <a:gd name="T9" fmla="*/ 2147483646 h 21600"/>
              <a:gd name="T10" fmla="*/ 2147483646 w 21600"/>
              <a:gd name="T11" fmla="*/ 2147483646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1086 w 21600"/>
              <a:gd name="T19" fmla="*/ 4628 h 21600"/>
              <a:gd name="T20" fmla="*/ 20635 w 21600"/>
              <a:gd name="T21" fmla="*/ 20289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lnTo>
                  <a:pt x="19790" y="3240"/>
                </a:lnTo>
                <a:close/>
              </a:path>
            </a:pathLst>
          </a:custGeom>
          <a:solidFill>
            <a:srgbClr val="F1E2AD">
              <a:alpha val="56862"/>
            </a:srgbClr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lIns="94158" tIns="47084" rIns="94158" bIns="47084"/>
          <a:lstStyle/>
          <a:p>
            <a:endParaRPr lang="ru-RU"/>
          </a:p>
        </p:txBody>
      </p:sp>
      <p:sp>
        <p:nvSpPr>
          <p:cNvPr id="162829" name="Rectangle 20"/>
          <p:cNvSpPr>
            <a:spLocks noChangeArrowheads="1"/>
          </p:cNvSpPr>
          <p:nvPr/>
        </p:nvSpPr>
        <p:spPr bwMode="auto">
          <a:xfrm>
            <a:off x="1968580" y="5509022"/>
            <a:ext cx="8391049" cy="1198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464" tIns="49235" rIns="98464" bIns="49235">
            <a:spAutoFit/>
          </a:bodyPr>
          <a:lstStyle>
            <a:lvl1pPr defTabSz="8366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 defTabSz="8366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 defTabSz="8366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 defTabSz="8366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 defTabSz="8366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defTabSz="8366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defTabSz="8366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defTabSz="8366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defTabSz="8366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chemeClr val="tx2"/>
              </a:buClr>
              <a:buSzPct val="115000"/>
            </a:pPr>
            <a:r>
              <a:rPr lang="ru-RU" altLang="ru-RU" sz="1785" b="1">
                <a:solidFill>
                  <a:schemeClr val="tx1"/>
                </a:solidFill>
              </a:rPr>
              <a:t>Модернизации библиотек в части комплектования книжных фондов библиотек </a:t>
            </a:r>
            <a:r>
              <a:rPr lang="ru-RU" altLang="ru-RU" sz="1785" b="1">
                <a:solidFill>
                  <a:srgbClr val="000000"/>
                </a:solidFill>
                <a:cs typeface="Arial" panose="020B0604020202020204" pitchFamily="34" charset="0"/>
              </a:rPr>
              <a:t>– </a:t>
            </a:r>
            <a:r>
              <a:rPr lang="ru-RU" altLang="ru-RU" sz="1785" b="1">
                <a:cs typeface="Arial" panose="020B0604020202020204" pitchFamily="34" charset="0"/>
              </a:rPr>
              <a:t>0,3</a:t>
            </a:r>
            <a:r>
              <a:rPr lang="ru-RU" altLang="ru-RU" sz="1785" b="1">
                <a:solidFill>
                  <a:srgbClr val="000000"/>
                </a:solidFill>
                <a:cs typeface="Arial" panose="020B0604020202020204" pitchFamily="34" charset="0"/>
              </a:rPr>
              <a:t> млн. руб. Меры социальной поддержки в виде компенсации расходов     на оплату жилых помещений, отопления и освещения педагогическим работникам – </a:t>
            </a:r>
            <a:r>
              <a:rPr lang="ru-RU" altLang="ru-RU" sz="1785" b="1">
                <a:cs typeface="Arial" panose="020B0604020202020204" pitchFamily="34" charset="0"/>
              </a:rPr>
              <a:t>0,7</a:t>
            </a:r>
            <a:r>
              <a:rPr lang="ru-RU" altLang="ru-RU" sz="1785" b="1">
                <a:solidFill>
                  <a:srgbClr val="000000"/>
                </a:solidFill>
                <a:cs typeface="Arial" panose="020B0604020202020204" pitchFamily="34" charset="0"/>
              </a:rPr>
              <a:t> млн. руб.</a:t>
            </a:r>
          </a:p>
        </p:txBody>
      </p:sp>
      <p:pic>
        <p:nvPicPr>
          <p:cNvPr id="162830" name="Picture 29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5077" y="1415178"/>
            <a:ext cx="1738550" cy="1675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2831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39026" y="1771889"/>
            <a:ext cx="1925240" cy="1445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2832" name="Picture 1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69018" y="3528775"/>
            <a:ext cx="1670209" cy="14035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00346460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Содержимое 2"/>
          <p:cNvSpPr>
            <a:spLocks noGrp="1"/>
          </p:cNvSpPr>
          <p:nvPr>
            <p:ph idx="4294967295"/>
          </p:nvPr>
        </p:nvSpPr>
        <p:spPr>
          <a:xfrm>
            <a:off x="0" y="0"/>
            <a:ext cx="10801350" cy="7002463"/>
          </a:xfrm>
        </p:spPr>
        <p:txBody>
          <a:bodyPr/>
          <a:lstStyle/>
          <a:p>
            <a:pPr algn="ctr" eaLnBrk="1" hangingPunct="1">
              <a:buFontTx/>
              <a:buNone/>
              <a:defRPr/>
            </a:pPr>
            <a:r>
              <a:rPr lang="en-US" altLang="zh-CN" sz="2300" dirty="0">
                <a:solidFill>
                  <a:srgbClr val="000000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  </a:t>
            </a:r>
          </a:p>
          <a:p>
            <a:pPr algn="ctr" eaLnBrk="1" hangingPunct="1">
              <a:buFontTx/>
              <a:buNone/>
              <a:defRPr/>
            </a:pPr>
            <a:endParaRPr lang="en-US" altLang="zh-CN" sz="2300" dirty="0">
              <a:solidFill>
                <a:srgbClr val="000000"/>
              </a:solidFill>
              <a:latin typeface="Times New Roman" pitchFamily="18" charset="0"/>
              <a:ea typeface="宋体"/>
              <a:cs typeface="Times New Roman" pitchFamily="18" charset="0"/>
            </a:endParaRPr>
          </a:p>
          <a:p>
            <a:pPr algn="ctr" eaLnBrk="1" hangingPunct="1">
              <a:buFontTx/>
              <a:buNone/>
              <a:defRPr/>
            </a:pPr>
            <a:endParaRPr lang="en-US" altLang="zh-CN" sz="2300" dirty="0">
              <a:solidFill>
                <a:srgbClr val="000000"/>
              </a:solidFill>
              <a:latin typeface="Times New Roman" pitchFamily="18" charset="0"/>
              <a:ea typeface="宋体"/>
              <a:cs typeface="Times New Roman" pitchFamily="18" charset="0"/>
            </a:endParaRPr>
          </a:p>
          <a:p>
            <a:pPr algn="ctr" eaLnBrk="1" hangingPunct="1">
              <a:buFontTx/>
              <a:buNone/>
              <a:defRPr/>
            </a:pPr>
            <a:endParaRPr lang="en-US" altLang="zh-CN" sz="2300" dirty="0">
              <a:solidFill>
                <a:srgbClr val="000000"/>
              </a:solidFill>
              <a:latin typeface="Times New Roman" pitchFamily="18" charset="0"/>
              <a:ea typeface="宋体"/>
              <a:cs typeface="Times New Roman" pitchFamily="18" charset="0"/>
            </a:endParaRPr>
          </a:p>
          <a:p>
            <a:pPr algn="ctr" eaLnBrk="1" hangingPunct="1">
              <a:buFontTx/>
              <a:buNone/>
              <a:defRPr/>
            </a:pPr>
            <a:endParaRPr lang="en-US" altLang="zh-CN" sz="2300" dirty="0">
              <a:solidFill>
                <a:srgbClr val="000000"/>
              </a:solidFill>
              <a:latin typeface="Times New Roman" pitchFamily="18" charset="0"/>
              <a:ea typeface="宋体"/>
              <a:cs typeface="Times New Roman" pitchFamily="18" charset="0"/>
            </a:endParaRPr>
          </a:p>
          <a:p>
            <a:pPr algn="ctr" eaLnBrk="1" hangingPunct="1">
              <a:buFontTx/>
              <a:buNone/>
              <a:defRPr/>
            </a:pPr>
            <a:endParaRPr lang="en-US" altLang="zh-CN" sz="2300" dirty="0">
              <a:solidFill>
                <a:srgbClr val="000000"/>
              </a:solidFill>
              <a:latin typeface="Times New Roman" pitchFamily="18" charset="0"/>
              <a:ea typeface="宋体"/>
              <a:cs typeface="Times New Roman" pitchFamily="18" charset="0"/>
            </a:endParaRPr>
          </a:p>
          <a:p>
            <a:pPr algn="ctr" eaLnBrk="1" hangingPunct="1">
              <a:buFontTx/>
              <a:buNone/>
              <a:defRPr/>
            </a:pPr>
            <a:endParaRPr lang="en-US" altLang="zh-CN" sz="2300" dirty="0">
              <a:solidFill>
                <a:srgbClr val="000000"/>
              </a:solidFill>
              <a:latin typeface="Times New Roman" pitchFamily="18" charset="0"/>
              <a:ea typeface="宋体"/>
              <a:cs typeface="Times New Roman" pitchFamily="18" charset="0"/>
            </a:endParaRPr>
          </a:p>
          <a:p>
            <a:pPr algn="ctr" eaLnBrk="1" hangingPunct="1">
              <a:buFontTx/>
              <a:buNone/>
              <a:defRPr/>
            </a:pPr>
            <a:r>
              <a:rPr lang="ru-RU" altLang="zh-CN" sz="2300" b="1" dirty="0">
                <a:solidFill>
                  <a:srgbClr val="000000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Для более полного восприятия информации вся презентация разбита на два основных блока: </a:t>
            </a:r>
          </a:p>
          <a:p>
            <a:pPr eaLnBrk="1" hangingPunct="1">
              <a:buFontTx/>
              <a:buNone/>
              <a:defRPr/>
            </a:pPr>
            <a:r>
              <a:rPr lang="ru-RU" altLang="zh-CN" sz="2300" b="1" dirty="0">
                <a:solidFill>
                  <a:srgbClr val="FF9900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1 блок: </a:t>
            </a:r>
            <a:r>
              <a:rPr lang="ru-RU" altLang="zh-CN" sz="2300" dirty="0">
                <a:solidFill>
                  <a:srgbClr val="000000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включает основные понятия о бюджете и бюджетном процессе,</a:t>
            </a:r>
          </a:p>
          <a:p>
            <a:pPr eaLnBrk="1" hangingPunct="1">
              <a:buFontTx/>
              <a:buNone/>
              <a:defRPr/>
            </a:pPr>
            <a:r>
              <a:rPr lang="ru-RU" altLang="zh-CN" sz="2300" b="1" dirty="0">
                <a:solidFill>
                  <a:srgbClr val="3399FF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2 блок:  включает характеристику бюджета МО Павловский район</a:t>
            </a:r>
            <a:r>
              <a:rPr lang="ru-RU" altLang="zh-CN" sz="2300" dirty="0">
                <a:solidFill>
                  <a:srgbClr val="000000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.</a:t>
            </a:r>
          </a:p>
          <a:p>
            <a:pPr algn="r" eaLnBrk="1" hangingPunct="1">
              <a:buFontTx/>
              <a:buNone/>
              <a:defRPr/>
            </a:pPr>
            <a:endParaRPr lang="ru-RU" altLang="ru-RU" sz="1800" i="1" dirty="0">
              <a:solidFill>
                <a:srgbClr val="000000"/>
              </a:solidFill>
              <a:latin typeface="Times New Roman" pitchFamily="18" charset="0"/>
              <a:ea typeface="宋体"/>
              <a:cs typeface="Times New Roman" pitchFamily="18" charset="0"/>
            </a:endParaRPr>
          </a:p>
        </p:txBody>
      </p:sp>
      <p:pic>
        <p:nvPicPr>
          <p:cNvPr id="18435" name="Picture 2" descr="http://cuba.mfa.gov.by/upload/test/photos_png/Economy/photo/labou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80200" y="4679950"/>
            <a:ext cx="3402013" cy="212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14750" y="144463"/>
            <a:ext cx="3819525" cy="28082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18437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4463" y="4692650"/>
            <a:ext cx="3675062" cy="23764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Film"/>
          <p:cNvSpPr>
            <a:spLocks noEditPoints="1" noChangeArrowheads="1"/>
          </p:cNvSpPr>
          <p:nvPr/>
        </p:nvSpPr>
        <p:spPr bwMode="auto">
          <a:xfrm>
            <a:off x="7342585" y="133350"/>
            <a:ext cx="2633663" cy="6934200"/>
          </a:xfrm>
          <a:custGeom>
            <a:avLst/>
            <a:gdLst>
              <a:gd name="T0" fmla="*/ 0 w 21600"/>
              <a:gd name="T1" fmla="*/ 0 h 21600"/>
              <a:gd name="T2" fmla="*/ 2147483646 w 21600"/>
              <a:gd name="T3" fmla="*/ 0 h 21600"/>
              <a:gd name="T4" fmla="*/ 2147483646 w 21600"/>
              <a:gd name="T5" fmla="*/ 0 h 21600"/>
              <a:gd name="T6" fmla="*/ 2147483646 w 21600"/>
              <a:gd name="T7" fmla="*/ 2147483646 h 21600"/>
              <a:gd name="T8" fmla="*/ 2147483646 w 21600"/>
              <a:gd name="T9" fmla="*/ 2147483646 h 21600"/>
              <a:gd name="T10" fmla="*/ 2147483646 w 21600"/>
              <a:gd name="T11" fmla="*/ 2147483646 h 21600"/>
              <a:gd name="T12" fmla="*/ 0 w 21600"/>
              <a:gd name="T13" fmla="*/ 2147483646 h 21600"/>
              <a:gd name="T14" fmla="*/ 0 w 21600"/>
              <a:gd name="T15" fmla="*/ 2147483646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4960 w 21600"/>
              <a:gd name="T25" fmla="*/ 8129 h 21600"/>
              <a:gd name="T26" fmla="*/ 17079 w 21600"/>
              <a:gd name="T27" fmla="*/ 1342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 extrusionOk="0">
                <a:moveTo>
                  <a:pt x="21600" y="0"/>
                </a:move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lnTo>
                  <a:pt x="21600" y="0"/>
                </a:lnTo>
                <a:close/>
              </a:path>
              <a:path w="21600" h="21600" extrusionOk="0">
                <a:moveTo>
                  <a:pt x="3014" y="21600"/>
                </a:moveTo>
                <a:lnTo>
                  <a:pt x="3014" y="0"/>
                </a:lnTo>
                <a:lnTo>
                  <a:pt x="0" y="0"/>
                </a:lnTo>
                <a:lnTo>
                  <a:pt x="0" y="21600"/>
                </a:lnTo>
                <a:lnTo>
                  <a:pt x="3014" y="21600"/>
                </a:lnTo>
                <a:close/>
              </a:path>
              <a:path w="21600" h="21600" extrusionOk="0">
                <a:moveTo>
                  <a:pt x="21600" y="21600"/>
                </a:moveTo>
                <a:lnTo>
                  <a:pt x="21600" y="0"/>
                </a:lnTo>
                <a:lnTo>
                  <a:pt x="18586" y="0"/>
                </a:lnTo>
                <a:lnTo>
                  <a:pt x="18586" y="21600"/>
                </a:lnTo>
                <a:lnTo>
                  <a:pt x="21600" y="21600"/>
                </a:lnTo>
                <a:close/>
              </a:path>
              <a:path w="21600" h="21600" extrusionOk="0">
                <a:moveTo>
                  <a:pt x="6028" y="6574"/>
                </a:moveTo>
                <a:lnTo>
                  <a:pt x="15572" y="6574"/>
                </a:lnTo>
                <a:lnTo>
                  <a:pt x="16074" y="6574"/>
                </a:lnTo>
                <a:lnTo>
                  <a:pt x="16326" y="6457"/>
                </a:lnTo>
                <a:lnTo>
                  <a:pt x="16577" y="6339"/>
                </a:lnTo>
                <a:lnTo>
                  <a:pt x="16828" y="6222"/>
                </a:lnTo>
                <a:lnTo>
                  <a:pt x="17079" y="6222"/>
                </a:lnTo>
                <a:lnTo>
                  <a:pt x="17330" y="5987"/>
                </a:lnTo>
                <a:lnTo>
                  <a:pt x="17330" y="5870"/>
                </a:lnTo>
                <a:lnTo>
                  <a:pt x="17581" y="5635"/>
                </a:lnTo>
                <a:lnTo>
                  <a:pt x="17581" y="1526"/>
                </a:lnTo>
                <a:lnTo>
                  <a:pt x="17330" y="1291"/>
                </a:lnTo>
                <a:lnTo>
                  <a:pt x="17330" y="1174"/>
                </a:lnTo>
                <a:lnTo>
                  <a:pt x="17079" y="1057"/>
                </a:lnTo>
                <a:lnTo>
                  <a:pt x="16828" y="939"/>
                </a:lnTo>
                <a:lnTo>
                  <a:pt x="16577" y="822"/>
                </a:lnTo>
                <a:lnTo>
                  <a:pt x="16326" y="704"/>
                </a:lnTo>
                <a:lnTo>
                  <a:pt x="16074" y="704"/>
                </a:lnTo>
                <a:lnTo>
                  <a:pt x="15572" y="587"/>
                </a:lnTo>
                <a:lnTo>
                  <a:pt x="6028" y="587"/>
                </a:lnTo>
                <a:lnTo>
                  <a:pt x="5526" y="704"/>
                </a:lnTo>
                <a:lnTo>
                  <a:pt x="5274" y="704"/>
                </a:lnTo>
                <a:lnTo>
                  <a:pt x="5023" y="822"/>
                </a:lnTo>
                <a:lnTo>
                  <a:pt x="4772" y="939"/>
                </a:lnTo>
                <a:lnTo>
                  <a:pt x="4521" y="1057"/>
                </a:lnTo>
                <a:lnTo>
                  <a:pt x="4270" y="1174"/>
                </a:lnTo>
                <a:lnTo>
                  <a:pt x="4270" y="1291"/>
                </a:lnTo>
                <a:lnTo>
                  <a:pt x="4019" y="1526"/>
                </a:lnTo>
                <a:lnTo>
                  <a:pt x="4019" y="5635"/>
                </a:lnTo>
                <a:lnTo>
                  <a:pt x="4270" y="5870"/>
                </a:lnTo>
                <a:lnTo>
                  <a:pt x="4270" y="5987"/>
                </a:lnTo>
                <a:lnTo>
                  <a:pt x="4521" y="6222"/>
                </a:lnTo>
                <a:lnTo>
                  <a:pt x="4772" y="6222"/>
                </a:lnTo>
                <a:lnTo>
                  <a:pt x="5023" y="6339"/>
                </a:lnTo>
                <a:lnTo>
                  <a:pt x="5274" y="6457"/>
                </a:lnTo>
                <a:lnTo>
                  <a:pt x="5526" y="6574"/>
                </a:lnTo>
                <a:lnTo>
                  <a:pt x="6028" y="6574"/>
                </a:lnTo>
                <a:close/>
              </a:path>
              <a:path w="21600" h="21600" extrusionOk="0">
                <a:moveTo>
                  <a:pt x="6028" y="13617"/>
                </a:moveTo>
                <a:lnTo>
                  <a:pt x="15572" y="13617"/>
                </a:lnTo>
                <a:lnTo>
                  <a:pt x="16074" y="13617"/>
                </a:lnTo>
                <a:lnTo>
                  <a:pt x="16326" y="13617"/>
                </a:lnTo>
                <a:lnTo>
                  <a:pt x="16577" y="13500"/>
                </a:lnTo>
                <a:lnTo>
                  <a:pt x="16828" y="13383"/>
                </a:lnTo>
                <a:lnTo>
                  <a:pt x="17079" y="13265"/>
                </a:lnTo>
                <a:lnTo>
                  <a:pt x="17330" y="13148"/>
                </a:lnTo>
                <a:lnTo>
                  <a:pt x="17330" y="12913"/>
                </a:lnTo>
                <a:lnTo>
                  <a:pt x="17581" y="12796"/>
                </a:lnTo>
                <a:lnTo>
                  <a:pt x="17581" y="8687"/>
                </a:lnTo>
                <a:lnTo>
                  <a:pt x="17330" y="8452"/>
                </a:lnTo>
                <a:lnTo>
                  <a:pt x="17330" y="8335"/>
                </a:lnTo>
                <a:lnTo>
                  <a:pt x="17079" y="8217"/>
                </a:lnTo>
                <a:lnTo>
                  <a:pt x="16828" y="7983"/>
                </a:lnTo>
                <a:lnTo>
                  <a:pt x="16577" y="7983"/>
                </a:lnTo>
                <a:lnTo>
                  <a:pt x="16326" y="7865"/>
                </a:lnTo>
                <a:lnTo>
                  <a:pt x="16074" y="7865"/>
                </a:lnTo>
                <a:lnTo>
                  <a:pt x="15572" y="7748"/>
                </a:lnTo>
                <a:lnTo>
                  <a:pt x="6028" y="7748"/>
                </a:lnTo>
                <a:lnTo>
                  <a:pt x="5526" y="7865"/>
                </a:lnTo>
                <a:lnTo>
                  <a:pt x="5274" y="7865"/>
                </a:lnTo>
                <a:lnTo>
                  <a:pt x="5023" y="7983"/>
                </a:lnTo>
                <a:lnTo>
                  <a:pt x="4772" y="7983"/>
                </a:lnTo>
                <a:lnTo>
                  <a:pt x="4521" y="8217"/>
                </a:lnTo>
                <a:lnTo>
                  <a:pt x="4270" y="8335"/>
                </a:lnTo>
                <a:lnTo>
                  <a:pt x="4270" y="8452"/>
                </a:lnTo>
                <a:lnTo>
                  <a:pt x="4019" y="8687"/>
                </a:lnTo>
                <a:lnTo>
                  <a:pt x="4019" y="12796"/>
                </a:lnTo>
                <a:lnTo>
                  <a:pt x="4270" y="12913"/>
                </a:lnTo>
                <a:lnTo>
                  <a:pt x="4270" y="13148"/>
                </a:lnTo>
                <a:lnTo>
                  <a:pt x="4521" y="13265"/>
                </a:lnTo>
                <a:lnTo>
                  <a:pt x="4772" y="13383"/>
                </a:lnTo>
                <a:lnTo>
                  <a:pt x="5023" y="13500"/>
                </a:lnTo>
                <a:lnTo>
                  <a:pt x="5274" y="13617"/>
                </a:lnTo>
                <a:lnTo>
                  <a:pt x="5526" y="13617"/>
                </a:lnTo>
                <a:lnTo>
                  <a:pt x="6028" y="13617"/>
                </a:lnTo>
                <a:close/>
              </a:path>
              <a:path w="21600" h="21600" extrusionOk="0">
                <a:moveTo>
                  <a:pt x="6028" y="20778"/>
                </a:moveTo>
                <a:lnTo>
                  <a:pt x="15572" y="20778"/>
                </a:lnTo>
                <a:lnTo>
                  <a:pt x="16074" y="20778"/>
                </a:lnTo>
                <a:lnTo>
                  <a:pt x="16326" y="20661"/>
                </a:lnTo>
                <a:lnTo>
                  <a:pt x="16577" y="20661"/>
                </a:lnTo>
                <a:lnTo>
                  <a:pt x="16828" y="20543"/>
                </a:lnTo>
                <a:lnTo>
                  <a:pt x="17079" y="20426"/>
                </a:lnTo>
                <a:lnTo>
                  <a:pt x="17330" y="20309"/>
                </a:lnTo>
                <a:lnTo>
                  <a:pt x="17330" y="20074"/>
                </a:lnTo>
                <a:lnTo>
                  <a:pt x="17581" y="19957"/>
                </a:lnTo>
                <a:lnTo>
                  <a:pt x="17581" y="15730"/>
                </a:lnTo>
                <a:lnTo>
                  <a:pt x="17330" y="15613"/>
                </a:lnTo>
                <a:lnTo>
                  <a:pt x="17330" y="15378"/>
                </a:lnTo>
                <a:lnTo>
                  <a:pt x="17079" y="15378"/>
                </a:lnTo>
                <a:lnTo>
                  <a:pt x="16828" y="15143"/>
                </a:lnTo>
                <a:lnTo>
                  <a:pt x="16577" y="15026"/>
                </a:lnTo>
                <a:lnTo>
                  <a:pt x="16326" y="15026"/>
                </a:lnTo>
                <a:lnTo>
                  <a:pt x="16074" y="15026"/>
                </a:lnTo>
                <a:lnTo>
                  <a:pt x="15572" y="14909"/>
                </a:lnTo>
                <a:lnTo>
                  <a:pt x="6028" y="14909"/>
                </a:lnTo>
                <a:lnTo>
                  <a:pt x="5526" y="15026"/>
                </a:lnTo>
                <a:lnTo>
                  <a:pt x="5274" y="15026"/>
                </a:lnTo>
                <a:lnTo>
                  <a:pt x="5023" y="15026"/>
                </a:lnTo>
                <a:lnTo>
                  <a:pt x="4772" y="15143"/>
                </a:lnTo>
                <a:lnTo>
                  <a:pt x="4521" y="15378"/>
                </a:lnTo>
                <a:lnTo>
                  <a:pt x="4270" y="15378"/>
                </a:lnTo>
                <a:lnTo>
                  <a:pt x="4270" y="15613"/>
                </a:lnTo>
                <a:lnTo>
                  <a:pt x="4019" y="15730"/>
                </a:lnTo>
                <a:lnTo>
                  <a:pt x="4019" y="19957"/>
                </a:lnTo>
                <a:lnTo>
                  <a:pt x="4270" y="20074"/>
                </a:lnTo>
                <a:lnTo>
                  <a:pt x="4270" y="20309"/>
                </a:lnTo>
                <a:lnTo>
                  <a:pt x="4521" y="20426"/>
                </a:lnTo>
                <a:lnTo>
                  <a:pt x="4772" y="20543"/>
                </a:lnTo>
                <a:lnTo>
                  <a:pt x="5023" y="20661"/>
                </a:lnTo>
                <a:lnTo>
                  <a:pt x="5274" y="20661"/>
                </a:lnTo>
                <a:lnTo>
                  <a:pt x="5526" y="20778"/>
                </a:lnTo>
                <a:lnTo>
                  <a:pt x="6028" y="20778"/>
                </a:lnTo>
                <a:close/>
              </a:path>
              <a:path w="21600" h="21600" extrusionOk="0">
                <a:moveTo>
                  <a:pt x="753" y="1291"/>
                </a:moveTo>
                <a:lnTo>
                  <a:pt x="2260" y="1291"/>
                </a:lnTo>
                <a:lnTo>
                  <a:pt x="2260" y="235"/>
                </a:lnTo>
                <a:lnTo>
                  <a:pt x="753" y="235"/>
                </a:lnTo>
                <a:lnTo>
                  <a:pt x="753" y="1291"/>
                </a:lnTo>
                <a:close/>
              </a:path>
              <a:path w="21600" h="21600" extrusionOk="0">
                <a:moveTo>
                  <a:pt x="753" y="2700"/>
                </a:moveTo>
                <a:lnTo>
                  <a:pt x="2260" y="2700"/>
                </a:lnTo>
                <a:lnTo>
                  <a:pt x="2260" y="1643"/>
                </a:lnTo>
                <a:lnTo>
                  <a:pt x="753" y="1643"/>
                </a:lnTo>
                <a:lnTo>
                  <a:pt x="753" y="2700"/>
                </a:lnTo>
                <a:close/>
              </a:path>
              <a:path w="21600" h="21600" extrusionOk="0">
                <a:moveTo>
                  <a:pt x="753" y="4109"/>
                </a:moveTo>
                <a:lnTo>
                  <a:pt x="2260" y="4109"/>
                </a:lnTo>
                <a:lnTo>
                  <a:pt x="2260" y="3052"/>
                </a:lnTo>
                <a:lnTo>
                  <a:pt x="753" y="3052"/>
                </a:lnTo>
                <a:lnTo>
                  <a:pt x="753" y="4109"/>
                </a:lnTo>
                <a:close/>
              </a:path>
              <a:path w="21600" h="21600" extrusionOk="0">
                <a:moveTo>
                  <a:pt x="753" y="5517"/>
                </a:moveTo>
                <a:lnTo>
                  <a:pt x="2260" y="5517"/>
                </a:lnTo>
                <a:lnTo>
                  <a:pt x="2260" y="4461"/>
                </a:lnTo>
                <a:lnTo>
                  <a:pt x="753" y="4461"/>
                </a:lnTo>
                <a:lnTo>
                  <a:pt x="753" y="5517"/>
                </a:lnTo>
                <a:close/>
              </a:path>
              <a:path w="21600" h="21600" extrusionOk="0">
                <a:moveTo>
                  <a:pt x="753" y="6926"/>
                </a:moveTo>
                <a:lnTo>
                  <a:pt x="2260" y="6926"/>
                </a:lnTo>
                <a:lnTo>
                  <a:pt x="2260" y="5870"/>
                </a:lnTo>
                <a:lnTo>
                  <a:pt x="753" y="5870"/>
                </a:lnTo>
                <a:lnTo>
                  <a:pt x="753" y="6926"/>
                </a:lnTo>
                <a:close/>
              </a:path>
              <a:path w="21600" h="21600" extrusionOk="0">
                <a:moveTo>
                  <a:pt x="753" y="8335"/>
                </a:moveTo>
                <a:lnTo>
                  <a:pt x="2260" y="8335"/>
                </a:lnTo>
                <a:lnTo>
                  <a:pt x="2260" y="7278"/>
                </a:lnTo>
                <a:lnTo>
                  <a:pt x="753" y="7278"/>
                </a:lnTo>
                <a:lnTo>
                  <a:pt x="753" y="8335"/>
                </a:lnTo>
                <a:close/>
              </a:path>
              <a:path w="21600" h="21600" extrusionOk="0">
                <a:moveTo>
                  <a:pt x="753" y="9743"/>
                </a:moveTo>
                <a:lnTo>
                  <a:pt x="2260" y="9743"/>
                </a:lnTo>
                <a:lnTo>
                  <a:pt x="2260" y="8687"/>
                </a:lnTo>
                <a:lnTo>
                  <a:pt x="753" y="8687"/>
                </a:lnTo>
                <a:lnTo>
                  <a:pt x="753" y="9743"/>
                </a:lnTo>
                <a:close/>
              </a:path>
              <a:path w="21600" h="21600" extrusionOk="0">
                <a:moveTo>
                  <a:pt x="753" y="11152"/>
                </a:moveTo>
                <a:lnTo>
                  <a:pt x="2260" y="11152"/>
                </a:lnTo>
                <a:lnTo>
                  <a:pt x="2260" y="10096"/>
                </a:lnTo>
                <a:lnTo>
                  <a:pt x="753" y="10096"/>
                </a:lnTo>
                <a:lnTo>
                  <a:pt x="753" y="11152"/>
                </a:lnTo>
                <a:close/>
              </a:path>
              <a:path w="21600" h="21600" extrusionOk="0">
                <a:moveTo>
                  <a:pt x="753" y="12561"/>
                </a:moveTo>
                <a:lnTo>
                  <a:pt x="2260" y="12561"/>
                </a:lnTo>
                <a:lnTo>
                  <a:pt x="2260" y="11504"/>
                </a:lnTo>
                <a:lnTo>
                  <a:pt x="753" y="11504"/>
                </a:lnTo>
                <a:lnTo>
                  <a:pt x="753" y="12561"/>
                </a:lnTo>
                <a:close/>
              </a:path>
              <a:path w="21600" h="21600" extrusionOk="0">
                <a:moveTo>
                  <a:pt x="753" y="13970"/>
                </a:moveTo>
                <a:lnTo>
                  <a:pt x="2260" y="13970"/>
                </a:lnTo>
                <a:lnTo>
                  <a:pt x="2260" y="12913"/>
                </a:lnTo>
                <a:lnTo>
                  <a:pt x="753" y="12913"/>
                </a:lnTo>
                <a:lnTo>
                  <a:pt x="753" y="13970"/>
                </a:lnTo>
                <a:close/>
              </a:path>
              <a:path w="21600" h="21600" extrusionOk="0">
                <a:moveTo>
                  <a:pt x="753" y="15378"/>
                </a:moveTo>
                <a:lnTo>
                  <a:pt x="2260" y="15378"/>
                </a:lnTo>
                <a:lnTo>
                  <a:pt x="2260" y="14322"/>
                </a:lnTo>
                <a:lnTo>
                  <a:pt x="753" y="14322"/>
                </a:lnTo>
                <a:lnTo>
                  <a:pt x="753" y="15378"/>
                </a:lnTo>
                <a:close/>
              </a:path>
              <a:path w="21600" h="21600" extrusionOk="0">
                <a:moveTo>
                  <a:pt x="753" y="16787"/>
                </a:moveTo>
                <a:lnTo>
                  <a:pt x="2260" y="16787"/>
                </a:lnTo>
                <a:lnTo>
                  <a:pt x="2260" y="15730"/>
                </a:lnTo>
                <a:lnTo>
                  <a:pt x="753" y="15730"/>
                </a:lnTo>
                <a:lnTo>
                  <a:pt x="753" y="16787"/>
                </a:lnTo>
                <a:close/>
              </a:path>
              <a:path w="21600" h="21600" extrusionOk="0">
                <a:moveTo>
                  <a:pt x="753" y="18196"/>
                </a:moveTo>
                <a:lnTo>
                  <a:pt x="2260" y="18196"/>
                </a:lnTo>
                <a:lnTo>
                  <a:pt x="2260" y="17139"/>
                </a:lnTo>
                <a:lnTo>
                  <a:pt x="753" y="17139"/>
                </a:lnTo>
                <a:lnTo>
                  <a:pt x="753" y="18196"/>
                </a:lnTo>
                <a:close/>
              </a:path>
              <a:path w="21600" h="21600" extrusionOk="0">
                <a:moveTo>
                  <a:pt x="753" y="19604"/>
                </a:moveTo>
                <a:lnTo>
                  <a:pt x="2260" y="19604"/>
                </a:lnTo>
                <a:lnTo>
                  <a:pt x="2260" y="18548"/>
                </a:lnTo>
                <a:lnTo>
                  <a:pt x="753" y="18548"/>
                </a:lnTo>
                <a:lnTo>
                  <a:pt x="753" y="19604"/>
                </a:lnTo>
                <a:close/>
              </a:path>
              <a:path w="21600" h="21600" extrusionOk="0">
                <a:moveTo>
                  <a:pt x="753" y="21013"/>
                </a:moveTo>
                <a:lnTo>
                  <a:pt x="2260" y="21013"/>
                </a:lnTo>
                <a:lnTo>
                  <a:pt x="2260" y="19957"/>
                </a:lnTo>
                <a:lnTo>
                  <a:pt x="753" y="19957"/>
                </a:lnTo>
                <a:lnTo>
                  <a:pt x="753" y="21013"/>
                </a:lnTo>
                <a:close/>
              </a:path>
              <a:path w="21600" h="21600" extrusionOk="0">
                <a:moveTo>
                  <a:pt x="19340" y="1409"/>
                </a:moveTo>
                <a:lnTo>
                  <a:pt x="20595" y="1409"/>
                </a:lnTo>
                <a:lnTo>
                  <a:pt x="20595" y="352"/>
                </a:lnTo>
                <a:lnTo>
                  <a:pt x="19340" y="352"/>
                </a:lnTo>
                <a:lnTo>
                  <a:pt x="19340" y="1409"/>
                </a:lnTo>
                <a:close/>
              </a:path>
              <a:path w="21600" h="21600" extrusionOk="0">
                <a:moveTo>
                  <a:pt x="19340" y="2700"/>
                </a:moveTo>
                <a:lnTo>
                  <a:pt x="20595" y="2700"/>
                </a:lnTo>
                <a:lnTo>
                  <a:pt x="20595" y="1643"/>
                </a:lnTo>
                <a:lnTo>
                  <a:pt x="19340" y="1643"/>
                </a:lnTo>
                <a:lnTo>
                  <a:pt x="19340" y="2700"/>
                </a:lnTo>
                <a:close/>
              </a:path>
              <a:path w="21600" h="21600" extrusionOk="0">
                <a:moveTo>
                  <a:pt x="19340" y="4109"/>
                </a:moveTo>
                <a:lnTo>
                  <a:pt x="20595" y="4109"/>
                </a:lnTo>
                <a:lnTo>
                  <a:pt x="20595" y="3052"/>
                </a:lnTo>
                <a:lnTo>
                  <a:pt x="19340" y="3052"/>
                </a:lnTo>
                <a:lnTo>
                  <a:pt x="19340" y="4109"/>
                </a:lnTo>
                <a:close/>
              </a:path>
              <a:path w="21600" h="21600" extrusionOk="0">
                <a:moveTo>
                  <a:pt x="19340" y="5517"/>
                </a:moveTo>
                <a:lnTo>
                  <a:pt x="20595" y="5517"/>
                </a:lnTo>
                <a:lnTo>
                  <a:pt x="20595" y="4461"/>
                </a:lnTo>
                <a:lnTo>
                  <a:pt x="19340" y="4461"/>
                </a:lnTo>
                <a:lnTo>
                  <a:pt x="19340" y="5517"/>
                </a:lnTo>
                <a:close/>
              </a:path>
              <a:path w="21600" h="21600" extrusionOk="0">
                <a:moveTo>
                  <a:pt x="19340" y="6926"/>
                </a:moveTo>
                <a:lnTo>
                  <a:pt x="20595" y="6926"/>
                </a:lnTo>
                <a:lnTo>
                  <a:pt x="20595" y="5870"/>
                </a:lnTo>
                <a:lnTo>
                  <a:pt x="19340" y="5870"/>
                </a:lnTo>
                <a:lnTo>
                  <a:pt x="19340" y="6926"/>
                </a:lnTo>
                <a:close/>
              </a:path>
              <a:path w="21600" h="21600" extrusionOk="0">
                <a:moveTo>
                  <a:pt x="19340" y="8335"/>
                </a:moveTo>
                <a:lnTo>
                  <a:pt x="20595" y="8335"/>
                </a:lnTo>
                <a:lnTo>
                  <a:pt x="20595" y="7278"/>
                </a:lnTo>
                <a:lnTo>
                  <a:pt x="19340" y="7278"/>
                </a:lnTo>
                <a:lnTo>
                  <a:pt x="19340" y="8335"/>
                </a:lnTo>
                <a:close/>
              </a:path>
              <a:path w="21600" h="21600" extrusionOk="0">
                <a:moveTo>
                  <a:pt x="19340" y="9743"/>
                </a:moveTo>
                <a:lnTo>
                  <a:pt x="20595" y="9743"/>
                </a:lnTo>
                <a:lnTo>
                  <a:pt x="20595" y="8687"/>
                </a:lnTo>
                <a:lnTo>
                  <a:pt x="19340" y="8687"/>
                </a:lnTo>
                <a:lnTo>
                  <a:pt x="19340" y="9743"/>
                </a:lnTo>
                <a:close/>
              </a:path>
              <a:path w="21600" h="21600" extrusionOk="0">
                <a:moveTo>
                  <a:pt x="19340" y="11152"/>
                </a:moveTo>
                <a:lnTo>
                  <a:pt x="20595" y="11152"/>
                </a:lnTo>
                <a:lnTo>
                  <a:pt x="20595" y="10096"/>
                </a:lnTo>
                <a:lnTo>
                  <a:pt x="19340" y="10096"/>
                </a:lnTo>
                <a:lnTo>
                  <a:pt x="19340" y="11152"/>
                </a:lnTo>
                <a:close/>
              </a:path>
              <a:path w="21600" h="21600" extrusionOk="0">
                <a:moveTo>
                  <a:pt x="19340" y="12561"/>
                </a:moveTo>
                <a:lnTo>
                  <a:pt x="20595" y="12561"/>
                </a:lnTo>
                <a:lnTo>
                  <a:pt x="20595" y="11504"/>
                </a:lnTo>
                <a:lnTo>
                  <a:pt x="19340" y="11504"/>
                </a:lnTo>
                <a:lnTo>
                  <a:pt x="19340" y="12561"/>
                </a:lnTo>
                <a:close/>
              </a:path>
              <a:path w="21600" h="21600" extrusionOk="0">
                <a:moveTo>
                  <a:pt x="19340" y="13970"/>
                </a:moveTo>
                <a:lnTo>
                  <a:pt x="20595" y="13970"/>
                </a:lnTo>
                <a:lnTo>
                  <a:pt x="20595" y="12913"/>
                </a:lnTo>
                <a:lnTo>
                  <a:pt x="19340" y="12913"/>
                </a:lnTo>
                <a:lnTo>
                  <a:pt x="19340" y="13970"/>
                </a:lnTo>
                <a:close/>
              </a:path>
              <a:path w="21600" h="21600" extrusionOk="0">
                <a:moveTo>
                  <a:pt x="19340" y="15378"/>
                </a:moveTo>
                <a:lnTo>
                  <a:pt x="20595" y="15378"/>
                </a:lnTo>
                <a:lnTo>
                  <a:pt x="20595" y="14322"/>
                </a:lnTo>
                <a:lnTo>
                  <a:pt x="19340" y="14322"/>
                </a:lnTo>
                <a:lnTo>
                  <a:pt x="19340" y="15378"/>
                </a:lnTo>
                <a:close/>
              </a:path>
              <a:path w="21600" h="21600" extrusionOk="0">
                <a:moveTo>
                  <a:pt x="19340" y="16787"/>
                </a:moveTo>
                <a:lnTo>
                  <a:pt x="20595" y="16787"/>
                </a:lnTo>
                <a:lnTo>
                  <a:pt x="20595" y="15730"/>
                </a:lnTo>
                <a:lnTo>
                  <a:pt x="19340" y="15730"/>
                </a:lnTo>
                <a:lnTo>
                  <a:pt x="19340" y="16787"/>
                </a:lnTo>
                <a:close/>
              </a:path>
              <a:path w="21600" h="21600" extrusionOk="0">
                <a:moveTo>
                  <a:pt x="19340" y="18196"/>
                </a:moveTo>
                <a:lnTo>
                  <a:pt x="20595" y="18196"/>
                </a:lnTo>
                <a:lnTo>
                  <a:pt x="20595" y="17139"/>
                </a:lnTo>
                <a:lnTo>
                  <a:pt x="19340" y="17139"/>
                </a:lnTo>
                <a:lnTo>
                  <a:pt x="19340" y="18196"/>
                </a:lnTo>
                <a:close/>
              </a:path>
              <a:path w="21600" h="21600" extrusionOk="0">
                <a:moveTo>
                  <a:pt x="19340" y="19604"/>
                </a:moveTo>
                <a:lnTo>
                  <a:pt x="20595" y="19604"/>
                </a:lnTo>
                <a:lnTo>
                  <a:pt x="20595" y="18548"/>
                </a:lnTo>
                <a:lnTo>
                  <a:pt x="19340" y="18548"/>
                </a:lnTo>
                <a:lnTo>
                  <a:pt x="19340" y="19604"/>
                </a:lnTo>
                <a:close/>
              </a:path>
              <a:path w="21600" h="21600" extrusionOk="0">
                <a:moveTo>
                  <a:pt x="19340" y="21013"/>
                </a:moveTo>
                <a:lnTo>
                  <a:pt x="20595" y="21013"/>
                </a:lnTo>
                <a:lnTo>
                  <a:pt x="20595" y="19957"/>
                </a:lnTo>
                <a:lnTo>
                  <a:pt x="19340" y="19957"/>
                </a:lnTo>
                <a:lnTo>
                  <a:pt x="19340" y="21013"/>
                </a:lnTo>
                <a:close/>
              </a:path>
            </a:pathLst>
          </a:custGeom>
          <a:solidFill>
            <a:srgbClr val="C0C0C0"/>
          </a:solidFill>
          <a:ln w="15875">
            <a:solidFill>
              <a:srgbClr val="000000"/>
            </a:solidFill>
            <a:miter lim="800000"/>
            <a:headEnd/>
            <a:tailEnd/>
          </a:ln>
        </p:spPr>
        <p:txBody>
          <a:bodyPr lIns="94158" tIns="47084" rIns="94158" bIns="47084"/>
          <a:lstStyle/>
          <a:p>
            <a:endParaRPr lang="ru-RU"/>
          </a:p>
        </p:txBody>
      </p:sp>
      <p:sp>
        <p:nvSpPr>
          <p:cNvPr id="165891" name="Прямоугольник 6"/>
          <p:cNvSpPr>
            <a:spLocks noChangeArrowheads="1"/>
          </p:cNvSpPr>
          <p:nvPr/>
        </p:nvSpPr>
        <p:spPr bwMode="auto">
          <a:xfrm>
            <a:off x="476727" y="133351"/>
            <a:ext cx="6799184" cy="1251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7518" tIns="43760" rIns="87518" bIns="43760">
            <a:spAutoFit/>
          </a:bodyPr>
          <a:lstStyle>
            <a:lvl1pPr defTabSz="9382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 defTabSz="9382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 defTabSz="9382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 defTabSz="9382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 defTabSz="9382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chemeClr val="tx2"/>
              </a:buClr>
              <a:buSzPct val="115000"/>
            </a:pPr>
            <a:r>
              <a:rPr lang="ru-RU" altLang="ru-RU" sz="2520" b="1" i="1">
                <a:solidFill>
                  <a:srgbClr val="0000FF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Муниципальная программа «Молодежь района в муниципальном образовании Павловский район»</a:t>
            </a:r>
          </a:p>
        </p:txBody>
      </p:sp>
      <p:sp>
        <p:nvSpPr>
          <p:cNvPr id="165892" name="Прямоугольник 12"/>
          <p:cNvSpPr>
            <a:spLocks noChangeArrowheads="1"/>
          </p:cNvSpPr>
          <p:nvPr/>
        </p:nvSpPr>
        <p:spPr bwMode="auto">
          <a:xfrm>
            <a:off x="4013835" y="2727008"/>
            <a:ext cx="3188732" cy="653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7518" tIns="43760" rIns="87518" bIns="43760">
            <a:spAutoFit/>
          </a:bodyPr>
          <a:lstStyle>
            <a:lvl1pPr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chemeClr val="tx2"/>
              </a:buClr>
              <a:buSzPct val="115000"/>
            </a:pPr>
            <a:endParaRPr lang="ru-RU" altLang="ru-RU" sz="1680" b="1" i="1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algn="ctr" eaLnBrk="1" hangingPunct="1">
              <a:buClr>
                <a:schemeClr val="tx2"/>
              </a:buClr>
              <a:buSzPct val="115000"/>
            </a:pPr>
            <a:endParaRPr lang="ru-RU" altLang="ru-RU" sz="1995">
              <a:cs typeface="Arial" panose="020B0604020202020204" pitchFamily="34" charset="0"/>
            </a:endParaRPr>
          </a:p>
        </p:txBody>
      </p:sp>
      <p:sp>
        <p:nvSpPr>
          <p:cNvPr id="165893" name="AutoShape 12"/>
          <p:cNvSpPr>
            <a:spLocks noChangeArrowheads="1"/>
          </p:cNvSpPr>
          <p:nvPr/>
        </p:nvSpPr>
        <p:spPr bwMode="auto">
          <a:xfrm>
            <a:off x="601743" y="1320166"/>
            <a:ext cx="3202066" cy="2658666"/>
          </a:xfrm>
          <a:prstGeom prst="wedgeEllipseCallout">
            <a:avLst>
              <a:gd name="adj1" fmla="val 37852"/>
              <a:gd name="adj2" fmla="val 68384"/>
            </a:avLst>
          </a:prstGeom>
          <a:solidFill>
            <a:srgbClr val="CCFFCC"/>
          </a:solidFill>
          <a:ln w="9525">
            <a:solidFill>
              <a:srgbClr val="00FF00"/>
            </a:solidFill>
            <a:miter lim="800000"/>
            <a:headEnd/>
            <a:tailEnd/>
          </a:ln>
        </p:spPr>
        <p:txBody>
          <a:bodyPr lIns="0" tIns="0" rIns="0" bIns="0"/>
          <a:lstStyle>
            <a:lvl1pPr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1995" b="1" i="1">
                <a:solidFill>
                  <a:srgbClr val="000000"/>
                </a:solidFill>
              </a:rPr>
              <a:t>Содержание отдела молодежи АМО Павловский район </a:t>
            </a:r>
          </a:p>
          <a:p>
            <a:pPr algn="ctr" eaLnBrk="1" hangingPunct="1"/>
            <a:r>
              <a:rPr lang="ru-RU" altLang="ru-RU" sz="1995" b="1" i="1">
                <a:solidFill>
                  <a:srgbClr val="000000"/>
                </a:solidFill>
              </a:rPr>
              <a:t>– 1,3 млн. руб.</a:t>
            </a:r>
            <a:endParaRPr lang="ru-RU" altLang="ru-RU" sz="1995">
              <a:solidFill>
                <a:srgbClr val="000000"/>
              </a:solidFill>
            </a:endParaRPr>
          </a:p>
          <a:p>
            <a:pPr algn="ctr" eaLnBrk="1" hangingPunct="1"/>
            <a:endParaRPr lang="ru-RU" altLang="ru-RU" sz="1995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5894" name="AutoShape 12"/>
          <p:cNvSpPr>
            <a:spLocks noChangeArrowheads="1"/>
          </p:cNvSpPr>
          <p:nvPr/>
        </p:nvSpPr>
        <p:spPr bwMode="auto">
          <a:xfrm>
            <a:off x="3955495" y="1520191"/>
            <a:ext cx="3320415" cy="2458641"/>
          </a:xfrm>
          <a:prstGeom prst="wedgeEllipseCallout">
            <a:avLst>
              <a:gd name="adj1" fmla="val -66574"/>
              <a:gd name="adj2" fmla="val 70514"/>
            </a:avLst>
          </a:prstGeom>
          <a:solidFill>
            <a:srgbClr val="CCFFCC"/>
          </a:solidFill>
          <a:ln w="9525">
            <a:solidFill>
              <a:srgbClr val="00FF00"/>
            </a:solidFill>
            <a:miter lim="800000"/>
            <a:headEnd/>
            <a:tailEnd/>
          </a:ln>
        </p:spPr>
        <p:txBody>
          <a:bodyPr lIns="0" tIns="0" rIns="0" bIns="0"/>
          <a:lstStyle>
            <a:lvl1pPr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1995" b="1" i="1">
                <a:solidFill>
                  <a:srgbClr val="000000"/>
                </a:solidFill>
              </a:rPr>
              <a:t>Содержание МКУ «Молодежный центр «Параллель»                     </a:t>
            </a:r>
            <a:r>
              <a:rPr lang="ru-RU" altLang="ru-RU" sz="1680" b="1" i="1">
                <a:solidFill>
                  <a:srgbClr val="000000"/>
                </a:solidFill>
              </a:rPr>
              <a:t>–</a:t>
            </a:r>
            <a:r>
              <a:rPr lang="ru-RU" altLang="ru-RU" sz="1680">
                <a:solidFill>
                  <a:srgbClr val="000000"/>
                </a:solidFill>
              </a:rPr>
              <a:t> </a:t>
            </a:r>
            <a:r>
              <a:rPr lang="ru-RU" altLang="ru-RU" sz="1995" b="1" i="1">
                <a:solidFill>
                  <a:srgbClr val="000000"/>
                </a:solidFill>
              </a:rPr>
              <a:t>10,9 млн. руб.</a:t>
            </a:r>
          </a:p>
        </p:txBody>
      </p:sp>
      <p:sp>
        <p:nvSpPr>
          <p:cNvPr id="165895" name="AutoShape 12"/>
          <p:cNvSpPr>
            <a:spLocks noChangeArrowheads="1"/>
          </p:cNvSpPr>
          <p:nvPr/>
        </p:nvSpPr>
        <p:spPr bwMode="auto">
          <a:xfrm>
            <a:off x="1195150" y="4925616"/>
            <a:ext cx="5520690" cy="1966913"/>
          </a:xfrm>
          <a:prstGeom prst="wedgeEllipseCallout">
            <a:avLst>
              <a:gd name="adj1" fmla="val -10144"/>
              <a:gd name="adj2" fmla="val -74852"/>
            </a:avLst>
          </a:prstGeom>
          <a:solidFill>
            <a:srgbClr val="CCFFCC"/>
          </a:solidFill>
          <a:ln w="9525">
            <a:solidFill>
              <a:srgbClr val="00FF00"/>
            </a:solidFill>
            <a:miter lim="800000"/>
            <a:headEnd/>
            <a:tailEnd/>
          </a:ln>
        </p:spPr>
        <p:txBody>
          <a:bodyPr lIns="0" tIns="0" rIns="0" bIns="0"/>
          <a:lstStyle>
            <a:lvl1pPr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1995" b="1" i="1">
                <a:solidFill>
                  <a:srgbClr val="000000"/>
                </a:solidFill>
              </a:rPr>
              <a:t>Реализация прочих мероприятий муниципальной программы </a:t>
            </a:r>
          </a:p>
          <a:p>
            <a:pPr algn="ctr" eaLnBrk="1" hangingPunct="1"/>
            <a:r>
              <a:rPr lang="ru-RU" altLang="ru-RU" sz="1995" b="1" i="1">
                <a:solidFill>
                  <a:srgbClr val="000000"/>
                </a:solidFill>
              </a:rPr>
              <a:t>– 3,0 млн. руб.</a:t>
            </a:r>
            <a:endParaRPr lang="ru-RU" altLang="ru-RU" sz="1995">
              <a:solidFill>
                <a:srgbClr val="000000"/>
              </a:solidFill>
            </a:endParaRPr>
          </a:p>
          <a:p>
            <a:pPr algn="ctr" eaLnBrk="1" hangingPunct="1"/>
            <a:endParaRPr lang="ru-RU" altLang="ru-RU" sz="1995" b="1" i="1">
              <a:solidFill>
                <a:srgbClr val="FF0000"/>
              </a:solidFill>
            </a:endParaRPr>
          </a:p>
        </p:txBody>
      </p:sp>
      <p:pic>
        <p:nvPicPr>
          <p:cNvPr id="165896" name="Picture 19" descr="12 августа мир отмечает Международный день молодеж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02617" y="4907280"/>
            <a:ext cx="2373630" cy="1926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5897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02617" y="298372"/>
            <a:ext cx="2373630" cy="1995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58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54290" y="2616994"/>
            <a:ext cx="2321957" cy="2063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58950662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Прямоугольник 8"/>
          <p:cNvSpPr>
            <a:spLocks noChangeArrowheads="1"/>
          </p:cNvSpPr>
          <p:nvPr/>
        </p:nvSpPr>
        <p:spPr bwMode="auto">
          <a:xfrm>
            <a:off x="2041922" y="133350"/>
            <a:ext cx="8559403" cy="1348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7518" tIns="43760" rIns="87518" bIns="43760">
            <a:spAutoFit/>
          </a:bodyPr>
          <a:lstStyle>
            <a:lvl1pPr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chemeClr val="tx2"/>
              </a:buClr>
              <a:buSzPct val="115000"/>
            </a:pPr>
            <a:r>
              <a:rPr lang="ru-RU" altLang="ru-RU" sz="2730" b="1" i="1">
                <a:solidFill>
                  <a:srgbClr val="0000FF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Муниципальная программа «Развитие массовой физической культуры и спорта                                                                                                                    в Павловском районе» </a:t>
            </a:r>
          </a:p>
        </p:txBody>
      </p:sp>
      <p:sp>
        <p:nvSpPr>
          <p:cNvPr id="168963" name="File"/>
          <p:cNvSpPr>
            <a:spLocks noEditPoints="1" noChangeArrowheads="1"/>
          </p:cNvSpPr>
          <p:nvPr/>
        </p:nvSpPr>
        <p:spPr bwMode="auto">
          <a:xfrm>
            <a:off x="5655708" y="2155270"/>
            <a:ext cx="4715589" cy="1771888"/>
          </a:xfrm>
          <a:custGeom>
            <a:avLst/>
            <a:gdLst>
              <a:gd name="T0" fmla="*/ 2147483646 w 21600"/>
              <a:gd name="T1" fmla="*/ 2147483646 h 21600"/>
              <a:gd name="T2" fmla="*/ 0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w 21600"/>
              <a:gd name="T9" fmla="*/ 2147483646 h 21600"/>
              <a:gd name="T10" fmla="*/ 2147483646 w 21600"/>
              <a:gd name="T11" fmla="*/ 2147483646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1086 w 21600"/>
              <a:gd name="T19" fmla="*/ 4628 h 21600"/>
              <a:gd name="T20" fmla="*/ 20635 w 21600"/>
              <a:gd name="T21" fmla="*/ 20289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lnTo>
                  <a:pt x="19790" y="3240"/>
                </a:lnTo>
                <a:close/>
              </a:path>
            </a:pathLst>
          </a:custGeom>
          <a:solidFill>
            <a:srgbClr val="CCFFCC">
              <a:alpha val="56862"/>
            </a:srgbClr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lIns="94158" tIns="47084" rIns="94158" bIns="47084"/>
          <a:lstStyle/>
          <a:p>
            <a:endParaRPr lang="ru-RU"/>
          </a:p>
        </p:txBody>
      </p:sp>
      <p:sp>
        <p:nvSpPr>
          <p:cNvPr id="168964" name="File"/>
          <p:cNvSpPr>
            <a:spLocks noEditPoints="1" noChangeArrowheads="1"/>
          </p:cNvSpPr>
          <p:nvPr/>
        </p:nvSpPr>
        <p:spPr bwMode="auto">
          <a:xfrm>
            <a:off x="410051" y="3738801"/>
            <a:ext cx="9936242" cy="2820353"/>
          </a:xfrm>
          <a:custGeom>
            <a:avLst/>
            <a:gdLst>
              <a:gd name="T0" fmla="*/ 2147483646 w 21600"/>
              <a:gd name="T1" fmla="*/ 2147483646 h 21600"/>
              <a:gd name="T2" fmla="*/ 0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w 21600"/>
              <a:gd name="T9" fmla="*/ 2147483646 h 21600"/>
              <a:gd name="T10" fmla="*/ 2147483646 w 21600"/>
              <a:gd name="T11" fmla="*/ 2147483646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1086 w 21600"/>
              <a:gd name="T19" fmla="*/ 4628 h 21600"/>
              <a:gd name="T20" fmla="*/ 20635 w 21600"/>
              <a:gd name="T21" fmla="*/ 20289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lnTo>
                  <a:pt x="19790" y="3240"/>
                </a:lnTo>
                <a:close/>
              </a:path>
            </a:pathLst>
          </a:custGeom>
          <a:solidFill>
            <a:srgbClr val="CCFFCC">
              <a:alpha val="56862"/>
            </a:srgbClr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lIns="94158" tIns="47084" rIns="94158" bIns="47084"/>
          <a:lstStyle/>
          <a:p>
            <a:endParaRPr lang="ru-RU"/>
          </a:p>
        </p:txBody>
      </p:sp>
      <p:sp>
        <p:nvSpPr>
          <p:cNvPr id="168965" name="Прямоугольник 24"/>
          <p:cNvSpPr>
            <a:spLocks noChangeArrowheads="1"/>
          </p:cNvSpPr>
          <p:nvPr/>
        </p:nvSpPr>
        <p:spPr bwMode="auto">
          <a:xfrm>
            <a:off x="3927157" y="5273993"/>
            <a:ext cx="6674168" cy="15851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7518" tIns="43760" rIns="87518" bIns="43760"/>
          <a:lstStyle>
            <a:lvl1pPr marL="350838" indent="-350838" defTabSz="9382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 defTabSz="9382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 defTabSz="9382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 defTabSz="9382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 defTabSz="9382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buClr>
                <a:schemeClr val="tx2"/>
              </a:buClr>
              <a:buSzPct val="115000"/>
            </a:pPr>
            <a:endParaRPr lang="ru-RU" altLang="ru-RU" sz="1995">
              <a:solidFill>
                <a:srgbClr val="000000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168966" name="Прямоугольник 25"/>
          <p:cNvSpPr>
            <a:spLocks noChangeArrowheads="1"/>
          </p:cNvSpPr>
          <p:nvPr/>
        </p:nvSpPr>
        <p:spPr bwMode="auto">
          <a:xfrm>
            <a:off x="7425928" y="2400301"/>
            <a:ext cx="3220403" cy="145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7518" tIns="43760" rIns="87518" bIns="43760">
            <a:spAutoFit/>
          </a:bodyPr>
          <a:lstStyle>
            <a:lvl1pPr marL="350838" indent="-350838" defTabSz="9382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 defTabSz="9382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 defTabSz="9382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 defTabSz="9382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 defTabSz="9382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buClr>
                <a:schemeClr val="tx2"/>
              </a:buClr>
              <a:buSzPct val="115000"/>
            </a:pPr>
            <a:endParaRPr lang="ru-RU" altLang="ru-RU" sz="105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lnSpc>
                <a:spcPct val="80000"/>
              </a:lnSpc>
              <a:buClr>
                <a:schemeClr val="tx2"/>
              </a:buClr>
              <a:buSzPct val="115000"/>
            </a:pPr>
            <a:r>
              <a:rPr lang="ru-RU" altLang="ru-RU" sz="168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Выполнение</a:t>
            </a:r>
          </a:p>
          <a:p>
            <a:pPr algn="ctr" eaLnBrk="1" hangingPunct="1">
              <a:lnSpc>
                <a:spcPct val="80000"/>
              </a:lnSpc>
              <a:buClr>
                <a:schemeClr val="tx2"/>
              </a:buClr>
              <a:buSzPct val="115000"/>
            </a:pPr>
            <a:r>
              <a:rPr lang="ru-RU" altLang="ru-RU" sz="168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</a:t>
            </a:r>
          </a:p>
          <a:p>
            <a:pPr algn="ctr" eaLnBrk="1" hangingPunct="1">
              <a:lnSpc>
                <a:spcPct val="80000"/>
              </a:lnSpc>
              <a:buClr>
                <a:schemeClr val="tx2"/>
              </a:buClr>
              <a:buSzPct val="115000"/>
            </a:pPr>
            <a:r>
              <a:rPr lang="ru-RU" altLang="ru-RU" sz="168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задания </a:t>
            </a:r>
          </a:p>
          <a:p>
            <a:pPr algn="ctr" eaLnBrk="1" hangingPunct="1">
              <a:lnSpc>
                <a:spcPct val="80000"/>
              </a:lnSpc>
              <a:buClr>
                <a:schemeClr val="tx2"/>
              </a:buClr>
              <a:buSzPct val="115000"/>
            </a:pPr>
            <a:r>
              <a:rPr lang="ru-RU" altLang="ru-RU" sz="168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СШ «Виктория» и</a:t>
            </a:r>
          </a:p>
          <a:p>
            <a:pPr algn="ctr" eaLnBrk="1" hangingPunct="1">
              <a:lnSpc>
                <a:spcPct val="80000"/>
              </a:lnSpc>
              <a:buClr>
                <a:schemeClr val="tx2"/>
              </a:buClr>
              <a:buSzPct val="115000"/>
            </a:pPr>
            <a:r>
              <a:rPr lang="ru-RU" altLang="ru-RU" sz="168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СШ «Родина» </a:t>
            </a:r>
          </a:p>
          <a:p>
            <a:pPr algn="ctr" eaLnBrk="1" hangingPunct="1">
              <a:lnSpc>
                <a:spcPct val="80000"/>
              </a:lnSpc>
              <a:buClr>
                <a:schemeClr val="tx2"/>
              </a:buClr>
              <a:buSzPct val="115000"/>
            </a:pPr>
            <a:r>
              <a:rPr lang="ru-RU" altLang="ru-RU" sz="168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altLang="ru-RU" sz="168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117,3</a:t>
            </a:r>
            <a:r>
              <a:rPr lang="ru-RU" altLang="ru-RU" sz="168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млн. руб.</a:t>
            </a:r>
          </a:p>
        </p:txBody>
      </p:sp>
      <p:sp>
        <p:nvSpPr>
          <p:cNvPr id="168967" name="File"/>
          <p:cNvSpPr>
            <a:spLocks noEditPoints="1" noChangeArrowheads="1"/>
          </p:cNvSpPr>
          <p:nvPr/>
        </p:nvSpPr>
        <p:spPr bwMode="auto">
          <a:xfrm>
            <a:off x="410052" y="1950244"/>
            <a:ext cx="4990624" cy="1650206"/>
          </a:xfrm>
          <a:custGeom>
            <a:avLst/>
            <a:gdLst>
              <a:gd name="T0" fmla="*/ 2147483646 w 21600"/>
              <a:gd name="T1" fmla="*/ 2147483646 h 21600"/>
              <a:gd name="T2" fmla="*/ 0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w 21600"/>
              <a:gd name="T9" fmla="*/ 2147483646 h 21600"/>
              <a:gd name="T10" fmla="*/ 2147483646 w 21600"/>
              <a:gd name="T11" fmla="*/ 2147483646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1086 w 21600"/>
              <a:gd name="T19" fmla="*/ 4628 h 21600"/>
              <a:gd name="T20" fmla="*/ 20635 w 21600"/>
              <a:gd name="T21" fmla="*/ 20289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lnTo>
                  <a:pt x="19790" y="3240"/>
                </a:lnTo>
                <a:close/>
              </a:path>
            </a:pathLst>
          </a:custGeom>
          <a:solidFill>
            <a:srgbClr val="CCFFCC">
              <a:alpha val="56862"/>
            </a:srgbClr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lIns="94158" tIns="47084" rIns="94158" bIns="47084"/>
          <a:lstStyle/>
          <a:p>
            <a:endParaRPr lang="ru-RU"/>
          </a:p>
        </p:txBody>
      </p:sp>
      <p:sp>
        <p:nvSpPr>
          <p:cNvPr id="168968" name="Rectangle 12"/>
          <p:cNvSpPr>
            <a:spLocks noChangeArrowheads="1"/>
          </p:cNvSpPr>
          <p:nvPr/>
        </p:nvSpPr>
        <p:spPr bwMode="auto">
          <a:xfrm>
            <a:off x="2300288" y="2155270"/>
            <a:ext cx="3190399" cy="1405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464" tIns="49235" rIns="98464" bIns="49235">
            <a:spAutoFit/>
          </a:bodyPr>
          <a:lstStyle>
            <a:lvl1pPr marL="350838" indent="-350838" defTabSz="9382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 defTabSz="9382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 defTabSz="9382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 defTabSz="9382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 defTabSz="9382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buClr>
                <a:schemeClr val="tx2"/>
              </a:buClr>
              <a:buSzPct val="115000"/>
            </a:pPr>
            <a:endParaRPr lang="ru-RU" altLang="ru-RU" sz="525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lnSpc>
                <a:spcPct val="80000"/>
              </a:lnSpc>
              <a:buClr>
                <a:schemeClr val="tx2"/>
              </a:buClr>
              <a:buSzPct val="115000"/>
            </a:pPr>
            <a:r>
              <a:rPr lang="ru-RU" altLang="ru-RU" sz="168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</a:t>
            </a:r>
          </a:p>
          <a:p>
            <a:pPr algn="ctr" eaLnBrk="1" hangingPunct="1">
              <a:lnSpc>
                <a:spcPct val="80000"/>
              </a:lnSpc>
              <a:buClr>
                <a:schemeClr val="tx2"/>
              </a:buClr>
              <a:buSzPct val="115000"/>
            </a:pPr>
            <a:r>
              <a:rPr lang="ru-RU" altLang="ru-RU" sz="168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 отдела </a:t>
            </a:r>
          </a:p>
          <a:p>
            <a:pPr algn="ctr" eaLnBrk="1" hangingPunct="1">
              <a:lnSpc>
                <a:spcPct val="80000"/>
              </a:lnSpc>
              <a:buClr>
                <a:schemeClr val="tx2"/>
              </a:buClr>
              <a:buSzPct val="115000"/>
            </a:pPr>
            <a:r>
              <a:rPr lang="ru-RU" altLang="ru-RU" sz="168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вопросам </a:t>
            </a:r>
          </a:p>
          <a:p>
            <a:pPr algn="ctr" eaLnBrk="1" hangingPunct="1">
              <a:lnSpc>
                <a:spcPct val="80000"/>
              </a:lnSpc>
              <a:buClr>
                <a:schemeClr val="tx2"/>
              </a:buClr>
              <a:buSzPct val="115000"/>
            </a:pPr>
            <a:r>
              <a:rPr lang="ru-RU" altLang="ru-RU" sz="168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физической культуры </a:t>
            </a:r>
          </a:p>
          <a:p>
            <a:pPr algn="ctr" eaLnBrk="1" hangingPunct="1">
              <a:lnSpc>
                <a:spcPct val="80000"/>
              </a:lnSpc>
              <a:buClr>
                <a:schemeClr val="tx2"/>
              </a:buClr>
              <a:buSzPct val="115000"/>
            </a:pPr>
            <a:r>
              <a:rPr lang="ru-RU" altLang="ru-RU" sz="168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спорта и централизованной бухгалтерии – </a:t>
            </a:r>
            <a:r>
              <a:rPr lang="ru-RU" altLang="ru-RU" sz="168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8,7</a:t>
            </a:r>
            <a:r>
              <a:rPr lang="ru-RU" altLang="ru-RU" sz="168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млн. руб.</a:t>
            </a:r>
          </a:p>
        </p:txBody>
      </p:sp>
      <p:sp>
        <p:nvSpPr>
          <p:cNvPr id="168969" name="Rectangle 12"/>
          <p:cNvSpPr>
            <a:spLocks noChangeArrowheads="1"/>
          </p:cNvSpPr>
          <p:nvPr/>
        </p:nvSpPr>
        <p:spPr bwMode="auto">
          <a:xfrm>
            <a:off x="3612119" y="4028095"/>
            <a:ext cx="6989206" cy="2788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464" tIns="49235" rIns="98464" bIns="49235" anchor="ctr">
            <a:spAutoFit/>
          </a:bodyPr>
          <a:lstStyle>
            <a:lvl1pPr marL="163513" indent="-1588" defTabSz="9382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 defTabSz="9382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 defTabSz="9382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 defTabSz="9382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 defTabSz="9382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buClr>
                <a:schemeClr val="tx2"/>
              </a:buClr>
              <a:buSzPct val="115000"/>
            </a:pPr>
            <a:endParaRPr lang="ru-RU" altLang="ru-RU" sz="168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eaLnBrk="1" hangingPunct="1">
              <a:lnSpc>
                <a:spcPct val="80000"/>
              </a:lnSpc>
              <a:buClr>
                <a:schemeClr val="tx2"/>
              </a:buClr>
              <a:buSzPct val="115000"/>
            </a:pPr>
            <a:r>
              <a:rPr lang="ru-RU" altLang="ru-RU" sz="168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Оплата труда инструкторов по спорту в муниципальных образованиях Краснодарского края – </a:t>
            </a:r>
            <a:r>
              <a:rPr lang="ru-RU" altLang="ru-RU" sz="168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2,0</a:t>
            </a:r>
            <a:r>
              <a:rPr lang="ru-RU" altLang="ru-RU" sz="168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млн. руб.;</a:t>
            </a:r>
          </a:p>
          <a:p>
            <a:pPr eaLnBrk="1" hangingPunct="1">
              <a:lnSpc>
                <a:spcPct val="80000"/>
              </a:lnSpc>
              <a:buClr>
                <a:schemeClr val="tx2"/>
              </a:buClr>
              <a:buSzPct val="115000"/>
            </a:pPr>
            <a:r>
              <a:rPr lang="ru-RU" altLang="ru-RU" sz="168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Предоставление мер социальной поддержки в виде компенсации расходов на оплату жилых помещений </a:t>
            </a:r>
          </a:p>
          <a:p>
            <a:pPr eaLnBrk="1" hangingPunct="1">
              <a:lnSpc>
                <a:spcPct val="80000"/>
              </a:lnSpc>
              <a:buClr>
                <a:schemeClr val="tx2"/>
              </a:buClr>
              <a:buSzPct val="115000"/>
            </a:pPr>
            <a:r>
              <a:rPr lang="ru-RU" altLang="ru-RU" sz="168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altLang="ru-RU" sz="168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1,8</a:t>
            </a:r>
            <a:r>
              <a:rPr lang="ru-RU" altLang="ru-RU" sz="168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млн. руб.;</a:t>
            </a:r>
          </a:p>
          <a:p>
            <a:pPr eaLnBrk="1" hangingPunct="1">
              <a:lnSpc>
                <a:spcPct val="80000"/>
              </a:lnSpc>
              <a:buClr>
                <a:schemeClr val="tx2"/>
              </a:buClr>
              <a:buSzPct val="115000"/>
            </a:pPr>
            <a:r>
              <a:rPr lang="ru-RU" altLang="ru-RU" sz="168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Закупка и монтаж оборудования для площадки тестирования по ГТО </a:t>
            </a:r>
          </a:p>
          <a:p>
            <a:pPr eaLnBrk="1" hangingPunct="1">
              <a:lnSpc>
                <a:spcPct val="80000"/>
              </a:lnSpc>
              <a:buClr>
                <a:schemeClr val="tx2"/>
              </a:buClr>
              <a:buSzPct val="115000"/>
            </a:pPr>
            <a:r>
              <a:rPr lang="ru-RU" altLang="ru-RU" sz="168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altLang="ru-RU" sz="168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3,5</a:t>
            </a:r>
            <a:r>
              <a:rPr lang="ru-RU" altLang="ru-RU" sz="168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млн. руб.;</a:t>
            </a:r>
          </a:p>
          <a:p>
            <a:pPr eaLnBrk="1" hangingPunct="1">
              <a:lnSpc>
                <a:spcPct val="80000"/>
              </a:lnSpc>
              <a:buClr>
                <a:schemeClr val="tx2"/>
              </a:buClr>
              <a:buSzPct val="115000"/>
            </a:pPr>
            <a:r>
              <a:rPr lang="ru-RU" altLang="ru-RU" sz="168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мероприятий муниципальной программы – </a:t>
            </a:r>
            <a:r>
              <a:rPr lang="ru-RU" altLang="ru-RU" sz="168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11,8</a:t>
            </a:r>
            <a:r>
              <a:rPr lang="ru-RU" altLang="ru-RU" sz="168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млн. руб.,              в том числе:</a:t>
            </a:r>
          </a:p>
          <a:p>
            <a:pPr eaLnBrk="1" hangingPunct="1">
              <a:lnSpc>
                <a:spcPct val="80000"/>
              </a:lnSpc>
              <a:buClr>
                <a:schemeClr val="tx2"/>
              </a:buClr>
              <a:buSzPct val="115000"/>
            </a:pPr>
            <a:r>
              <a:rPr lang="ru-RU" altLang="ru-RU" sz="168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официальных физкультурно-оздоровительных </a:t>
            </a:r>
          </a:p>
          <a:p>
            <a:pPr eaLnBrk="1" hangingPunct="1">
              <a:lnSpc>
                <a:spcPct val="80000"/>
              </a:lnSpc>
              <a:buClr>
                <a:schemeClr val="tx2"/>
              </a:buClr>
              <a:buSzPct val="115000"/>
            </a:pPr>
            <a:r>
              <a:rPr lang="ru-RU" altLang="ru-RU" sz="168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спортивных мероприятий – </a:t>
            </a:r>
            <a:r>
              <a:rPr lang="ru-RU" altLang="ru-RU" sz="168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6,3</a:t>
            </a:r>
            <a:r>
              <a:rPr lang="ru-RU" altLang="ru-RU" sz="168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млн. руб.</a:t>
            </a:r>
          </a:p>
          <a:p>
            <a:pPr algn="ctr" eaLnBrk="1" hangingPunct="1">
              <a:lnSpc>
                <a:spcPct val="80000"/>
              </a:lnSpc>
              <a:buClr>
                <a:schemeClr val="tx2"/>
              </a:buClr>
              <a:buSzPct val="115000"/>
            </a:pPr>
            <a:endParaRPr lang="ru-RU" altLang="ru-RU" sz="168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8970" name="AutoShape 45" descr="Картинки по запросу картинки спорт"/>
          <p:cNvSpPr>
            <a:spLocks noChangeAspect="1" noChangeArrowheads="1"/>
          </p:cNvSpPr>
          <p:nvPr/>
        </p:nvSpPr>
        <p:spPr bwMode="auto">
          <a:xfrm>
            <a:off x="5240655" y="3447098"/>
            <a:ext cx="320040" cy="306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158" tIns="47084" rIns="94158" bIns="47084"/>
          <a:lstStyle>
            <a:lvl1pPr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ru-RU" altLang="ru-RU" sz="1680"/>
          </a:p>
        </p:txBody>
      </p:sp>
      <p:sp>
        <p:nvSpPr>
          <p:cNvPr id="168971" name="AutoShape 47" descr="Картинки по запросу картинки спорт"/>
          <p:cNvSpPr>
            <a:spLocks noChangeAspect="1" noChangeArrowheads="1"/>
          </p:cNvSpPr>
          <p:nvPr/>
        </p:nvSpPr>
        <p:spPr bwMode="auto">
          <a:xfrm>
            <a:off x="5240655" y="3447098"/>
            <a:ext cx="320040" cy="306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158" tIns="47084" rIns="94158" bIns="47084"/>
          <a:lstStyle>
            <a:lvl1pPr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ru-RU" altLang="ru-RU" sz="1680"/>
          </a:p>
        </p:txBody>
      </p:sp>
      <p:pic>
        <p:nvPicPr>
          <p:cNvPr id="168972" name="Picture 61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0025" y="133350"/>
            <a:ext cx="2403634" cy="18168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8973" name="Picture 19" descr="Физическая культура и спорт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89370" y="1193483"/>
            <a:ext cx="1926908" cy="10818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8974" name="Picture 21" descr="Какие циклические виды спорта бывают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6731" y="2225279"/>
            <a:ext cx="1995250" cy="13751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8975" name="Picture 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415" y="4150519"/>
            <a:ext cx="2958704" cy="23386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897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32384" y="2420303"/>
            <a:ext cx="1995249" cy="1375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4066290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2034" name="AutoShape 22"/>
          <p:cNvGrpSpPr>
            <a:grpSpLocks/>
          </p:cNvGrpSpPr>
          <p:nvPr/>
        </p:nvGrpSpPr>
        <p:grpSpPr bwMode="auto">
          <a:xfrm>
            <a:off x="2556987" y="3600450"/>
            <a:ext cx="7905989" cy="1226820"/>
            <a:chOff x="653" y="1551"/>
            <a:chExt cx="2231" cy="1079"/>
          </a:xfrm>
        </p:grpSpPr>
        <p:pic>
          <p:nvPicPr>
            <p:cNvPr id="172050" name="AutoShape 22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3" y="1551"/>
              <a:ext cx="2231" cy="10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2051" name="Text Box 8"/>
            <p:cNvSpPr txBox="1">
              <a:spLocks noChangeArrowheads="1"/>
            </p:cNvSpPr>
            <p:nvPr/>
          </p:nvSpPr>
          <p:spPr bwMode="auto">
            <a:xfrm>
              <a:off x="751" y="1618"/>
              <a:ext cx="2091" cy="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103545" tIns="51771" rIns="103545" bIns="51771" anchor="ctr"/>
            <a:lstStyle>
              <a:lvl1pPr defTabSz="1055688">
                <a:defRPr sz="1700">
                  <a:solidFill>
                    <a:srgbClr val="990000"/>
                  </a:solidFill>
                  <a:latin typeface="Arial" panose="020B0604020202020204" pitchFamily="34" charset="0"/>
                </a:defRPr>
              </a:lvl1pPr>
              <a:lvl2pPr marL="742950" indent="-285750" defTabSz="1055688">
                <a:defRPr sz="1700">
                  <a:solidFill>
                    <a:srgbClr val="990000"/>
                  </a:solidFill>
                  <a:latin typeface="Arial" panose="020B0604020202020204" pitchFamily="34" charset="0"/>
                </a:defRPr>
              </a:lvl2pPr>
              <a:lvl3pPr marL="1143000" indent="-228600" defTabSz="1055688">
                <a:defRPr sz="1700">
                  <a:solidFill>
                    <a:srgbClr val="990000"/>
                  </a:solidFill>
                  <a:latin typeface="Arial" panose="020B0604020202020204" pitchFamily="34" charset="0"/>
                </a:defRPr>
              </a:lvl3pPr>
              <a:lvl4pPr marL="1600200" indent="-228600" defTabSz="1055688">
                <a:defRPr sz="1700">
                  <a:solidFill>
                    <a:srgbClr val="990000"/>
                  </a:solidFill>
                  <a:latin typeface="Arial" panose="020B0604020202020204" pitchFamily="34" charset="0"/>
                </a:defRPr>
              </a:lvl4pPr>
              <a:lvl5pPr marL="2057400" indent="-228600" defTabSz="1055688">
                <a:defRPr sz="1700">
                  <a:solidFill>
                    <a:srgbClr val="990000"/>
                  </a:solidFill>
                  <a:latin typeface="Arial" panose="020B0604020202020204" pitchFamily="34" charset="0"/>
                </a:defRPr>
              </a:lvl5pPr>
              <a:lvl6pPr marL="2514600" indent="-228600" defTabSz="1055688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rgbClr val="990000"/>
                  </a:solidFill>
                  <a:latin typeface="Arial" panose="020B0604020202020204" pitchFamily="34" charset="0"/>
                </a:defRPr>
              </a:lvl6pPr>
              <a:lvl7pPr marL="2971800" indent="-228600" defTabSz="1055688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rgbClr val="990000"/>
                  </a:solidFill>
                  <a:latin typeface="Arial" panose="020B0604020202020204" pitchFamily="34" charset="0"/>
                </a:defRPr>
              </a:lvl7pPr>
              <a:lvl8pPr marL="3429000" indent="-228600" defTabSz="1055688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rgbClr val="990000"/>
                  </a:solidFill>
                  <a:latin typeface="Arial" panose="020B0604020202020204" pitchFamily="34" charset="0"/>
                </a:defRPr>
              </a:lvl8pPr>
              <a:lvl9pPr marL="3886200" indent="-228600" defTabSz="1055688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rgbClr val="990000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endParaRPr lang="ru-RU" altLang="ru-RU" sz="2205" b="1" i="1">
                <a:latin typeface="Times New Roman" panose="02020603050405020304" pitchFamily="18" charset="0"/>
              </a:endParaRPr>
            </a:p>
            <a:p>
              <a:pPr algn="ctr" eaLnBrk="1" hangingPunct="1"/>
              <a:endParaRPr lang="ru-RU" altLang="ru-RU" sz="2205" b="1" i="1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172035" name="AutoShape 7"/>
          <p:cNvSpPr>
            <a:spLocks noChangeArrowheads="1"/>
          </p:cNvSpPr>
          <p:nvPr/>
        </p:nvSpPr>
        <p:spPr bwMode="auto">
          <a:xfrm>
            <a:off x="408385" y="2698671"/>
            <a:ext cx="2288619" cy="2080260"/>
          </a:xfrm>
          <a:prstGeom prst="curvedRightArrow">
            <a:avLst>
              <a:gd name="adj1" fmla="val 20000"/>
              <a:gd name="adj2" fmla="val 40000"/>
              <a:gd name="adj3" fmla="val 35312"/>
            </a:avLst>
          </a:prstGeom>
          <a:gradFill rotWithShape="1">
            <a:gsLst>
              <a:gs pos="0">
                <a:schemeClr val="bg2">
                  <a:alpha val="57001"/>
                </a:schemeClr>
              </a:gs>
              <a:gs pos="100000">
                <a:srgbClr val="E2B482"/>
              </a:gs>
            </a:gsLst>
            <a:lin ang="5400000" scaled="1"/>
          </a:gradFill>
          <a:ln w="15875" cap="rnd">
            <a:solidFill>
              <a:srgbClr val="666699"/>
            </a:solidFill>
            <a:prstDash val="sysDot"/>
            <a:miter lim="800000"/>
            <a:headEnd/>
            <a:tailEnd/>
          </a:ln>
        </p:spPr>
        <p:txBody>
          <a:bodyPr wrap="none" lIns="87509" tIns="43756" rIns="87509" bIns="43756" anchor="ctr"/>
          <a:lstStyle>
            <a:lvl1pPr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ru-RU" altLang="ru-RU" sz="1680">
              <a:solidFill>
                <a:schemeClr val="tx1"/>
              </a:solidFill>
            </a:endParaRPr>
          </a:p>
        </p:txBody>
      </p:sp>
      <p:grpSp>
        <p:nvGrpSpPr>
          <p:cNvPr id="172036" name="AutoShape 22"/>
          <p:cNvGrpSpPr>
            <a:grpSpLocks/>
          </p:cNvGrpSpPr>
          <p:nvPr/>
        </p:nvGrpSpPr>
        <p:grpSpPr bwMode="auto">
          <a:xfrm>
            <a:off x="2348627" y="2143602"/>
            <a:ext cx="8114348" cy="1456849"/>
            <a:chOff x="653" y="1551"/>
            <a:chExt cx="2231" cy="1079"/>
          </a:xfrm>
        </p:grpSpPr>
        <p:pic>
          <p:nvPicPr>
            <p:cNvPr id="172048" name="AutoShape 22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3" y="1551"/>
              <a:ext cx="2231" cy="10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2049" name="Text Box 8"/>
            <p:cNvSpPr txBox="1">
              <a:spLocks noChangeArrowheads="1"/>
            </p:cNvSpPr>
            <p:nvPr/>
          </p:nvSpPr>
          <p:spPr bwMode="auto">
            <a:xfrm>
              <a:off x="751" y="1618"/>
              <a:ext cx="2027" cy="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103545" tIns="51771" rIns="103545" bIns="51771" anchor="ctr"/>
            <a:lstStyle>
              <a:lvl1pPr defTabSz="1055688">
                <a:defRPr sz="1700">
                  <a:solidFill>
                    <a:srgbClr val="990000"/>
                  </a:solidFill>
                  <a:latin typeface="Arial" panose="020B0604020202020204" pitchFamily="34" charset="0"/>
                </a:defRPr>
              </a:lvl1pPr>
              <a:lvl2pPr marL="742950" indent="-285750" defTabSz="1055688">
                <a:defRPr sz="1700">
                  <a:solidFill>
                    <a:srgbClr val="990000"/>
                  </a:solidFill>
                  <a:latin typeface="Arial" panose="020B0604020202020204" pitchFamily="34" charset="0"/>
                </a:defRPr>
              </a:lvl2pPr>
              <a:lvl3pPr marL="1143000" indent="-228600" defTabSz="1055688">
                <a:defRPr sz="1700">
                  <a:solidFill>
                    <a:srgbClr val="990000"/>
                  </a:solidFill>
                  <a:latin typeface="Arial" panose="020B0604020202020204" pitchFamily="34" charset="0"/>
                </a:defRPr>
              </a:lvl3pPr>
              <a:lvl4pPr marL="1600200" indent="-228600" defTabSz="1055688">
                <a:defRPr sz="1700">
                  <a:solidFill>
                    <a:srgbClr val="990000"/>
                  </a:solidFill>
                  <a:latin typeface="Arial" panose="020B0604020202020204" pitchFamily="34" charset="0"/>
                </a:defRPr>
              </a:lvl4pPr>
              <a:lvl5pPr marL="2057400" indent="-228600" defTabSz="1055688">
                <a:defRPr sz="1700">
                  <a:solidFill>
                    <a:srgbClr val="990000"/>
                  </a:solidFill>
                  <a:latin typeface="Arial" panose="020B0604020202020204" pitchFamily="34" charset="0"/>
                </a:defRPr>
              </a:lvl5pPr>
              <a:lvl6pPr marL="2514600" indent="-228600" defTabSz="1055688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rgbClr val="990000"/>
                  </a:solidFill>
                  <a:latin typeface="Arial" panose="020B0604020202020204" pitchFamily="34" charset="0"/>
                </a:defRPr>
              </a:lvl6pPr>
              <a:lvl7pPr marL="2971800" indent="-228600" defTabSz="1055688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rgbClr val="990000"/>
                  </a:solidFill>
                  <a:latin typeface="Arial" panose="020B0604020202020204" pitchFamily="34" charset="0"/>
                </a:defRPr>
              </a:lvl7pPr>
              <a:lvl8pPr marL="3429000" indent="-228600" defTabSz="1055688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rgbClr val="990000"/>
                  </a:solidFill>
                  <a:latin typeface="Arial" panose="020B0604020202020204" pitchFamily="34" charset="0"/>
                </a:defRPr>
              </a:lvl8pPr>
              <a:lvl9pPr marL="3886200" indent="-228600" defTabSz="1055688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rgbClr val="990000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endParaRPr lang="ru-RU" altLang="ru-RU" sz="2205" b="1" i="1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172037" name="AutoShape 11"/>
          <p:cNvSpPr>
            <a:spLocks noChangeArrowheads="1"/>
          </p:cNvSpPr>
          <p:nvPr/>
        </p:nvSpPr>
        <p:spPr bwMode="auto">
          <a:xfrm rot="19974082">
            <a:off x="7852649" y="480060"/>
            <a:ext cx="2748676" cy="1456849"/>
          </a:xfrm>
          <a:prstGeom prst="curvedLeftArrow">
            <a:avLst>
              <a:gd name="adj1" fmla="val 34648"/>
              <a:gd name="adj2" fmla="val 48231"/>
              <a:gd name="adj3" fmla="val 65441"/>
            </a:avLst>
          </a:prstGeom>
          <a:gradFill rotWithShape="1">
            <a:gsLst>
              <a:gs pos="0">
                <a:schemeClr val="bg2">
                  <a:alpha val="57001"/>
                </a:schemeClr>
              </a:gs>
              <a:gs pos="100000">
                <a:srgbClr val="E2B482"/>
              </a:gs>
            </a:gsLst>
            <a:lin ang="5400000" scaled="1"/>
          </a:gradFill>
          <a:ln w="15875" cap="rnd">
            <a:solidFill>
              <a:srgbClr val="666699"/>
            </a:solidFill>
            <a:prstDash val="sysDot"/>
            <a:miter lim="800000"/>
            <a:headEnd/>
            <a:tailEnd/>
          </a:ln>
        </p:spPr>
        <p:txBody>
          <a:bodyPr wrap="none" lIns="87509" tIns="43756" rIns="87509" bIns="43756" anchor="ctr"/>
          <a:lstStyle>
            <a:lvl1pPr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ru-RU" altLang="ru-RU" sz="1680">
              <a:solidFill>
                <a:schemeClr val="tx1"/>
              </a:solidFill>
            </a:endParaRPr>
          </a:p>
        </p:txBody>
      </p:sp>
      <p:grpSp>
        <p:nvGrpSpPr>
          <p:cNvPr id="172038" name="AutoShape 22"/>
          <p:cNvGrpSpPr>
            <a:grpSpLocks/>
          </p:cNvGrpSpPr>
          <p:nvPr/>
        </p:nvGrpSpPr>
        <p:grpSpPr bwMode="auto">
          <a:xfrm>
            <a:off x="408385" y="133351"/>
            <a:ext cx="8182689" cy="2010251"/>
            <a:chOff x="653" y="1551"/>
            <a:chExt cx="2231" cy="1079"/>
          </a:xfrm>
        </p:grpSpPr>
        <p:pic>
          <p:nvPicPr>
            <p:cNvPr id="172046" name="AutoShape 22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3" y="1551"/>
              <a:ext cx="2231" cy="10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2047" name="Text Box 8"/>
            <p:cNvSpPr txBox="1">
              <a:spLocks noChangeArrowheads="1"/>
            </p:cNvSpPr>
            <p:nvPr/>
          </p:nvSpPr>
          <p:spPr bwMode="auto">
            <a:xfrm>
              <a:off x="751" y="1618"/>
              <a:ext cx="2027" cy="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103545" tIns="51771" rIns="103545" bIns="51771" anchor="ctr"/>
            <a:lstStyle>
              <a:lvl1pPr defTabSz="1055688">
                <a:defRPr sz="1700">
                  <a:solidFill>
                    <a:srgbClr val="990000"/>
                  </a:solidFill>
                  <a:latin typeface="Arial" panose="020B0604020202020204" pitchFamily="34" charset="0"/>
                </a:defRPr>
              </a:lvl1pPr>
              <a:lvl2pPr marL="742950" indent="-285750" defTabSz="1055688">
                <a:defRPr sz="1700">
                  <a:solidFill>
                    <a:srgbClr val="990000"/>
                  </a:solidFill>
                  <a:latin typeface="Arial" panose="020B0604020202020204" pitchFamily="34" charset="0"/>
                </a:defRPr>
              </a:lvl2pPr>
              <a:lvl3pPr marL="1143000" indent="-228600" defTabSz="1055688">
                <a:defRPr sz="1700">
                  <a:solidFill>
                    <a:srgbClr val="990000"/>
                  </a:solidFill>
                  <a:latin typeface="Arial" panose="020B0604020202020204" pitchFamily="34" charset="0"/>
                </a:defRPr>
              </a:lvl3pPr>
              <a:lvl4pPr marL="1600200" indent="-228600" defTabSz="1055688">
                <a:defRPr sz="1700">
                  <a:solidFill>
                    <a:srgbClr val="990000"/>
                  </a:solidFill>
                  <a:latin typeface="Arial" panose="020B0604020202020204" pitchFamily="34" charset="0"/>
                </a:defRPr>
              </a:lvl4pPr>
              <a:lvl5pPr marL="2057400" indent="-228600" defTabSz="1055688">
                <a:defRPr sz="1700">
                  <a:solidFill>
                    <a:srgbClr val="990000"/>
                  </a:solidFill>
                  <a:latin typeface="Arial" panose="020B0604020202020204" pitchFamily="34" charset="0"/>
                </a:defRPr>
              </a:lvl5pPr>
              <a:lvl6pPr marL="2514600" indent="-228600" defTabSz="1055688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rgbClr val="990000"/>
                  </a:solidFill>
                  <a:latin typeface="Arial" panose="020B0604020202020204" pitchFamily="34" charset="0"/>
                </a:defRPr>
              </a:lvl6pPr>
              <a:lvl7pPr marL="2971800" indent="-228600" defTabSz="1055688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rgbClr val="990000"/>
                  </a:solidFill>
                  <a:latin typeface="Arial" panose="020B0604020202020204" pitchFamily="34" charset="0"/>
                </a:defRPr>
              </a:lvl7pPr>
              <a:lvl8pPr marL="3429000" indent="-228600" defTabSz="1055688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rgbClr val="990000"/>
                  </a:solidFill>
                  <a:latin typeface="Arial" panose="020B0604020202020204" pitchFamily="34" charset="0"/>
                </a:defRPr>
              </a:lvl8pPr>
              <a:lvl9pPr marL="3886200" indent="-228600" defTabSz="1055688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rgbClr val="990000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endParaRPr lang="ru-RU" altLang="ru-RU" sz="2205" b="1" i="1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172039" name="Rectangle 13"/>
          <p:cNvSpPr>
            <a:spLocks noChangeArrowheads="1"/>
          </p:cNvSpPr>
          <p:nvPr/>
        </p:nvSpPr>
        <p:spPr bwMode="auto">
          <a:xfrm>
            <a:off x="1031797" y="133350"/>
            <a:ext cx="6589156" cy="1004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501" tIns="49252" rIns="98501" bIns="49252">
            <a:spAutoFit/>
          </a:bodyPr>
          <a:lstStyle>
            <a:lvl1pPr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chemeClr val="tx2"/>
              </a:buClr>
              <a:buSzPct val="115000"/>
            </a:pPr>
            <a:r>
              <a:rPr lang="ru-RU" altLang="ru-RU" sz="2940" b="1" i="1">
                <a:solidFill>
                  <a:srgbClr val="0000FF"/>
                </a:solidFill>
              </a:rPr>
              <a:t>Муниципальная программа «Дети Кубани»</a:t>
            </a:r>
            <a:r>
              <a:rPr lang="ru-RU" altLang="ru-RU" sz="2940"/>
              <a:t> </a:t>
            </a:r>
          </a:p>
        </p:txBody>
      </p:sp>
      <p:sp>
        <p:nvSpPr>
          <p:cNvPr id="172040" name="Rectangle 14"/>
          <p:cNvSpPr>
            <a:spLocks noChangeArrowheads="1"/>
          </p:cNvSpPr>
          <p:nvPr/>
        </p:nvSpPr>
        <p:spPr bwMode="auto">
          <a:xfrm>
            <a:off x="476726" y="965122"/>
            <a:ext cx="7975997" cy="111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501" tIns="49252" rIns="98501" bIns="49252">
            <a:spAutoFit/>
          </a:bodyPr>
          <a:lstStyle>
            <a:lvl1pPr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205" b="1" i="1">
                <a:solidFill>
                  <a:srgbClr val="000000"/>
                </a:solidFill>
              </a:rPr>
              <a:t>На реализацию данной программы предусмотрено </a:t>
            </a:r>
          </a:p>
          <a:p>
            <a:pPr algn="ctr" eaLnBrk="1" hangingPunct="1"/>
            <a:r>
              <a:rPr lang="ru-RU" altLang="ru-RU" sz="2205" b="1" i="1">
                <a:solidFill>
                  <a:srgbClr val="000000"/>
                </a:solidFill>
              </a:rPr>
              <a:t>в 2026 году –</a:t>
            </a:r>
            <a:r>
              <a:rPr lang="en-US" altLang="ru-RU" sz="2205" b="1" i="1">
                <a:solidFill>
                  <a:srgbClr val="000000"/>
                </a:solidFill>
              </a:rPr>
              <a:t> </a:t>
            </a:r>
            <a:r>
              <a:rPr lang="ru-RU" altLang="ru-RU" sz="2205" b="1" i="1"/>
              <a:t>115,9 </a:t>
            </a:r>
            <a:r>
              <a:rPr lang="ru-RU" altLang="ru-RU" sz="2205" b="1" i="1">
                <a:solidFill>
                  <a:srgbClr val="000000"/>
                </a:solidFill>
              </a:rPr>
              <a:t>млн. руб.; в 2027 г. – </a:t>
            </a:r>
            <a:r>
              <a:rPr lang="ru-RU" altLang="ru-RU" sz="2205" b="1" i="1"/>
              <a:t>100,2</a:t>
            </a:r>
            <a:r>
              <a:rPr lang="ru-RU" altLang="ru-RU" sz="2205" b="1" i="1">
                <a:solidFill>
                  <a:srgbClr val="000000"/>
                </a:solidFill>
              </a:rPr>
              <a:t> млн. руб.; </a:t>
            </a:r>
          </a:p>
          <a:p>
            <a:pPr algn="ctr" eaLnBrk="1" hangingPunct="1"/>
            <a:r>
              <a:rPr lang="ru-RU" altLang="ru-RU" sz="2205" b="1" i="1">
                <a:solidFill>
                  <a:srgbClr val="000000"/>
                </a:solidFill>
              </a:rPr>
              <a:t>в 2028 г. – </a:t>
            </a:r>
            <a:r>
              <a:rPr lang="ru-RU" altLang="ru-RU" sz="2205" b="1" i="1"/>
              <a:t>96,9</a:t>
            </a:r>
            <a:r>
              <a:rPr lang="ru-RU" altLang="ru-RU" sz="2205" b="1" i="1">
                <a:solidFill>
                  <a:srgbClr val="000000"/>
                </a:solidFill>
              </a:rPr>
              <a:t> млн. руб.</a:t>
            </a:r>
          </a:p>
        </p:txBody>
      </p:sp>
      <p:sp>
        <p:nvSpPr>
          <p:cNvPr id="172041" name="Rectangle 15"/>
          <p:cNvSpPr>
            <a:spLocks noChangeArrowheads="1"/>
          </p:cNvSpPr>
          <p:nvPr/>
        </p:nvSpPr>
        <p:spPr bwMode="auto">
          <a:xfrm>
            <a:off x="2420303" y="2225279"/>
            <a:ext cx="7799309" cy="1327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501" tIns="49252" rIns="98501" bIns="49252">
            <a:spAutoFit/>
          </a:bodyPr>
          <a:lstStyle>
            <a:lvl1pPr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1995" b="1">
                <a:solidFill>
                  <a:srgbClr val="000000"/>
                </a:solidFill>
              </a:rPr>
              <a:t>Создание специализированного жилищного фонда для детей-сирот и детей, оставшихся без попечения родителей,   а также лиц из их числа – </a:t>
            </a:r>
            <a:r>
              <a:rPr lang="ru-RU" altLang="ru-RU" sz="1995" b="1">
                <a:solidFill>
                  <a:srgbClr val="C00000"/>
                </a:solidFill>
              </a:rPr>
              <a:t>100,5</a:t>
            </a:r>
            <a:r>
              <a:rPr lang="ru-RU" altLang="ru-RU" sz="1995" b="1">
                <a:solidFill>
                  <a:srgbClr val="000000"/>
                </a:solidFill>
              </a:rPr>
              <a:t> млн. руб. </a:t>
            </a:r>
          </a:p>
          <a:p>
            <a:pPr algn="ctr" eaLnBrk="1" hangingPunct="1"/>
            <a:r>
              <a:rPr lang="ru-RU" altLang="ru-RU" sz="1995" b="1">
                <a:solidFill>
                  <a:srgbClr val="000000"/>
                </a:solidFill>
              </a:rPr>
              <a:t>(2027г. – </a:t>
            </a:r>
            <a:r>
              <a:rPr lang="ru-RU" altLang="ru-RU" sz="1995" b="1">
                <a:solidFill>
                  <a:srgbClr val="C00000"/>
                </a:solidFill>
              </a:rPr>
              <a:t>97,1</a:t>
            </a:r>
            <a:r>
              <a:rPr lang="ru-RU" altLang="ru-RU" sz="1995" b="1">
                <a:solidFill>
                  <a:srgbClr val="000000"/>
                </a:solidFill>
              </a:rPr>
              <a:t> млн. руб.; 2028г. – </a:t>
            </a:r>
            <a:r>
              <a:rPr lang="ru-RU" altLang="ru-RU" sz="1995" b="1">
                <a:solidFill>
                  <a:srgbClr val="C00000"/>
                </a:solidFill>
              </a:rPr>
              <a:t>93,6</a:t>
            </a:r>
            <a:r>
              <a:rPr lang="ru-RU" altLang="ru-RU" sz="1995" b="1">
                <a:solidFill>
                  <a:srgbClr val="000000"/>
                </a:solidFill>
              </a:rPr>
              <a:t> млн. рублей)</a:t>
            </a:r>
          </a:p>
        </p:txBody>
      </p:sp>
      <p:sp>
        <p:nvSpPr>
          <p:cNvPr id="158730" name="Rectangle 16"/>
          <p:cNvSpPr>
            <a:spLocks noChangeArrowheads="1"/>
          </p:cNvSpPr>
          <p:nvPr/>
        </p:nvSpPr>
        <p:spPr bwMode="auto">
          <a:xfrm>
            <a:off x="2830354" y="3672126"/>
            <a:ext cx="7419261" cy="1020487"/>
          </a:xfrm>
          <a:prstGeom prst="rect">
            <a:avLst/>
          </a:prstGeom>
          <a:noFill/>
          <a:ln>
            <a:noFill/>
          </a:ln>
          <a:extLst/>
        </p:spPr>
        <p:txBody>
          <a:bodyPr lIns="98501" tIns="49252" rIns="98501" bIns="49252">
            <a:spAutoFit/>
          </a:bodyPr>
          <a:lstStyle>
            <a:lvl1pPr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1995" b="1" dirty="0">
                <a:solidFill>
                  <a:srgbClr val="000000"/>
                </a:solidFill>
              </a:rPr>
              <a:t>Обеспечение отдыха, оздоровления детей, профилактика безнадзорности и беспризорности – </a:t>
            </a:r>
            <a:r>
              <a:rPr lang="ru-RU" altLang="ru-RU" sz="1995" b="1" dirty="0">
                <a:solidFill>
                  <a:srgbClr val="C00000"/>
                </a:solidFill>
              </a:rPr>
              <a:t>15,4</a:t>
            </a:r>
            <a:r>
              <a:rPr lang="ru-RU" altLang="ru-RU" sz="1995" b="1" dirty="0">
                <a:solidFill>
                  <a:srgbClr val="000000"/>
                </a:solidFill>
              </a:rPr>
              <a:t> млн. руб</a:t>
            </a:r>
            <a:r>
              <a:rPr lang="ru-RU" altLang="ru-RU" sz="1943" b="1" dirty="0">
                <a:solidFill>
                  <a:srgbClr val="000000"/>
                </a:solidFill>
              </a:rPr>
              <a:t>. (2027 г. – </a:t>
            </a:r>
            <a:r>
              <a:rPr lang="ru-RU" altLang="ru-RU" sz="1943" b="1" dirty="0">
                <a:solidFill>
                  <a:srgbClr val="C00000"/>
                </a:solidFill>
              </a:rPr>
              <a:t>3,1</a:t>
            </a:r>
            <a:r>
              <a:rPr lang="ru-RU" altLang="ru-RU" sz="1943" b="1" dirty="0">
                <a:solidFill>
                  <a:srgbClr val="000000"/>
                </a:solidFill>
              </a:rPr>
              <a:t> млн. руб.; 2028 г. – </a:t>
            </a:r>
            <a:r>
              <a:rPr lang="ru-RU" altLang="ru-RU" sz="1943" b="1" dirty="0">
                <a:solidFill>
                  <a:srgbClr val="C00000"/>
                </a:solidFill>
              </a:rPr>
              <a:t>3,3</a:t>
            </a:r>
            <a:r>
              <a:rPr lang="ru-RU" altLang="ru-RU" sz="1943" b="1" dirty="0">
                <a:solidFill>
                  <a:srgbClr val="000000"/>
                </a:solidFill>
              </a:rPr>
              <a:t> млн. руб.)</a:t>
            </a:r>
          </a:p>
        </p:txBody>
      </p:sp>
      <p:pic>
        <p:nvPicPr>
          <p:cNvPr id="172043" name="Picture 24" descr="Дети Кубани на лужайке » Кубань фото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8390" y="4838939"/>
            <a:ext cx="2820353" cy="1995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2044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82541" y="4838939"/>
            <a:ext cx="3370421" cy="1995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2045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73767" y="4838939"/>
            <a:ext cx="3302080" cy="1995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89196932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Прямоугольник 6"/>
          <p:cNvSpPr>
            <a:spLocks noChangeArrowheads="1"/>
          </p:cNvSpPr>
          <p:nvPr/>
        </p:nvSpPr>
        <p:spPr bwMode="auto">
          <a:xfrm>
            <a:off x="200026" y="133350"/>
            <a:ext cx="10192941" cy="4600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7518" tIns="43760" rIns="87518" bIns="43760">
            <a:spAutoFit/>
          </a:bodyPr>
          <a:lstStyle>
            <a:lvl1pPr defTabSz="9382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 defTabSz="9382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 defTabSz="9382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 defTabSz="9382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 defTabSz="9382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chemeClr val="tx2"/>
              </a:buClr>
              <a:buSzPct val="115000"/>
            </a:pPr>
            <a:r>
              <a:rPr lang="ru-RU" altLang="ru-RU" sz="2415" b="1" i="1">
                <a:solidFill>
                  <a:srgbClr val="0000FF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Муниципальная программа «Социальная поддержка граждан»</a:t>
            </a:r>
          </a:p>
        </p:txBody>
      </p:sp>
      <p:sp>
        <p:nvSpPr>
          <p:cNvPr id="175107" name="AutoShape 22"/>
          <p:cNvSpPr>
            <a:spLocks noChangeArrowheads="1"/>
          </p:cNvSpPr>
          <p:nvPr/>
        </p:nvSpPr>
        <p:spPr bwMode="auto">
          <a:xfrm>
            <a:off x="7360920" y="1086803"/>
            <a:ext cx="3147060" cy="1003459"/>
          </a:xfrm>
          <a:prstGeom prst="flowChartTerminator">
            <a:avLst/>
          </a:prstGeom>
          <a:solidFill>
            <a:srgbClr val="FFCC99"/>
          </a:solidFill>
          <a:ln w="9525" algn="ctr">
            <a:solidFill>
              <a:srgbClr val="663300"/>
            </a:solidFill>
            <a:miter lim="800000"/>
            <a:headEnd/>
            <a:tailEnd/>
          </a:ln>
        </p:spPr>
        <p:txBody>
          <a:bodyPr lIns="87518" tIns="43760" rIns="87518" bIns="43760" anchor="ctr"/>
          <a:lstStyle>
            <a:lvl1pPr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chemeClr val="tx2"/>
              </a:buClr>
              <a:buSzPct val="115000"/>
            </a:pPr>
            <a:endParaRPr lang="ru-RU" altLang="ru-RU" sz="2310" b="1" i="1">
              <a:solidFill>
                <a:srgbClr val="000000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175108" name="AutoShape 22"/>
          <p:cNvSpPr>
            <a:spLocks noChangeArrowheads="1"/>
          </p:cNvSpPr>
          <p:nvPr/>
        </p:nvSpPr>
        <p:spPr bwMode="auto">
          <a:xfrm>
            <a:off x="3360420" y="1276826"/>
            <a:ext cx="3348752" cy="895112"/>
          </a:xfrm>
          <a:prstGeom prst="flowChartTerminator">
            <a:avLst/>
          </a:prstGeom>
          <a:solidFill>
            <a:srgbClr val="FFCC99"/>
          </a:solidFill>
          <a:ln w="9525" algn="ctr">
            <a:solidFill>
              <a:srgbClr val="663300"/>
            </a:solidFill>
            <a:miter lim="800000"/>
            <a:headEnd/>
            <a:tailEnd/>
          </a:ln>
        </p:spPr>
        <p:txBody>
          <a:bodyPr lIns="87518" tIns="43760" rIns="87518" bIns="43760" anchor="ctr"/>
          <a:lstStyle>
            <a:lvl1pPr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chemeClr val="tx2"/>
              </a:buClr>
              <a:buSzPct val="115000"/>
            </a:pPr>
            <a:endParaRPr lang="ru-RU" altLang="ru-RU" sz="2310" b="1" i="1">
              <a:solidFill>
                <a:srgbClr val="000000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175109" name="AutoShape 9"/>
          <p:cNvSpPr>
            <a:spLocks noChangeArrowheads="1"/>
          </p:cNvSpPr>
          <p:nvPr/>
        </p:nvSpPr>
        <p:spPr bwMode="auto">
          <a:xfrm>
            <a:off x="2626996" y="2320291"/>
            <a:ext cx="4903946" cy="2036921"/>
          </a:xfrm>
          <a:prstGeom prst="flowChartOnlineStorage">
            <a:avLst/>
          </a:prstGeom>
          <a:solidFill>
            <a:srgbClr val="C0C0C0">
              <a:alpha val="49019"/>
            </a:srgbClr>
          </a:solidFill>
          <a:ln w="9525">
            <a:miter lim="800000"/>
            <a:headEnd/>
            <a:tailEnd/>
          </a:ln>
          <a:scene3d>
            <a:camera prst="legacyPerspectiveBottomLeft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C0C0C0"/>
            </a:extrusionClr>
            <a:contourClr>
              <a:srgbClr val="C0C0C0"/>
            </a:contourClr>
          </a:sp3d>
        </p:spPr>
        <p:txBody>
          <a:bodyPr lIns="98464" tIns="49235" rIns="98464" bIns="49235" anchor="ctr" anchorCtr="1">
            <a:flatTx/>
          </a:bodyPr>
          <a:lstStyle>
            <a:lvl1pPr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chemeClr val="tx2"/>
              </a:buClr>
              <a:buSzPct val="115000"/>
            </a:pPr>
            <a:endParaRPr lang="ru-RU" altLang="ru-RU" sz="1365" b="1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75110" name="AutoShape 9"/>
          <p:cNvSpPr>
            <a:spLocks noChangeArrowheads="1"/>
          </p:cNvSpPr>
          <p:nvPr/>
        </p:nvSpPr>
        <p:spPr bwMode="auto">
          <a:xfrm>
            <a:off x="2646998" y="4810602"/>
            <a:ext cx="5077301" cy="2111931"/>
          </a:xfrm>
          <a:prstGeom prst="flowChartOnlineStorage">
            <a:avLst/>
          </a:prstGeom>
          <a:solidFill>
            <a:srgbClr val="C0C0C0">
              <a:alpha val="49019"/>
            </a:srgbClr>
          </a:solidFill>
          <a:ln w="9525">
            <a:miter lim="800000"/>
            <a:headEnd/>
            <a:tailEnd/>
          </a:ln>
          <a:scene3d>
            <a:camera prst="legacyPerspectiveBottomLeft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C0C0C0"/>
            </a:extrusionClr>
            <a:contourClr>
              <a:srgbClr val="C0C0C0"/>
            </a:contourClr>
          </a:sp3d>
        </p:spPr>
        <p:txBody>
          <a:bodyPr lIns="98464" tIns="49235" rIns="98464" bIns="49235" anchor="ctr" anchorCtr="1">
            <a:flatTx/>
          </a:bodyPr>
          <a:lstStyle>
            <a:lvl1pPr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chemeClr val="tx2"/>
              </a:buClr>
              <a:buSzPct val="115000"/>
            </a:pPr>
            <a:endParaRPr lang="ru-RU" altLang="ru-RU" sz="1365" b="1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75111" name="Прямоугольник 20"/>
          <p:cNvSpPr>
            <a:spLocks noChangeArrowheads="1"/>
          </p:cNvSpPr>
          <p:nvPr/>
        </p:nvSpPr>
        <p:spPr bwMode="auto">
          <a:xfrm>
            <a:off x="7409261" y="1208485"/>
            <a:ext cx="3050381" cy="815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7518" tIns="43760" rIns="87518" bIns="43760">
            <a:spAutoFit/>
          </a:bodyPr>
          <a:lstStyle>
            <a:lvl1pPr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chemeClr val="tx2"/>
              </a:buClr>
              <a:buSzPct val="115000"/>
            </a:pPr>
            <a:r>
              <a:rPr lang="ru-RU" altLang="ru-RU" sz="1575" b="1" i="1">
                <a:solidFill>
                  <a:srgbClr val="000000"/>
                </a:solidFill>
                <a:cs typeface="Arial" panose="020B0604020202020204" pitchFamily="34" charset="0"/>
              </a:rPr>
              <a:t>«Развитие мер социальной поддержки отдельных категорий граждан»</a:t>
            </a:r>
            <a:endParaRPr lang="ru-RU" altLang="ru-RU" sz="1575">
              <a:cs typeface="Arial" panose="020B0604020202020204" pitchFamily="34" charset="0"/>
            </a:endParaRPr>
          </a:p>
        </p:txBody>
      </p:sp>
      <p:sp>
        <p:nvSpPr>
          <p:cNvPr id="175112" name="Прямоугольник 21"/>
          <p:cNvSpPr>
            <a:spLocks noChangeArrowheads="1"/>
          </p:cNvSpPr>
          <p:nvPr/>
        </p:nvSpPr>
        <p:spPr bwMode="auto">
          <a:xfrm>
            <a:off x="3365422" y="1305164"/>
            <a:ext cx="3190399" cy="896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7518" tIns="43760" rIns="87518" bIns="43760">
            <a:spAutoFit/>
          </a:bodyPr>
          <a:lstStyle>
            <a:lvl1pPr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chemeClr val="tx2"/>
              </a:buClr>
              <a:buSzPct val="115000"/>
            </a:pPr>
            <a:endParaRPr lang="ru-RU" altLang="ru-RU" sz="525" b="1" i="1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algn="ctr" eaLnBrk="1" hangingPunct="1">
              <a:buClr>
                <a:schemeClr val="tx2"/>
              </a:buClr>
              <a:buSzPct val="115000"/>
            </a:pPr>
            <a:r>
              <a:rPr lang="ru-RU" altLang="ru-RU" sz="1575" b="1" i="1">
                <a:solidFill>
                  <a:srgbClr val="000000"/>
                </a:solidFill>
                <a:cs typeface="Arial" panose="020B0604020202020204" pitchFamily="34" charset="0"/>
              </a:rPr>
              <a:t>«Совершенствование социальной поддержки семьи и детей»</a:t>
            </a:r>
            <a:endParaRPr lang="ru-RU" altLang="ru-RU" sz="1575">
              <a:cs typeface="Arial" panose="020B0604020202020204" pitchFamily="34" charset="0"/>
            </a:endParaRPr>
          </a:p>
        </p:txBody>
      </p:sp>
      <p:sp>
        <p:nvSpPr>
          <p:cNvPr id="175113" name="Прямоугольник 22"/>
          <p:cNvSpPr>
            <a:spLocks noChangeArrowheads="1"/>
          </p:cNvSpPr>
          <p:nvPr/>
        </p:nvSpPr>
        <p:spPr bwMode="auto">
          <a:xfrm>
            <a:off x="4467225" y="513398"/>
            <a:ext cx="3188732" cy="734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7518" tIns="43760" rIns="87518" bIns="43760">
            <a:spAutoFit/>
          </a:bodyPr>
          <a:lstStyle>
            <a:lvl1pPr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chemeClr val="tx2"/>
              </a:buClr>
              <a:buSzPct val="115000"/>
            </a:pPr>
            <a:r>
              <a:rPr lang="ru-RU" altLang="ru-RU" sz="2100" b="1" i="1">
                <a:cs typeface="Arial" panose="020B0604020202020204" pitchFamily="34" charset="0"/>
              </a:rPr>
              <a:t>ПОДПРОГРАММЫ И ИХ МЕРОПРИЯТИЯ:</a:t>
            </a:r>
            <a:endParaRPr lang="ru-RU" altLang="ru-RU" sz="2100">
              <a:cs typeface="Arial" panose="020B0604020202020204" pitchFamily="34" charset="0"/>
            </a:endParaRPr>
          </a:p>
        </p:txBody>
      </p:sp>
      <p:sp>
        <p:nvSpPr>
          <p:cNvPr id="175114" name="Блок-схема: память с посл. доступом 23"/>
          <p:cNvSpPr>
            <a:spLocks noChangeArrowheads="1"/>
          </p:cNvSpPr>
          <p:nvPr/>
        </p:nvSpPr>
        <p:spPr bwMode="auto">
          <a:xfrm>
            <a:off x="546736" y="2365297"/>
            <a:ext cx="2010251" cy="623411"/>
          </a:xfrm>
          <a:prstGeom prst="flowChartMagneticTape">
            <a:avLst/>
          </a:prstGeom>
          <a:solidFill>
            <a:srgbClr val="C0C0C0">
              <a:alpha val="49019"/>
            </a:srgbClr>
          </a:solidFill>
          <a:ln w="9525">
            <a:miter lim="800000"/>
            <a:headEnd/>
            <a:tailEnd/>
          </a:ln>
          <a:scene3d>
            <a:camera prst="legacyPerspectiveBottomLeft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C0C0C0"/>
            </a:extrusionClr>
            <a:contourClr>
              <a:srgbClr val="C0C0C0"/>
            </a:contourClr>
          </a:sp3d>
        </p:spPr>
        <p:txBody>
          <a:bodyPr lIns="98464" tIns="49235" rIns="98464" bIns="49235" anchor="ctr" anchorCtr="1">
            <a:flatTx/>
          </a:bodyPr>
          <a:lstStyle>
            <a:lvl1pPr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chemeClr val="tx2"/>
              </a:buClr>
              <a:buSzPct val="115000"/>
            </a:pPr>
            <a:endParaRPr lang="ru-RU" altLang="ru-RU" sz="630" b="1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algn="ctr" eaLnBrk="1" hangingPunct="1">
              <a:buClr>
                <a:schemeClr val="tx2"/>
              </a:buClr>
              <a:buSzPct val="115000"/>
            </a:pPr>
            <a:r>
              <a:rPr lang="ru-RU" altLang="ru-RU" sz="2310" b="1">
                <a:solidFill>
                  <a:srgbClr val="000000"/>
                </a:solidFill>
                <a:cs typeface="Arial" panose="020B0604020202020204" pitchFamily="34" charset="0"/>
              </a:rPr>
              <a:t>2026 год</a:t>
            </a:r>
          </a:p>
        </p:txBody>
      </p:sp>
      <p:sp>
        <p:nvSpPr>
          <p:cNvPr id="175115" name="Прямоугольник 25"/>
          <p:cNvSpPr>
            <a:spLocks noChangeArrowheads="1"/>
          </p:cNvSpPr>
          <p:nvPr/>
        </p:nvSpPr>
        <p:spPr bwMode="auto">
          <a:xfrm>
            <a:off x="408386" y="3045382"/>
            <a:ext cx="2148601" cy="734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7518" tIns="43760" rIns="87518" bIns="43760">
            <a:spAutoFit/>
          </a:bodyPr>
          <a:lstStyle>
            <a:lvl1pPr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chemeClr val="tx2"/>
              </a:buClr>
              <a:buSzPct val="115000"/>
            </a:pPr>
            <a:r>
              <a:rPr lang="ru-RU" altLang="ru-RU" sz="2100" b="1" i="1">
                <a:solidFill>
                  <a:srgbClr val="0070C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153,8</a:t>
            </a:r>
          </a:p>
          <a:p>
            <a:pPr algn="ctr" eaLnBrk="1" hangingPunct="1">
              <a:buClr>
                <a:schemeClr val="tx2"/>
              </a:buClr>
              <a:buSzPct val="115000"/>
            </a:pPr>
            <a:r>
              <a:rPr lang="ru-RU" altLang="ru-RU" sz="2100" b="1" i="1">
                <a:solidFill>
                  <a:srgbClr val="0070C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млн. рублей</a:t>
            </a:r>
          </a:p>
        </p:txBody>
      </p:sp>
      <p:sp>
        <p:nvSpPr>
          <p:cNvPr id="175116" name="Прямоугольник 32"/>
          <p:cNvSpPr>
            <a:spLocks noChangeArrowheads="1"/>
          </p:cNvSpPr>
          <p:nvPr/>
        </p:nvSpPr>
        <p:spPr bwMode="auto">
          <a:xfrm>
            <a:off x="2030254" y="2568655"/>
            <a:ext cx="5434013" cy="1898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7518" tIns="43760" rIns="87518" bIns="43760">
            <a:spAutoFit/>
          </a:bodyPr>
          <a:lstStyle>
            <a:lvl1pPr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chemeClr val="tx2"/>
              </a:buClr>
              <a:buSzPct val="115000"/>
            </a:pPr>
            <a:r>
              <a:rPr lang="ru-RU" altLang="ru-RU" sz="1470" b="1" i="1">
                <a:solidFill>
                  <a:srgbClr val="000000"/>
                </a:solidFill>
                <a:cs typeface="Arial" panose="020B0604020202020204" pitchFamily="34" charset="0"/>
              </a:rPr>
              <a:t>Ежемесячные денежные выплаты на </a:t>
            </a:r>
            <a:endParaRPr lang="en-US" altLang="ru-RU" sz="1470" b="1" i="1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algn="ctr" eaLnBrk="1" hangingPunct="1">
              <a:buClr>
                <a:schemeClr val="tx2"/>
              </a:buClr>
              <a:buSzPct val="115000"/>
            </a:pPr>
            <a:r>
              <a:rPr lang="ru-RU" altLang="ru-RU" sz="1470" b="1" i="1">
                <a:solidFill>
                  <a:srgbClr val="000000"/>
                </a:solidFill>
                <a:cs typeface="Arial" panose="020B0604020202020204" pitchFamily="34" charset="0"/>
              </a:rPr>
              <a:t>содержание детей-сирот и детей, </a:t>
            </a:r>
          </a:p>
          <a:p>
            <a:pPr algn="ctr" eaLnBrk="1" hangingPunct="1">
              <a:buClr>
                <a:schemeClr val="tx2"/>
              </a:buClr>
              <a:buSzPct val="115000"/>
            </a:pPr>
            <a:r>
              <a:rPr lang="ru-RU" altLang="ru-RU" sz="1470" b="1" i="1">
                <a:solidFill>
                  <a:srgbClr val="000000"/>
                </a:solidFill>
                <a:cs typeface="Arial" panose="020B0604020202020204" pitchFamily="34" charset="0"/>
              </a:rPr>
              <a:t>оставшихся без попечения родителей, </a:t>
            </a:r>
          </a:p>
          <a:p>
            <a:pPr algn="ctr" eaLnBrk="1" hangingPunct="1">
              <a:buClr>
                <a:schemeClr val="tx2"/>
              </a:buClr>
              <a:buSzPct val="115000"/>
            </a:pPr>
            <a:r>
              <a:rPr lang="ru-RU" altLang="ru-RU" sz="1470" b="1" i="1">
                <a:solidFill>
                  <a:srgbClr val="000000"/>
                </a:solidFill>
                <a:cs typeface="Arial" panose="020B0604020202020204" pitchFamily="34" charset="0"/>
              </a:rPr>
              <a:t>находящихся под опекой попечительством), </a:t>
            </a:r>
            <a:endParaRPr lang="en-US" altLang="ru-RU" sz="1470" b="1" i="1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algn="ctr" eaLnBrk="1" hangingPunct="1">
              <a:buClr>
                <a:schemeClr val="tx2"/>
              </a:buClr>
              <a:buSzPct val="115000"/>
            </a:pPr>
            <a:r>
              <a:rPr lang="ru-RU" altLang="ru-RU" sz="1470" b="1" i="1">
                <a:solidFill>
                  <a:srgbClr val="000000"/>
                </a:solidFill>
                <a:cs typeface="Arial" panose="020B0604020202020204" pitchFamily="34" charset="0"/>
              </a:rPr>
              <a:t>включая предварительную опеку </a:t>
            </a:r>
          </a:p>
          <a:p>
            <a:pPr algn="ctr" eaLnBrk="1" hangingPunct="1">
              <a:buClr>
                <a:schemeClr val="tx2"/>
              </a:buClr>
              <a:buSzPct val="115000"/>
            </a:pPr>
            <a:r>
              <a:rPr lang="ru-RU" altLang="ru-RU" sz="1470" b="1" i="1">
                <a:solidFill>
                  <a:srgbClr val="000000"/>
                </a:solidFill>
                <a:cs typeface="Arial" panose="020B0604020202020204" pitchFamily="34" charset="0"/>
              </a:rPr>
              <a:t>(попечительство), переданных на                                                                                                        воспитание в приемную семью </a:t>
            </a:r>
            <a:endParaRPr lang="en-US" altLang="ru-RU" sz="1470" b="1" i="1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algn="ctr" eaLnBrk="1" hangingPunct="1">
              <a:buClr>
                <a:schemeClr val="tx2"/>
              </a:buClr>
              <a:buSzPct val="115000"/>
            </a:pPr>
            <a:r>
              <a:rPr lang="ru-RU" altLang="ru-RU" sz="1470" b="1" i="1">
                <a:solidFill>
                  <a:srgbClr val="000000"/>
                </a:solidFill>
                <a:cs typeface="Arial" panose="020B0604020202020204" pitchFamily="34" charset="0"/>
              </a:rPr>
              <a:t>– 69,0 млн. руб.</a:t>
            </a:r>
            <a:endParaRPr lang="ru-RU" altLang="ru-RU" sz="1470">
              <a:cs typeface="Arial" panose="020B0604020202020204" pitchFamily="34" charset="0"/>
            </a:endParaRPr>
          </a:p>
        </p:txBody>
      </p:sp>
      <p:sp>
        <p:nvSpPr>
          <p:cNvPr id="175117" name="Прямоугольник 33"/>
          <p:cNvSpPr>
            <a:spLocks noChangeArrowheads="1"/>
          </p:cNvSpPr>
          <p:nvPr/>
        </p:nvSpPr>
        <p:spPr bwMode="auto">
          <a:xfrm>
            <a:off x="2495312" y="5178981"/>
            <a:ext cx="4233863" cy="1841996"/>
          </a:xfrm>
          <a:prstGeom prst="rect">
            <a:avLst/>
          </a:prstGeom>
          <a:noFill/>
          <a:ln>
            <a:noFill/>
          </a:ln>
          <a:extLst/>
        </p:spPr>
        <p:txBody>
          <a:bodyPr lIns="87518" tIns="43760" rIns="87518" bIns="43760">
            <a:spAutoFit/>
          </a:bodyPr>
          <a:lstStyle>
            <a:lvl1pPr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chemeClr val="tx2"/>
              </a:buClr>
              <a:buSzPct val="115000"/>
              <a:defRPr/>
            </a:pPr>
            <a:r>
              <a:rPr lang="ru-RU" altLang="ru-RU" sz="1418" b="1" i="1" dirty="0">
                <a:solidFill>
                  <a:srgbClr val="000000"/>
                </a:solidFill>
                <a:cs typeface="Arial" panose="020B0604020202020204" pitchFamily="34" charset="0"/>
              </a:rPr>
              <a:t>Ежемесячное вознаграждение,</a:t>
            </a:r>
          </a:p>
          <a:p>
            <a:pPr algn="ctr" eaLnBrk="1" hangingPunct="1">
              <a:buClr>
                <a:schemeClr val="tx2"/>
              </a:buClr>
              <a:buSzPct val="115000"/>
              <a:defRPr/>
            </a:pPr>
            <a:r>
              <a:rPr lang="ru-RU" altLang="ru-RU" sz="1418" b="1" i="1" dirty="0">
                <a:solidFill>
                  <a:srgbClr val="000000"/>
                </a:solidFill>
                <a:cs typeface="Arial" panose="020B0604020202020204" pitchFamily="34" charset="0"/>
              </a:rPr>
              <a:t>причитающееся приемным родителям</a:t>
            </a:r>
          </a:p>
          <a:p>
            <a:pPr algn="ctr" eaLnBrk="1" hangingPunct="1">
              <a:buClr>
                <a:schemeClr val="tx2"/>
              </a:buClr>
              <a:buSzPct val="115000"/>
              <a:defRPr/>
            </a:pPr>
            <a:r>
              <a:rPr lang="ru-RU" altLang="ru-RU" sz="1418" b="1" i="1" dirty="0">
                <a:solidFill>
                  <a:srgbClr val="000000"/>
                </a:solidFill>
                <a:cs typeface="Arial" panose="020B0604020202020204" pitchFamily="34" charset="0"/>
              </a:rPr>
              <a:t>за оказание услуг по воспитанию</a:t>
            </a:r>
          </a:p>
          <a:p>
            <a:pPr algn="ctr" eaLnBrk="1" hangingPunct="1">
              <a:buClr>
                <a:schemeClr val="tx2"/>
              </a:buClr>
              <a:buSzPct val="115000"/>
              <a:defRPr/>
            </a:pPr>
            <a:r>
              <a:rPr lang="ru-RU" altLang="ru-RU" sz="1418" b="1" i="1" dirty="0">
                <a:solidFill>
                  <a:srgbClr val="000000"/>
                </a:solidFill>
                <a:cs typeface="Arial" panose="020B0604020202020204" pitchFamily="34" charset="0"/>
              </a:rPr>
              <a:t>приемных детей – 63,5 млн. руб.;</a:t>
            </a:r>
          </a:p>
          <a:p>
            <a:pPr algn="ctr" eaLnBrk="1" hangingPunct="1">
              <a:buClr>
                <a:schemeClr val="tx2"/>
              </a:buClr>
              <a:buSzPct val="115000"/>
              <a:defRPr/>
            </a:pPr>
            <a:r>
              <a:rPr lang="ru-RU" altLang="ru-RU" sz="1418" b="1" i="1" dirty="0">
                <a:solidFill>
                  <a:srgbClr val="000000"/>
                </a:solidFill>
              </a:rPr>
              <a:t>Оплата проезда детей-сирот и</a:t>
            </a:r>
          </a:p>
          <a:p>
            <a:pPr algn="ctr" eaLnBrk="1" hangingPunct="1">
              <a:buClr>
                <a:schemeClr val="tx2"/>
              </a:buClr>
              <a:buSzPct val="115000"/>
              <a:defRPr/>
            </a:pPr>
            <a:r>
              <a:rPr lang="ru-RU" altLang="ru-RU" sz="1418" b="1" i="1" dirty="0">
                <a:solidFill>
                  <a:srgbClr val="000000"/>
                </a:solidFill>
              </a:rPr>
              <a:t>детей, оставшихся без попечения</a:t>
            </a:r>
          </a:p>
          <a:p>
            <a:pPr algn="ctr" eaLnBrk="1" hangingPunct="1">
              <a:buClr>
                <a:schemeClr val="tx2"/>
              </a:buClr>
              <a:buSzPct val="115000"/>
              <a:defRPr/>
            </a:pPr>
            <a:r>
              <a:rPr lang="ru-RU" altLang="ru-RU" sz="1418" b="1" i="1" dirty="0">
                <a:solidFill>
                  <a:srgbClr val="000000"/>
                </a:solidFill>
              </a:rPr>
              <a:t>родителей – 1,4 млн. руб.</a:t>
            </a:r>
            <a:endParaRPr lang="ru-RU" altLang="ru-RU" sz="1418" b="1" i="1" dirty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algn="ctr" eaLnBrk="1" hangingPunct="1">
              <a:buClr>
                <a:schemeClr val="tx2"/>
              </a:buClr>
              <a:buSzPct val="115000"/>
              <a:defRPr/>
            </a:pPr>
            <a:endParaRPr lang="ru-RU" altLang="ru-RU" sz="1470" b="1" i="1" dirty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75118" name="AutoShape 9"/>
          <p:cNvSpPr>
            <a:spLocks noChangeArrowheads="1"/>
          </p:cNvSpPr>
          <p:nvPr/>
        </p:nvSpPr>
        <p:spPr bwMode="auto">
          <a:xfrm>
            <a:off x="7860982" y="2203609"/>
            <a:ext cx="2646998" cy="1350169"/>
          </a:xfrm>
          <a:prstGeom prst="flowChartOnlineStorage">
            <a:avLst/>
          </a:prstGeom>
          <a:solidFill>
            <a:srgbClr val="C0C0C0">
              <a:alpha val="49019"/>
            </a:srgbClr>
          </a:solidFill>
          <a:ln w="9525">
            <a:miter lim="800000"/>
            <a:headEnd/>
            <a:tailEnd/>
          </a:ln>
          <a:scene3d>
            <a:camera prst="legacyPerspectiveBottomLeft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C0C0C0"/>
            </a:extrusionClr>
            <a:contourClr>
              <a:srgbClr val="C0C0C0"/>
            </a:contourClr>
          </a:sp3d>
        </p:spPr>
        <p:txBody>
          <a:bodyPr lIns="98464" tIns="49235" rIns="98464" bIns="49235" anchor="ctr" anchorCtr="1">
            <a:flatTx/>
          </a:bodyPr>
          <a:lstStyle>
            <a:lvl1pPr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chemeClr val="tx2"/>
              </a:buClr>
              <a:buSzPct val="115000"/>
            </a:pPr>
            <a:endParaRPr lang="ru-RU" altLang="ru-RU" sz="1365" b="1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75119" name="Прямоугольник 34"/>
          <p:cNvSpPr>
            <a:spLocks noChangeArrowheads="1"/>
          </p:cNvSpPr>
          <p:nvPr/>
        </p:nvSpPr>
        <p:spPr bwMode="auto">
          <a:xfrm>
            <a:off x="7702630" y="2451974"/>
            <a:ext cx="2565320" cy="99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7518" tIns="43760" rIns="87518" bIns="43760">
            <a:spAutoFit/>
          </a:bodyPr>
          <a:lstStyle>
            <a:lvl1pPr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chemeClr val="tx2"/>
              </a:buClr>
              <a:buSzPct val="115000"/>
            </a:pPr>
            <a:r>
              <a:rPr lang="ru-RU" altLang="ru-RU" sz="1470" b="1" i="1">
                <a:solidFill>
                  <a:srgbClr val="000000"/>
                </a:solidFill>
                <a:cs typeface="Arial" panose="020B0604020202020204" pitchFamily="34" charset="0"/>
              </a:rPr>
              <a:t>Доплаты к пенсиям </a:t>
            </a:r>
          </a:p>
          <a:p>
            <a:pPr algn="ctr" eaLnBrk="1" hangingPunct="1">
              <a:buClr>
                <a:schemeClr val="tx2"/>
              </a:buClr>
              <a:buSzPct val="115000"/>
            </a:pPr>
            <a:r>
              <a:rPr lang="ru-RU" altLang="ru-RU" sz="1470" b="1" i="1">
                <a:solidFill>
                  <a:srgbClr val="000000"/>
                </a:solidFill>
                <a:cs typeface="Arial" panose="020B0604020202020204" pitchFamily="34" charset="0"/>
              </a:rPr>
              <a:t>муниципальных </a:t>
            </a:r>
          </a:p>
          <a:p>
            <a:pPr algn="ctr" eaLnBrk="1" hangingPunct="1">
              <a:buClr>
                <a:schemeClr val="tx2"/>
              </a:buClr>
              <a:buSzPct val="115000"/>
            </a:pPr>
            <a:r>
              <a:rPr lang="ru-RU" altLang="ru-RU" sz="1470" b="1" i="1">
                <a:solidFill>
                  <a:srgbClr val="000000"/>
                </a:solidFill>
                <a:cs typeface="Arial" panose="020B0604020202020204" pitchFamily="34" charset="0"/>
              </a:rPr>
              <a:t>Служащих</a:t>
            </a:r>
          </a:p>
          <a:p>
            <a:pPr algn="ctr" eaLnBrk="1" hangingPunct="1">
              <a:buClr>
                <a:schemeClr val="tx2"/>
              </a:buClr>
              <a:buSzPct val="115000"/>
            </a:pPr>
            <a:r>
              <a:rPr lang="ru-RU" altLang="ru-RU" sz="1470" b="1" i="1">
                <a:solidFill>
                  <a:srgbClr val="000000"/>
                </a:solidFill>
                <a:cs typeface="Arial" panose="020B0604020202020204" pitchFamily="34" charset="0"/>
              </a:rPr>
              <a:t> – 6,4 млн. руб.</a:t>
            </a:r>
          </a:p>
        </p:txBody>
      </p:sp>
      <p:sp>
        <p:nvSpPr>
          <p:cNvPr id="175120" name="Блок-схема: память с посл. доступом 23"/>
          <p:cNvSpPr>
            <a:spLocks noChangeArrowheads="1"/>
          </p:cNvSpPr>
          <p:nvPr/>
        </p:nvSpPr>
        <p:spPr bwMode="auto">
          <a:xfrm>
            <a:off x="545068" y="3772138"/>
            <a:ext cx="2011918" cy="553403"/>
          </a:xfrm>
          <a:prstGeom prst="flowChartMagneticTape">
            <a:avLst/>
          </a:prstGeom>
          <a:solidFill>
            <a:srgbClr val="C0C0C0">
              <a:alpha val="49019"/>
            </a:srgbClr>
          </a:solidFill>
          <a:ln w="9525">
            <a:miter lim="800000"/>
            <a:headEnd/>
            <a:tailEnd/>
          </a:ln>
          <a:scene3d>
            <a:camera prst="legacyPerspectiveBottomLeft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C0C0C0"/>
            </a:extrusionClr>
            <a:contourClr>
              <a:srgbClr val="C0C0C0"/>
            </a:contourClr>
          </a:sp3d>
        </p:spPr>
        <p:txBody>
          <a:bodyPr lIns="98464" tIns="49235" rIns="98464" bIns="49235" anchor="ctr" anchorCtr="1">
            <a:flatTx/>
          </a:bodyPr>
          <a:lstStyle>
            <a:lvl1pPr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chemeClr val="tx2"/>
              </a:buClr>
              <a:buSzPct val="115000"/>
            </a:pPr>
            <a:endParaRPr lang="ru-RU" altLang="ru-RU" sz="630" b="1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algn="ctr" eaLnBrk="1" hangingPunct="1">
              <a:buClr>
                <a:schemeClr val="tx2"/>
              </a:buClr>
              <a:buSzPct val="115000"/>
            </a:pPr>
            <a:r>
              <a:rPr lang="ru-RU" altLang="ru-RU" sz="2310" b="1">
                <a:solidFill>
                  <a:srgbClr val="000000"/>
                </a:solidFill>
                <a:cs typeface="Arial" panose="020B0604020202020204" pitchFamily="34" charset="0"/>
              </a:rPr>
              <a:t>2027 год</a:t>
            </a:r>
          </a:p>
        </p:txBody>
      </p:sp>
      <p:sp>
        <p:nvSpPr>
          <p:cNvPr id="175121" name="Прямоугольник 25"/>
          <p:cNvSpPr>
            <a:spLocks noChangeArrowheads="1"/>
          </p:cNvSpPr>
          <p:nvPr/>
        </p:nvSpPr>
        <p:spPr bwMode="auto">
          <a:xfrm>
            <a:off x="350044" y="4377214"/>
            <a:ext cx="2288620" cy="734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7518" tIns="43760" rIns="87518" bIns="43760">
            <a:spAutoFit/>
          </a:bodyPr>
          <a:lstStyle>
            <a:lvl1pPr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chemeClr val="tx2"/>
              </a:buClr>
              <a:buSzPct val="115000"/>
            </a:pPr>
            <a:r>
              <a:rPr lang="ru-RU" altLang="ru-RU" sz="2100" b="1" i="1">
                <a:solidFill>
                  <a:srgbClr val="0070C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139,0</a:t>
            </a:r>
          </a:p>
          <a:p>
            <a:pPr algn="ctr" eaLnBrk="1" hangingPunct="1">
              <a:buClr>
                <a:schemeClr val="tx2"/>
              </a:buClr>
              <a:buSzPct val="115000"/>
            </a:pPr>
            <a:r>
              <a:rPr lang="ru-RU" altLang="ru-RU" sz="2100" b="1" i="1">
                <a:solidFill>
                  <a:srgbClr val="0070C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млн. рублей</a:t>
            </a:r>
          </a:p>
        </p:txBody>
      </p:sp>
      <p:sp>
        <p:nvSpPr>
          <p:cNvPr id="175122" name="Блок-схема: память с посл. доступом 23"/>
          <p:cNvSpPr>
            <a:spLocks noChangeArrowheads="1"/>
          </p:cNvSpPr>
          <p:nvPr/>
        </p:nvSpPr>
        <p:spPr bwMode="auto">
          <a:xfrm>
            <a:off x="485062" y="5188983"/>
            <a:ext cx="2016919" cy="621744"/>
          </a:xfrm>
          <a:prstGeom prst="flowChartMagneticTape">
            <a:avLst/>
          </a:prstGeom>
          <a:solidFill>
            <a:srgbClr val="C0C0C0">
              <a:alpha val="49019"/>
            </a:srgbClr>
          </a:solidFill>
          <a:ln w="9525">
            <a:miter lim="800000"/>
            <a:headEnd/>
            <a:tailEnd/>
          </a:ln>
          <a:scene3d>
            <a:camera prst="legacyPerspectiveBottomLeft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C0C0C0"/>
            </a:extrusionClr>
            <a:contourClr>
              <a:srgbClr val="C0C0C0"/>
            </a:contourClr>
          </a:sp3d>
        </p:spPr>
        <p:txBody>
          <a:bodyPr lIns="98464" tIns="49235" rIns="98464" bIns="49235" anchor="ctr" anchorCtr="1">
            <a:flatTx/>
          </a:bodyPr>
          <a:lstStyle>
            <a:lvl1pPr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chemeClr val="tx2"/>
              </a:buClr>
              <a:buSzPct val="115000"/>
            </a:pPr>
            <a:endParaRPr lang="ru-RU" altLang="ru-RU" sz="630" b="1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algn="ctr" eaLnBrk="1" hangingPunct="1">
              <a:buClr>
                <a:schemeClr val="tx2"/>
              </a:buClr>
              <a:buSzPct val="115000"/>
            </a:pPr>
            <a:r>
              <a:rPr lang="ru-RU" altLang="ru-RU" sz="2310" b="1">
                <a:solidFill>
                  <a:srgbClr val="000000"/>
                </a:solidFill>
                <a:cs typeface="Arial" panose="020B0604020202020204" pitchFamily="34" charset="0"/>
              </a:rPr>
              <a:t>2028 год</a:t>
            </a:r>
          </a:p>
        </p:txBody>
      </p:sp>
      <p:sp>
        <p:nvSpPr>
          <p:cNvPr id="175123" name="Прямоугольник 25"/>
          <p:cNvSpPr>
            <a:spLocks noChangeArrowheads="1"/>
          </p:cNvSpPr>
          <p:nvPr/>
        </p:nvSpPr>
        <p:spPr bwMode="auto">
          <a:xfrm>
            <a:off x="-213359" y="5877402"/>
            <a:ext cx="3317081" cy="734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7518" tIns="43760" rIns="87518" bIns="43760">
            <a:spAutoFit/>
          </a:bodyPr>
          <a:lstStyle>
            <a:lvl1pPr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chemeClr val="tx2"/>
              </a:buClr>
              <a:buSzPct val="115000"/>
            </a:pPr>
            <a:r>
              <a:rPr lang="ru-RU" altLang="ru-RU" sz="2100" b="1" i="1">
                <a:solidFill>
                  <a:srgbClr val="0070C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141,8</a:t>
            </a:r>
          </a:p>
          <a:p>
            <a:pPr algn="ctr" eaLnBrk="1" hangingPunct="1">
              <a:buClr>
                <a:schemeClr val="tx2"/>
              </a:buClr>
              <a:buSzPct val="115000"/>
            </a:pPr>
            <a:r>
              <a:rPr lang="ru-RU" altLang="ru-RU" sz="2100" b="1" i="1">
                <a:solidFill>
                  <a:srgbClr val="0070C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млн. рублей</a:t>
            </a:r>
          </a:p>
        </p:txBody>
      </p:sp>
      <p:sp>
        <p:nvSpPr>
          <p:cNvPr id="175124" name="Блок-схема: память с посл. доступом 23"/>
          <p:cNvSpPr>
            <a:spLocks noChangeArrowheads="1"/>
          </p:cNvSpPr>
          <p:nvPr/>
        </p:nvSpPr>
        <p:spPr bwMode="auto">
          <a:xfrm>
            <a:off x="615078" y="895112"/>
            <a:ext cx="2010251" cy="625078"/>
          </a:xfrm>
          <a:prstGeom prst="flowChartMagneticTape">
            <a:avLst/>
          </a:prstGeom>
          <a:solidFill>
            <a:srgbClr val="C0C0C0">
              <a:alpha val="49019"/>
            </a:srgbClr>
          </a:solidFill>
          <a:ln w="9525">
            <a:miter lim="800000"/>
            <a:headEnd/>
            <a:tailEnd/>
          </a:ln>
          <a:scene3d>
            <a:camera prst="legacyPerspectiveBottomLeft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C0C0C0"/>
            </a:extrusionClr>
            <a:contourClr>
              <a:srgbClr val="C0C0C0"/>
            </a:contourClr>
          </a:sp3d>
        </p:spPr>
        <p:txBody>
          <a:bodyPr lIns="98464" tIns="49235" rIns="98464" bIns="49235" anchor="ctr" anchorCtr="1">
            <a:flatTx/>
          </a:bodyPr>
          <a:lstStyle>
            <a:lvl1pPr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chemeClr val="tx2"/>
              </a:buClr>
              <a:buSzPct val="115000"/>
            </a:pPr>
            <a:endParaRPr lang="ru-RU" altLang="ru-RU" sz="630" b="1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algn="ctr" eaLnBrk="1" hangingPunct="1">
              <a:buClr>
                <a:schemeClr val="tx2"/>
              </a:buClr>
              <a:buSzPct val="115000"/>
            </a:pPr>
            <a:r>
              <a:rPr lang="ru-RU" altLang="ru-RU" sz="2310" b="1">
                <a:solidFill>
                  <a:srgbClr val="000000"/>
                </a:solidFill>
                <a:cs typeface="Arial" panose="020B0604020202020204" pitchFamily="34" charset="0"/>
              </a:rPr>
              <a:t>2025 год</a:t>
            </a:r>
          </a:p>
        </p:txBody>
      </p:sp>
      <p:sp>
        <p:nvSpPr>
          <p:cNvPr id="175125" name="Прямоугольник 25"/>
          <p:cNvSpPr>
            <a:spLocks noChangeArrowheads="1"/>
          </p:cNvSpPr>
          <p:nvPr/>
        </p:nvSpPr>
        <p:spPr bwMode="auto">
          <a:xfrm>
            <a:off x="458391" y="1548528"/>
            <a:ext cx="2145268" cy="734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7518" tIns="43760" rIns="87518" bIns="43760">
            <a:spAutoFit/>
          </a:bodyPr>
          <a:lstStyle>
            <a:lvl1pPr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chemeClr val="tx2"/>
              </a:buClr>
              <a:buSzPct val="115000"/>
            </a:pPr>
            <a:r>
              <a:rPr lang="ru-RU" altLang="ru-RU" sz="2100" b="1" i="1">
                <a:solidFill>
                  <a:srgbClr val="0070C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218,4</a:t>
            </a:r>
          </a:p>
          <a:p>
            <a:pPr algn="ctr" eaLnBrk="1" hangingPunct="1">
              <a:buClr>
                <a:schemeClr val="tx2"/>
              </a:buClr>
              <a:buSzPct val="115000"/>
            </a:pPr>
            <a:r>
              <a:rPr lang="ru-RU" altLang="ru-RU" sz="2100" b="1" i="1">
                <a:solidFill>
                  <a:srgbClr val="0070C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млн. рублей</a:t>
            </a:r>
          </a:p>
        </p:txBody>
      </p:sp>
      <p:sp>
        <p:nvSpPr>
          <p:cNvPr id="175126" name="AutoShape 9"/>
          <p:cNvSpPr>
            <a:spLocks noChangeArrowheads="1"/>
          </p:cNvSpPr>
          <p:nvPr/>
        </p:nvSpPr>
        <p:spPr bwMode="auto">
          <a:xfrm>
            <a:off x="7860982" y="3708798"/>
            <a:ext cx="2646998" cy="1375171"/>
          </a:xfrm>
          <a:prstGeom prst="flowChartOnlineStorage">
            <a:avLst/>
          </a:prstGeom>
          <a:solidFill>
            <a:srgbClr val="C0C0C0">
              <a:alpha val="49019"/>
            </a:srgbClr>
          </a:solidFill>
          <a:ln w="9525">
            <a:miter lim="800000"/>
            <a:headEnd/>
            <a:tailEnd/>
          </a:ln>
          <a:scene3d>
            <a:camera prst="legacyPerspectiveBottomLeft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C0C0C0"/>
            </a:extrusionClr>
            <a:contourClr>
              <a:srgbClr val="C0C0C0"/>
            </a:contourClr>
          </a:sp3d>
        </p:spPr>
        <p:txBody>
          <a:bodyPr lIns="98464" tIns="49235" rIns="98464" bIns="49235" anchor="ctr" anchorCtr="1">
            <a:flatTx/>
          </a:bodyPr>
          <a:lstStyle>
            <a:lvl1pPr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chemeClr val="tx2"/>
              </a:buClr>
              <a:buSzPct val="115000"/>
            </a:pPr>
            <a:endParaRPr lang="ru-RU" altLang="ru-RU" sz="1365" b="1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75127" name="Прямоугольник 34"/>
          <p:cNvSpPr>
            <a:spLocks noChangeArrowheads="1"/>
          </p:cNvSpPr>
          <p:nvPr/>
        </p:nvSpPr>
        <p:spPr bwMode="auto">
          <a:xfrm>
            <a:off x="7814310" y="3997167"/>
            <a:ext cx="2386965" cy="99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7518" tIns="43760" rIns="87518" bIns="43760">
            <a:spAutoFit/>
          </a:bodyPr>
          <a:lstStyle>
            <a:lvl1pPr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chemeClr val="tx2"/>
              </a:buClr>
              <a:buSzPct val="115000"/>
            </a:pPr>
            <a:r>
              <a:rPr lang="ru-RU" altLang="ru-RU" sz="1470" b="1" i="1">
                <a:solidFill>
                  <a:srgbClr val="000000"/>
                </a:solidFill>
                <a:cs typeface="Arial" panose="020B0604020202020204" pitchFamily="34" charset="0"/>
              </a:rPr>
              <a:t>Дополнительная</a:t>
            </a:r>
          </a:p>
          <a:p>
            <a:pPr algn="ctr" eaLnBrk="1" hangingPunct="1">
              <a:buClr>
                <a:schemeClr val="tx2"/>
              </a:buClr>
              <a:buSzPct val="115000"/>
            </a:pPr>
            <a:r>
              <a:rPr lang="ru-RU" altLang="ru-RU" sz="1470" b="1" i="1">
                <a:solidFill>
                  <a:srgbClr val="000000"/>
                </a:solidFill>
                <a:cs typeface="Arial" panose="020B0604020202020204" pitchFamily="34" charset="0"/>
              </a:rPr>
              <a:t>социальная поддержка</a:t>
            </a:r>
          </a:p>
          <a:p>
            <a:pPr algn="ctr" eaLnBrk="1" hangingPunct="1">
              <a:buClr>
                <a:schemeClr val="tx2"/>
              </a:buClr>
              <a:buSzPct val="115000"/>
            </a:pPr>
            <a:r>
              <a:rPr lang="ru-RU" altLang="ru-RU" sz="1470" b="1" i="1">
                <a:solidFill>
                  <a:srgbClr val="000000"/>
                </a:solidFill>
                <a:cs typeface="Arial" panose="020B0604020202020204" pitchFamily="34" charset="0"/>
              </a:rPr>
              <a:t>и помощь гражданам</a:t>
            </a:r>
          </a:p>
          <a:p>
            <a:pPr algn="ctr" eaLnBrk="1" hangingPunct="1">
              <a:buClr>
                <a:schemeClr val="tx2"/>
              </a:buClr>
              <a:buSzPct val="115000"/>
            </a:pPr>
            <a:r>
              <a:rPr lang="ru-RU" altLang="ru-RU" sz="1470" b="1" i="1">
                <a:solidFill>
                  <a:srgbClr val="000000"/>
                </a:solidFill>
                <a:cs typeface="Arial" panose="020B0604020202020204" pitchFamily="34" charset="0"/>
              </a:rPr>
              <a:t>– 4,5 млн. руб.</a:t>
            </a:r>
          </a:p>
        </p:txBody>
      </p:sp>
      <p:sp>
        <p:nvSpPr>
          <p:cNvPr id="175128" name="AutoShape 9"/>
          <p:cNvSpPr>
            <a:spLocks noChangeArrowheads="1"/>
          </p:cNvSpPr>
          <p:nvPr/>
        </p:nvSpPr>
        <p:spPr bwMode="auto">
          <a:xfrm>
            <a:off x="7827645" y="5285662"/>
            <a:ext cx="2680335" cy="1636871"/>
          </a:xfrm>
          <a:prstGeom prst="flowChartOnlineStorage">
            <a:avLst/>
          </a:prstGeom>
          <a:solidFill>
            <a:srgbClr val="C0C0C0">
              <a:alpha val="49019"/>
            </a:srgbClr>
          </a:solidFill>
          <a:ln w="9525">
            <a:miter lim="800000"/>
            <a:headEnd/>
            <a:tailEnd/>
          </a:ln>
          <a:scene3d>
            <a:camera prst="legacyPerspectiveBottomLeft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C0C0C0"/>
            </a:extrusionClr>
            <a:contourClr>
              <a:srgbClr val="C0C0C0"/>
            </a:contourClr>
          </a:sp3d>
        </p:spPr>
        <p:txBody>
          <a:bodyPr lIns="98464" tIns="49235" rIns="98464" bIns="49235" anchor="ctr" anchorCtr="1">
            <a:flatTx/>
          </a:bodyPr>
          <a:lstStyle>
            <a:lvl1pPr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chemeClr val="tx2"/>
              </a:buClr>
              <a:buSzPct val="115000"/>
            </a:pPr>
            <a:endParaRPr lang="ru-RU" altLang="ru-RU" sz="1365" b="1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75129" name="Прямоугольник 34"/>
          <p:cNvSpPr>
            <a:spLocks noChangeArrowheads="1"/>
          </p:cNvSpPr>
          <p:nvPr/>
        </p:nvSpPr>
        <p:spPr bwMode="auto">
          <a:xfrm>
            <a:off x="7702630" y="5635705"/>
            <a:ext cx="2621994" cy="1219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7518" tIns="43760" rIns="87518" bIns="43760">
            <a:spAutoFit/>
          </a:bodyPr>
          <a:lstStyle>
            <a:lvl1pPr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chemeClr val="tx2"/>
              </a:buClr>
              <a:buSzPct val="115000"/>
            </a:pPr>
            <a:r>
              <a:rPr lang="ru-RU" altLang="ru-RU" sz="1470" b="1" i="1">
                <a:solidFill>
                  <a:srgbClr val="000000"/>
                </a:solidFill>
                <a:cs typeface="Arial" panose="020B0604020202020204" pitchFamily="34" charset="0"/>
              </a:rPr>
              <a:t>Единовременная</a:t>
            </a:r>
          </a:p>
          <a:p>
            <a:pPr algn="ctr" eaLnBrk="1" hangingPunct="1">
              <a:buClr>
                <a:schemeClr val="tx2"/>
              </a:buClr>
              <a:buSzPct val="115000"/>
            </a:pPr>
            <a:r>
              <a:rPr lang="ru-RU" altLang="ru-RU" sz="1470" b="1" i="1">
                <a:solidFill>
                  <a:srgbClr val="000000"/>
                </a:solidFill>
                <a:cs typeface="Arial" panose="020B0604020202020204" pitchFamily="34" charset="0"/>
              </a:rPr>
              <a:t>выплата гражданам РФ,</a:t>
            </a:r>
          </a:p>
          <a:p>
            <a:pPr algn="ctr" eaLnBrk="1" hangingPunct="1">
              <a:buClr>
                <a:schemeClr val="tx2"/>
              </a:buClr>
              <a:buSzPct val="115000"/>
            </a:pPr>
            <a:r>
              <a:rPr lang="ru-RU" altLang="ru-RU" sz="1470" b="1" i="1">
                <a:solidFill>
                  <a:srgbClr val="000000"/>
                </a:solidFill>
                <a:cs typeface="Arial" panose="020B0604020202020204" pitchFamily="34" charset="0"/>
              </a:rPr>
              <a:t>заключившим контракт </a:t>
            </a:r>
          </a:p>
          <a:p>
            <a:pPr algn="ctr" eaLnBrk="1" hangingPunct="1">
              <a:buClr>
                <a:schemeClr val="tx2"/>
              </a:buClr>
              <a:buSzPct val="115000"/>
            </a:pPr>
            <a:r>
              <a:rPr lang="ru-RU" altLang="ru-RU" sz="1470" b="1" i="1">
                <a:solidFill>
                  <a:srgbClr val="000000"/>
                </a:solidFill>
                <a:cs typeface="Arial" panose="020B0604020202020204" pitchFamily="34" charset="0"/>
              </a:rPr>
              <a:t>о прохождении военной службы – 9,0 млн. руб.</a:t>
            </a:r>
          </a:p>
        </p:txBody>
      </p:sp>
    </p:spTree>
    <p:extLst>
      <p:ext uri="{BB962C8B-B14F-4D97-AF65-F5344CB8AC3E}">
        <p14:creationId xmlns:p14="http://schemas.microsoft.com/office/powerpoint/2010/main" xmlns="" val="319919545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8" name="Прямоугольник 8"/>
          <p:cNvSpPr>
            <a:spLocks noChangeArrowheads="1"/>
          </p:cNvSpPr>
          <p:nvPr/>
        </p:nvSpPr>
        <p:spPr bwMode="auto">
          <a:xfrm>
            <a:off x="200025" y="133350"/>
            <a:ext cx="10401300" cy="128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7518" tIns="43760" rIns="87518" bIns="43760">
            <a:spAutoFit/>
          </a:bodyPr>
          <a:lstStyle>
            <a:lvl1pPr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ctr">
              <a:buClr>
                <a:schemeClr val="tx2"/>
              </a:buClr>
              <a:buSzPct val="115000"/>
            </a:pPr>
            <a:endParaRPr lang="ru-RU" altLang="ru-RU" sz="525" b="1" i="1">
              <a:solidFill>
                <a:srgbClr val="0000FF"/>
              </a:solidFill>
            </a:endParaRPr>
          </a:p>
          <a:p>
            <a:pPr algn="ctr">
              <a:buClr>
                <a:schemeClr val="tx2"/>
              </a:buClr>
              <a:buSzPct val="115000"/>
            </a:pPr>
            <a:r>
              <a:rPr lang="ru-RU" altLang="ru-RU" sz="2415" b="1" i="1">
                <a:solidFill>
                  <a:srgbClr val="0000FF"/>
                </a:solidFill>
              </a:rPr>
              <a:t>Программы в области национальной безопасности и </a:t>
            </a:r>
          </a:p>
          <a:p>
            <a:pPr algn="ctr">
              <a:buClr>
                <a:schemeClr val="tx2"/>
              </a:buClr>
              <a:buSzPct val="115000"/>
            </a:pPr>
            <a:r>
              <a:rPr lang="ru-RU" altLang="ru-RU" sz="2415" b="1" i="1">
                <a:solidFill>
                  <a:srgbClr val="0000FF"/>
                </a:solidFill>
              </a:rPr>
              <a:t>правоохранительной деятельности, а также других </a:t>
            </a:r>
          </a:p>
          <a:p>
            <a:pPr algn="ctr">
              <a:buClr>
                <a:schemeClr val="tx2"/>
              </a:buClr>
              <a:buSzPct val="115000"/>
            </a:pPr>
            <a:r>
              <a:rPr lang="ru-RU" altLang="ru-RU" sz="2415" b="1" i="1">
                <a:solidFill>
                  <a:srgbClr val="0000FF"/>
                </a:solidFill>
              </a:rPr>
              <a:t>общегосударственных вопросов</a:t>
            </a:r>
          </a:p>
        </p:txBody>
      </p:sp>
      <p:sp>
        <p:nvSpPr>
          <p:cNvPr id="39" name="Прямоугольник с двумя вырезанными противолежащими углами 38"/>
          <p:cNvSpPr/>
          <p:nvPr/>
        </p:nvSpPr>
        <p:spPr>
          <a:xfrm>
            <a:off x="730091" y="1510189"/>
            <a:ext cx="4507230" cy="1478519"/>
          </a:xfrm>
          <a:prstGeom prst="snip2DiagRect">
            <a:avLst/>
          </a:prstGeom>
          <a:solidFill>
            <a:srgbClr val="FFCC99"/>
          </a:solidFill>
          <a:ln w="9525" algn="ctr">
            <a:solidFill>
              <a:srgbClr val="663300"/>
            </a:solidFill>
            <a:miter lim="800000"/>
            <a:headEnd/>
            <a:tailEnd/>
          </a:ln>
          <a:effectLst/>
        </p:spPr>
        <p:txBody>
          <a:bodyPr lIns="94158" tIns="47084" rIns="94158" bIns="47084" anchor="ctr"/>
          <a:lstStyle/>
          <a:p>
            <a:pPr algn="ctr" eaLnBrk="1" hangingPunct="1">
              <a:defRPr/>
            </a:pPr>
            <a:endParaRPr lang="ru-RU" sz="2940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</a:endParaRPr>
          </a:p>
        </p:txBody>
      </p:sp>
      <p:sp>
        <p:nvSpPr>
          <p:cNvPr id="178180" name="Прямоугольник 47"/>
          <p:cNvSpPr>
            <a:spLocks noChangeArrowheads="1"/>
          </p:cNvSpPr>
          <p:nvPr/>
        </p:nvSpPr>
        <p:spPr bwMode="auto">
          <a:xfrm>
            <a:off x="655082" y="1450182"/>
            <a:ext cx="4607243" cy="18496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7518" tIns="43760" rIns="87518" bIns="43760">
            <a:spAutoFit/>
          </a:bodyPr>
          <a:lstStyle>
            <a:lvl1pPr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chemeClr val="tx2"/>
              </a:buClr>
              <a:buSzPct val="115000"/>
            </a:pPr>
            <a:endParaRPr lang="ru-RU" altLang="ru-RU" sz="105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buClr>
                <a:schemeClr val="tx2"/>
              </a:buClr>
              <a:buSzPct val="115000"/>
            </a:pPr>
            <a:r>
              <a:rPr lang="ru-RU" altLang="ru-RU" sz="189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«Обеспечение безопасности населения </a:t>
            </a:r>
          </a:p>
          <a:p>
            <a:pPr algn="ctr" eaLnBrk="1" hangingPunct="1">
              <a:buClr>
                <a:schemeClr val="tx2"/>
              </a:buClr>
              <a:buSzPct val="115000"/>
            </a:pPr>
            <a:r>
              <a:rPr lang="ru-RU" altLang="ru-RU" sz="189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территории муниципального образования Павловский район» </a:t>
            </a:r>
          </a:p>
          <a:p>
            <a:pPr algn="ctr" eaLnBrk="1" hangingPunct="1">
              <a:buClr>
                <a:schemeClr val="tx2"/>
              </a:buClr>
              <a:buSzPct val="115000"/>
            </a:pPr>
            <a:r>
              <a:rPr lang="ru-RU" altLang="ru-RU" sz="189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–</a:t>
            </a:r>
            <a:r>
              <a:rPr lang="ru-RU" altLang="ru-RU" sz="189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89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89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ru-RU" sz="189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89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млн. руб.</a:t>
            </a:r>
          </a:p>
          <a:p>
            <a:pPr algn="ctr" eaLnBrk="1" hangingPunct="1">
              <a:buClr>
                <a:schemeClr val="tx2"/>
              </a:buClr>
              <a:buSzPct val="115000"/>
            </a:pPr>
            <a:endParaRPr lang="ru-RU" altLang="ru-RU" sz="189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с двумя вырезанными противолежащими углами 38"/>
          <p:cNvSpPr/>
          <p:nvPr/>
        </p:nvSpPr>
        <p:spPr>
          <a:xfrm>
            <a:off x="730091" y="3108723"/>
            <a:ext cx="6054090" cy="1490186"/>
          </a:xfrm>
          <a:prstGeom prst="snip2DiagRect">
            <a:avLst/>
          </a:prstGeom>
          <a:solidFill>
            <a:srgbClr val="FFCC99"/>
          </a:solidFill>
          <a:ln w="9525" algn="ctr">
            <a:solidFill>
              <a:srgbClr val="663300"/>
            </a:solidFill>
            <a:miter lim="800000"/>
            <a:headEnd/>
            <a:tailEnd/>
          </a:ln>
          <a:effectLst/>
        </p:spPr>
        <p:txBody>
          <a:bodyPr lIns="94158" tIns="47084" rIns="94158" bIns="47084" anchor="ctr"/>
          <a:lstStyle/>
          <a:p>
            <a:pPr algn="ctr" eaLnBrk="1" hangingPunct="1">
              <a:defRPr/>
            </a:pPr>
            <a:endParaRPr lang="ru-RU" sz="2940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</a:endParaRPr>
          </a:p>
        </p:txBody>
      </p:sp>
      <p:sp>
        <p:nvSpPr>
          <p:cNvPr id="178182" name="Прямоугольник 47"/>
          <p:cNvSpPr>
            <a:spLocks noChangeArrowheads="1"/>
          </p:cNvSpPr>
          <p:nvPr/>
        </p:nvSpPr>
        <p:spPr bwMode="auto">
          <a:xfrm>
            <a:off x="518398" y="3028712"/>
            <a:ext cx="6479143" cy="1623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7518" tIns="43760" rIns="87518" bIns="43760">
            <a:spAutoFit/>
          </a:bodyPr>
          <a:lstStyle>
            <a:lvl1pPr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buClr>
                <a:schemeClr val="tx2"/>
              </a:buClr>
              <a:buSzPct val="115000"/>
            </a:pPr>
            <a:endParaRPr lang="ru-RU" altLang="ru-RU" sz="525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buClr>
                <a:schemeClr val="tx2"/>
              </a:buClr>
              <a:buSzPct val="115000"/>
            </a:pPr>
            <a:r>
              <a:rPr lang="ru-RU" altLang="ru-RU" sz="189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</a:t>
            </a:r>
            <a:r>
              <a:rPr lang="ru-RU" altLang="ru-RU" sz="1890" b="1">
                <a:solidFill>
                  <a:schemeClr val="tx1"/>
                </a:solidFill>
                <a:latin typeface="Times New Roman" panose="02020603050405020304" pitchFamily="18" charset="0"/>
              </a:rPr>
              <a:t>«Снижение рисков возникновения чрезвычайных ситуаций и </a:t>
            </a:r>
          </a:p>
          <a:p>
            <a:pPr algn="ctr" eaLnBrk="1" hangingPunct="1">
              <a:buClr>
                <a:schemeClr val="tx2"/>
              </a:buClr>
              <a:buSzPct val="115000"/>
            </a:pPr>
            <a:r>
              <a:rPr lang="ru-RU" altLang="ru-RU" sz="1890" b="1">
                <a:solidFill>
                  <a:schemeClr val="tx1"/>
                </a:solidFill>
                <a:latin typeface="Times New Roman" panose="02020603050405020304" pitchFamily="18" charset="0"/>
              </a:rPr>
              <a:t>минимизации их последствий на территории муниципального образования Павловский район» </a:t>
            </a:r>
            <a:endParaRPr lang="en-US" altLang="ru-RU" sz="1890" b="1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buClr>
                <a:schemeClr val="tx2"/>
              </a:buClr>
              <a:buSzPct val="115000"/>
            </a:pPr>
            <a:r>
              <a:rPr lang="ru-RU" altLang="ru-RU" sz="189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–</a:t>
            </a:r>
            <a:r>
              <a:rPr lang="ru-RU" altLang="ru-RU" sz="189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</a:t>
            </a:r>
            <a:r>
              <a:rPr lang="en-US" altLang="ru-RU" sz="189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89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ru-RU" sz="189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89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млн. руб.</a:t>
            </a:r>
          </a:p>
        </p:txBody>
      </p:sp>
      <p:sp>
        <p:nvSpPr>
          <p:cNvPr id="4" name="Прямоугольник с двумя вырезанными противолежащими углами 38"/>
          <p:cNvSpPr/>
          <p:nvPr/>
        </p:nvSpPr>
        <p:spPr>
          <a:xfrm>
            <a:off x="5545694" y="1510189"/>
            <a:ext cx="4160520" cy="1458516"/>
          </a:xfrm>
          <a:prstGeom prst="snip2DiagRect">
            <a:avLst/>
          </a:prstGeom>
          <a:solidFill>
            <a:srgbClr val="FFCC99"/>
          </a:solidFill>
          <a:ln w="9525" algn="ctr">
            <a:solidFill>
              <a:srgbClr val="663300"/>
            </a:solidFill>
            <a:miter lim="800000"/>
            <a:headEnd/>
            <a:tailEnd/>
          </a:ln>
          <a:effectLst/>
        </p:spPr>
        <p:txBody>
          <a:bodyPr lIns="94158" tIns="47084" rIns="94158" bIns="47084" anchor="ctr"/>
          <a:lstStyle/>
          <a:p>
            <a:pPr algn="ctr" eaLnBrk="1" hangingPunct="1">
              <a:defRPr/>
            </a:pPr>
            <a:endParaRPr lang="ru-RU" sz="2940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</a:endParaRPr>
          </a:p>
        </p:txBody>
      </p:sp>
      <p:sp>
        <p:nvSpPr>
          <p:cNvPr id="178184" name="Прямоугольник 47"/>
          <p:cNvSpPr>
            <a:spLocks noChangeArrowheads="1"/>
          </p:cNvSpPr>
          <p:nvPr/>
        </p:nvSpPr>
        <p:spPr bwMode="auto">
          <a:xfrm>
            <a:off x="5545694" y="1536859"/>
            <a:ext cx="4160520" cy="13325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7518" tIns="43760" rIns="87518" bIns="43760">
            <a:spAutoFit/>
          </a:bodyPr>
          <a:lstStyle>
            <a:lvl1pPr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chemeClr val="tx2"/>
              </a:buClr>
              <a:buSzPct val="115000"/>
            </a:pPr>
            <a:endParaRPr lang="ru-RU" altLang="ru-RU" sz="525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buClr>
                <a:schemeClr val="tx2"/>
              </a:buClr>
              <a:buSzPct val="115000"/>
            </a:pPr>
            <a:r>
              <a:rPr lang="ru-RU" altLang="ru-RU" sz="189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</a:t>
            </a:r>
            <a:r>
              <a:rPr lang="ru-RU" altLang="ru-RU" sz="1890" b="1">
                <a:solidFill>
                  <a:schemeClr val="tx1"/>
                </a:solidFill>
                <a:latin typeface="Times New Roman" panose="02020603050405020304" pitchFamily="18" charset="0"/>
              </a:rPr>
              <a:t>«Муниципальная </a:t>
            </a:r>
          </a:p>
          <a:p>
            <a:pPr algn="ctr" eaLnBrk="1" hangingPunct="1">
              <a:buClr>
                <a:schemeClr val="tx2"/>
              </a:buClr>
              <a:buSzPct val="115000"/>
            </a:pPr>
            <a:r>
              <a:rPr lang="ru-RU" altLang="ru-RU" sz="1890" b="1">
                <a:solidFill>
                  <a:schemeClr val="tx1"/>
                </a:solidFill>
                <a:latin typeface="Times New Roman" panose="02020603050405020304" pitchFamily="18" charset="0"/>
              </a:rPr>
              <a:t>политика и развитие гражданского общества»</a:t>
            </a:r>
            <a:r>
              <a:rPr lang="ru-RU" altLang="ru-RU" sz="1890">
                <a:solidFill>
                  <a:schemeClr val="tx1"/>
                </a:solidFill>
                <a:latin typeface="Times New Roman" panose="02020603050405020304" pitchFamily="18" charset="0"/>
              </a:rPr>
              <a:t> </a:t>
            </a:r>
            <a:r>
              <a:rPr lang="ru-RU" altLang="ru-RU" sz="189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–</a:t>
            </a:r>
            <a:r>
              <a:rPr lang="ru-RU" altLang="ru-RU" sz="189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89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89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ru-RU" sz="189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89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млн. руб.</a:t>
            </a:r>
          </a:p>
        </p:txBody>
      </p:sp>
      <p:sp>
        <p:nvSpPr>
          <p:cNvPr id="29" name="Прямоугольник с двумя вырезанными противолежащими углами 38"/>
          <p:cNvSpPr/>
          <p:nvPr/>
        </p:nvSpPr>
        <p:spPr>
          <a:xfrm>
            <a:off x="6860858" y="3105389"/>
            <a:ext cx="3343751" cy="2026920"/>
          </a:xfrm>
          <a:prstGeom prst="snip2DiagRect">
            <a:avLst/>
          </a:prstGeom>
          <a:solidFill>
            <a:srgbClr val="FFCC99"/>
          </a:solidFill>
          <a:ln w="9525" algn="ctr">
            <a:solidFill>
              <a:srgbClr val="663300"/>
            </a:solidFill>
            <a:miter lim="800000"/>
            <a:headEnd/>
            <a:tailEnd/>
          </a:ln>
          <a:effectLst/>
        </p:spPr>
        <p:txBody>
          <a:bodyPr lIns="94158" tIns="47084" rIns="94158" bIns="47084" anchor="ctr"/>
          <a:lstStyle/>
          <a:p>
            <a:pPr algn="ctr" eaLnBrk="1" hangingPunct="1">
              <a:defRPr/>
            </a:pPr>
            <a:endParaRPr lang="ru-RU" sz="2940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</a:endParaRPr>
          </a:p>
        </p:txBody>
      </p:sp>
      <p:sp>
        <p:nvSpPr>
          <p:cNvPr id="178186" name="Прямоугольник 47"/>
          <p:cNvSpPr>
            <a:spLocks noChangeArrowheads="1"/>
          </p:cNvSpPr>
          <p:nvPr/>
        </p:nvSpPr>
        <p:spPr bwMode="auto">
          <a:xfrm>
            <a:off x="6717506" y="3100388"/>
            <a:ext cx="3675460" cy="2124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7518" tIns="43760" rIns="87518" bIns="43760">
            <a:spAutoFit/>
          </a:bodyPr>
          <a:lstStyle>
            <a:lvl1pPr defTabSz="8366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 defTabSz="8366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 defTabSz="8366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 defTabSz="8366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 defTabSz="8366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defTabSz="8366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defTabSz="8366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defTabSz="8366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defTabSz="8366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chemeClr val="tx2"/>
              </a:buClr>
              <a:buSzPct val="115000"/>
            </a:pPr>
            <a:r>
              <a:rPr lang="ru-RU" altLang="ru-RU" sz="189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</a:t>
            </a:r>
            <a:r>
              <a:rPr lang="ru-RU" altLang="ru-RU" sz="1890" b="1">
                <a:solidFill>
                  <a:schemeClr val="tx1"/>
                </a:solidFill>
                <a:latin typeface="Times New Roman" panose="02020603050405020304" pitchFamily="18" charset="0"/>
              </a:rPr>
              <a:t>«Совершенствование </a:t>
            </a:r>
          </a:p>
          <a:p>
            <a:pPr algn="ctr" eaLnBrk="1" hangingPunct="1">
              <a:buClr>
                <a:schemeClr val="tx2"/>
              </a:buClr>
              <a:buSzPct val="115000"/>
            </a:pPr>
            <a:r>
              <a:rPr lang="ru-RU" altLang="ru-RU" sz="1890" b="1">
                <a:solidFill>
                  <a:schemeClr val="tx1"/>
                </a:solidFill>
                <a:latin typeface="Times New Roman" panose="02020603050405020304" pitchFamily="18" charset="0"/>
              </a:rPr>
              <a:t>механизмов управления </a:t>
            </a:r>
          </a:p>
          <a:p>
            <a:pPr algn="ctr" eaLnBrk="1" hangingPunct="1">
              <a:buClr>
                <a:schemeClr val="tx2"/>
              </a:buClr>
              <a:buSzPct val="115000"/>
            </a:pPr>
            <a:r>
              <a:rPr lang="ru-RU" altLang="ru-RU" sz="1890" b="1">
                <a:solidFill>
                  <a:schemeClr val="tx1"/>
                </a:solidFill>
                <a:latin typeface="Times New Roman" panose="02020603050405020304" pitchFamily="18" charset="0"/>
              </a:rPr>
              <a:t>развитием администрации муниципального образования Павловский район»</a:t>
            </a:r>
            <a:r>
              <a:rPr lang="ru-RU" altLang="ru-RU" sz="1890">
                <a:solidFill>
                  <a:schemeClr val="tx1"/>
                </a:solidFill>
                <a:latin typeface="Times New Roman" panose="02020603050405020304" pitchFamily="18" charset="0"/>
              </a:rPr>
              <a:t> </a:t>
            </a:r>
            <a:endParaRPr lang="ru-RU" altLang="ru-RU" sz="1890" b="1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buClr>
                <a:schemeClr val="tx2"/>
              </a:buClr>
              <a:buSzPct val="115000"/>
            </a:pPr>
            <a:r>
              <a:rPr lang="ru-RU" altLang="ru-RU" sz="1890" b="1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–</a:t>
            </a:r>
            <a:r>
              <a:rPr lang="ru-RU" altLang="ru-RU" sz="189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0,3 млн. руб.</a:t>
            </a:r>
          </a:p>
        </p:txBody>
      </p:sp>
      <p:pic>
        <p:nvPicPr>
          <p:cNvPr id="178187" name="Picture 4" descr="ЧОП Национальная безопасность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3437" y="4802268"/>
            <a:ext cx="1743551" cy="2201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8188" name="Прямоугольник 4"/>
          <p:cNvSpPr>
            <a:spLocks noChangeArrowheads="1"/>
          </p:cNvSpPr>
          <p:nvPr/>
        </p:nvSpPr>
        <p:spPr bwMode="auto">
          <a:xfrm>
            <a:off x="2800350" y="3288745"/>
            <a:ext cx="5200650" cy="613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614" tIns="47807" rIns="95614" bIns="47807">
            <a:spAutoFit/>
          </a:bodyPr>
          <a:lstStyle>
            <a:lvl1pPr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1680"/>
              <a:t/>
            </a:r>
            <a:br>
              <a:rPr lang="ru-RU" altLang="ru-RU" sz="1680"/>
            </a:br>
            <a:endParaRPr lang="ru-RU" altLang="ru-RU" sz="1680"/>
          </a:p>
        </p:txBody>
      </p:sp>
      <p:pic>
        <p:nvPicPr>
          <p:cNvPr id="178189" name="Picture 6" descr="Правоохранительная деятельность: кем можно работать? | Среднее  профессиональное образование Москвы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00350" y="4863941"/>
            <a:ext cx="4060508" cy="198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70761653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Прямоугольник с двумя вырезанными противолежащими углами 34"/>
          <p:cNvSpPr/>
          <p:nvPr/>
        </p:nvSpPr>
        <p:spPr>
          <a:xfrm>
            <a:off x="4872277" y="1226820"/>
            <a:ext cx="5409009" cy="1683544"/>
          </a:xfrm>
          <a:prstGeom prst="snip2DiagRect">
            <a:avLst/>
          </a:prstGeom>
          <a:solidFill>
            <a:srgbClr val="FFCC99"/>
          </a:solidFill>
          <a:ln w="9525" algn="ctr">
            <a:solidFill>
              <a:srgbClr val="663300"/>
            </a:solidFill>
            <a:miter lim="800000"/>
            <a:headEnd/>
            <a:tailEnd/>
          </a:ln>
          <a:effectLst/>
        </p:spPr>
        <p:txBody>
          <a:bodyPr lIns="94158" tIns="47084" rIns="94158" bIns="47084" anchor="ctr"/>
          <a:lstStyle/>
          <a:p>
            <a:pPr algn="ctr" eaLnBrk="1" hangingPunct="1">
              <a:defRPr/>
            </a:pPr>
            <a:endParaRPr lang="ru-RU" sz="2940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</a:endParaRPr>
          </a:p>
        </p:txBody>
      </p:sp>
      <p:sp>
        <p:nvSpPr>
          <p:cNvPr id="181251" name="Прямоугольник 8"/>
          <p:cNvSpPr>
            <a:spLocks noChangeArrowheads="1"/>
          </p:cNvSpPr>
          <p:nvPr/>
        </p:nvSpPr>
        <p:spPr bwMode="auto">
          <a:xfrm>
            <a:off x="200025" y="133351"/>
            <a:ext cx="10401300" cy="718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7518" tIns="43760" rIns="87518" bIns="43760">
            <a:spAutoFit/>
          </a:bodyPr>
          <a:lstStyle>
            <a:lvl1pPr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20000"/>
              </a:spcBef>
              <a:buClr>
                <a:schemeClr val="tx2"/>
              </a:buClr>
              <a:buSzPct val="115000"/>
            </a:pPr>
            <a:endParaRPr lang="ru-RU" altLang="ru-RU" sz="945" b="1" i="1">
              <a:solidFill>
                <a:srgbClr val="0000FF"/>
              </a:solidFill>
            </a:endParaRPr>
          </a:p>
          <a:p>
            <a:pPr algn="ctr">
              <a:buClr>
                <a:schemeClr val="tx2"/>
              </a:buClr>
              <a:buSzPct val="115000"/>
            </a:pPr>
            <a:r>
              <a:rPr lang="ru-RU" altLang="ru-RU" sz="3150" b="1" i="1">
                <a:solidFill>
                  <a:srgbClr val="0000FF"/>
                </a:solidFill>
              </a:rPr>
              <a:t>Программы в области национальной экономики </a:t>
            </a:r>
          </a:p>
        </p:txBody>
      </p:sp>
      <p:sp>
        <p:nvSpPr>
          <p:cNvPr id="37" name="Прямоугольник с двумя вырезанными противолежащими углами 36"/>
          <p:cNvSpPr/>
          <p:nvPr/>
        </p:nvSpPr>
        <p:spPr>
          <a:xfrm>
            <a:off x="616744" y="1238489"/>
            <a:ext cx="4123849" cy="1683544"/>
          </a:xfrm>
          <a:prstGeom prst="snip2DiagRect">
            <a:avLst/>
          </a:prstGeom>
          <a:solidFill>
            <a:srgbClr val="FFCC99"/>
          </a:solidFill>
          <a:ln w="9525" algn="ctr">
            <a:solidFill>
              <a:srgbClr val="663300"/>
            </a:solidFill>
            <a:miter lim="800000"/>
            <a:headEnd/>
            <a:tailEnd/>
          </a:ln>
          <a:effectLst/>
        </p:spPr>
        <p:txBody>
          <a:bodyPr lIns="94158" tIns="47084" rIns="94158" bIns="47084" anchor="ctr"/>
          <a:lstStyle/>
          <a:p>
            <a:pPr algn="ctr" eaLnBrk="1" hangingPunct="1">
              <a:defRPr/>
            </a:pPr>
            <a:endParaRPr lang="ru-RU" sz="2940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</a:endParaRPr>
          </a:p>
        </p:txBody>
      </p:sp>
      <p:sp>
        <p:nvSpPr>
          <p:cNvPr id="181253" name="Прямоугольник 46"/>
          <p:cNvSpPr>
            <a:spLocks noChangeArrowheads="1"/>
          </p:cNvSpPr>
          <p:nvPr/>
        </p:nvSpPr>
        <p:spPr bwMode="auto">
          <a:xfrm>
            <a:off x="508398" y="1333500"/>
            <a:ext cx="4190524" cy="1477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7518" tIns="43760" rIns="87518" bIns="43760">
            <a:spAutoFit/>
          </a:bodyPr>
          <a:lstStyle>
            <a:lvl1pPr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chemeClr val="tx2"/>
              </a:buClr>
              <a:buSzPct val="115000"/>
            </a:pPr>
            <a:endParaRPr lang="ru-RU" altLang="ru-RU" sz="63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buClr>
                <a:schemeClr val="tx2"/>
              </a:buClr>
              <a:buSzPct val="115000"/>
            </a:pPr>
            <a:r>
              <a:rPr lang="ru-RU" altLang="ru-RU" sz="21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«Экономическое развитие и инновационная экономика» </a:t>
            </a:r>
          </a:p>
          <a:p>
            <a:pPr algn="ctr" eaLnBrk="1" hangingPunct="1">
              <a:buClr>
                <a:schemeClr val="tx2"/>
              </a:buClr>
              <a:buSzPct val="115000"/>
            </a:pPr>
            <a:r>
              <a:rPr lang="ru-RU" altLang="ru-RU" sz="21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US" altLang="ru-RU" sz="21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21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ru-RU" sz="21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21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млн. руб.</a:t>
            </a:r>
          </a:p>
        </p:txBody>
      </p:sp>
      <p:sp>
        <p:nvSpPr>
          <p:cNvPr id="181254" name="Прямоугольник 45"/>
          <p:cNvSpPr>
            <a:spLocks noChangeArrowheads="1"/>
          </p:cNvSpPr>
          <p:nvPr/>
        </p:nvSpPr>
        <p:spPr bwMode="auto">
          <a:xfrm>
            <a:off x="5222321" y="1131809"/>
            <a:ext cx="4708921" cy="1784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7518" tIns="43760" rIns="87518" bIns="43760">
            <a:spAutoFit/>
          </a:bodyPr>
          <a:lstStyle>
            <a:lvl1pPr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chemeClr val="tx2"/>
              </a:buClr>
              <a:buSzPct val="115000"/>
            </a:pPr>
            <a:endParaRPr lang="ru-RU" altLang="ru-RU" sz="525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buClr>
                <a:schemeClr val="tx2"/>
              </a:buClr>
              <a:buSzPct val="115000"/>
            </a:pPr>
            <a:r>
              <a:rPr lang="ru-RU" altLang="ru-RU" sz="21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                   «Дорожная деятельность на территории муниципального образования Павловский район»                – </a:t>
            </a:r>
            <a:r>
              <a:rPr lang="en-US" altLang="ru-RU" sz="21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21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ru-RU" sz="21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21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млн. руб.</a:t>
            </a:r>
          </a:p>
        </p:txBody>
      </p:sp>
      <p:sp>
        <p:nvSpPr>
          <p:cNvPr id="6" name="Прямоугольник с двумя вырезанными противолежащими углами 38"/>
          <p:cNvSpPr/>
          <p:nvPr/>
        </p:nvSpPr>
        <p:spPr>
          <a:xfrm>
            <a:off x="6459141" y="3045381"/>
            <a:ext cx="3865483" cy="1458515"/>
          </a:xfrm>
          <a:prstGeom prst="snip2DiagRect">
            <a:avLst/>
          </a:prstGeom>
          <a:solidFill>
            <a:srgbClr val="FFCC99"/>
          </a:solidFill>
          <a:ln w="9525" algn="ctr">
            <a:solidFill>
              <a:srgbClr val="663300"/>
            </a:solidFill>
            <a:miter lim="800000"/>
            <a:headEnd/>
            <a:tailEnd/>
          </a:ln>
          <a:effectLst/>
        </p:spPr>
        <p:txBody>
          <a:bodyPr lIns="94158" tIns="47084" rIns="94158" bIns="47084" anchor="ctr"/>
          <a:lstStyle/>
          <a:p>
            <a:pPr algn="ctr" eaLnBrk="1" hangingPunct="1">
              <a:defRPr/>
            </a:pPr>
            <a:endParaRPr lang="ru-RU" altLang="ru-RU" sz="189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endParaRPr lang="ru-RU" altLang="ru-RU" sz="525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altLang="ru-RU" sz="2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</a:t>
            </a:r>
            <a:r>
              <a:rPr lang="ru-RU" altLang="ru-RU" sz="2100" b="1" dirty="0">
                <a:solidFill>
                  <a:srgbClr val="000000"/>
                </a:solidFill>
                <a:latin typeface="Times New Roman" pitchFamily="18" charset="0"/>
              </a:rPr>
              <a:t>«Развитие пригородного транспорта»</a:t>
            </a:r>
            <a:r>
              <a:rPr lang="ru-RU" altLang="ru-RU" sz="2100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ru-RU" altLang="ru-RU" sz="2100" dirty="0">
                <a:solidFill>
                  <a:srgbClr val="000000"/>
                </a:solidFill>
                <a:latin typeface="Times New Roman" pitchFamily="18" charset="0"/>
                <a:cs typeface="Arial" charset="0"/>
              </a:rPr>
              <a:t>–</a:t>
            </a:r>
            <a:r>
              <a:rPr lang="ru-RU" altLang="ru-RU" sz="2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2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34</a:t>
            </a:r>
            <a:r>
              <a:rPr lang="ru-RU" altLang="ru-RU" sz="2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ru-RU" sz="2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altLang="ru-RU" sz="2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млн. руб.</a:t>
            </a:r>
          </a:p>
          <a:p>
            <a:pPr algn="ctr" eaLnBrk="1" hangingPunct="1">
              <a:defRPr/>
            </a:pPr>
            <a:endParaRPr lang="ru-RU" sz="2940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</a:endParaRPr>
          </a:p>
        </p:txBody>
      </p:sp>
      <p:sp>
        <p:nvSpPr>
          <p:cNvPr id="26" name="Прямоугольник с двумя вырезанными противолежащими углами 38"/>
          <p:cNvSpPr/>
          <p:nvPr/>
        </p:nvSpPr>
        <p:spPr>
          <a:xfrm>
            <a:off x="601742" y="3045382"/>
            <a:ext cx="5754053" cy="1430179"/>
          </a:xfrm>
          <a:prstGeom prst="snip2DiagRect">
            <a:avLst/>
          </a:prstGeom>
          <a:solidFill>
            <a:srgbClr val="FFCC99"/>
          </a:solidFill>
          <a:ln w="9525" algn="ctr">
            <a:solidFill>
              <a:srgbClr val="663300"/>
            </a:solidFill>
            <a:miter lim="800000"/>
            <a:headEnd/>
            <a:tailEnd/>
          </a:ln>
          <a:effectLst/>
        </p:spPr>
        <p:txBody>
          <a:bodyPr lIns="94158" tIns="47084" rIns="94158" bIns="47084" anchor="ctr"/>
          <a:lstStyle/>
          <a:p>
            <a:pPr algn="ctr" eaLnBrk="1" hangingPunct="1">
              <a:defRPr/>
            </a:pPr>
            <a:endParaRPr lang="ru-RU" sz="2940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</a:endParaRPr>
          </a:p>
        </p:txBody>
      </p:sp>
      <p:sp>
        <p:nvSpPr>
          <p:cNvPr id="181257" name="Прямоугольник 26"/>
          <p:cNvSpPr>
            <a:spLocks noChangeArrowheads="1"/>
          </p:cNvSpPr>
          <p:nvPr/>
        </p:nvSpPr>
        <p:spPr bwMode="auto">
          <a:xfrm>
            <a:off x="600075" y="3085386"/>
            <a:ext cx="5724049" cy="1389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614" tIns="47807" rIns="95614" bIns="47807">
            <a:spAutoFit/>
          </a:bodyPr>
          <a:lstStyle>
            <a:lvl1pPr defTabSz="8366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 defTabSz="8366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 defTabSz="8366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 defTabSz="8366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 defTabSz="8366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defTabSz="8366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defTabSz="8366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defTabSz="8366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defTabSz="8366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1F497D"/>
              </a:buClr>
              <a:buSzPct val="115000"/>
            </a:pPr>
            <a:r>
              <a:rPr lang="ru-RU" altLang="ru-RU" sz="21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</a:t>
            </a:r>
            <a:r>
              <a:rPr lang="ru-RU" altLang="ru-RU" sz="2100" b="1">
                <a:solidFill>
                  <a:srgbClr val="000000"/>
                </a:solidFill>
                <a:latin typeface="Times New Roman" panose="02020603050405020304" pitchFamily="18" charset="0"/>
              </a:rPr>
              <a:t>«Обеспечение градостроительной деятельности муниципального образования Павловский район»</a:t>
            </a:r>
            <a:r>
              <a:rPr lang="ru-RU" altLang="ru-RU" sz="21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altLang="ru-RU" sz="2100" b="1">
                <a:solidFill>
                  <a:srgbClr val="00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–</a:t>
            </a:r>
            <a:r>
              <a:rPr lang="ru-RU" altLang="ru-RU" sz="21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21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21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ru-RU" sz="21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21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млн. руб.</a:t>
            </a:r>
          </a:p>
        </p:txBody>
      </p:sp>
      <p:pic>
        <p:nvPicPr>
          <p:cNvPr id="181258" name="Picture 2" descr="Национальная экономик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3454" y="4848941"/>
            <a:ext cx="4127183" cy="2055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1259" name="Picture 4" descr="https://sites.google.com/site/ekonomikastrany/_/rsrc/1482777044811/home/000017297_480_mirovaya_ekonomik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05702" y="4848940"/>
            <a:ext cx="4403884" cy="2218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90789017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2" name="Прямоугольник 8"/>
          <p:cNvSpPr>
            <a:spLocks noChangeArrowheads="1"/>
          </p:cNvSpPr>
          <p:nvPr/>
        </p:nvSpPr>
        <p:spPr bwMode="auto">
          <a:xfrm>
            <a:off x="200025" y="133350"/>
            <a:ext cx="10401300" cy="718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7518" tIns="43760" rIns="87518" bIns="43760">
            <a:spAutoFit/>
          </a:bodyPr>
          <a:lstStyle>
            <a:lvl1pPr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20000"/>
              </a:spcBef>
              <a:buClr>
                <a:schemeClr val="tx2"/>
              </a:buClr>
              <a:buSzPct val="115000"/>
            </a:pPr>
            <a:endParaRPr lang="ru-RU" altLang="ru-RU" sz="945" b="1" i="1">
              <a:solidFill>
                <a:srgbClr val="0000FF"/>
              </a:solidFill>
            </a:endParaRPr>
          </a:p>
          <a:p>
            <a:pPr algn="ctr">
              <a:spcBef>
                <a:spcPct val="20000"/>
              </a:spcBef>
              <a:buClr>
                <a:schemeClr val="tx2"/>
              </a:buClr>
              <a:buSzPct val="115000"/>
            </a:pPr>
            <a:r>
              <a:rPr lang="ru-RU" altLang="ru-RU" sz="2625" b="1" i="1">
                <a:solidFill>
                  <a:srgbClr val="0000FF"/>
                </a:solidFill>
              </a:rPr>
              <a:t>Программы в области жилищно-коммунального хозяйства</a:t>
            </a:r>
          </a:p>
        </p:txBody>
      </p:sp>
      <p:sp>
        <p:nvSpPr>
          <p:cNvPr id="33" name="Прямоугольник с двумя вырезанными противолежащими углами 32"/>
          <p:cNvSpPr/>
          <p:nvPr/>
        </p:nvSpPr>
        <p:spPr>
          <a:xfrm>
            <a:off x="5627371" y="1395175"/>
            <a:ext cx="4458891" cy="1525190"/>
          </a:xfrm>
          <a:prstGeom prst="snip2DiagRect">
            <a:avLst/>
          </a:prstGeom>
          <a:solidFill>
            <a:srgbClr val="FFCC99"/>
          </a:solidFill>
          <a:ln w="9525" algn="ctr">
            <a:solidFill>
              <a:srgbClr val="663300"/>
            </a:solidFill>
            <a:miter lim="800000"/>
            <a:headEnd/>
            <a:tailEnd/>
          </a:ln>
          <a:effectLst/>
        </p:spPr>
        <p:txBody>
          <a:bodyPr lIns="94158" tIns="47084" rIns="94158" bIns="47084" anchor="ctr"/>
          <a:lstStyle/>
          <a:p>
            <a:pPr algn="ctr" eaLnBrk="1" hangingPunct="1">
              <a:defRPr/>
            </a:pPr>
            <a:r>
              <a:rPr lang="ru-RU" sz="1995" b="1" dirty="0">
                <a:latin typeface="Times New Roman" pitchFamily="18" charset="0"/>
                <a:cs typeface="Times New Roman" pitchFamily="18" charset="0"/>
              </a:rPr>
              <a:t>Муниципальная программа «Охрана окружающей среды и модернизация сферы обращения с отходами на территории МО Павловский район» </a:t>
            </a:r>
            <a:r>
              <a:rPr lang="ru-RU" altLang="ru-RU" sz="1995" b="1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en-US" altLang="ru-RU" sz="1995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altLang="ru-RU" sz="1995" b="1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ru-RU" sz="1995" b="1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altLang="ru-RU" sz="1995" b="1" dirty="0">
                <a:latin typeface="Times New Roman" pitchFamily="18" charset="0"/>
                <a:cs typeface="Times New Roman" pitchFamily="18" charset="0"/>
              </a:rPr>
              <a:t> млн. руб.</a:t>
            </a:r>
            <a:endParaRPr lang="ru-RU" sz="1995" dirty="0"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с двумя вырезанными противолежащими углами 36"/>
          <p:cNvSpPr/>
          <p:nvPr/>
        </p:nvSpPr>
        <p:spPr>
          <a:xfrm>
            <a:off x="426720" y="1416844"/>
            <a:ext cx="5065634" cy="1503521"/>
          </a:xfrm>
          <a:prstGeom prst="snip2DiagRect">
            <a:avLst/>
          </a:prstGeom>
          <a:solidFill>
            <a:srgbClr val="FFCC99"/>
          </a:solidFill>
          <a:ln w="9525" algn="ctr">
            <a:solidFill>
              <a:srgbClr val="663300"/>
            </a:solidFill>
            <a:miter lim="800000"/>
            <a:headEnd/>
            <a:tailEnd/>
          </a:ln>
          <a:effectLst/>
        </p:spPr>
        <p:txBody>
          <a:bodyPr lIns="94158" tIns="47084" rIns="94158" bIns="47084" anchor="ctr"/>
          <a:lstStyle/>
          <a:p>
            <a:pPr algn="ctr" eaLnBrk="1" hangingPunct="1">
              <a:defRPr/>
            </a:pPr>
            <a:endParaRPr lang="ru-RU" sz="2940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</a:endParaRPr>
          </a:p>
        </p:txBody>
      </p:sp>
      <p:sp>
        <p:nvSpPr>
          <p:cNvPr id="184325" name="Прямоугольник 45"/>
          <p:cNvSpPr>
            <a:spLocks noChangeArrowheads="1"/>
          </p:cNvSpPr>
          <p:nvPr/>
        </p:nvSpPr>
        <p:spPr bwMode="auto">
          <a:xfrm>
            <a:off x="486728" y="1293496"/>
            <a:ext cx="5065634" cy="1574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7518" tIns="43760" rIns="87518" bIns="43760">
            <a:spAutoFit/>
          </a:bodyPr>
          <a:lstStyle>
            <a:lvl1pPr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chemeClr val="tx2"/>
              </a:buClr>
              <a:buSzPct val="115000"/>
            </a:pPr>
            <a:endParaRPr lang="ru-RU" altLang="ru-RU" sz="525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buClr>
                <a:schemeClr val="tx2"/>
              </a:buClr>
              <a:buSzPct val="115000"/>
            </a:pPr>
            <a:endParaRPr lang="ru-RU" altLang="ru-RU" sz="735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buClr>
                <a:schemeClr val="tx2"/>
              </a:buClr>
              <a:buSzPct val="115000"/>
            </a:pPr>
            <a:r>
              <a:rPr lang="ru-RU" altLang="ru-RU" sz="21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</a:t>
            </a:r>
          </a:p>
          <a:p>
            <a:pPr algn="ctr" eaLnBrk="1" hangingPunct="1">
              <a:buClr>
                <a:schemeClr val="tx2"/>
              </a:buClr>
              <a:buSzPct val="115000"/>
            </a:pPr>
            <a:r>
              <a:rPr lang="ru-RU" altLang="ru-RU" sz="21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«Укрепление материально-технической базы муниципального жилищного фонда» – </a:t>
            </a:r>
            <a:r>
              <a:rPr lang="en-US" altLang="ru-RU" sz="21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2,1</a:t>
            </a:r>
            <a:r>
              <a:rPr lang="ru-RU" altLang="ru-RU" sz="21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млн. руб.</a:t>
            </a:r>
          </a:p>
        </p:txBody>
      </p:sp>
      <p:sp>
        <p:nvSpPr>
          <p:cNvPr id="16" name="Прямоугольник с двумя вырезанными противолежащими углами 38"/>
          <p:cNvSpPr/>
          <p:nvPr/>
        </p:nvSpPr>
        <p:spPr>
          <a:xfrm>
            <a:off x="481728" y="3298746"/>
            <a:ext cx="3357086" cy="2193608"/>
          </a:xfrm>
          <a:prstGeom prst="snip2DiagRect">
            <a:avLst/>
          </a:prstGeom>
          <a:solidFill>
            <a:srgbClr val="FFCC99"/>
          </a:solidFill>
          <a:ln w="9525" algn="ctr">
            <a:solidFill>
              <a:srgbClr val="663300"/>
            </a:solidFill>
            <a:miter lim="800000"/>
            <a:headEnd/>
            <a:tailEnd/>
          </a:ln>
          <a:effectLst/>
        </p:spPr>
        <p:txBody>
          <a:bodyPr lIns="94158" tIns="47084" rIns="94158" bIns="47084" anchor="ctr"/>
          <a:lstStyle/>
          <a:p>
            <a:pPr algn="ctr" eaLnBrk="1" hangingPunct="1">
              <a:defRPr/>
            </a:pPr>
            <a:endParaRPr lang="ru-RU" sz="2940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</a:endParaRPr>
          </a:p>
        </p:txBody>
      </p:sp>
      <p:sp>
        <p:nvSpPr>
          <p:cNvPr id="184327" name="Rectangle 15"/>
          <p:cNvSpPr>
            <a:spLocks noChangeArrowheads="1"/>
          </p:cNvSpPr>
          <p:nvPr/>
        </p:nvSpPr>
        <p:spPr bwMode="auto">
          <a:xfrm>
            <a:off x="458391" y="3280411"/>
            <a:ext cx="3358753" cy="211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501" tIns="49252" rIns="98501" bIns="49252">
            <a:spAutoFit/>
          </a:bodyPr>
          <a:lstStyle>
            <a:lvl1pPr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ru-RU" altLang="ru-RU" sz="525" b="1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ctr" eaLnBrk="1" hangingPunct="1"/>
            <a:r>
              <a:rPr lang="ru-RU" altLang="ru-RU" sz="2100" b="1">
                <a:solidFill>
                  <a:srgbClr val="000000"/>
                </a:solidFill>
                <a:latin typeface="Times New Roman" panose="02020603050405020304" pitchFamily="18" charset="0"/>
              </a:rPr>
              <a:t>Муниципальная программа «Обеспечение жильем молодых семей муниципального образования Павловский район»</a:t>
            </a:r>
            <a:r>
              <a:rPr lang="ru-RU" altLang="ru-RU" sz="21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altLang="ru-RU" sz="2100" b="1">
                <a:solidFill>
                  <a:srgbClr val="000000"/>
                </a:solidFill>
                <a:latin typeface="Times New Roman" panose="02020603050405020304" pitchFamily="18" charset="0"/>
              </a:rPr>
              <a:t>– </a:t>
            </a:r>
            <a:r>
              <a:rPr lang="en-US" altLang="ru-RU" sz="2100" b="1">
                <a:solidFill>
                  <a:srgbClr val="000000"/>
                </a:solidFill>
                <a:latin typeface="Times New Roman" panose="02020603050405020304" pitchFamily="18" charset="0"/>
              </a:rPr>
              <a:t>5</a:t>
            </a:r>
            <a:r>
              <a:rPr lang="ru-RU" altLang="ru-RU" sz="2100" b="1">
                <a:solidFill>
                  <a:srgbClr val="000000"/>
                </a:solidFill>
                <a:latin typeface="Times New Roman" panose="02020603050405020304" pitchFamily="18" charset="0"/>
              </a:rPr>
              <a:t>,8 млн. руб.</a:t>
            </a:r>
          </a:p>
        </p:txBody>
      </p:sp>
      <p:pic>
        <p:nvPicPr>
          <p:cNvPr id="184328" name="Picture 2" descr="http://spectr-pdd.ru/for-delivery/13.09.2019/ZHkx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67201" y="3298747"/>
            <a:ext cx="5819061" cy="3503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23363979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4" name="Прямоугольник 8"/>
          <p:cNvSpPr>
            <a:spLocks noChangeArrowheads="1"/>
          </p:cNvSpPr>
          <p:nvPr/>
        </p:nvSpPr>
        <p:spPr bwMode="auto">
          <a:xfrm>
            <a:off x="200025" y="133350"/>
            <a:ext cx="10401300" cy="1348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7518" tIns="43760" rIns="87518" bIns="43760">
            <a:spAutoFit/>
          </a:bodyPr>
          <a:lstStyle>
            <a:lvl1pPr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chemeClr val="tx2"/>
              </a:buClr>
              <a:buSzPct val="115000"/>
            </a:pPr>
            <a:r>
              <a:rPr lang="ru-RU" altLang="ru-RU" sz="2730" b="1" i="1">
                <a:solidFill>
                  <a:srgbClr val="0000FF"/>
                </a:solidFill>
                <a:cs typeface="Arial" panose="020B0604020202020204" pitchFamily="34" charset="0"/>
              </a:rPr>
              <a:t>Прочие программные направления развития муниципального образования Павловский район </a:t>
            </a:r>
          </a:p>
          <a:p>
            <a:pPr algn="ctr" eaLnBrk="1" hangingPunct="1">
              <a:buClr>
                <a:schemeClr val="tx2"/>
              </a:buClr>
              <a:buSzPct val="115000"/>
            </a:pPr>
            <a:r>
              <a:rPr lang="ru-RU" altLang="ru-RU" sz="2730" b="1" i="1">
                <a:solidFill>
                  <a:srgbClr val="0000FF"/>
                </a:solidFill>
                <a:cs typeface="Arial" panose="020B0604020202020204" pitchFamily="34" charset="0"/>
              </a:rPr>
              <a:t>в 202</a:t>
            </a:r>
            <a:r>
              <a:rPr lang="en-US" altLang="ru-RU" sz="2730" b="1" i="1">
                <a:solidFill>
                  <a:srgbClr val="0000FF"/>
                </a:solidFill>
                <a:cs typeface="Arial" panose="020B0604020202020204" pitchFamily="34" charset="0"/>
              </a:rPr>
              <a:t>6</a:t>
            </a:r>
            <a:r>
              <a:rPr lang="ru-RU" altLang="ru-RU" sz="2730" b="1" i="1">
                <a:solidFill>
                  <a:srgbClr val="0000FF"/>
                </a:solidFill>
                <a:cs typeface="Arial" panose="020B0604020202020204" pitchFamily="34" charset="0"/>
              </a:rPr>
              <a:t> году:</a:t>
            </a:r>
          </a:p>
        </p:txBody>
      </p:sp>
      <p:sp>
        <p:nvSpPr>
          <p:cNvPr id="34" name="Прямоугольник с двумя вырезанными противолежащими углами 33"/>
          <p:cNvSpPr/>
          <p:nvPr/>
        </p:nvSpPr>
        <p:spPr>
          <a:xfrm>
            <a:off x="546735" y="1311831"/>
            <a:ext cx="2773680" cy="1673543"/>
          </a:xfrm>
          <a:prstGeom prst="snip2DiagRect">
            <a:avLst/>
          </a:prstGeom>
          <a:solidFill>
            <a:srgbClr val="FFCC99"/>
          </a:solidFill>
          <a:ln w="9525" algn="ctr">
            <a:solidFill>
              <a:srgbClr val="663300"/>
            </a:solidFill>
            <a:miter lim="800000"/>
            <a:headEnd/>
            <a:tailEnd/>
          </a:ln>
          <a:effectLst/>
        </p:spPr>
        <p:txBody>
          <a:bodyPr lIns="94158" tIns="47084" rIns="94158" bIns="47084" anchor="ctr"/>
          <a:lstStyle/>
          <a:p>
            <a:pPr algn="ctr" eaLnBrk="1" hangingPunct="1">
              <a:defRPr/>
            </a:pPr>
            <a:endParaRPr lang="ru-RU" sz="2940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</a:endParaRPr>
          </a:p>
        </p:txBody>
      </p:sp>
      <p:sp>
        <p:nvSpPr>
          <p:cNvPr id="38" name="Прямоугольник с двумя вырезанными противолежащими углами 37"/>
          <p:cNvSpPr/>
          <p:nvPr/>
        </p:nvSpPr>
        <p:spPr>
          <a:xfrm>
            <a:off x="3390424" y="1451848"/>
            <a:ext cx="3605451" cy="1051798"/>
          </a:xfrm>
          <a:prstGeom prst="snip2DiagRect">
            <a:avLst/>
          </a:prstGeom>
          <a:solidFill>
            <a:srgbClr val="FFCC99"/>
          </a:solidFill>
          <a:ln w="9525" algn="ctr">
            <a:solidFill>
              <a:srgbClr val="663300"/>
            </a:solidFill>
            <a:miter lim="800000"/>
            <a:headEnd/>
            <a:tailEnd/>
          </a:ln>
          <a:effectLst/>
        </p:spPr>
        <p:txBody>
          <a:bodyPr lIns="94158" tIns="47084" rIns="94158" bIns="47084" anchor="ctr"/>
          <a:lstStyle/>
          <a:p>
            <a:pPr algn="ctr" eaLnBrk="1" hangingPunct="1">
              <a:defRPr/>
            </a:pPr>
            <a:endParaRPr lang="ru-RU" sz="2940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</a:endParaRPr>
          </a:p>
        </p:txBody>
      </p:sp>
      <p:sp>
        <p:nvSpPr>
          <p:cNvPr id="187397" name="Прямоугольник 44"/>
          <p:cNvSpPr>
            <a:spLocks noChangeArrowheads="1"/>
          </p:cNvSpPr>
          <p:nvPr/>
        </p:nvSpPr>
        <p:spPr bwMode="auto">
          <a:xfrm>
            <a:off x="546735" y="1248490"/>
            <a:ext cx="2843689" cy="1736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7518" tIns="43760" rIns="87518" bIns="43760">
            <a:spAutoFit/>
          </a:bodyPr>
          <a:lstStyle>
            <a:lvl1pPr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chemeClr val="tx2"/>
              </a:buClr>
              <a:buSzPct val="115000"/>
            </a:pPr>
            <a:r>
              <a:rPr lang="ru-RU" altLang="ru-RU" sz="1785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МП «Управление муниципальным имуществом в муниципальном образовании Павловский район» – 1,</a:t>
            </a:r>
            <a:r>
              <a:rPr lang="en-US" altLang="ru-RU" sz="1785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785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млн. руб.</a:t>
            </a:r>
          </a:p>
        </p:txBody>
      </p:sp>
      <p:sp>
        <p:nvSpPr>
          <p:cNvPr id="187398" name="Прямоугольник 48"/>
          <p:cNvSpPr>
            <a:spLocks noChangeArrowheads="1"/>
          </p:cNvSpPr>
          <p:nvPr/>
        </p:nvSpPr>
        <p:spPr bwMode="auto">
          <a:xfrm>
            <a:off x="3388757" y="1381840"/>
            <a:ext cx="3647123" cy="1187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7518" tIns="43760" rIns="87518" bIns="43760">
            <a:spAutoFit/>
          </a:bodyPr>
          <a:lstStyle>
            <a:lvl1pPr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chemeClr val="tx2"/>
              </a:buClr>
              <a:buSzPct val="115000"/>
            </a:pPr>
            <a:r>
              <a:rPr lang="ru-RU" altLang="ru-RU" sz="1785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МП «Информационное освещение деятельности органов местного самоуправления» </a:t>
            </a:r>
          </a:p>
          <a:p>
            <a:pPr algn="ctr" eaLnBrk="1" hangingPunct="1">
              <a:buClr>
                <a:schemeClr val="tx2"/>
              </a:buClr>
              <a:buSzPct val="115000"/>
            </a:pPr>
            <a:r>
              <a:rPr lang="ru-RU" altLang="ru-RU" sz="1785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1,5 млн. руб.</a:t>
            </a:r>
          </a:p>
        </p:txBody>
      </p:sp>
      <p:sp>
        <p:nvSpPr>
          <p:cNvPr id="32" name="Прямоугольник с двумя вырезанными противолежащими углами 31"/>
          <p:cNvSpPr/>
          <p:nvPr/>
        </p:nvSpPr>
        <p:spPr>
          <a:xfrm>
            <a:off x="7160895" y="1490187"/>
            <a:ext cx="3153728" cy="891779"/>
          </a:xfrm>
          <a:prstGeom prst="snip2DiagRect">
            <a:avLst/>
          </a:prstGeom>
          <a:solidFill>
            <a:srgbClr val="FFCC99"/>
          </a:solidFill>
          <a:ln w="9525" algn="ctr">
            <a:solidFill>
              <a:srgbClr val="663300"/>
            </a:solidFill>
            <a:miter lim="800000"/>
            <a:headEnd/>
            <a:tailEnd/>
          </a:ln>
          <a:effectLst/>
        </p:spPr>
        <p:txBody>
          <a:bodyPr lIns="94158" tIns="47084" rIns="94158" bIns="47084" anchor="ctr"/>
          <a:lstStyle/>
          <a:p>
            <a:pPr algn="ctr" eaLnBrk="1" hangingPunct="1">
              <a:defRPr/>
            </a:pPr>
            <a:endParaRPr lang="ru-RU" sz="2940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</a:endParaRPr>
          </a:p>
        </p:txBody>
      </p:sp>
      <p:sp>
        <p:nvSpPr>
          <p:cNvPr id="2" name="Прямоугольник с двумя вырезанными противолежащими углами 31"/>
          <p:cNvSpPr/>
          <p:nvPr/>
        </p:nvSpPr>
        <p:spPr>
          <a:xfrm>
            <a:off x="4103847" y="2712007"/>
            <a:ext cx="2892029" cy="1348501"/>
          </a:xfrm>
          <a:prstGeom prst="snip2DiagRect">
            <a:avLst/>
          </a:prstGeom>
          <a:solidFill>
            <a:srgbClr val="FFCC99"/>
          </a:solidFill>
          <a:ln w="9525" algn="ctr">
            <a:solidFill>
              <a:srgbClr val="663300"/>
            </a:solidFill>
            <a:miter lim="800000"/>
            <a:headEnd/>
            <a:tailEnd/>
          </a:ln>
          <a:effectLst/>
        </p:spPr>
        <p:txBody>
          <a:bodyPr lIns="94158" tIns="47084" rIns="94158" bIns="47084" anchor="ctr"/>
          <a:lstStyle/>
          <a:p>
            <a:pPr algn="ctr" eaLnBrk="1" hangingPunct="1">
              <a:defRPr/>
            </a:pPr>
            <a:endParaRPr lang="ru-RU" sz="2940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</a:endParaRPr>
          </a:p>
        </p:txBody>
      </p:sp>
      <p:sp>
        <p:nvSpPr>
          <p:cNvPr id="4" name="Прямоугольник с двумя вырезанными противолежащими углами 32"/>
          <p:cNvSpPr/>
          <p:nvPr/>
        </p:nvSpPr>
        <p:spPr>
          <a:xfrm>
            <a:off x="525066" y="3065384"/>
            <a:ext cx="3467100" cy="1121806"/>
          </a:xfrm>
          <a:prstGeom prst="snip2DiagRect">
            <a:avLst/>
          </a:prstGeom>
          <a:solidFill>
            <a:srgbClr val="FFCC99"/>
          </a:solidFill>
          <a:ln w="9525" algn="ctr">
            <a:solidFill>
              <a:srgbClr val="663300"/>
            </a:solidFill>
            <a:miter lim="800000"/>
            <a:headEnd/>
            <a:tailEnd/>
          </a:ln>
          <a:effectLst/>
        </p:spPr>
        <p:txBody>
          <a:bodyPr lIns="94158" tIns="47084" rIns="94158" bIns="47084" anchor="ctr"/>
          <a:lstStyle/>
          <a:p>
            <a:pPr algn="ctr" eaLnBrk="1" hangingPunct="1">
              <a:defRPr/>
            </a:pPr>
            <a:endParaRPr lang="ru-RU" sz="2940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</a:endParaRPr>
          </a:p>
        </p:txBody>
      </p:sp>
      <p:sp>
        <p:nvSpPr>
          <p:cNvPr id="187402" name="Rectangle 15"/>
          <p:cNvSpPr>
            <a:spLocks noChangeArrowheads="1"/>
          </p:cNvSpPr>
          <p:nvPr/>
        </p:nvSpPr>
        <p:spPr bwMode="auto">
          <a:xfrm>
            <a:off x="376714" y="3017044"/>
            <a:ext cx="3545444" cy="11982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501" tIns="49252" rIns="98501" bIns="49252">
            <a:spAutoFit/>
          </a:bodyPr>
          <a:lstStyle>
            <a:lvl1pPr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1785" b="1">
                <a:solidFill>
                  <a:srgbClr val="000000"/>
                </a:solidFill>
                <a:latin typeface="Times New Roman" panose="02020603050405020304" pitchFamily="18" charset="0"/>
              </a:rPr>
              <a:t>МП «Поддержка </a:t>
            </a:r>
          </a:p>
          <a:p>
            <a:pPr algn="ctr" eaLnBrk="1" hangingPunct="1"/>
            <a:r>
              <a:rPr lang="ru-RU" altLang="ru-RU" sz="1785" b="1">
                <a:solidFill>
                  <a:srgbClr val="000000"/>
                </a:solidFill>
                <a:latin typeface="Times New Roman" panose="02020603050405020304" pitchFamily="18" charset="0"/>
              </a:rPr>
              <a:t>социально-ориентированных некоммерческих организаций» – 2,</a:t>
            </a:r>
            <a:r>
              <a:rPr lang="en-US" altLang="ru-RU" sz="1785" b="1">
                <a:solidFill>
                  <a:srgbClr val="000000"/>
                </a:solidFill>
                <a:latin typeface="Times New Roman" panose="02020603050405020304" pitchFamily="18" charset="0"/>
              </a:rPr>
              <a:t>5</a:t>
            </a:r>
            <a:r>
              <a:rPr lang="ru-RU" altLang="ru-RU" sz="1785" b="1">
                <a:solidFill>
                  <a:srgbClr val="000000"/>
                </a:solidFill>
                <a:latin typeface="Times New Roman" panose="02020603050405020304" pitchFamily="18" charset="0"/>
              </a:rPr>
              <a:t> млн. руб.</a:t>
            </a:r>
          </a:p>
        </p:txBody>
      </p:sp>
      <p:sp>
        <p:nvSpPr>
          <p:cNvPr id="187403" name="Прямоугольник 48"/>
          <p:cNvSpPr>
            <a:spLocks noChangeArrowheads="1"/>
          </p:cNvSpPr>
          <p:nvPr/>
        </p:nvSpPr>
        <p:spPr bwMode="auto">
          <a:xfrm>
            <a:off x="7064217" y="1470184"/>
            <a:ext cx="3297079" cy="9124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7518" tIns="43760" rIns="87518" bIns="43760">
            <a:spAutoFit/>
          </a:bodyPr>
          <a:lstStyle>
            <a:lvl1pPr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chemeClr val="tx2"/>
              </a:buClr>
              <a:buSzPct val="115000"/>
            </a:pPr>
            <a:r>
              <a:rPr lang="ru-RU" altLang="ru-RU" sz="1785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МП «Информатизация подразделений АМО и КСП» – 8,5 млн. руб.</a:t>
            </a:r>
          </a:p>
        </p:txBody>
      </p:sp>
      <p:sp>
        <p:nvSpPr>
          <p:cNvPr id="187404" name="Прямоугольник 48"/>
          <p:cNvSpPr>
            <a:spLocks noChangeArrowheads="1"/>
          </p:cNvSpPr>
          <p:nvPr/>
        </p:nvSpPr>
        <p:spPr bwMode="auto">
          <a:xfrm>
            <a:off x="4087177" y="2646998"/>
            <a:ext cx="2968705" cy="1461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7518" tIns="43760" rIns="87518" bIns="43760">
            <a:spAutoFit/>
          </a:bodyPr>
          <a:lstStyle>
            <a:lvl1pPr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chemeClr val="tx2"/>
              </a:buClr>
              <a:buSzPct val="115000"/>
            </a:pPr>
            <a:r>
              <a:rPr lang="ru-RU" altLang="ru-RU" sz="1785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МП «Программно-информационное сопровождение бюджетного процесса» </a:t>
            </a:r>
          </a:p>
          <a:p>
            <a:pPr algn="ctr" eaLnBrk="1" hangingPunct="1">
              <a:buClr>
                <a:schemeClr val="tx2"/>
              </a:buClr>
              <a:buSzPct val="115000"/>
            </a:pPr>
            <a:r>
              <a:rPr lang="ru-RU" altLang="ru-RU" sz="1785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2,4 млн. руб.</a:t>
            </a:r>
          </a:p>
        </p:txBody>
      </p:sp>
      <p:sp>
        <p:nvSpPr>
          <p:cNvPr id="5" name="Прямоугольник с двумя вырезанными противолежащими углами 31"/>
          <p:cNvSpPr/>
          <p:nvPr/>
        </p:nvSpPr>
        <p:spPr>
          <a:xfrm>
            <a:off x="7164229" y="2465309"/>
            <a:ext cx="3170396" cy="2506980"/>
          </a:xfrm>
          <a:prstGeom prst="snip2DiagRect">
            <a:avLst/>
          </a:prstGeom>
          <a:solidFill>
            <a:srgbClr val="FFCC99"/>
          </a:solidFill>
          <a:ln w="9525" algn="ctr">
            <a:solidFill>
              <a:srgbClr val="663300"/>
            </a:solidFill>
            <a:miter lim="800000"/>
            <a:headEnd/>
            <a:tailEnd/>
          </a:ln>
          <a:effectLst/>
        </p:spPr>
        <p:txBody>
          <a:bodyPr lIns="94158" tIns="47084" rIns="94158" bIns="47084" anchor="ctr"/>
          <a:lstStyle/>
          <a:p>
            <a:pPr algn="ctr" eaLnBrk="1" hangingPunct="1">
              <a:defRPr/>
            </a:pPr>
            <a:endParaRPr lang="ru-RU" sz="2940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</a:endParaRPr>
          </a:p>
        </p:txBody>
      </p:sp>
      <p:sp>
        <p:nvSpPr>
          <p:cNvPr id="187406" name="Прямоугольник 48"/>
          <p:cNvSpPr>
            <a:spLocks noChangeArrowheads="1"/>
          </p:cNvSpPr>
          <p:nvPr/>
        </p:nvSpPr>
        <p:spPr bwMode="auto">
          <a:xfrm>
            <a:off x="6915866" y="2426971"/>
            <a:ext cx="3522106" cy="2560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7518" tIns="43760" rIns="87518" bIns="43760">
            <a:spAutoFit/>
          </a:bodyPr>
          <a:lstStyle>
            <a:lvl1pPr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chemeClr val="tx2"/>
              </a:buClr>
              <a:buSzPct val="115000"/>
            </a:pPr>
            <a:r>
              <a:rPr lang="ru-RU" altLang="ru-RU" sz="1785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МП </a:t>
            </a:r>
            <a:r>
              <a:rPr lang="ru-RU" altLang="ru-RU" sz="1785" b="1">
                <a:solidFill>
                  <a:srgbClr val="000000"/>
                </a:solidFill>
                <a:latin typeface="Times New Roman" panose="02020603050405020304" pitchFamily="18" charset="0"/>
              </a:rPr>
              <a:t>«Создание условий </a:t>
            </a:r>
          </a:p>
          <a:p>
            <a:pPr algn="ctr" eaLnBrk="1" hangingPunct="1">
              <a:buClr>
                <a:schemeClr val="tx2"/>
              </a:buClr>
              <a:buSzPct val="115000"/>
            </a:pPr>
            <a:r>
              <a:rPr lang="ru-RU" altLang="ru-RU" sz="1785" b="1">
                <a:solidFill>
                  <a:srgbClr val="000000"/>
                </a:solidFill>
                <a:latin typeface="Times New Roman" panose="02020603050405020304" pitchFamily="18" charset="0"/>
              </a:rPr>
              <a:t>для обеспечения </a:t>
            </a:r>
          </a:p>
          <a:p>
            <a:pPr algn="ctr" eaLnBrk="1" hangingPunct="1">
              <a:buClr>
                <a:schemeClr val="tx2"/>
              </a:buClr>
              <a:buSzPct val="115000"/>
            </a:pPr>
            <a:r>
              <a:rPr lang="ru-RU" altLang="ru-RU" sz="1785" b="1">
                <a:solidFill>
                  <a:srgbClr val="000000"/>
                </a:solidFill>
                <a:latin typeface="Times New Roman" panose="02020603050405020304" pitchFamily="18" charset="0"/>
              </a:rPr>
              <a:t>стабильной деятельности администрации, ее </a:t>
            </a:r>
          </a:p>
          <a:p>
            <a:pPr algn="ctr" eaLnBrk="1" hangingPunct="1">
              <a:buClr>
                <a:schemeClr val="tx2"/>
              </a:buClr>
              <a:buSzPct val="115000"/>
            </a:pPr>
            <a:r>
              <a:rPr lang="ru-RU" altLang="ru-RU" sz="1785" b="1">
                <a:solidFill>
                  <a:srgbClr val="000000"/>
                </a:solidFill>
                <a:latin typeface="Times New Roman" panose="02020603050405020304" pitchFamily="18" charset="0"/>
              </a:rPr>
              <a:t>структурных подразделений </a:t>
            </a:r>
          </a:p>
          <a:p>
            <a:pPr algn="ctr" eaLnBrk="1" hangingPunct="1">
              <a:buClr>
                <a:schemeClr val="tx2"/>
              </a:buClr>
              <a:buSzPct val="115000"/>
            </a:pPr>
            <a:r>
              <a:rPr lang="ru-RU" altLang="ru-RU" sz="1785" b="1">
                <a:solidFill>
                  <a:srgbClr val="000000"/>
                </a:solidFill>
                <a:latin typeface="Times New Roman" panose="02020603050405020304" pitchFamily="18" charset="0"/>
              </a:rPr>
              <a:t>и контрольно-счетной </a:t>
            </a:r>
          </a:p>
          <a:p>
            <a:pPr algn="ctr" eaLnBrk="1" hangingPunct="1">
              <a:buClr>
                <a:schemeClr val="tx2"/>
              </a:buClr>
              <a:buSzPct val="115000"/>
            </a:pPr>
            <a:r>
              <a:rPr lang="ru-RU" altLang="ru-RU" sz="1785" b="1">
                <a:solidFill>
                  <a:srgbClr val="000000"/>
                </a:solidFill>
                <a:latin typeface="Times New Roman" panose="02020603050405020304" pitchFamily="18" charset="0"/>
              </a:rPr>
              <a:t>палаты муниципального образования Павловский район» </a:t>
            </a:r>
            <a:r>
              <a:rPr lang="ru-RU" altLang="ru-RU" sz="1785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4,8 млн. руб.</a:t>
            </a:r>
          </a:p>
        </p:txBody>
      </p:sp>
      <p:sp>
        <p:nvSpPr>
          <p:cNvPr id="6" name="Прямоугольник с двумя вырезанными противолежащими углами 37"/>
          <p:cNvSpPr/>
          <p:nvPr/>
        </p:nvSpPr>
        <p:spPr>
          <a:xfrm>
            <a:off x="491729" y="4320540"/>
            <a:ext cx="3443764" cy="1745219"/>
          </a:xfrm>
          <a:prstGeom prst="snip2DiagRect">
            <a:avLst/>
          </a:prstGeom>
          <a:solidFill>
            <a:srgbClr val="FFCC99"/>
          </a:solidFill>
          <a:ln w="9525" algn="ctr">
            <a:solidFill>
              <a:srgbClr val="663300"/>
            </a:solidFill>
            <a:miter lim="800000"/>
            <a:headEnd/>
            <a:tailEnd/>
          </a:ln>
          <a:effectLst/>
        </p:spPr>
        <p:txBody>
          <a:bodyPr lIns="94158" tIns="47084" rIns="94158" bIns="47084" anchor="ctr"/>
          <a:lstStyle/>
          <a:p>
            <a:pPr algn="ctr" eaLnBrk="1" hangingPunct="1">
              <a:defRPr/>
            </a:pPr>
            <a:endParaRPr lang="ru-RU" sz="2940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</a:endParaRPr>
          </a:p>
        </p:txBody>
      </p:sp>
      <p:sp>
        <p:nvSpPr>
          <p:cNvPr id="187408" name="Rectangle 15"/>
          <p:cNvSpPr>
            <a:spLocks noChangeArrowheads="1"/>
          </p:cNvSpPr>
          <p:nvPr/>
        </p:nvSpPr>
        <p:spPr bwMode="auto">
          <a:xfrm>
            <a:off x="391717" y="4310539"/>
            <a:ext cx="3703796" cy="1747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501" tIns="49252" rIns="98501" bIns="49252">
            <a:spAutoFit/>
          </a:bodyPr>
          <a:lstStyle>
            <a:lvl1pPr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1785" b="1">
                <a:solidFill>
                  <a:srgbClr val="000000"/>
                </a:solidFill>
                <a:latin typeface="Times New Roman" panose="02020603050405020304" pitchFamily="18" charset="0"/>
              </a:rPr>
              <a:t>МП «Строительство, </a:t>
            </a:r>
          </a:p>
          <a:p>
            <a:pPr algn="ctr" eaLnBrk="1" hangingPunct="1"/>
            <a:r>
              <a:rPr lang="ru-RU" altLang="ru-RU" sz="1785" b="1">
                <a:solidFill>
                  <a:srgbClr val="000000"/>
                </a:solidFill>
                <a:latin typeface="Times New Roman" panose="02020603050405020304" pitchFamily="18" charset="0"/>
              </a:rPr>
              <a:t>содержание и ремонт объектов муниципальной собственности муниципального образования Павловский район»</a:t>
            </a:r>
            <a:r>
              <a:rPr lang="ru-RU" altLang="ru-RU" sz="1785">
                <a:latin typeface="Times New Roman" panose="02020603050405020304" pitchFamily="18" charset="0"/>
              </a:rPr>
              <a:t> </a:t>
            </a:r>
          </a:p>
          <a:p>
            <a:pPr algn="ctr" eaLnBrk="1" hangingPunct="1"/>
            <a:r>
              <a:rPr lang="ru-RU" altLang="ru-RU" sz="1785" b="1">
                <a:solidFill>
                  <a:srgbClr val="000000"/>
                </a:solidFill>
                <a:latin typeface="Times New Roman" panose="02020603050405020304" pitchFamily="18" charset="0"/>
              </a:rPr>
              <a:t>– </a:t>
            </a:r>
            <a:r>
              <a:rPr lang="en-US" altLang="ru-RU" sz="1785" b="1">
                <a:solidFill>
                  <a:srgbClr val="000000"/>
                </a:solidFill>
                <a:latin typeface="Times New Roman" panose="02020603050405020304" pitchFamily="18" charset="0"/>
              </a:rPr>
              <a:t>163,7</a:t>
            </a:r>
            <a:r>
              <a:rPr lang="ru-RU" altLang="ru-RU" sz="1785" b="1">
                <a:solidFill>
                  <a:srgbClr val="000000"/>
                </a:solidFill>
                <a:latin typeface="Times New Roman" panose="02020603050405020304" pitchFamily="18" charset="0"/>
              </a:rPr>
              <a:t> млн. руб.</a:t>
            </a:r>
          </a:p>
        </p:txBody>
      </p:sp>
      <p:sp>
        <p:nvSpPr>
          <p:cNvPr id="21" name="Прямоугольник с двумя вырезанными противолежащими углами 31"/>
          <p:cNvSpPr/>
          <p:nvPr/>
        </p:nvSpPr>
        <p:spPr>
          <a:xfrm>
            <a:off x="7142561" y="5040631"/>
            <a:ext cx="3197066" cy="1151811"/>
          </a:xfrm>
          <a:prstGeom prst="snip2DiagRect">
            <a:avLst/>
          </a:prstGeom>
          <a:solidFill>
            <a:srgbClr val="FFCC99"/>
          </a:solidFill>
          <a:ln w="9525" algn="ctr">
            <a:solidFill>
              <a:srgbClr val="663300"/>
            </a:solidFill>
            <a:miter lim="800000"/>
            <a:headEnd/>
            <a:tailEnd/>
          </a:ln>
          <a:effectLst/>
        </p:spPr>
        <p:txBody>
          <a:bodyPr lIns="94158" tIns="47084" rIns="94158" bIns="47084" anchor="ctr"/>
          <a:lstStyle/>
          <a:p>
            <a:pPr algn="ctr" eaLnBrk="1" hangingPunct="1">
              <a:defRPr/>
            </a:pPr>
            <a:endParaRPr lang="ru-RU" sz="2940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</a:endParaRPr>
          </a:p>
        </p:txBody>
      </p:sp>
      <p:sp>
        <p:nvSpPr>
          <p:cNvPr id="187410" name="Прямоугольник 48"/>
          <p:cNvSpPr>
            <a:spLocks noChangeArrowheads="1"/>
          </p:cNvSpPr>
          <p:nvPr/>
        </p:nvSpPr>
        <p:spPr bwMode="auto">
          <a:xfrm>
            <a:off x="7055882" y="5067300"/>
            <a:ext cx="3258740" cy="1187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7518" tIns="43760" rIns="87518" bIns="43760">
            <a:spAutoFit/>
          </a:bodyPr>
          <a:lstStyle>
            <a:lvl1pPr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chemeClr val="tx2"/>
              </a:buClr>
              <a:buSzPct val="115000"/>
            </a:pPr>
            <a:r>
              <a:rPr lang="ru-RU" altLang="ru-RU" sz="1785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МП «Улучшение условий </a:t>
            </a:r>
          </a:p>
          <a:p>
            <a:pPr algn="ctr" eaLnBrk="1" hangingPunct="1">
              <a:buClr>
                <a:schemeClr val="tx2"/>
              </a:buClr>
              <a:buSzPct val="115000"/>
            </a:pPr>
            <a:r>
              <a:rPr lang="ru-RU" altLang="ru-RU" sz="1785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охраны труда в АМО Павловский район» </a:t>
            </a:r>
          </a:p>
          <a:p>
            <a:pPr algn="ctr" eaLnBrk="1" hangingPunct="1">
              <a:buClr>
                <a:schemeClr val="tx2"/>
              </a:buClr>
              <a:buSzPct val="115000"/>
            </a:pPr>
            <a:r>
              <a:rPr lang="ru-RU" altLang="ru-RU" sz="1785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1,0 млн. руб.</a:t>
            </a:r>
          </a:p>
        </p:txBody>
      </p:sp>
      <p:pic>
        <p:nvPicPr>
          <p:cNvPr id="187411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61825" y="6340793"/>
            <a:ext cx="4253865" cy="696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7412" name="Прямоугольник 48"/>
          <p:cNvSpPr>
            <a:spLocks noChangeArrowheads="1"/>
          </p:cNvSpPr>
          <p:nvPr/>
        </p:nvSpPr>
        <p:spPr bwMode="auto">
          <a:xfrm>
            <a:off x="1461851" y="6387465"/>
            <a:ext cx="3695461" cy="637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7518" tIns="43760" rIns="87518" bIns="43760">
            <a:spAutoFit/>
          </a:bodyPr>
          <a:lstStyle>
            <a:lvl1pPr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chemeClr val="tx2"/>
              </a:buClr>
              <a:buSzPct val="115000"/>
            </a:pPr>
            <a:r>
              <a:rPr lang="ru-RU" altLang="ru-RU" sz="1785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МП «Развитие здравоохранения» </a:t>
            </a:r>
          </a:p>
          <a:p>
            <a:pPr algn="ctr" eaLnBrk="1" hangingPunct="1">
              <a:buClr>
                <a:schemeClr val="tx2"/>
              </a:buClr>
              <a:buSzPct val="115000"/>
            </a:pPr>
            <a:r>
              <a:rPr lang="ru-RU" altLang="ru-RU" sz="1785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1,0 млн. руб.</a:t>
            </a:r>
          </a:p>
        </p:txBody>
      </p:sp>
      <p:pic>
        <p:nvPicPr>
          <p:cNvPr id="187413" name="Рисунок 2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87190" y="4395550"/>
            <a:ext cx="2868692" cy="1670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7414" name="Прямоугольник 48"/>
          <p:cNvSpPr>
            <a:spLocks noChangeArrowheads="1"/>
          </p:cNvSpPr>
          <p:nvPr/>
        </p:nvSpPr>
        <p:spPr bwMode="auto">
          <a:xfrm>
            <a:off x="4173855" y="4537234"/>
            <a:ext cx="2795350" cy="1381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7518" tIns="43760" rIns="87518" bIns="43760">
            <a:spAutoFit/>
          </a:bodyPr>
          <a:lstStyle>
            <a:lvl1pPr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chemeClr val="tx2"/>
              </a:buClr>
              <a:buSzPct val="115000"/>
            </a:pPr>
            <a:r>
              <a:rPr lang="ru-RU" altLang="ru-RU" sz="168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МП </a:t>
            </a:r>
            <a:r>
              <a:rPr lang="ru-RU" altLang="ru-RU" sz="168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«Гармонизация межнациональных отношений и развитие национально-культурных традиций» </a:t>
            </a:r>
            <a:r>
              <a:rPr lang="ru-RU" altLang="ru-RU" sz="168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0,1 млн. руб.</a:t>
            </a:r>
          </a:p>
        </p:txBody>
      </p:sp>
      <p:pic>
        <p:nvPicPr>
          <p:cNvPr id="187415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80760" y="6387465"/>
            <a:ext cx="3803809" cy="695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7416" name="Прямоугольник 48"/>
          <p:cNvSpPr>
            <a:spLocks noChangeArrowheads="1"/>
          </p:cNvSpPr>
          <p:nvPr/>
        </p:nvSpPr>
        <p:spPr bwMode="auto">
          <a:xfrm>
            <a:off x="6062425" y="6432471"/>
            <a:ext cx="3822144" cy="605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7518" tIns="43760" rIns="87518" bIns="43760">
            <a:spAutoFit/>
          </a:bodyPr>
          <a:lstStyle>
            <a:lvl1pPr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chemeClr val="tx2"/>
              </a:buClr>
              <a:buSzPct val="115000"/>
            </a:pPr>
            <a:r>
              <a:rPr lang="ru-RU" altLang="ru-RU" sz="168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МП «Доступная среда в МО Павловский район» – 0,04 млн. руб.</a:t>
            </a:r>
          </a:p>
        </p:txBody>
      </p:sp>
    </p:spTree>
    <p:extLst>
      <p:ext uri="{BB962C8B-B14F-4D97-AF65-F5344CB8AC3E}">
        <p14:creationId xmlns:p14="http://schemas.microsoft.com/office/powerpoint/2010/main" xmlns="" val="342174636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AutoShape 2"/>
          <p:cNvSpPr>
            <a:spLocks noChangeArrowheads="1"/>
          </p:cNvSpPr>
          <p:nvPr/>
        </p:nvSpPr>
        <p:spPr bwMode="auto">
          <a:xfrm>
            <a:off x="450056" y="421720"/>
            <a:ext cx="9007793" cy="971788"/>
          </a:xfrm>
          <a:prstGeom prst="flowChartAlternateProcess">
            <a:avLst/>
          </a:prstGeom>
          <a:solidFill>
            <a:srgbClr val="C0C0C0">
              <a:alpha val="49019"/>
            </a:srgbClr>
          </a:solidFill>
          <a:ln w="9525">
            <a:miter lim="800000"/>
            <a:headEnd/>
            <a:tailEnd/>
          </a:ln>
          <a:effectLst/>
          <a:scene3d>
            <a:camera prst="legacyPerspectiveBottomLeft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C0C0C0"/>
            </a:extrusionClr>
          </a:sp3d>
          <a:extLst/>
        </p:spPr>
        <p:txBody>
          <a:bodyPr wrap="none" lIns="98464" tIns="49235" rIns="98464" bIns="49235" anchor="ctr">
            <a:flatTx/>
          </a:bodyPr>
          <a:lstStyle>
            <a:lvl1pPr algn="l" defTabSz="957263"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 sz="3400">
                <a:solidFill>
                  <a:schemeClr val="tx1"/>
                </a:solidFill>
                <a:latin typeface="Arial" charset="0"/>
              </a:defRPr>
            </a:lvl1pPr>
            <a:lvl2pPr marL="692150" indent="-266700" algn="l" defTabSz="957263" eaLnBrk="0" hangingPunct="0">
              <a:spcBef>
                <a:spcPct val="20000"/>
              </a:spcBef>
              <a:buFont typeface="Wingdings" pitchFamily="2" charset="2"/>
              <a:buChar char="§"/>
              <a:defRPr sz="3000">
                <a:solidFill>
                  <a:schemeClr val="tx1"/>
                </a:solidFill>
                <a:latin typeface="Arial" charset="0"/>
              </a:defRPr>
            </a:lvl2pPr>
            <a:lvl3pPr marL="1063625" indent="-212725" algn="l" defTabSz="957263"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 sz="2500">
                <a:solidFill>
                  <a:schemeClr val="tx1"/>
                </a:solidFill>
                <a:latin typeface="Arial" charset="0"/>
              </a:defRPr>
            </a:lvl3pPr>
            <a:lvl4pPr marL="1490663" indent="-212725" algn="l" defTabSz="957263" eaLnBrk="0" hangingPunct="0">
              <a:spcBef>
                <a:spcPct val="20000"/>
              </a:spcBef>
              <a:buFont typeface="Wingdings" pitchFamily="2" charset="2"/>
              <a:buChar char="§"/>
              <a:defRPr sz="2100">
                <a:solidFill>
                  <a:schemeClr val="tx1"/>
                </a:solidFill>
                <a:latin typeface="Arial" charset="0"/>
              </a:defRPr>
            </a:lvl4pPr>
            <a:lvl5pPr marL="1916113" indent="-212725" algn="l" defTabSz="957263"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 sz="2100">
                <a:solidFill>
                  <a:schemeClr val="tx1"/>
                </a:solidFill>
                <a:latin typeface="Arial" charset="0"/>
              </a:defRPr>
            </a:lvl5pPr>
            <a:lvl6pPr marL="2373313" indent="-212725" defTabSz="95726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100">
                <a:solidFill>
                  <a:schemeClr val="tx1"/>
                </a:solidFill>
                <a:latin typeface="Arial" charset="0"/>
              </a:defRPr>
            </a:lvl6pPr>
            <a:lvl7pPr marL="2830513" indent="-212725" defTabSz="95726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100">
                <a:solidFill>
                  <a:schemeClr val="tx1"/>
                </a:solidFill>
                <a:latin typeface="Arial" charset="0"/>
              </a:defRPr>
            </a:lvl7pPr>
            <a:lvl8pPr marL="3287713" indent="-212725" defTabSz="95726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100">
                <a:solidFill>
                  <a:schemeClr val="tx1"/>
                </a:solidFill>
                <a:latin typeface="Arial" charset="0"/>
              </a:defRPr>
            </a:lvl8pPr>
            <a:lvl9pPr marL="3744913" indent="-212725" defTabSz="95726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1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 typeface="Wingdings" pitchFamily="2" charset="2"/>
              <a:buNone/>
              <a:defRPr/>
            </a:pPr>
            <a:r>
              <a:rPr lang="ru-RU" altLang="ru-RU" sz="3255" b="1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Arial" charset="0"/>
              </a:rPr>
              <a:t>Сельское хозяйство и рыболовство </a:t>
            </a:r>
          </a:p>
          <a:p>
            <a:pPr eaLnBrk="1" hangingPunct="1">
              <a:spcBef>
                <a:spcPct val="0"/>
              </a:spcBef>
              <a:buFont typeface="Wingdings" pitchFamily="2" charset="2"/>
              <a:buNone/>
              <a:defRPr/>
            </a:pPr>
            <a:r>
              <a:rPr lang="ru-RU" altLang="ru-RU" sz="2940" b="1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Arial" charset="0"/>
              </a:rPr>
              <a:t>расходы на 2026 год составят 18,4 млн. руб.</a:t>
            </a:r>
          </a:p>
        </p:txBody>
      </p:sp>
      <p:sp>
        <p:nvSpPr>
          <p:cNvPr id="190467" name="AutoShape 3"/>
          <p:cNvSpPr>
            <a:spLocks noChangeArrowheads="1"/>
          </p:cNvSpPr>
          <p:nvPr/>
        </p:nvSpPr>
        <p:spPr bwMode="auto">
          <a:xfrm>
            <a:off x="450056" y="1536859"/>
            <a:ext cx="8189357" cy="2338626"/>
          </a:xfrm>
          <a:prstGeom prst="roundRect">
            <a:avLst>
              <a:gd name="adj" fmla="val 16667"/>
            </a:avLst>
          </a:prstGeom>
          <a:solidFill>
            <a:srgbClr val="FFCC99">
              <a:alpha val="49019"/>
            </a:srgbClr>
          </a:solidFill>
          <a:ln w="9525">
            <a:round/>
            <a:headEnd/>
            <a:tailEnd/>
          </a:ln>
          <a:scene3d>
            <a:camera prst="legacyPerspectiveBottomLeft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C0C0C0"/>
            </a:extrusionClr>
            <a:contourClr>
              <a:srgbClr val="FFCC99"/>
            </a:contourClr>
          </a:sp3d>
        </p:spPr>
        <p:txBody>
          <a:bodyPr lIns="98464" tIns="49235" rIns="98464" bIns="49235" anchor="ctr" anchorCtr="1">
            <a:flatTx/>
          </a:bodyPr>
          <a:lstStyle>
            <a:lvl1pPr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buClr>
                <a:schemeClr val="tx2"/>
              </a:buClr>
              <a:buSzPct val="115000"/>
            </a:pPr>
            <a:endParaRPr lang="ru-RU" altLang="ru-RU" sz="1575" b="1">
              <a:solidFill>
                <a:schemeClr val="bg2"/>
              </a:solidFill>
            </a:endParaRPr>
          </a:p>
        </p:txBody>
      </p:sp>
      <p:sp>
        <p:nvSpPr>
          <p:cNvPr id="190468" name="AutoShape 4"/>
          <p:cNvSpPr>
            <a:spLocks noChangeArrowheads="1"/>
          </p:cNvSpPr>
          <p:nvPr/>
        </p:nvSpPr>
        <p:spPr bwMode="auto">
          <a:xfrm>
            <a:off x="448390" y="4013836"/>
            <a:ext cx="8194358" cy="1031796"/>
          </a:xfrm>
          <a:prstGeom prst="roundRect">
            <a:avLst>
              <a:gd name="adj" fmla="val 16667"/>
            </a:avLst>
          </a:prstGeom>
          <a:solidFill>
            <a:srgbClr val="FFCC99">
              <a:alpha val="49019"/>
            </a:srgbClr>
          </a:solidFill>
          <a:ln w="9525">
            <a:round/>
            <a:headEnd/>
            <a:tailEnd/>
          </a:ln>
          <a:scene3d>
            <a:camera prst="legacyPerspectiveBottomLeft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C0C0C0"/>
            </a:extrusionClr>
            <a:contourClr>
              <a:srgbClr val="FFCC99"/>
            </a:contourClr>
          </a:sp3d>
        </p:spPr>
        <p:txBody>
          <a:bodyPr lIns="98464" tIns="49235" rIns="98464" bIns="49235" anchor="ctr" anchorCtr="1">
            <a:flatTx/>
          </a:bodyPr>
          <a:lstStyle>
            <a:lvl1pPr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chemeClr val="tx2"/>
              </a:buClr>
              <a:buSzPct val="115000"/>
            </a:pPr>
            <a:endParaRPr lang="ru-RU" altLang="ru-RU" sz="1680" b="1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90469" name="AutoShape 6"/>
          <p:cNvSpPr>
            <a:spLocks noChangeArrowheads="1"/>
          </p:cNvSpPr>
          <p:nvPr/>
        </p:nvSpPr>
        <p:spPr bwMode="auto">
          <a:xfrm>
            <a:off x="8639414" y="1808561"/>
            <a:ext cx="1961911" cy="1788556"/>
          </a:xfrm>
          <a:prstGeom prst="chevron">
            <a:avLst>
              <a:gd name="adj" fmla="val 43537"/>
            </a:avLst>
          </a:prstGeom>
          <a:solidFill>
            <a:schemeClr val="accent2">
              <a:alpha val="47842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lIns="98464" tIns="49235" rIns="98464" bIns="49235" anchor="ctr"/>
          <a:lstStyle>
            <a:lvl1pPr defTabSz="9382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 defTabSz="9382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 defTabSz="9382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 defTabSz="9382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 defTabSz="9382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chemeClr val="tx2"/>
              </a:buClr>
              <a:buSzPct val="115000"/>
            </a:pPr>
            <a:r>
              <a:rPr lang="ru-RU" altLang="ru-RU" sz="1995" b="1" i="1">
                <a:solidFill>
                  <a:srgbClr val="000000"/>
                </a:solidFill>
                <a:cs typeface="Arial" panose="020B0604020202020204" pitchFamily="34" charset="0"/>
              </a:rPr>
              <a:t>          </a:t>
            </a:r>
            <a:r>
              <a:rPr lang="ru-RU" altLang="ru-RU" sz="1890" b="1" i="1">
                <a:solidFill>
                  <a:srgbClr val="000000"/>
                </a:solidFill>
                <a:cs typeface="Arial" panose="020B0604020202020204" pitchFamily="34" charset="0"/>
              </a:rPr>
              <a:t>0,6 млн.р</a:t>
            </a:r>
            <a:r>
              <a:rPr lang="ru-RU" altLang="ru-RU" sz="1995" b="1" i="1">
                <a:solidFill>
                  <a:srgbClr val="000000"/>
                </a:solidFill>
                <a:cs typeface="Arial" panose="020B0604020202020204" pitchFamily="34" charset="0"/>
              </a:rPr>
              <a:t>.</a:t>
            </a:r>
          </a:p>
        </p:txBody>
      </p:sp>
      <p:sp>
        <p:nvSpPr>
          <p:cNvPr id="190470" name="AutoShape 7"/>
          <p:cNvSpPr>
            <a:spLocks noChangeArrowheads="1"/>
          </p:cNvSpPr>
          <p:nvPr/>
        </p:nvSpPr>
        <p:spPr bwMode="auto">
          <a:xfrm>
            <a:off x="8776098" y="4013836"/>
            <a:ext cx="1663541" cy="1031796"/>
          </a:xfrm>
          <a:prstGeom prst="chevron">
            <a:avLst>
              <a:gd name="adj" fmla="val 31305"/>
            </a:avLst>
          </a:prstGeom>
          <a:solidFill>
            <a:srgbClr val="3366FF">
              <a:alpha val="45097"/>
            </a:srgbClr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lIns="98464" tIns="49235" rIns="98464" bIns="49235" anchor="ctr"/>
          <a:lstStyle>
            <a:lvl1pPr defTabSz="9382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 defTabSz="9382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 defTabSz="9382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 defTabSz="9382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 defTabSz="9382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chemeClr val="tx2"/>
              </a:buClr>
              <a:buSzPct val="115000"/>
            </a:pPr>
            <a:endParaRPr lang="ru-RU" altLang="ru-RU" sz="1995" b="1" i="1">
              <a:cs typeface="Arial" panose="020B0604020202020204" pitchFamily="34" charset="0"/>
            </a:endParaRPr>
          </a:p>
          <a:p>
            <a:pPr algn="ctr" eaLnBrk="1" hangingPunct="1">
              <a:buClr>
                <a:schemeClr val="tx2"/>
              </a:buClr>
              <a:buSzPct val="115000"/>
            </a:pPr>
            <a:r>
              <a:rPr lang="ru-RU" altLang="ru-RU" sz="1995" b="1" i="1">
                <a:solidFill>
                  <a:srgbClr val="000000"/>
                </a:solidFill>
                <a:cs typeface="Arial" panose="020B0604020202020204" pitchFamily="34" charset="0"/>
              </a:rPr>
              <a:t>     </a:t>
            </a:r>
            <a:r>
              <a:rPr lang="ru-RU" altLang="ru-RU" sz="1995" b="1" i="1">
                <a:solidFill>
                  <a:schemeClr val="tx1"/>
                </a:solidFill>
                <a:cs typeface="Arial" panose="020B0604020202020204" pitchFamily="34" charset="0"/>
              </a:rPr>
              <a:t>12,6 млн.р.</a:t>
            </a:r>
          </a:p>
          <a:p>
            <a:pPr algn="ctr" eaLnBrk="1" hangingPunct="1">
              <a:buClr>
                <a:schemeClr val="tx2"/>
              </a:buClr>
              <a:buSzPct val="115000"/>
            </a:pPr>
            <a:endParaRPr lang="ru-RU" altLang="ru-RU" sz="231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90471" name="AutoShape 12"/>
          <p:cNvSpPr>
            <a:spLocks noChangeArrowheads="1"/>
          </p:cNvSpPr>
          <p:nvPr/>
        </p:nvSpPr>
        <p:spPr bwMode="auto">
          <a:xfrm>
            <a:off x="448391" y="6145769"/>
            <a:ext cx="8256031" cy="688419"/>
          </a:xfrm>
          <a:prstGeom prst="roundRect">
            <a:avLst>
              <a:gd name="adj" fmla="val 16667"/>
            </a:avLst>
          </a:prstGeom>
          <a:solidFill>
            <a:srgbClr val="FFCC99">
              <a:alpha val="49019"/>
            </a:srgbClr>
          </a:solidFill>
          <a:ln w="9525">
            <a:round/>
            <a:headEnd/>
            <a:tailEnd/>
          </a:ln>
          <a:scene3d>
            <a:camera prst="legacyPerspectiveBottomLeft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C0C0C0"/>
            </a:extrusionClr>
            <a:contourClr>
              <a:srgbClr val="FFCC99"/>
            </a:contourClr>
          </a:sp3d>
        </p:spPr>
        <p:txBody>
          <a:bodyPr lIns="98464" tIns="49235" rIns="98464" bIns="49235" anchor="ctr" anchorCtr="1">
            <a:flatTx/>
          </a:bodyPr>
          <a:lstStyle>
            <a:lvl1pPr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chemeClr val="tx2"/>
              </a:buClr>
              <a:buSzPct val="115000"/>
            </a:pPr>
            <a:endParaRPr lang="ru-RU" altLang="ru-RU" sz="525" b="1" i="1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90472" name="AutoShape 9"/>
          <p:cNvSpPr>
            <a:spLocks noChangeArrowheads="1"/>
          </p:cNvSpPr>
          <p:nvPr/>
        </p:nvSpPr>
        <p:spPr bwMode="auto">
          <a:xfrm>
            <a:off x="8771097" y="6145769"/>
            <a:ext cx="1651874" cy="618410"/>
          </a:xfrm>
          <a:prstGeom prst="chevron">
            <a:avLst>
              <a:gd name="adj" fmla="val 52904"/>
            </a:avLst>
          </a:prstGeom>
          <a:solidFill>
            <a:srgbClr val="00FF00">
              <a:alpha val="21960"/>
            </a:srgbClr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lIns="98464" tIns="49235" rIns="98464" bIns="49235" anchor="ctr"/>
          <a:lstStyle>
            <a:lvl1pPr defTabSz="9382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 defTabSz="9382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 defTabSz="9382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 defTabSz="9382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 defTabSz="9382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chemeClr val="tx2"/>
              </a:buClr>
              <a:buSzPct val="115000"/>
            </a:pPr>
            <a:r>
              <a:rPr lang="ru-RU" altLang="ru-RU" sz="1995" b="1" i="1">
                <a:cs typeface="Arial" panose="020B0604020202020204" pitchFamily="34" charset="0"/>
              </a:rPr>
              <a:t>    </a:t>
            </a:r>
            <a:r>
              <a:rPr lang="ru-RU" altLang="ru-RU" sz="1995" b="1" i="1">
                <a:solidFill>
                  <a:srgbClr val="000000"/>
                </a:solidFill>
                <a:cs typeface="Arial" panose="020B0604020202020204" pitchFamily="34" charset="0"/>
              </a:rPr>
              <a:t>4,7 млн.р.</a:t>
            </a:r>
          </a:p>
        </p:txBody>
      </p:sp>
      <p:sp>
        <p:nvSpPr>
          <p:cNvPr id="190473" name="Прямоугольник 2"/>
          <p:cNvSpPr>
            <a:spLocks noChangeArrowheads="1"/>
          </p:cNvSpPr>
          <p:nvPr/>
        </p:nvSpPr>
        <p:spPr bwMode="auto">
          <a:xfrm>
            <a:off x="378381" y="1375516"/>
            <a:ext cx="7360920" cy="2802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7546" tIns="43776" rIns="87546" bIns="43776" anchor="ctr">
            <a:spAutoFit/>
          </a:bodyPr>
          <a:lstStyle>
            <a:lvl1pPr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/>
            <a:endParaRPr lang="ru-RU" altLang="ru-RU" sz="945" dirty="0"/>
          </a:p>
          <a:p>
            <a:pPr algn="just" eaLnBrk="1" hangingPunct="1"/>
            <a:endParaRPr lang="ru-RU" altLang="ru-RU" sz="945" dirty="0"/>
          </a:p>
          <a:p>
            <a:pPr algn="just" eaLnBrk="1" hangingPunct="1"/>
            <a:r>
              <a:rPr lang="ru-RU" altLang="ru-RU" sz="1575" dirty="0">
                <a:solidFill>
                  <a:schemeClr val="tx1"/>
                </a:solidFill>
              </a:rPr>
              <a:t>Муниципальная программа «Развитие рыбоводства и осуществление деятельности по обращению с животными без владельцев в муниципальном образовании Павловский район» (Осуществление государственных полномочий Краснодарского края в области обращения с животными, предусмотренных законодательством в области обращения с животными, в том числе организации мероприятий при осуществлении деятельности по обращению с животными без владельцев на территории муниципальных образований Краснодарского края) </a:t>
            </a:r>
          </a:p>
          <a:p>
            <a:pPr algn="just" eaLnBrk="1" hangingPunct="1"/>
            <a:r>
              <a:rPr lang="ru-RU" altLang="ru-RU" sz="1575" b="1" dirty="0">
                <a:solidFill>
                  <a:srgbClr val="6B6B99"/>
                </a:solidFill>
              </a:rPr>
              <a:t>(в </a:t>
            </a:r>
            <a:r>
              <a:rPr lang="ru-RU" altLang="ru-RU" sz="1575" b="1" dirty="0" smtClean="0">
                <a:solidFill>
                  <a:srgbClr val="6B6B99"/>
                </a:solidFill>
              </a:rPr>
              <a:t>2027 </a:t>
            </a:r>
            <a:r>
              <a:rPr lang="ru-RU" altLang="ru-RU" sz="1575" b="1" dirty="0">
                <a:solidFill>
                  <a:srgbClr val="6B6B99"/>
                </a:solidFill>
              </a:rPr>
              <a:t>г. и </a:t>
            </a:r>
            <a:r>
              <a:rPr lang="ru-RU" altLang="ru-RU" sz="1575" b="1" dirty="0" smtClean="0">
                <a:solidFill>
                  <a:srgbClr val="6B6B99"/>
                </a:solidFill>
              </a:rPr>
              <a:t>2028 </a:t>
            </a:r>
            <a:r>
              <a:rPr lang="ru-RU" altLang="ru-RU" sz="1575" b="1" dirty="0">
                <a:solidFill>
                  <a:srgbClr val="6B6B99"/>
                </a:solidFill>
              </a:rPr>
              <a:t>г. по 0,5 млн. руб.)</a:t>
            </a:r>
            <a:endParaRPr lang="ru-RU" altLang="ru-RU" sz="1575" b="1" i="1" dirty="0">
              <a:solidFill>
                <a:schemeClr val="bg2"/>
              </a:solidFill>
              <a:cs typeface="Arial" panose="020B0604020202020204" pitchFamily="34" charset="0"/>
            </a:endParaRPr>
          </a:p>
          <a:p>
            <a:pPr algn="just" eaLnBrk="1" hangingPunct="1"/>
            <a:endParaRPr lang="ru-RU" altLang="ru-RU" sz="1575" b="1" dirty="0">
              <a:solidFill>
                <a:srgbClr val="6B6B99"/>
              </a:solidFill>
            </a:endParaRPr>
          </a:p>
        </p:txBody>
      </p:sp>
      <p:sp>
        <p:nvSpPr>
          <p:cNvPr id="190474" name="Прямоугольник 3"/>
          <p:cNvSpPr>
            <a:spLocks noChangeArrowheads="1"/>
          </p:cNvSpPr>
          <p:nvPr/>
        </p:nvSpPr>
        <p:spPr bwMode="auto">
          <a:xfrm>
            <a:off x="448390" y="4224101"/>
            <a:ext cx="7497604" cy="815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7546" tIns="43776" rIns="87546" bIns="43776">
            <a:spAutoFit/>
          </a:bodyPr>
          <a:lstStyle>
            <a:lvl1pPr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/>
            <a:r>
              <a:rPr lang="ru-RU" altLang="ru-RU" sz="1575" dirty="0">
                <a:solidFill>
                  <a:schemeClr val="tx1"/>
                </a:solidFill>
              </a:rPr>
              <a:t>Осуществление отдельных государственных полномочий Краснодарского края по поддержке сельскохозяйственного производства </a:t>
            </a:r>
          </a:p>
          <a:p>
            <a:pPr algn="just" eaLnBrk="1" hangingPunct="1"/>
            <a:r>
              <a:rPr lang="ru-RU" altLang="ru-RU" sz="1575" b="1" dirty="0">
                <a:solidFill>
                  <a:srgbClr val="6B6B99"/>
                </a:solidFill>
              </a:rPr>
              <a:t>(в 202</a:t>
            </a:r>
            <a:r>
              <a:rPr lang="en-US" altLang="ru-RU" sz="1575" b="1" dirty="0">
                <a:solidFill>
                  <a:srgbClr val="6B6B99"/>
                </a:solidFill>
              </a:rPr>
              <a:t>7</a:t>
            </a:r>
            <a:r>
              <a:rPr lang="ru-RU" altLang="ru-RU" sz="1575" b="1" dirty="0">
                <a:solidFill>
                  <a:srgbClr val="6B6B99"/>
                </a:solidFill>
              </a:rPr>
              <a:t> г. и 202</a:t>
            </a:r>
            <a:r>
              <a:rPr lang="en-US" altLang="ru-RU" sz="1575" b="1" dirty="0">
                <a:solidFill>
                  <a:srgbClr val="6B6B99"/>
                </a:solidFill>
              </a:rPr>
              <a:t>8</a:t>
            </a:r>
            <a:r>
              <a:rPr lang="ru-RU" altLang="ru-RU" sz="1575" b="1" dirty="0">
                <a:solidFill>
                  <a:srgbClr val="6B6B99"/>
                </a:solidFill>
              </a:rPr>
              <a:t> г. по 12,</a:t>
            </a:r>
            <a:r>
              <a:rPr lang="en-US" altLang="ru-RU" sz="1575" b="1" dirty="0">
                <a:solidFill>
                  <a:srgbClr val="6B6B99"/>
                </a:solidFill>
              </a:rPr>
              <a:t>6</a:t>
            </a:r>
            <a:r>
              <a:rPr lang="ru-RU" altLang="ru-RU" sz="1575" b="1" dirty="0">
                <a:solidFill>
                  <a:srgbClr val="6B6B99"/>
                </a:solidFill>
              </a:rPr>
              <a:t> млн. руб.)</a:t>
            </a:r>
          </a:p>
        </p:txBody>
      </p:sp>
      <p:sp>
        <p:nvSpPr>
          <p:cNvPr id="190475" name="TextBox 5"/>
          <p:cNvSpPr txBox="1">
            <a:spLocks noChangeArrowheads="1"/>
          </p:cNvSpPr>
          <p:nvPr/>
        </p:nvSpPr>
        <p:spPr bwMode="auto">
          <a:xfrm>
            <a:off x="516731" y="6284119"/>
            <a:ext cx="7575947" cy="5731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7546" tIns="43776" rIns="87546" bIns="43776">
            <a:spAutoFit/>
          </a:bodyPr>
          <a:lstStyle>
            <a:lvl1pPr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/>
            <a:r>
              <a:rPr lang="ru-RU" altLang="ru-RU" sz="1575">
                <a:solidFill>
                  <a:srgbClr val="000000"/>
                </a:solidFill>
                <a:cs typeface="Arial" panose="020B0604020202020204" pitchFamily="34" charset="0"/>
              </a:rPr>
              <a:t>Обеспечение деятельности МБУ ИКЦ «Павловский»                                   </a:t>
            </a:r>
          </a:p>
          <a:p>
            <a:pPr algn="just" eaLnBrk="1" hangingPunct="1"/>
            <a:r>
              <a:rPr lang="ru-RU" altLang="ru-RU" sz="1575" b="1">
                <a:solidFill>
                  <a:srgbClr val="6B6B99"/>
                </a:solidFill>
              </a:rPr>
              <a:t>(в 2027 г. – 4,9 млн. руб., в 2028 г. – 5,0 млн. руб.)</a:t>
            </a:r>
          </a:p>
        </p:txBody>
      </p:sp>
      <p:sp>
        <p:nvSpPr>
          <p:cNvPr id="190476" name="AutoShape 12"/>
          <p:cNvSpPr>
            <a:spLocks noChangeArrowheads="1"/>
          </p:cNvSpPr>
          <p:nvPr/>
        </p:nvSpPr>
        <p:spPr bwMode="auto">
          <a:xfrm>
            <a:off x="448391" y="5182316"/>
            <a:ext cx="8256031" cy="783431"/>
          </a:xfrm>
          <a:prstGeom prst="roundRect">
            <a:avLst>
              <a:gd name="adj" fmla="val 16667"/>
            </a:avLst>
          </a:prstGeom>
          <a:solidFill>
            <a:srgbClr val="FFCC99">
              <a:alpha val="49019"/>
            </a:srgbClr>
          </a:solidFill>
          <a:ln w="9525">
            <a:round/>
            <a:headEnd/>
            <a:tailEnd/>
          </a:ln>
          <a:scene3d>
            <a:camera prst="legacyPerspectiveBottomLeft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C0C0C0"/>
            </a:extrusionClr>
            <a:contourClr>
              <a:srgbClr val="FFCC99"/>
            </a:contourClr>
          </a:sp3d>
        </p:spPr>
        <p:txBody>
          <a:bodyPr lIns="98464" tIns="49235" rIns="98464" bIns="49235" anchor="ctr" anchorCtr="1">
            <a:flatTx/>
          </a:bodyPr>
          <a:lstStyle>
            <a:lvl1pPr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chemeClr val="tx2"/>
              </a:buClr>
              <a:buSzPct val="115000"/>
            </a:pPr>
            <a:endParaRPr lang="ru-RU" altLang="ru-RU" sz="525" b="1" i="1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90477" name="Прямоугольник 13"/>
          <p:cNvSpPr>
            <a:spLocks noChangeArrowheads="1"/>
          </p:cNvSpPr>
          <p:nvPr/>
        </p:nvSpPr>
        <p:spPr bwMode="auto">
          <a:xfrm>
            <a:off x="516732" y="5250657"/>
            <a:ext cx="7979331" cy="823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614" tIns="47807" rIns="95614" bIns="47807">
            <a:spAutoFit/>
          </a:bodyPr>
          <a:lstStyle>
            <a:lvl1pPr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/>
            <a:r>
              <a:rPr lang="ru-RU" altLang="ru-RU" sz="1575">
                <a:solidFill>
                  <a:schemeClr val="tx1"/>
                </a:solidFill>
              </a:rPr>
              <a:t>Муниципальная программа «Организация трудового соревнования на уборке </a:t>
            </a:r>
          </a:p>
          <a:p>
            <a:pPr algn="just" eaLnBrk="1" hangingPunct="1"/>
            <a:r>
              <a:rPr lang="ru-RU" altLang="ru-RU" sz="1575">
                <a:solidFill>
                  <a:schemeClr val="tx1"/>
                </a:solidFill>
              </a:rPr>
              <a:t>урожая зерновых колосовых и зернобобовых культур и подведение итогов </a:t>
            </a:r>
          </a:p>
          <a:p>
            <a:pPr algn="just" eaLnBrk="1" hangingPunct="1"/>
            <a:r>
              <a:rPr lang="ru-RU" altLang="ru-RU" sz="1575">
                <a:solidFill>
                  <a:schemeClr val="tx1"/>
                </a:solidFill>
              </a:rPr>
              <a:t>уборки в Павловском районе»</a:t>
            </a:r>
          </a:p>
        </p:txBody>
      </p:sp>
      <p:sp>
        <p:nvSpPr>
          <p:cNvPr id="190478" name="AutoShape 9"/>
          <p:cNvSpPr>
            <a:spLocks noChangeArrowheads="1"/>
          </p:cNvSpPr>
          <p:nvPr/>
        </p:nvSpPr>
        <p:spPr bwMode="auto">
          <a:xfrm>
            <a:off x="8841105" y="5250656"/>
            <a:ext cx="1651874" cy="688420"/>
          </a:xfrm>
          <a:prstGeom prst="chevron">
            <a:avLst>
              <a:gd name="adj" fmla="val 52900"/>
            </a:avLst>
          </a:prstGeom>
          <a:solidFill>
            <a:srgbClr val="660066">
              <a:alpha val="21960"/>
            </a:srgbClr>
          </a:solidFill>
          <a:ln w="9525" algn="ctr">
            <a:solidFill>
              <a:srgbClr val="660066"/>
            </a:solidFill>
            <a:miter lim="800000"/>
            <a:headEnd/>
            <a:tailEnd/>
          </a:ln>
        </p:spPr>
        <p:txBody>
          <a:bodyPr wrap="none" lIns="98464" tIns="49235" rIns="98464" bIns="49235" anchor="ctr"/>
          <a:lstStyle>
            <a:lvl1pPr defTabSz="9382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 defTabSz="9382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 defTabSz="9382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 defTabSz="9382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 defTabSz="9382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chemeClr val="tx2"/>
              </a:buClr>
              <a:buSzPct val="115000"/>
            </a:pPr>
            <a:r>
              <a:rPr lang="ru-RU" altLang="ru-RU" sz="1995" b="1" i="1">
                <a:cs typeface="Arial" panose="020B0604020202020204" pitchFamily="34" charset="0"/>
              </a:rPr>
              <a:t>    </a:t>
            </a:r>
            <a:r>
              <a:rPr lang="ru-RU" altLang="ru-RU" sz="1995" b="1" i="1">
                <a:solidFill>
                  <a:srgbClr val="000000"/>
                </a:solidFill>
                <a:cs typeface="Arial" panose="020B0604020202020204" pitchFamily="34" charset="0"/>
              </a:rPr>
              <a:t>0,5 млн.р.</a:t>
            </a:r>
          </a:p>
        </p:txBody>
      </p:sp>
    </p:spTree>
    <p:extLst>
      <p:ext uri="{BB962C8B-B14F-4D97-AF65-F5344CB8AC3E}">
        <p14:creationId xmlns:p14="http://schemas.microsoft.com/office/powerpoint/2010/main" xmlns="" val="340790010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8" name="Прямоугольник 6"/>
          <p:cNvSpPr>
            <a:spLocks noChangeArrowheads="1"/>
          </p:cNvSpPr>
          <p:nvPr/>
        </p:nvSpPr>
        <p:spPr bwMode="auto">
          <a:xfrm>
            <a:off x="200025" y="133350"/>
            <a:ext cx="10401300" cy="10578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7518" tIns="43760" rIns="87518" bIns="43760">
            <a:spAutoFit/>
          </a:bodyPr>
          <a:lstStyle>
            <a:lvl1pPr defTabSz="9382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 defTabSz="9382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 defTabSz="9382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 defTabSz="9382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 defTabSz="9382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defTabSz="9382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chemeClr val="tx2"/>
              </a:buClr>
              <a:buSzPct val="115000"/>
            </a:pPr>
            <a:r>
              <a:rPr lang="ru-RU" altLang="ru-RU" sz="3150" b="1" i="1">
                <a:solidFill>
                  <a:srgbClr val="0000FF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Прочие непрограммные расходы бюджета </a:t>
            </a:r>
          </a:p>
          <a:p>
            <a:pPr algn="ctr" eaLnBrk="1" hangingPunct="1">
              <a:buClr>
                <a:schemeClr val="tx2"/>
              </a:buClr>
              <a:buSzPct val="115000"/>
            </a:pPr>
            <a:r>
              <a:rPr lang="ru-RU" altLang="ru-RU" sz="3150" b="1" i="1">
                <a:solidFill>
                  <a:srgbClr val="0000FF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на 2026 год составят 228,5 млн. рублей</a:t>
            </a:r>
          </a:p>
        </p:txBody>
      </p:sp>
      <p:sp>
        <p:nvSpPr>
          <p:cNvPr id="193539" name="AutoShape 22"/>
          <p:cNvSpPr>
            <a:spLocks noChangeArrowheads="1"/>
          </p:cNvSpPr>
          <p:nvPr/>
        </p:nvSpPr>
        <p:spPr bwMode="auto">
          <a:xfrm>
            <a:off x="486728" y="1343501"/>
            <a:ext cx="3258741" cy="1733550"/>
          </a:xfrm>
          <a:prstGeom prst="flowChartTerminator">
            <a:avLst/>
          </a:prstGeom>
          <a:solidFill>
            <a:srgbClr val="FFCC99"/>
          </a:solidFill>
          <a:ln w="9525" algn="ctr">
            <a:solidFill>
              <a:srgbClr val="663300"/>
            </a:solidFill>
            <a:miter lim="800000"/>
            <a:headEnd/>
            <a:tailEnd/>
          </a:ln>
        </p:spPr>
        <p:txBody>
          <a:bodyPr lIns="87518" tIns="43760" rIns="87518" bIns="43760" anchor="ctr"/>
          <a:lstStyle>
            <a:lvl1pPr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chemeClr val="tx2"/>
              </a:buClr>
              <a:buSzPct val="115000"/>
            </a:pPr>
            <a:endParaRPr lang="ru-RU" altLang="ru-RU" sz="2310" b="1" i="1">
              <a:solidFill>
                <a:srgbClr val="000000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193540" name="AutoShape 22"/>
          <p:cNvSpPr>
            <a:spLocks noChangeArrowheads="1"/>
          </p:cNvSpPr>
          <p:nvPr/>
        </p:nvSpPr>
        <p:spPr bwMode="auto">
          <a:xfrm>
            <a:off x="3837147" y="1243489"/>
            <a:ext cx="3478769" cy="3812144"/>
          </a:xfrm>
          <a:prstGeom prst="flowChartTerminator">
            <a:avLst/>
          </a:prstGeom>
          <a:solidFill>
            <a:srgbClr val="FFCC99"/>
          </a:solidFill>
          <a:ln w="9525" algn="ctr">
            <a:solidFill>
              <a:srgbClr val="663300"/>
            </a:solidFill>
            <a:miter lim="800000"/>
            <a:headEnd/>
            <a:tailEnd/>
          </a:ln>
        </p:spPr>
        <p:txBody>
          <a:bodyPr lIns="87518" tIns="43760" rIns="87518" bIns="43760" anchor="ctr"/>
          <a:lstStyle>
            <a:lvl1pPr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chemeClr val="tx2"/>
              </a:buClr>
              <a:buSzPct val="115000"/>
            </a:pPr>
            <a:endParaRPr lang="ru-RU" altLang="ru-RU" sz="2310" b="1" i="1">
              <a:solidFill>
                <a:srgbClr val="000000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193541" name="AutoShape 9"/>
          <p:cNvSpPr>
            <a:spLocks noChangeArrowheads="1"/>
          </p:cNvSpPr>
          <p:nvPr/>
        </p:nvSpPr>
        <p:spPr bwMode="auto">
          <a:xfrm>
            <a:off x="486727" y="3382090"/>
            <a:ext cx="3193733" cy="1318498"/>
          </a:xfrm>
          <a:prstGeom prst="flowChartOnlineStorage">
            <a:avLst/>
          </a:prstGeom>
          <a:solidFill>
            <a:srgbClr val="C0C0C0">
              <a:alpha val="49019"/>
            </a:srgbClr>
          </a:solidFill>
          <a:ln w="9525">
            <a:miter lim="800000"/>
            <a:headEnd/>
            <a:tailEnd/>
          </a:ln>
          <a:scene3d>
            <a:camera prst="legacyPerspectiveBottomLeft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C0C0C0"/>
            </a:extrusionClr>
            <a:contourClr>
              <a:srgbClr val="C0C0C0"/>
            </a:contourClr>
          </a:sp3d>
        </p:spPr>
        <p:txBody>
          <a:bodyPr lIns="98464" tIns="49235" rIns="98464" bIns="49235" anchor="ctr" anchorCtr="1">
            <a:flatTx/>
          </a:bodyPr>
          <a:lstStyle>
            <a:lvl1pPr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chemeClr val="tx2"/>
              </a:buClr>
              <a:buSzPct val="115000"/>
            </a:pPr>
            <a:endParaRPr lang="ru-RU" altLang="ru-RU" sz="1365" b="1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93542" name="Прямоугольник 19"/>
          <p:cNvSpPr>
            <a:spLocks noChangeArrowheads="1"/>
          </p:cNvSpPr>
          <p:nvPr/>
        </p:nvSpPr>
        <p:spPr bwMode="auto">
          <a:xfrm>
            <a:off x="200025" y="1343502"/>
            <a:ext cx="3882152" cy="1736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7518" tIns="43760" rIns="87518" bIns="43760">
            <a:spAutoFit/>
          </a:bodyPr>
          <a:lstStyle>
            <a:lvl1pPr defTabSz="8366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 defTabSz="8366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 defTabSz="8366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 defTabSz="8366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 defTabSz="8366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defTabSz="8366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defTabSz="8366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defTabSz="8366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defTabSz="8366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chemeClr val="tx2"/>
              </a:buClr>
              <a:buSzPct val="115000"/>
            </a:pPr>
            <a:r>
              <a:rPr lang="ru-RU" altLang="ru-RU" sz="1785" b="1" i="1">
                <a:solidFill>
                  <a:srgbClr val="000000"/>
                </a:solidFill>
                <a:cs typeface="Arial" panose="020B0604020202020204" pitchFamily="34" charset="0"/>
              </a:rPr>
              <a:t>Обеспечение </a:t>
            </a:r>
          </a:p>
          <a:p>
            <a:pPr algn="ctr" eaLnBrk="1" hangingPunct="1">
              <a:buClr>
                <a:schemeClr val="tx2"/>
              </a:buClr>
              <a:buSzPct val="115000"/>
            </a:pPr>
            <a:r>
              <a:rPr lang="ru-RU" altLang="ru-RU" sz="1785" b="1" i="1">
                <a:solidFill>
                  <a:srgbClr val="000000"/>
                </a:solidFill>
                <a:cs typeface="Arial" panose="020B0604020202020204" pitchFamily="34" charset="0"/>
              </a:rPr>
              <a:t>деятельности </a:t>
            </a:r>
          </a:p>
          <a:p>
            <a:pPr algn="ctr" eaLnBrk="1" hangingPunct="1">
              <a:buClr>
                <a:schemeClr val="tx2"/>
              </a:buClr>
              <a:buSzPct val="115000"/>
            </a:pPr>
            <a:r>
              <a:rPr lang="ru-RU" altLang="ru-RU" sz="1785" b="1" i="1">
                <a:solidFill>
                  <a:srgbClr val="000000"/>
                </a:solidFill>
                <a:cs typeface="Arial" panose="020B0604020202020204" pitchFamily="34" charset="0"/>
              </a:rPr>
              <a:t>высшего органа </a:t>
            </a:r>
          </a:p>
          <a:p>
            <a:pPr algn="ctr" eaLnBrk="1" hangingPunct="1">
              <a:buClr>
                <a:schemeClr val="tx2"/>
              </a:buClr>
              <a:buSzPct val="115000"/>
            </a:pPr>
            <a:r>
              <a:rPr lang="ru-RU" altLang="ru-RU" sz="1785" b="1" i="1">
                <a:solidFill>
                  <a:srgbClr val="000000"/>
                </a:solidFill>
                <a:cs typeface="Arial" panose="020B0604020202020204" pitchFamily="34" charset="0"/>
              </a:rPr>
              <a:t>исполнительной власти </a:t>
            </a:r>
          </a:p>
          <a:p>
            <a:pPr algn="ctr" eaLnBrk="1" hangingPunct="1">
              <a:buClr>
                <a:schemeClr val="tx2"/>
              </a:buClr>
              <a:buSzPct val="115000"/>
            </a:pPr>
            <a:r>
              <a:rPr lang="ru-RU" altLang="ru-RU" sz="1785" b="1" i="1">
                <a:solidFill>
                  <a:srgbClr val="000000"/>
                </a:solidFill>
                <a:cs typeface="Arial" panose="020B0604020202020204" pitchFamily="34" charset="0"/>
              </a:rPr>
              <a:t>МО Павловский район                         – 2,</a:t>
            </a:r>
            <a:r>
              <a:rPr lang="en-US" altLang="ru-RU" sz="1785" b="1" i="1">
                <a:solidFill>
                  <a:srgbClr val="000000"/>
                </a:solidFill>
                <a:cs typeface="Arial" panose="020B0604020202020204" pitchFamily="34" charset="0"/>
              </a:rPr>
              <a:t>3</a:t>
            </a:r>
            <a:r>
              <a:rPr lang="ru-RU" altLang="ru-RU" sz="1785" b="1" i="1">
                <a:solidFill>
                  <a:srgbClr val="000000"/>
                </a:solidFill>
                <a:cs typeface="Arial" panose="020B0604020202020204" pitchFamily="34" charset="0"/>
              </a:rPr>
              <a:t> млн. руб.</a:t>
            </a:r>
            <a:endParaRPr lang="ru-RU" altLang="ru-RU" sz="1785">
              <a:solidFill>
                <a:schemeClr val="tx1"/>
              </a:solidFill>
              <a:cs typeface="Arial" panose="020B0604020202020204" pitchFamily="34" charset="0"/>
            </a:endParaRPr>
          </a:p>
        </p:txBody>
      </p:sp>
      <p:sp>
        <p:nvSpPr>
          <p:cNvPr id="193543" name="Прямоугольник 20"/>
          <p:cNvSpPr>
            <a:spLocks noChangeArrowheads="1"/>
          </p:cNvSpPr>
          <p:nvPr/>
        </p:nvSpPr>
        <p:spPr bwMode="auto">
          <a:xfrm>
            <a:off x="3807143" y="1311831"/>
            <a:ext cx="3522107" cy="3707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7518" tIns="43760" rIns="87518" bIns="43760">
            <a:spAutoFit/>
          </a:bodyPr>
          <a:lstStyle>
            <a:lvl1pPr defTabSz="8366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 defTabSz="8366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 defTabSz="8366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 defTabSz="8366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 defTabSz="8366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defTabSz="8366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defTabSz="8366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defTabSz="8366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defTabSz="8366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chemeClr val="tx2"/>
              </a:buClr>
              <a:buSzPct val="115000"/>
              <a:defRPr/>
            </a:pPr>
            <a:r>
              <a:rPr lang="ru-RU" altLang="ru-RU" sz="1680" b="1" i="1" dirty="0">
                <a:solidFill>
                  <a:srgbClr val="000000"/>
                </a:solidFill>
                <a:cs typeface="Arial" panose="020B0604020202020204" pitchFamily="34" charset="0"/>
              </a:rPr>
              <a:t>Управление </a:t>
            </a:r>
          </a:p>
          <a:p>
            <a:pPr algn="ctr" eaLnBrk="1" hangingPunct="1">
              <a:buClr>
                <a:schemeClr val="tx2"/>
              </a:buClr>
              <a:buSzPct val="115000"/>
              <a:defRPr/>
            </a:pPr>
            <a:r>
              <a:rPr lang="ru-RU" altLang="ru-RU" sz="1680" b="1" i="1" dirty="0">
                <a:solidFill>
                  <a:srgbClr val="000000"/>
                </a:solidFill>
                <a:cs typeface="Arial" panose="020B0604020202020204" pitchFamily="34" charset="0"/>
              </a:rPr>
              <a:t>муниципальными </a:t>
            </a:r>
          </a:p>
          <a:p>
            <a:pPr algn="ctr" eaLnBrk="1" hangingPunct="1">
              <a:buClr>
                <a:schemeClr val="tx2"/>
              </a:buClr>
              <a:buSzPct val="115000"/>
              <a:defRPr/>
            </a:pPr>
            <a:r>
              <a:rPr lang="ru-RU" altLang="ru-RU" sz="1680" b="1" i="1" dirty="0">
                <a:solidFill>
                  <a:srgbClr val="000000"/>
                </a:solidFill>
                <a:cs typeface="Arial" panose="020B0604020202020204" pitchFamily="34" charset="0"/>
              </a:rPr>
              <a:t>финансами – </a:t>
            </a:r>
            <a:r>
              <a:rPr lang="en-US" altLang="ru-RU" sz="1680" b="1" i="1" dirty="0">
                <a:solidFill>
                  <a:srgbClr val="000000"/>
                </a:solidFill>
                <a:cs typeface="Arial" panose="020B0604020202020204" pitchFamily="34" charset="0"/>
              </a:rPr>
              <a:t>35</a:t>
            </a:r>
            <a:r>
              <a:rPr lang="ru-RU" altLang="ru-RU" sz="1680" b="1" i="1" dirty="0">
                <a:solidFill>
                  <a:srgbClr val="000000"/>
                </a:solidFill>
                <a:cs typeface="Arial" panose="020B0604020202020204" pitchFamily="34" charset="0"/>
              </a:rPr>
              <a:t>,</a:t>
            </a:r>
            <a:r>
              <a:rPr lang="en-US" altLang="ru-RU" sz="1680" b="1" i="1" dirty="0">
                <a:solidFill>
                  <a:srgbClr val="000000"/>
                </a:solidFill>
                <a:cs typeface="Arial" panose="020B0604020202020204" pitchFamily="34" charset="0"/>
              </a:rPr>
              <a:t>6</a:t>
            </a:r>
            <a:r>
              <a:rPr lang="ru-RU" altLang="ru-RU" sz="1680" b="1" i="1" dirty="0">
                <a:solidFill>
                  <a:srgbClr val="000000"/>
                </a:solidFill>
                <a:cs typeface="Arial" panose="020B0604020202020204" pitchFamily="34" charset="0"/>
              </a:rPr>
              <a:t> млн. руб., </a:t>
            </a:r>
          </a:p>
          <a:p>
            <a:pPr algn="ctr" eaLnBrk="1" hangingPunct="1">
              <a:buClr>
                <a:schemeClr val="tx2"/>
              </a:buClr>
              <a:buSzPct val="115000"/>
              <a:defRPr/>
            </a:pPr>
            <a:r>
              <a:rPr lang="ru-RU" altLang="ru-RU" sz="1680" b="1" i="1" dirty="0">
                <a:solidFill>
                  <a:srgbClr val="000000"/>
                </a:solidFill>
                <a:cs typeface="Arial" panose="020B0604020202020204" pitchFamily="34" charset="0"/>
              </a:rPr>
              <a:t>в том числе:</a:t>
            </a:r>
          </a:p>
          <a:p>
            <a:pPr algn="ctr" eaLnBrk="1" hangingPunct="1">
              <a:buClr>
                <a:schemeClr val="tx2"/>
              </a:buClr>
              <a:buSzPct val="115000"/>
              <a:defRPr/>
            </a:pPr>
            <a:r>
              <a:rPr lang="ru-RU" altLang="ru-RU" sz="1680" b="1" i="1" dirty="0">
                <a:solidFill>
                  <a:srgbClr val="000000"/>
                </a:solidFill>
                <a:cs typeface="Arial" panose="020B0604020202020204" pitchFamily="34" charset="0"/>
              </a:rPr>
              <a:t>- Обеспечение деятельности финансового органа </a:t>
            </a:r>
          </a:p>
          <a:p>
            <a:pPr algn="ctr" eaLnBrk="1" hangingPunct="1">
              <a:buClr>
                <a:schemeClr val="tx2"/>
              </a:buClr>
              <a:buSzPct val="115000"/>
              <a:defRPr/>
            </a:pPr>
            <a:r>
              <a:rPr lang="ru-RU" altLang="ru-RU" sz="1680" b="1" i="1" dirty="0">
                <a:solidFill>
                  <a:srgbClr val="000000"/>
                </a:solidFill>
                <a:cs typeface="Arial" panose="020B0604020202020204" pitchFamily="34" charset="0"/>
              </a:rPr>
              <a:t>– 1</a:t>
            </a:r>
            <a:r>
              <a:rPr lang="en-US" altLang="ru-RU" sz="1680" b="1" i="1" dirty="0">
                <a:solidFill>
                  <a:srgbClr val="000000"/>
                </a:solidFill>
                <a:cs typeface="Arial" panose="020B0604020202020204" pitchFamily="34" charset="0"/>
              </a:rPr>
              <a:t>4</a:t>
            </a:r>
            <a:r>
              <a:rPr lang="ru-RU" altLang="ru-RU" sz="1680" b="1" i="1" dirty="0">
                <a:solidFill>
                  <a:srgbClr val="000000"/>
                </a:solidFill>
                <a:cs typeface="Arial" panose="020B0604020202020204" pitchFamily="34" charset="0"/>
              </a:rPr>
              <a:t>,</a:t>
            </a:r>
            <a:r>
              <a:rPr lang="en-US" altLang="ru-RU" sz="1680" b="1" i="1" dirty="0">
                <a:solidFill>
                  <a:srgbClr val="000000"/>
                </a:solidFill>
                <a:cs typeface="Arial" panose="020B0604020202020204" pitchFamily="34" charset="0"/>
              </a:rPr>
              <a:t>3</a:t>
            </a:r>
            <a:r>
              <a:rPr lang="ru-RU" altLang="ru-RU" sz="1680" b="1" i="1" dirty="0">
                <a:solidFill>
                  <a:srgbClr val="000000"/>
                </a:solidFill>
                <a:cs typeface="Arial" panose="020B0604020202020204" pitchFamily="34" charset="0"/>
              </a:rPr>
              <a:t> млн. руб.;</a:t>
            </a:r>
            <a:endParaRPr lang="en-US" altLang="ru-RU" sz="1680" b="1" i="1" dirty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marL="300038" indent="-300038" algn="ctr">
              <a:buClr>
                <a:schemeClr val="tx2"/>
              </a:buClr>
              <a:buSzPct val="115000"/>
              <a:buFontTx/>
              <a:buChar char="-"/>
              <a:defRPr/>
            </a:pPr>
            <a:r>
              <a:rPr lang="ru-RU" altLang="ru-RU" sz="1680" b="1" i="1" dirty="0">
                <a:solidFill>
                  <a:srgbClr val="000000"/>
                </a:solidFill>
                <a:cs typeface="Arial" panose="020B0604020202020204" pitchFamily="34" charset="0"/>
              </a:rPr>
              <a:t>Платежи по муниципальному</a:t>
            </a:r>
          </a:p>
          <a:p>
            <a:pPr algn="ctr" eaLnBrk="1" hangingPunct="1">
              <a:buClr>
                <a:schemeClr val="tx2"/>
              </a:buClr>
              <a:buSzPct val="115000"/>
              <a:defRPr/>
            </a:pPr>
            <a:r>
              <a:rPr lang="ru-RU" altLang="ru-RU" sz="1680" b="1" i="1" dirty="0">
                <a:solidFill>
                  <a:srgbClr val="000000"/>
                </a:solidFill>
                <a:cs typeface="Arial" panose="020B0604020202020204" pitchFamily="34" charset="0"/>
              </a:rPr>
              <a:t>долгу</a:t>
            </a:r>
            <a:r>
              <a:rPr lang="en-US" altLang="ru-RU" sz="1680" b="1" i="1" dirty="0">
                <a:solidFill>
                  <a:srgbClr val="000000"/>
                </a:solidFill>
                <a:cs typeface="Arial" panose="020B0604020202020204" pitchFamily="34" charset="0"/>
              </a:rPr>
              <a:t> – 14,0 </a:t>
            </a:r>
            <a:r>
              <a:rPr lang="ru-RU" altLang="ru-RU" sz="1680" b="1" i="1" dirty="0">
                <a:solidFill>
                  <a:srgbClr val="000000"/>
                </a:solidFill>
                <a:cs typeface="Arial" panose="020B0604020202020204" pitchFamily="34" charset="0"/>
              </a:rPr>
              <a:t>млн. руб.;</a:t>
            </a:r>
          </a:p>
          <a:p>
            <a:pPr marL="300038" indent="-300038" algn="ctr">
              <a:buClr>
                <a:schemeClr val="tx2"/>
              </a:buClr>
              <a:buSzPct val="115000"/>
              <a:buFontTx/>
              <a:buChar char="-"/>
              <a:defRPr/>
            </a:pPr>
            <a:r>
              <a:rPr lang="ru-RU" altLang="ru-RU" sz="1680" b="1" i="1" dirty="0">
                <a:solidFill>
                  <a:srgbClr val="000000"/>
                </a:solidFill>
                <a:cs typeface="Arial" panose="020B0604020202020204" pitchFamily="34" charset="0"/>
              </a:rPr>
              <a:t>Дотация поселениям и межбюджетные</a:t>
            </a:r>
          </a:p>
          <a:p>
            <a:pPr algn="ctr" eaLnBrk="1" hangingPunct="1">
              <a:buClr>
                <a:schemeClr val="tx2"/>
              </a:buClr>
              <a:buSzPct val="115000"/>
              <a:defRPr/>
            </a:pPr>
            <a:r>
              <a:rPr lang="ru-RU" altLang="ru-RU" sz="1680" b="1" i="1" dirty="0">
                <a:solidFill>
                  <a:srgbClr val="000000"/>
                </a:solidFill>
                <a:cs typeface="Arial" panose="020B0604020202020204" pitchFamily="34" charset="0"/>
              </a:rPr>
              <a:t>трансферты </a:t>
            </a:r>
          </a:p>
          <a:p>
            <a:pPr algn="ctr" eaLnBrk="1" hangingPunct="1">
              <a:buClr>
                <a:schemeClr val="tx2"/>
              </a:buClr>
              <a:buSzPct val="115000"/>
              <a:defRPr/>
            </a:pPr>
            <a:r>
              <a:rPr lang="ru-RU" altLang="ru-RU" sz="1680" b="1" i="1" dirty="0">
                <a:solidFill>
                  <a:srgbClr val="000000"/>
                </a:solidFill>
                <a:cs typeface="Arial" panose="020B0604020202020204" pitchFamily="34" charset="0"/>
              </a:rPr>
              <a:t>– 7,3 млн. руб.;</a:t>
            </a:r>
          </a:p>
        </p:txBody>
      </p:sp>
      <p:sp>
        <p:nvSpPr>
          <p:cNvPr id="193544" name="Прямоугольник 31"/>
          <p:cNvSpPr>
            <a:spLocks noChangeArrowheads="1"/>
          </p:cNvSpPr>
          <p:nvPr/>
        </p:nvSpPr>
        <p:spPr bwMode="auto">
          <a:xfrm>
            <a:off x="410052" y="3528775"/>
            <a:ext cx="2583656" cy="1187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7518" tIns="43760" rIns="87518" bIns="43760">
            <a:spAutoFit/>
          </a:bodyPr>
          <a:lstStyle>
            <a:lvl1pPr defTabSz="8366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 defTabSz="8366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 defTabSz="8366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 defTabSz="8366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 defTabSz="8366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defTabSz="8366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defTabSz="8366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defTabSz="8366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defTabSz="8366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chemeClr val="tx2"/>
              </a:buClr>
              <a:buSzPct val="115000"/>
            </a:pPr>
            <a:r>
              <a:rPr lang="ru-RU" altLang="ru-RU" sz="1785" b="1" i="1">
                <a:solidFill>
                  <a:srgbClr val="000000"/>
                </a:solidFill>
                <a:cs typeface="Arial" panose="020B0604020202020204" pitchFamily="34" charset="0"/>
              </a:rPr>
              <a:t>Обеспечение деятельности АМО Павловский район </a:t>
            </a:r>
          </a:p>
          <a:p>
            <a:pPr algn="ctr" eaLnBrk="1" hangingPunct="1">
              <a:buClr>
                <a:schemeClr val="tx2"/>
              </a:buClr>
              <a:buSzPct val="115000"/>
            </a:pPr>
            <a:r>
              <a:rPr lang="ru-RU" altLang="ru-RU" sz="1785" b="1" i="1">
                <a:solidFill>
                  <a:srgbClr val="000000"/>
                </a:solidFill>
                <a:cs typeface="Arial" panose="020B0604020202020204" pitchFamily="34" charset="0"/>
              </a:rPr>
              <a:t>– 110,8 млн. руб.</a:t>
            </a:r>
            <a:endParaRPr lang="ru-RU" altLang="ru-RU" sz="1785">
              <a:solidFill>
                <a:schemeClr val="tx1"/>
              </a:solidFill>
              <a:cs typeface="Arial" panose="020B0604020202020204" pitchFamily="34" charset="0"/>
            </a:endParaRPr>
          </a:p>
        </p:txBody>
      </p:sp>
      <p:sp>
        <p:nvSpPr>
          <p:cNvPr id="193545" name="AutoShape 9"/>
          <p:cNvSpPr>
            <a:spLocks noChangeArrowheads="1"/>
          </p:cNvSpPr>
          <p:nvPr/>
        </p:nvSpPr>
        <p:spPr bwMode="auto">
          <a:xfrm>
            <a:off x="7372589" y="5100638"/>
            <a:ext cx="3258740" cy="1456849"/>
          </a:xfrm>
          <a:prstGeom prst="flowChartOnlineStorage">
            <a:avLst/>
          </a:prstGeom>
          <a:solidFill>
            <a:srgbClr val="C0C0C0">
              <a:alpha val="49019"/>
            </a:srgbClr>
          </a:solidFill>
          <a:ln w="9525">
            <a:miter lim="800000"/>
            <a:headEnd/>
            <a:tailEnd/>
          </a:ln>
          <a:scene3d>
            <a:camera prst="legacyPerspectiveBottomLeft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C0C0C0"/>
            </a:extrusionClr>
            <a:contourClr>
              <a:srgbClr val="C0C0C0"/>
            </a:contourClr>
          </a:sp3d>
        </p:spPr>
        <p:txBody>
          <a:bodyPr lIns="98464" tIns="49235" rIns="98464" bIns="49235" anchor="ctr" anchorCtr="1">
            <a:flatTx/>
          </a:bodyPr>
          <a:lstStyle>
            <a:lvl1pPr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chemeClr val="tx2"/>
              </a:buClr>
              <a:buSzPct val="115000"/>
            </a:pPr>
            <a:endParaRPr lang="ru-RU" altLang="ru-RU" sz="1365" b="1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93546" name="Прямоугольник 34"/>
          <p:cNvSpPr>
            <a:spLocks noChangeArrowheads="1"/>
          </p:cNvSpPr>
          <p:nvPr/>
        </p:nvSpPr>
        <p:spPr bwMode="auto">
          <a:xfrm>
            <a:off x="7220902" y="5349003"/>
            <a:ext cx="3193733" cy="1187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7518" tIns="43760" rIns="87518" bIns="43760">
            <a:spAutoFit/>
          </a:bodyPr>
          <a:lstStyle>
            <a:lvl1pPr defTabSz="8366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 defTabSz="8366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 defTabSz="8366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 defTabSz="8366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 defTabSz="8366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defTabSz="8366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defTabSz="8366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defTabSz="8366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defTabSz="8366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chemeClr val="tx2"/>
              </a:buClr>
              <a:buSzPct val="115000"/>
            </a:pPr>
            <a:r>
              <a:rPr lang="ru-RU" altLang="ru-RU" sz="1785" b="1" i="1">
                <a:solidFill>
                  <a:srgbClr val="000000"/>
                </a:solidFill>
                <a:cs typeface="Arial" panose="020B0604020202020204" pitchFamily="34" charset="0"/>
              </a:rPr>
              <a:t>Обеспечение </a:t>
            </a:r>
          </a:p>
          <a:p>
            <a:pPr algn="ctr" eaLnBrk="1" hangingPunct="1">
              <a:buClr>
                <a:schemeClr val="tx2"/>
              </a:buClr>
              <a:buSzPct val="115000"/>
            </a:pPr>
            <a:r>
              <a:rPr lang="ru-RU" altLang="ru-RU" sz="1785" b="1" i="1">
                <a:solidFill>
                  <a:srgbClr val="000000"/>
                </a:solidFill>
                <a:cs typeface="Arial" panose="020B0604020202020204" pitchFamily="34" charset="0"/>
              </a:rPr>
              <a:t>деятельности </a:t>
            </a:r>
          </a:p>
          <a:p>
            <a:pPr algn="ctr" eaLnBrk="1" hangingPunct="1">
              <a:buClr>
                <a:schemeClr val="tx2"/>
              </a:buClr>
              <a:buSzPct val="115000"/>
            </a:pPr>
            <a:r>
              <a:rPr lang="ru-RU" altLang="ru-RU" sz="1785" b="1" i="1">
                <a:solidFill>
                  <a:srgbClr val="000000"/>
                </a:solidFill>
                <a:cs typeface="Arial" panose="020B0604020202020204" pitchFamily="34" charset="0"/>
              </a:rPr>
              <a:t>Контрольно-счетной палаты – 4,1 млн. руб.</a:t>
            </a:r>
          </a:p>
        </p:txBody>
      </p:sp>
      <p:sp>
        <p:nvSpPr>
          <p:cNvPr id="193547" name="AutoShape 9"/>
          <p:cNvSpPr>
            <a:spLocks noChangeArrowheads="1"/>
          </p:cNvSpPr>
          <p:nvPr/>
        </p:nvSpPr>
        <p:spPr bwMode="auto">
          <a:xfrm>
            <a:off x="7480935" y="1690212"/>
            <a:ext cx="3120390" cy="2705339"/>
          </a:xfrm>
          <a:prstGeom prst="flowChartOnlineStorage">
            <a:avLst/>
          </a:prstGeom>
          <a:solidFill>
            <a:srgbClr val="C0C0C0">
              <a:alpha val="49019"/>
            </a:srgbClr>
          </a:solidFill>
          <a:ln w="9525">
            <a:miter lim="800000"/>
            <a:headEnd/>
            <a:tailEnd/>
          </a:ln>
          <a:scene3d>
            <a:camera prst="legacyPerspectiveBottomLeft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C0C0C0"/>
            </a:extrusionClr>
            <a:contourClr>
              <a:srgbClr val="C0C0C0"/>
            </a:contourClr>
          </a:sp3d>
        </p:spPr>
        <p:txBody>
          <a:bodyPr lIns="98464" tIns="49235" rIns="98464" bIns="49235" anchor="ctr" anchorCtr="1">
            <a:flatTx/>
          </a:bodyPr>
          <a:lstStyle>
            <a:lvl1pPr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chemeClr val="tx2"/>
              </a:buClr>
              <a:buSzPct val="115000"/>
            </a:pPr>
            <a:endParaRPr lang="ru-RU" altLang="ru-RU" sz="1680" b="1" i="1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93548" name="Прямоугольник 32"/>
          <p:cNvSpPr>
            <a:spLocks noChangeArrowheads="1"/>
          </p:cNvSpPr>
          <p:nvPr/>
        </p:nvSpPr>
        <p:spPr bwMode="auto">
          <a:xfrm>
            <a:off x="7510939" y="1831897"/>
            <a:ext cx="2613660" cy="2641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7518" tIns="43760" rIns="87518" bIns="43760">
            <a:spAutoFit/>
          </a:bodyPr>
          <a:lstStyle>
            <a:lvl1pPr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chemeClr val="tx2"/>
              </a:buClr>
              <a:buSzPct val="115000"/>
            </a:pPr>
            <a:endParaRPr lang="ru-RU" altLang="ru-RU" sz="525" b="1" i="1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algn="ctr" eaLnBrk="1" hangingPunct="1">
              <a:buClr>
                <a:schemeClr val="tx2"/>
              </a:buClr>
              <a:buSzPct val="115000"/>
            </a:pPr>
            <a:r>
              <a:rPr lang="ru-RU" altLang="ru-RU" sz="1785" b="1" i="1">
                <a:solidFill>
                  <a:srgbClr val="000000"/>
                </a:solidFill>
                <a:cs typeface="Arial" panose="020B0604020202020204" pitchFamily="34" charset="0"/>
              </a:rPr>
              <a:t>Предупреждение и ликвидация ЧС и стихийных </a:t>
            </a:r>
          </a:p>
          <a:p>
            <a:pPr algn="ctr" eaLnBrk="1" hangingPunct="1">
              <a:buClr>
                <a:schemeClr val="tx2"/>
              </a:buClr>
              <a:buSzPct val="115000"/>
            </a:pPr>
            <a:r>
              <a:rPr lang="ru-RU" altLang="ru-RU" sz="1785" b="1" i="1">
                <a:solidFill>
                  <a:srgbClr val="000000"/>
                </a:solidFill>
                <a:cs typeface="Arial" panose="020B0604020202020204" pitchFamily="34" charset="0"/>
              </a:rPr>
              <a:t>бедствий природного </a:t>
            </a:r>
          </a:p>
          <a:p>
            <a:pPr algn="ctr" eaLnBrk="1" hangingPunct="1">
              <a:buClr>
                <a:schemeClr val="tx2"/>
              </a:buClr>
              <a:buSzPct val="115000"/>
            </a:pPr>
            <a:r>
              <a:rPr lang="ru-RU" altLang="ru-RU" sz="1785" b="1" i="1">
                <a:solidFill>
                  <a:srgbClr val="000000"/>
                </a:solidFill>
                <a:cs typeface="Arial" panose="020B0604020202020204" pitchFamily="34" charset="0"/>
              </a:rPr>
              <a:t>и техногенного характера и их последствий </a:t>
            </a:r>
          </a:p>
          <a:p>
            <a:pPr algn="ctr" eaLnBrk="1" hangingPunct="1">
              <a:buClr>
                <a:schemeClr val="tx2"/>
              </a:buClr>
              <a:buSzPct val="115000"/>
            </a:pPr>
            <a:r>
              <a:rPr lang="ru-RU" altLang="ru-RU" sz="1785" b="1" i="1">
                <a:solidFill>
                  <a:srgbClr val="000000"/>
                </a:solidFill>
                <a:cs typeface="Arial" panose="020B0604020202020204" pitchFamily="34" charset="0"/>
              </a:rPr>
              <a:t>– 0,3 млн. руб.</a:t>
            </a:r>
          </a:p>
        </p:txBody>
      </p:sp>
      <p:sp>
        <p:nvSpPr>
          <p:cNvPr id="193549" name="AutoShape 9"/>
          <p:cNvSpPr>
            <a:spLocks noChangeArrowheads="1"/>
          </p:cNvSpPr>
          <p:nvPr/>
        </p:nvSpPr>
        <p:spPr bwMode="auto">
          <a:xfrm>
            <a:off x="486727" y="5055632"/>
            <a:ext cx="3193733" cy="1318498"/>
          </a:xfrm>
          <a:prstGeom prst="flowChartOnlineStorage">
            <a:avLst/>
          </a:prstGeom>
          <a:solidFill>
            <a:srgbClr val="C0C0C0">
              <a:alpha val="49019"/>
            </a:srgbClr>
          </a:solidFill>
          <a:ln w="9525">
            <a:miter lim="800000"/>
            <a:headEnd/>
            <a:tailEnd/>
          </a:ln>
          <a:scene3d>
            <a:camera prst="legacyPerspectiveBottomLeft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C0C0C0"/>
            </a:extrusionClr>
            <a:contourClr>
              <a:srgbClr val="C0C0C0"/>
            </a:contourClr>
          </a:sp3d>
        </p:spPr>
        <p:txBody>
          <a:bodyPr lIns="98464" tIns="49235" rIns="98464" bIns="49235" anchor="ctr" anchorCtr="1">
            <a:flatTx/>
          </a:bodyPr>
          <a:lstStyle>
            <a:lvl1pPr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chemeClr val="tx2"/>
              </a:buClr>
              <a:buSzPct val="115000"/>
            </a:pPr>
            <a:endParaRPr lang="ru-RU" altLang="ru-RU" sz="1365" b="1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93550" name="Прямоугольник 31"/>
          <p:cNvSpPr>
            <a:spLocks noChangeArrowheads="1"/>
          </p:cNvSpPr>
          <p:nvPr/>
        </p:nvSpPr>
        <p:spPr bwMode="auto">
          <a:xfrm>
            <a:off x="335042" y="5202318"/>
            <a:ext cx="2773680" cy="1187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7518" tIns="43760" rIns="87518" bIns="43760">
            <a:spAutoFit/>
          </a:bodyPr>
          <a:lstStyle>
            <a:lvl1pPr defTabSz="8366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 defTabSz="8366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 defTabSz="8366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 defTabSz="8366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 defTabSz="8366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defTabSz="8366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defTabSz="8366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defTabSz="8366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defTabSz="8366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chemeClr val="tx2"/>
              </a:buClr>
              <a:buSzPct val="115000"/>
            </a:pPr>
            <a:r>
              <a:rPr lang="ru-RU" altLang="ru-RU" sz="1785" b="1" i="1">
                <a:solidFill>
                  <a:srgbClr val="000000"/>
                </a:solidFill>
                <a:cs typeface="Arial" panose="020B0604020202020204" pitchFamily="34" charset="0"/>
              </a:rPr>
              <a:t>Обеспечение деятельности </a:t>
            </a:r>
          </a:p>
          <a:p>
            <a:pPr algn="ctr" eaLnBrk="1" hangingPunct="1">
              <a:buClr>
                <a:schemeClr val="tx2"/>
              </a:buClr>
              <a:buSzPct val="115000"/>
            </a:pPr>
            <a:r>
              <a:rPr lang="ru-RU" altLang="ru-RU" sz="1785" b="1" i="1">
                <a:solidFill>
                  <a:srgbClr val="000000"/>
                </a:solidFill>
                <a:cs typeface="Arial" panose="020B0604020202020204" pitchFamily="34" charset="0"/>
              </a:rPr>
              <a:t>ЦБ АМО, МКУ «ХЭУ» и «ЕСЗ» – 62,7 млн. руб.</a:t>
            </a:r>
            <a:endParaRPr lang="ru-RU" altLang="ru-RU" sz="1785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93551" name="AutoShape 9"/>
          <p:cNvSpPr>
            <a:spLocks noChangeArrowheads="1"/>
          </p:cNvSpPr>
          <p:nvPr/>
        </p:nvSpPr>
        <p:spPr bwMode="auto">
          <a:xfrm>
            <a:off x="3635455" y="5258991"/>
            <a:ext cx="3705463" cy="1673543"/>
          </a:xfrm>
          <a:prstGeom prst="flowChartOnlineStorage">
            <a:avLst/>
          </a:prstGeom>
          <a:solidFill>
            <a:srgbClr val="C0C0C0">
              <a:alpha val="49019"/>
            </a:srgbClr>
          </a:solidFill>
          <a:ln w="9525">
            <a:miter lim="800000"/>
            <a:headEnd/>
            <a:tailEnd/>
          </a:ln>
          <a:scene3d>
            <a:camera prst="legacyPerspectiveBottomLeft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C0C0C0"/>
            </a:extrusionClr>
            <a:contourClr>
              <a:srgbClr val="C0C0C0"/>
            </a:contourClr>
          </a:sp3d>
        </p:spPr>
        <p:txBody>
          <a:bodyPr lIns="98464" tIns="49235" rIns="98464" bIns="49235" anchor="ctr" anchorCtr="1">
            <a:flatTx/>
          </a:bodyPr>
          <a:lstStyle>
            <a:lvl1pPr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 defTabSz="833438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defTabSz="833438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chemeClr val="tx2"/>
              </a:buClr>
              <a:buSzPct val="115000"/>
            </a:pPr>
            <a:endParaRPr lang="ru-RU" altLang="ru-RU" sz="1680" b="1" i="1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93552" name="Прямоугольник 34"/>
          <p:cNvSpPr>
            <a:spLocks noChangeArrowheads="1"/>
          </p:cNvSpPr>
          <p:nvPr/>
        </p:nvSpPr>
        <p:spPr bwMode="auto">
          <a:xfrm>
            <a:off x="3732133" y="5439014"/>
            <a:ext cx="2958703" cy="1461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7518" tIns="43760" rIns="87518" bIns="43760">
            <a:spAutoFit/>
          </a:bodyPr>
          <a:lstStyle>
            <a:lvl1pPr defTabSz="8366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1pPr>
            <a:lvl2pPr marL="742950" indent="-285750" defTabSz="8366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2pPr>
            <a:lvl3pPr marL="1143000" indent="-228600" defTabSz="8366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3pPr>
            <a:lvl4pPr marL="1600200" indent="-228600" defTabSz="8366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4pPr>
            <a:lvl5pPr marL="2057400" indent="-228600" defTabSz="836613"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5pPr>
            <a:lvl6pPr marL="2514600" indent="-228600" defTabSz="8366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6pPr>
            <a:lvl7pPr marL="2971800" indent="-228600" defTabSz="8366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7pPr>
            <a:lvl8pPr marL="3429000" indent="-228600" defTabSz="8366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8pPr>
            <a:lvl9pPr marL="3886200" indent="-228600" defTabSz="83661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rgbClr val="990000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chemeClr val="tx2"/>
              </a:buClr>
              <a:buSzPct val="115000"/>
            </a:pPr>
            <a:r>
              <a:rPr lang="ru-RU" altLang="ru-RU" sz="1785" b="1" i="1">
                <a:solidFill>
                  <a:srgbClr val="000000"/>
                </a:solidFill>
                <a:cs typeface="Arial" panose="020B0604020202020204" pitchFamily="34" charset="0"/>
              </a:rPr>
              <a:t>Мероприятия по обеспечению мобилизационной готовности экономики        – 0,1 млн. руб.</a:t>
            </a:r>
          </a:p>
        </p:txBody>
      </p:sp>
    </p:spTree>
    <p:extLst>
      <p:ext uri="{BB962C8B-B14F-4D97-AF65-F5344CB8AC3E}">
        <p14:creationId xmlns:p14="http://schemas.microsoft.com/office/powerpoint/2010/main" xmlns="" val="393163305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721850" cy="1200150"/>
          </a:xfrm>
          <a:ln>
            <a:miter lim="800000"/>
            <a:headEnd/>
            <a:tailEnd/>
          </a:ln>
        </p:spPr>
        <p:txBody>
          <a:bodyPr rtlCol="0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kern="12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Что такое бюджет?</a:t>
            </a:r>
            <a:endParaRPr lang="ru-RU" b="1" kern="12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303086" y="951351"/>
            <a:ext cx="9791535" cy="3097864"/>
          </a:xfrm>
          <a:prstGeom prst="rect">
            <a:avLst/>
          </a:prstGeom>
        </p:spPr>
        <p:txBody>
          <a:bodyPr lIns="102870" tIns="51435" rIns="102870" bIns="51435">
            <a:normAutofit/>
          </a:bodyPr>
          <a:lstStyle/>
          <a:p>
            <a:pPr marL="385763" indent="-385763" eaLnBrk="1" fontAlgn="auto" hangingPunct="1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Бюджет</a:t>
            </a:r>
            <a:r>
              <a:rPr lang="ru-RU" b="1" dirty="0">
                <a:solidFill>
                  <a:schemeClr val="accent2"/>
                </a:solidFill>
                <a:latin typeface="+mn-lt"/>
              </a:rPr>
              <a:t> </a:t>
            </a:r>
            <a:r>
              <a:rPr lang="ru-RU" dirty="0">
                <a:solidFill>
                  <a:srgbClr val="000000"/>
                </a:solidFill>
                <a:latin typeface="+mn-lt"/>
              </a:rPr>
              <a:t>(от старонормандского </a:t>
            </a:r>
            <a:r>
              <a:rPr lang="en-US" dirty="0" err="1">
                <a:solidFill>
                  <a:srgbClr val="000000"/>
                </a:solidFill>
                <a:latin typeface="+mn-lt"/>
              </a:rPr>
              <a:t>bougette</a:t>
            </a:r>
            <a:r>
              <a:rPr lang="en-US" dirty="0">
                <a:solidFill>
                  <a:srgbClr val="000000"/>
                </a:solidFill>
                <a:latin typeface="+mn-lt"/>
              </a:rPr>
              <a:t> </a:t>
            </a:r>
            <a:r>
              <a:rPr lang="ru-RU" dirty="0">
                <a:solidFill>
                  <a:srgbClr val="000000"/>
                </a:solidFill>
                <a:latin typeface="+mn-lt"/>
              </a:rPr>
              <a:t>– кошель, сумка, кожаный мешок) – форма образования и расходования денежных средств, предназначенных для финансового обеспечения задач и функций государства и местного самоуправления.</a:t>
            </a:r>
            <a:endParaRPr lang="en-US" dirty="0">
              <a:solidFill>
                <a:srgbClr val="000000"/>
              </a:solidFill>
              <a:latin typeface="+mn-lt"/>
            </a:endParaRPr>
          </a:p>
          <a:p>
            <a:pPr marL="385763" indent="-385763" eaLnBrk="1" fontAlgn="auto" hangingPunct="1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>
                <a:solidFill>
                  <a:srgbClr val="000000"/>
                </a:solidFill>
                <a:latin typeface="+mn-lt"/>
              </a:rPr>
              <a:t>Бюджет - это план доходов и расходов. Каждый житель Павловского района является участником формирования этого плана, с одной стороны как налогоплательщик, наполняя доходы бюджета, с другой – он получает часть расходов как потребитель общественных услуг. Граждане – и как налогоплательщики и как потребители услуг- должны быть уверенны в том, что передаваемые ими в распоряжение государства</a:t>
            </a:r>
            <a:r>
              <a:rPr lang="ru-RU" dirty="0">
                <a:solidFill>
                  <a:srgbClr val="000000"/>
                </a:solidFill>
              </a:rPr>
              <a:t> средства</a:t>
            </a:r>
            <a:r>
              <a:rPr lang="ru-RU" dirty="0">
                <a:solidFill>
                  <a:srgbClr val="000000"/>
                </a:solidFill>
                <a:latin typeface="+mn-lt"/>
              </a:rPr>
              <a:t> используются прозрачно и эффективно, приносят конкретные результаты как для общества в целом так и для каждой семьи, для каждого человека.</a:t>
            </a:r>
          </a:p>
        </p:txBody>
      </p:sp>
      <p:pic>
        <p:nvPicPr>
          <p:cNvPr id="19460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24188" y="3859213"/>
            <a:ext cx="4537075" cy="3175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200026" y="5511474"/>
            <a:ext cx="10077926" cy="1456849"/>
          </a:xfrm>
        </p:spPr>
        <p:txBody>
          <a:bodyPr vert="horz" wrap="square" lIns="98660" tIns="49325" rIns="98660" bIns="49325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ru-RU" altLang="ru-RU" sz="8295" i="1" dirty="0">
                <a:solidFill>
                  <a:srgbClr val="D2990C"/>
                </a:solidFill>
                <a:latin typeface="Times New Roman" pitchFamily="18" charset="0"/>
              </a:rPr>
              <a:t>Спасибо за внимание!</a:t>
            </a:r>
            <a:endParaRPr lang="ru-RU" altLang="ru-RU" sz="7607" i="1" dirty="0">
              <a:solidFill>
                <a:srgbClr val="D2990C"/>
              </a:solidFill>
              <a:latin typeface="Times New Roman" pitchFamily="18" charset="0"/>
            </a:endParaRPr>
          </a:p>
        </p:txBody>
      </p:sp>
      <p:pic>
        <p:nvPicPr>
          <p:cNvPr id="196611" name="Picture 5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7961"/>
          <a:stretch/>
        </p:blipFill>
        <p:spPr bwMode="auto">
          <a:xfrm>
            <a:off x="1241822" y="273369"/>
            <a:ext cx="8461058" cy="52929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76197210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1" name="Rectangle 7"/>
          <p:cNvSpPr>
            <a:spLocks noChangeArrowheads="1"/>
          </p:cNvSpPr>
          <p:nvPr/>
        </p:nvSpPr>
        <p:spPr bwMode="auto">
          <a:xfrm>
            <a:off x="211903" y="474438"/>
            <a:ext cx="10377547" cy="231986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lIns="102870" tIns="51435" rIns="102870" bIns="51435" anchor="ctr">
            <a:sp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b="1" cap="all" dirty="0">
                <a:ln w="9000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«Бюджет  для  граждан» </a:t>
            </a:r>
            <a:r>
              <a:rPr lang="en-US" altLang="zh-CN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познакомит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вас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положениями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основного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финансового </a:t>
            </a:r>
            <a:r>
              <a:rPr lang="ru-RU" altLang="zh-CN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en-US" altLang="zh-CN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окумента</a:t>
            </a:r>
            <a:r>
              <a:rPr lang="ru-RU" altLang="zh-CN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муниципального образования Павловский район – </a:t>
            </a:r>
            <a:r>
              <a:rPr lang="ru-RU" altLang="zh-CN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бюджета муниципального образования, </a:t>
            </a:r>
            <a:r>
              <a:rPr lang="ru-RU" altLang="zh-CN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именно: </a:t>
            </a:r>
            <a:r>
              <a:rPr lang="ru-RU" altLang="zh-CN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бюджета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предстоящие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три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года</a:t>
            </a:r>
            <a:r>
              <a:rPr lang="en-US" altLang="zh-CN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ru-RU" altLang="zh-CN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</a:t>
            </a:r>
            <a:r>
              <a:rPr lang="en-US" altLang="zh-CN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-20</a:t>
            </a:r>
            <a:r>
              <a:rPr lang="ru-RU" altLang="zh-CN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годы.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	Представленная</a:t>
            </a:r>
            <a:r>
              <a:rPr lang="en-US" altLang="zh-CN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информация</a:t>
            </a:r>
            <a:r>
              <a:rPr lang="en-US" altLang="zh-CN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предназначена для</a:t>
            </a:r>
            <a:r>
              <a:rPr lang="en-US" altLang="zh-CN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широкого</a:t>
            </a:r>
            <a:r>
              <a:rPr lang="en-US" altLang="zh-CN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круга</a:t>
            </a:r>
            <a:r>
              <a:rPr lang="en-US" altLang="zh-CN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пользователей и</a:t>
            </a:r>
            <a:r>
              <a:rPr lang="en-US" altLang="zh-CN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будет</a:t>
            </a:r>
            <a:r>
              <a:rPr lang="en-US" altLang="zh-CN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интересна</a:t>
            </a:r>
            <a:r>
              <a:rPr lang="en-US" altLang="zh-CN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и</a:t>
            </a:r>
            <a:r>
              <a:rPr lang="en-US" altLang="zh-CN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полезна</a:t>
            </a:r>
            <a:r>
              <a:rPr lang="en-US" altLang="zh-CN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как</a:t>
            </a:r>
            <a:r>
              <a:rPr lang="en-US" altLang="zh-CN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студентам,</a:t>
            </a:r>
            <a:r>
              <a:rPr lang="en-US" altLang="zh-CN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педагогам,</a:t>
            </a:r>
            <a:r>
              <a:rPr lang="en-US" altLang="zh-CN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врачам,</a:t>
            </a:r>
            <a:r>
              <a:rPr lang="en-US" altLang="zh-CN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молодым</a:t>
            </a:r>
            <a:r>
              <a:rPr lang="en-US" altLang="zh-CN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семьям, так</a:t>
            </a:r>
            <a:r>
              <a:rPr lang="en-US" altLang="zh-CN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и</a:t>
            </a:r>
            <a:r>
              <a:rPr lang="en-US" altLang="zh-CN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пенсионерам</a:t>
            </a:r>
            <a:r>
              <a:rPr lang="en-US" altLang="zh-CN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и</a:t>
            </a:r>
            <a:r>
              <a:rPr lang="en-US" altLang="zh-CN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другим</a:t>
            </a:r>
            <a:r>
              <a:rPr lang="en-US" altLang="zh-CN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категориям</a:t>
            </a:r>
            <a:r>
              <a:rPr lang="en-US" altLang="zh-CN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населения,</a:t>
            </a:r>
            <a:r>
              <a:rPr lang="en-US" altLang="zh-CN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так</a:t>
            </a:r>
            <a:r>
              <a:rPr lang="ru-RU" altLang="zh-CN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как</a:t>
            </a:r>
            <a:r>
              <a:rPr lang="ru-RU" altLang="zh-CN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районный </a:t>
            </a:r>
            <a:r>
              <a:rPr lang="en-US" altLang="zh-CN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бюджет</a:t>
            </a:r>
            <a:r>
              <a:rPr lang="en-US" altLang="zh-CN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затрагивает</a:t>
            </a:r>
            <a:r>
              <a:rPr lang="en-US" altLang="zh-CN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интересы</a:t>
            </a:r>
            <a:r>
              <a:rPr lang="en-US" altLang="zh-CN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каждого</a:t>
            </a:r>
            <a:r>
              <a:rPr lang="en-US" altLang="zh-CN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</a:t>
            </a:r>
            <a:r>
              <a:rPr lang="en-US" altLang="zh-CN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жителя</a:t>
            </a:r>
            <a:r>
              <a:rPr lang="en-US" altLang="zh-CN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ru-RU" altLang="zh-CN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Павловского района</a:t>
            </a:r>
            <a:r>
              <a:rPr lang="en-US" altLang="zh-CN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. Мы постарались в доступной и понятной форме  для граждан, показать</a:t>
            </a:r>
            <a:r>
              <a:rPr lang="ru-RU" altLang="zh-CN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основные </a:t>
            </a:r>
            <a:r>
              <a:rPr lang="ru-RU" altLang="zh-CN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характеристики</a:t>
            </a:r>
            <a:r>
              <a:rPr lang="en-US" altLang="zh-CN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бюджета</a:t>
            </a:r>
            <a:r>
              <a:rPr lang="ru-RU" altLang="zh-CN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муниципального образования Павловский район</a:t>
            </a:r>
            <a:r>
              <a:rPr lang="en-US" altLang="zh-CN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.</a:t>
            </a:r>
          </a:p>
        </p:txBody>
      </p:sp>
      <p:pic>
        <p:nvPicPr>
          <p:cNvPr id="2048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55700" y="3095625"/>
            <a:ext cx="8489950" cy="39608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6725" y="3960813"/>
            <a:ext cx="4122738" cy="31400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1079500" y="0"/>
            <a:ext cx="9721850" cy="1350963"/>
          </a:xfrm>
          <a:ln>
            <a:miter lim="800000"/>
            <a:headEnd/>
            <a:tailEnd/>
          </a:ln>
        </p:spPr>
        <p:txBody>
          <a:bodyPr rtlCol="0"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b="1" kern="1200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 Бюджет состоит из двух частей — доходной и расходной. </a:t>
            </a:r>
          </a:p>
        </p:txBody>
      </p:sp>
      <p:sp>
        <p:nvSpPr>
          <p:cNvPr id="5" name="Rectangle 10"/>
          <p:cNvSpPr>
            <a:spLocks noChangeArrowheads="1"/>
          </p:cNvSpPr>
          <p:nvPr/>
        </p:nvSpPr>
        <p:spPr bwMode="auto">
          <a:xfrm>
            <a:off x="0" y="1716088"/>
            <a:ext cx="5148263" cy="211931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02870" tIns="51435" rIns="102870" bIns="51435" anchor="ctr">
            <a:spAutoFit/>
          </a:bodyPr>
          <a:lstStyle/>
          <a:p>
            <a:pPr algn="ctr" eaLnBrk="1" hangingPunct="1">
              <a:defRPr/>
            </a:pPr>
            <a:r>
              <a:rPr lang="ru-RU" sz="2300" b="1" u="sng">
                <a:solidFill>
                  <a:srgbClr val="FF3300"/>
                </a:solidFill>
                <a:cs typeface="Arial" pitchFamily="34" charset="0"/>
              </a:rPr>
              <a:t>ДОХОДЫ</a:t>
            </a:r>
          </a:p>
          <a:p>
            <a:pPr algn="ctr" eaLnBrk="1" hangingPunct="1">
              <a:defRPr/>
            </a:pPr>
            <a:r>
              <a:rPr lang="ru-RU" b="1">
                <a:solidFill>
                  <a:schemeClr val="accent2"/>
                </a:solidFill>
                <a:cs typeface="Arial" pitchFamily="34" charset="0"/>
              </a:rPr>
              <a:t>это поступающие в бюджет денежные средства (налоги юридических и физических лиц, доходы от использования имущества, административные платежи и сборы, безвозмездные поступления)</a:t>
            </a:r>
          </a:p>
        </p:txBody>
      </p:sp>
      <p:sp>
        <p:nvSpPr>
          <p:cNvPr id="6" name="Rectangle 12"/>
          <p:cNvSpPr>
            <a:spLocks noChangeArrowheads="1"/>
          </p:cNvSpPr>
          <p:nvPr/>
        </p:nvSpPr>
        <p:spPr bwMode="auto">
          <a:xfrm>
            <a:off x="6665913" y="1627188"/>
            <a:ext cx="4135437" cy="295116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0" tIns="51435" rIns="0" bIns="51435" anchor="ctr">
            <a:spAutoFit/>
          </a:bodyPr>
          <a:lstStyle/>
          <a:p>
            <a:pPr algn="ctr" eaLnBrk="1" hangingPunct="1">
              <a:defRPr/>
            </a:pPr>
            <a:r>
              <a:rPr lang="ru-RU" sz="2300" b="1" u="sng" dirty="0">
                <a:solidFill>
                  <a:srgbClr val="FF3300"/>
                </a:solidFill>
              </a:rPr>
              <a:t>РАСХОДЫ</a:t>
            </a:r>
          </a:p>
          <a:p>
            <a:pPr algn="ctr" eaLnBrk="1" hangingPunct="1">
              <a:defRPr/>
            </a:pPr>
            <a:r>
              <a:rPr lang="ru-RU" b="1" dirty="0">
                <a:solidFill>
                  <a:schemeClr val="accent2"/>
                </a:solidFill>
              </a:rPr>
              <a:t>это выплачиваемые из бюджета денежные средства (социальные выплаты населению, содержание муниципальных учреждений (образование, ЖКХ, культура, молодежная политика, физическая культура и спорт и другие), капитальное строительство и другие расходы)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7100"/>
                            </p:stCondLst>
                            <p:childTnLst>
                              <p:par>
                                <p:cTn id="11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4" descr="http://soverkon.ru/wp-content/uploads/2012/06/lombardni-credit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8275" y="225425"/>
            <a:ext cx="4746625" cy="2979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ятиугольник 5"/>
          <p:cNvSpPr/>
          <p:nvPr/>
        </p:nvSpPr>
        <p:spPr>
          <a:xfrm>
            <a:off x="168275" y="3300413"/>
            <a:ext cx="10464800" cy="3675062"/>
          </a:xfrm>
          <a:prstGeom prst="homePlat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02870" tIns="51435" rIns="102870" bIns="51435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ru-RU" altLang="ru-RU" sz="1400" b="1" dirty="0">
                <a:solidFill>
                  <a:srgbClr val="C00000"/>
                </a:solidFill>
              </a:rPr>
              <a:t>Превышение доходов над расходами или профицит.</a:t>
            </a:r>
          </a:p>
          <a:p>
            <a:pPr eaLnBrk="1" hangingPunct="1">
              <a:defRPr/>
            </a:pPr>
            <a:r>
              <a:rPr lang="ru-RU" altLang="ru-RU" sz="1500" dirty="0" err="1">
                <a:solidFill>
                  <a:srgbClr val="000000"/>
                </a:solidFill>
              </a:rPr>
              <a:t>Профицитный</a:t>
            </a:r>
            <a:r>
              <a:rPr lang="ru-RU" altLang="ru-RU" sz="1500" dirty="0">
                <a:solidFill>
                  <a:srgbClr val="000000"/>
                </a:solidFill>
              </a:rPr>
              <a:t> бюджет складывается: </a:t>
            </a:r>
          </a:p>
          <a:p>
            <a:pPr eaLnBrk="1" hangingPunct="1">
              <a:defRPr/>
            </a:pPr>
            <a:r>
              <a:rPr lang="ru-RU" altLang="ru-RU" sz="1500" dirty="0">
                <a:solidFill>
                  <a:srgbClr val="000000"/>
                </a:solidFill>
              </a:rPr>
              <a:t>1) Когда прогнозируемые доходы фактически превышают  запланированные расходы (</a:t>
            </a:r>
            <a:r>
              <a:rPr lang="ru-RU" altLang="ru-RU" sz="1600" dirty="0">
                <a:solidFill>
                  <a:srgbClr val="000000"/>
                </a:solidFill>
              </a:rPr>
              <a:t>соо</a:t>
            </a:r>
            <a:r>
              <a:rPr lang="ru-RU" altLang="ru-RU" sz="1500" dirty="0">
                <a:solidFill>
                  <a:srgbClr val="000000"/>
                </a:solidFill>
              </a:rPr>
              <a:t>тветственно, в данном случае следует определить куда и на какие цели данный «переизбыток» средств необходимо будет направлять: на резерв или дополнительные расходы)</a:t>
            </a:r>
          </a:p>
          <a:p>
            <a:pPr eaLnBrk="1" hangingPunct="1">
              <a:buFontTx/>
              <a:buAutoNum type="arabicParenR" startAt="2"/>
              <a:defRPr/>
            </a:pPr>
            <a:r>
              <a:rPr lang="ru-RU" altLang="ru-RU" sz="1500" dirty="0">
                <a:solidFill>
                  <a:srgbClr val="000000"/>
                </a:solidFill>
              </a:rPr>
              <a:t> </a:t>
            </a:r>
            <a:r>
              <a:rPr lang="ru-RU" altLang="ru-RU" sz="1500" dirty="0" err="1">
                <a:solidFill>
                  <a:srgbClr val="000000"/>
                </a:solidFill>
              </a:rPr>
              <a:t>Профицитный</a:t>
            </a:r>
            <a:r>
              <a:rPr lang="ru-RU" altLang="ru-RU" sz="1500" dirty="0">
                <a:solidFill>
                  <a:srgbClr val="000000"/>
                </a:solidFill>
              </a:rPr>
              <a:t> бюджет при дефиците средств – это бывает в случае, когда в виду выполнения договорных обязательств по кредитам, объем возвращаемых кредитов превышает объем привлекаемых в очередном году кредитов </a:t>
            </a:r>
          </a:p>
        </p:txBody>
      </p:sp>
      <p:sp>
        <p:nvSpPr>
          <p:cNvPr id="9" name="Блок-схема: узел 8"/>
          <p:cNvSpPr/>
          <p:nvPr/>
        </p:nvSpPr>
        <p:spPr>
          <a:xfrm>
            <a:off x="8776121" y="600054"/>
            <a:ext cx="1434564" cy="1125149"/>
          </a:xfrm>
          <a:prstGeom prst="flowChartConnector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02870" tIns="51435" rIns="102870" bIns="51435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/>
                </a:solidFill>
              </a:rPr>
              <a:t>РАСХОДЫ</a:t>
            </a:r>
          </a:p>
        </p:txBody>
      </p:sp>
      <p:sp>
        <p:nvSpPr>
          <p:cNvPr id="8" name="Блок-схема: узел 7"/>
          <p:cNvSpPr/>
          <p:nvPr/>
        </p:nvSpPr>
        <p:spPr>
          <a:xfrm>
            <a:off x="6666467" y="1575182"/>
            <a:ext cx="1350178" cy="1125149"/>
          </a:xfrm>
          <a:prstGeom prst="flowChartConnector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02870" tIns="51435" rIns="102870" bIns="51435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/>
                </a:solidFill>
              </a:rPr>
              <a:t>ДОХОДЫ</a:t>
            </a:r>
          </a:p>
        </p:txBody>
      </p:sp>
      <p:pic>
        <p:nvPicPr>
          <p:cNvPr id="22534" name="Picture 2" descr="http://www.adzinstva.by/wp-content/uploads/2012/12/0_7e8ac_c112dbaf_XL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65913" y="0"/>
            <a:ext cx="3629025" cy="297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6" descr="http://exame3.abrilm.com.br/assets/images/2012/12/76099/original_carteira.jpg?135514266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219575" cy="281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Picture 4" descr="http://omskpress.ru/images/screens/23a9768645d4950ee8f7e1bdf4c73d5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97300" y="1274763"/>
            <a:ext cx="3544888" cy="3014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ятиугольник 7"/>
          <p:cNvSpPr/>
          <p:nvPr/>
        </p:nvSpPr>
        <p:spPr>
          <a:xfrm flipH="1">
            <a:off x="5911032" y="4288870"/>
            <a:ext cx="4890318" cy="2912030"/>
          </a:xfrm>
          <a:prstGeom prst="homePlat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02870" tIns="51435" rIns="102870" bIns="51435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700" b="1" dirty="0">
                <a:solidFill>
                  <a:schemeClr val="accent2"/>
                </a:solidFill>
              </a:rPr>
              <a:t>Если расходная часть бюджета превышает доходную, то бюджет формируется с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700" b="1" cap="all" dirty="0">
                <a:ln w="9000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ДЕФИЦИТОМ</a:t>
            </a:r>
          </a:p>
        </p:txBody>
      </p:sp>
      <p:sp>
        <p:nvSpPr>
          <p:cNvPr id="9" name="Блок-схема: узел 8"/>
          <p:cNvSpPr/>
          <p:nvPr/>
        </p:nvSpPr>
        <p:spPr>
          <a:xfrm>
            <a:off x="675052" y="4350549"/>
            <a:ext cx="1518950" cy="1200158"/>
          </a:xfrm>
          <a:prstGeom prst="flowChartConnec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02870" tIns="51435" rIns="102870" bIns="51435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ДОХОДЫ</a:t>
            </a:r>
          </a:p>
        </p:txBody>
      </p:sp>
      <p:sp>
        <p:nvSpPr>
          <p:cNvPr id="10" name="Блок-схема: узел 9"/>
          <p:cNvSpPr/>
          <p:nvPr/>
        </p:nvSpPr>
        <p:spPr>
          <a:xfrm>
            <a:off x="4556814" y="5400687"/>
            <a:ext cx="1929631" cy="1565208"/>
          </a:xfrm>
          <a:prstGeom prst="flowChartConnec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02870" tIns="51435" rIns="102870" bIns="51435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РАСХОДЫ</a:t>
            </a:r>
          </a:p>
        </p:txBody>
      </p:sp>
      <p:pic>
        <p:nvPicPr>
          <p:cNvPr id="24583" name="Picture 2" descr="http://www.adzinstva.by/wp-content/uploads/2012/12/0_7e8ac_c112dbaf_XL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551113"/>
            <a:ext cx="6919913" cy="487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9"/>
          <p:cNvSpPr>
            <a:spLocks noChangeArrowheads="1"/>
          </p:cNvSpPr>
          <p:nvPr/>
        </p:nvSpPr>
        <p:spPr bwMode="auto">
          <a:xfrm>
            <a:off x="758825" y="346075"/>
            <a:ext cx="9367838" cy="207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2870" tIns="51435" rIns="102870" bIns="51435" anchor="ctr">
            <a:spAutoFit/>
          </a:bodyPr>
          <a:lstStyle/>
          <a:p>
            <a:pPr algn="ctr" eaLnBrk="1" hangingPunct="1"/>
            <a:r>
              <a:rPr lang="ru-RU" altLang="ru-RU" sz="3200" b="1">
                <a:solidFill>
                  <a:schemeClr val="accent2"/>
                </a:solidFill>
                <a:latin typeface="Calibri" pitchFamily="34" charset="0"/>
              </a:rPr>
              <a:t>Сбалансированность бюджета по доходам и расходам – основополагающее требование, предъявляемое к органам, составляющим и утверждающим бюджет.</a:t>
            </a:r>
          </a:p>
        </p:txBody>
      </p:sp>
      <p:pic>
        <p:nvPicPr>
          <p:cNvPr id="2560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52525" y="2808288"/>
            <a:ext cx="8248650" cy="4191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25359</TotalTime>
  <Words>3195</Words>
  <Application>Microsoft Office PowerPoint</Application>
  <PresentationFormat>Произвольный</PresentationFormat>
  <Paragraphs>665</Paragraphs>
  <Slides>40</Slides>
  <Notes>4</Notes>
  <HiddenSlides>0</HiddenSlides>
  <MMClips>0</MMClips>
  <ScaleCrop>false</ScaleCrop>
  <HeadingPairs>
    <vt:vector size="6" baseType="variant">
      <vt:variant>
        <vt:lpstr>Тема</vt:lpstr>
      </vt:variant>
      <vt:variant>
        <vt:i4>5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6" baseType="lpstr">
      <vt:lpstr>Тема Office</vt:lpstr>
      <vt:lpstr>1_Тема Office</vt:lpstr>
      <vt:lpstr>2_Тема Office</vt:lpstr>
      <vt:lpstr>3_Тема Office</vt:lpstr>
      <vt:lpstr>4_Тема Office</vt:lpstr>
      <vt:lpstr>Лист</vt:lpstr>
      <vt:lpstr>Слайд 1</vt:lpstr>
      <vt:lpstr>Слайд 2</vt:lpstr>
      <vt:lpstr>Слайд 3</vt:lpstr>
      <vt:lpstr>Что такое бюджет?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В 2026 году планируется привлечение кредитных обязательств в сумме 66,8 млн. рублей</vt:lpstr>
      <vt:lpstr>Объем безвозмездных поступлений  в 2024-2028 годах</vt:lpstr>
      <vt:lpstr>        Распределение бюджетных ассигнований по разделам                                                                классификации расходов бюджетов                  млн. руб.</vt:lpstr>
      <vt:lpstr>Слайд 25</vt:lpstr>
      <vt:lpstr>Социально-культурная сфера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Заголовок слайда отсутствует</dc:title>
  <dc:creator>nadeljaeva. .</dc:creator>
  <cp:lastModifiedBy>Наталья В. Пегасина</cp:lastModifiedBy>
  <cp:revision>2429</cp:revision>
  <cp:lastPrinted>2023-11-27T13:17:47Z</cp:lastPrinted>
  <dcterms:created xsi:type="dcterms:W3CDTF">2003-02-19T14:50:33Z</dcterms:created>
  <dcterms:modified xsi:type="dcterms:W3CDTF">2026-02-06T13:11:24Z</dcterms:modified>
</cp:coreProperties>
</file>