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6" r:id="rId3"/>
    <p:sldId id="297" r:id="rId4"/>
    <p:sldId id="301" r:id="rId5"/>
    <p:sldId id="316" r:id="rId6"/>
    <p:sldId id="313" r:id="rId7"/>
    <p:sldId id="276" r:id="rId8"/>
    <p:sldId id="271" r:id="rId9"/>
    <p:sldId id="310" r:id="rId10"/>
    <p:sldId id="312" r:id="rId11"/>
    <p:sldId id="314" r:id="rId12"/>
    <p:sldId id="270" r:id="rId13"/>
  </p:sldIdLst>
  <p:sldSz cx="12187238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6E3"/>
    <a:srgbClr val="68A59B"/>
    <a:srgbClr val="008A87"/>
    <a:srgbClr val="B5D3CE"/>
    <a:srgbClr val="4D4D4D"/>
    <a:srgbClr val="5F5F5F"/>
    <a:srgbClr val="333333"/>
    <a:srgbClr val="007673"/>
    <a:srgbClr val="00706D"/>
    <a:srgbClr val="00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25" y="1709738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73" y="365126"/>
            <a:ext cx="10511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73" y="1825625"/>
            <a:ext cx="1051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35\МФО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51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7672252" y="445193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</a:t>
            </a:r>
            <a:r>
              <a:rPr lang="en-US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IT </a:t>
            </a:r>
            <a:r>
              <a:rPr lang="ru-RU" b="1" cap="all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ТЕХНОЛОГИИ»</a:t>
            </a:r>
            <a:endParaRPr lang="ru-RU" b="1" cap="all" dirty="0">
              <a:solidFill>
                <a:schemeClr val="tx1">
                  <a:lumMod val="85000"/>
                  <a:lumOff val="15000"/>
                </a:schemeClr>
              </a:solidFill>
              <a:latin typeface="Muller Bold" pitchFamily="50" charset="-52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2D4A49E-B0CC-480D-B5E6-9947C8DA6A8F}"/>
              </a:ext>
            </a:extLst>
          </p:cNvPr>
          <p:cNvSpPr/>
          <p:nvPr/>
        </p:nvSpPr>
        <p:spPr>
          <a:xfrm>
            <a:off x="9230589" y="1899088"/>
            <a:ext cx="2511545" cy="143666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поручитель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5117879" y="1976137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562A05-575F-40B8-A292-3568821FFE50}"/>
              </a:ext>
            </a:extLst>
          </p:cNvPr>
          <p:cNvGrpSpPr/>
          <p:nvPr/>
        </p:nvGrpSpPr>
        <p:grpSpPr>
          <a:xfrm>
            <a:off x="4241300" y="1065344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085084" y="2232412"/>
              <a:ext cx="2471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Выплата з</a:t>
              </a:r>
              <a:r>
                <a:rPr lang="en-US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/</a:t>
              </a:r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  <a:endParaRPr lang="en-US" sz="1600" b="1" dirty="0">
                <a:solidFill>
                  <a:schemeClr val="bg1"/>
                </a:solidFill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«</a:t>
              </a:r>
              <a:r>
                <a:rPr lang="en-US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IT</a:t>
              </a:r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Старт»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06617"/>
              <a:ext cx="2395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По бизнес плану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«</a:t>
              </a:r>
              <a:r>
                <a:rPr lang="en-US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IT</a:t>
              </a:r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Старт»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34524-E538-476E-B7AF-52810AFF2CB3}"/>
                </a:ext>
              </a:extLst>
            </p:cNvPr>
            <p:cNvSpPr txBox="1"/>
            <p:nvPr/>
          </p:nvSpPr>
          <p:spPr>
            <a:xfrm>
              <a:off x="4633389" y="4814110"/>
              <a:ext cx="2055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 льготные категории</a:t>
              </a:r>
            </a:p>
          </p:txBody>
        </p: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10FBEE2-4B8A-4AEA-BDAF-F3FC92BB53CC}"/>
              </a:ext>
            </a:extLst>
          </p:cNvPr>
          <p:cNvSpPr/>
          <p:nvPr/>
        </p:nvSpPr>
        <p:spPr>
          <a:xfrm>
            <a:off x="238321" y="1441724"/>
            <a:ext cx="3691967" cy="3330574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</a:t>
            </a:r>
            <a:r>
              <a:rPr lang="en-US" sz="1400" b="1" dirty="0">
                <a:latin typeface="Muller Bold"/>
              </a:rPr>
              <a:t>IT </a:t>
            </a:r>
            <a:r>
              <a:rPr lang="ru-RU" sz="1400" b="1" dirty="0">
                <a:latin typeface="Muller Bold"/>
              </a:rPr>
              <a:t>технологии»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4,25 %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компьютерного, коммуникационного оборудования и оргтехники, оплата услуг по созданию кабельных систем внутри офисов, оплата каналов связи и </a:t>
            </a:r>
            <a:r>
              <a:rPr lang="ru-RU" sz="14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т.д</a:t>
            </a:r>
            <a:endParaRPr lang="ru-RU" sz="14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  <a:endParaRPr lang="ru-RU" sz="1400" b="1" dirty="0">
              <a:latin typeface="Muller Bold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102AB70-BC1A-4082-A926-84389FB7E5D1}"/>
              </a:ext>
            </a:extLst>
          </p:cNvPr>
          <p:cNvSpPr/>
          <p:nvPr/>
        </p:nvSpPr>
        <p:spPr>
          <a:xfrm>
            <a:off x="2084304" y="5450020"/>
            <a:ext cx="2305393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«</a:t>
            </a:r>
            <a:r>
              <a:rPr lang="en-US" sz="1400" dirty="0">
                <a:latin typeface="Muller Bold" pitchFamily="50" charset="-52"/>
              </a:rPr>
              <a:t>IT</a:t>
            </a:r>
            <a:r>
              <a:rPr lang="ru-RU" sz="1400" dirty="0">
                <a:latin typeface="Muller Bold" pitchFamily="50" charset="-52"/>
              </a:rPr>
              <a:t> Старт», 2%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(для зарегистрированных от  1 до 12 мес.)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88D3790-EC3A-42D4-A004-5DE499B85421}"/>
              </a:ext>
            </a:extLst>
          </p:cNvPr>
          <p:cNvSpPr/>
          <p:nvPr/>
        </p:nvSpPr>
        <p:spPr>
          <a:xfrm>
            <a:off x="5175715" y="5450020"/>
            <a:ext cx="1950960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Победители краевого конкурса «Сделано на Кубани», 2%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50957DD-4818-4404-BB02-B508B490CB1C}"/>
              </a:ext>
            </a:extLst>
          </p:cNvPr>
          <p:cNvSpPr/>
          <p:nvPr/>
        </p:nvSpPr>
        <p:spPr>
          <a:xfrm>
            <a:off x="7912693" y="5450020"/>
            <a:ext cx="3143997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Субъекты МСП  участвующие в осуществлении контрактов в соответствии с ФЗ от </a:t>
            </a:r>
            <a:r>
              <a:rPr lang="ru-RU" sz="1400" dirty="0" err="1">
                <a:latin typeface="Muller Bold" pitchFamily="50" charset="-52"/>
              </a:rPr>
              <a:t>05.04.2013г</a:t>
            </a:r>
            <a:r>
              <a:rPr lang="ru-RU" sz="1400" dirty="0">
                <a:latin typeface="Muller Bold" pitchFamily="50" charset="-52"/>
              </a:rPr>
              <a:t>. № 44-ФЗ и ФЗ от </a:t>
            </a:r>
            <a:r>
              <a:rPr lang="ru-RU" sz="1400" dirty="0" err="1">
                <a:latin typeface="Muller Bold" pitchFamily="50" charset="-52"/>
              </a:rPr>
              <a:t>18.07.2011г</a:t>
            </a:r>
            <a:r>
              <a:rPr lang="ru-RU" sz="1400" dirty="0">
                <a:latin typeface="Muller Bold" pitchFamily="50" charset="-52"/>
              </a:rPr>
              <a:t>. №223-ФЗ, 3 %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B026B4-879C-4475-90E4-C58037E2D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42" y="3688457"/>
            <a:ext cx="743712" cy="69770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B8200C-780D-4D00-98DB-4EEBC958BF1E}"/>
              </a:ext>
            </a:extLst>
          </p:cNvPr>
          <p:cNvSpPr/>
          <p:nvPr/>
        </p:nvSpPr>
        <p:spPr>
          <a:xfrm>
            <a:off x="4762598" y="2665099"/>
            <a:ext cx="29172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IT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7726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26C267-7D1C-4E8C-A37E-D67BC7A22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CD3CDE-AC34-480C-AE85-9F1691ED1C07}"/>
              </a:ext>
            </a:extLst>
          </p:cNvPr>
          <p:cNvSpPr/>
          <p:nvPr/>
        </p:nvSpPr>
        <p:spPr>
          <a:xfrm>
            <a:off x="7513429" y="445193"/>
            <a:ext cx="40885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«БИЗНЕС МОЛОДЫХ»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689D4F2-D5D4-43E5-8E51-AF677515C98C}"/>
              </a:ext>
            </a:extLst>
          </p:cNvPr>
          <p:cNvSpPr/>
          <p:nvPr/>
        </p:nvSpPr>
        <p:spPr>
          <a:xfrm>
            <a:off x="9230589" y="1899088"/>
            <a:ext cx="2511545" cy="143666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обеспечение: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От 100 тыс. руб. до 1 000 тыс. руб. 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от 1000 тыс. руб. до 3 000 тыс. руб. залог+ поручительство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3A87B43-25A8-43C6-BF75-397D0E7DF678}"/>
              </a:ext>
            </a:extLst>
          </p:cNvPr>
          <p:cNvSpPr>
            <a:spLocks noChangeAspect="1"/>
          </p:cNvSpPr>
          <p:nvPr/>
        </p:nvSpPr>
        <p:spPr>
          <a:xfrm>
            <a:off x="5080994" y="1963286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367FA2B-95C4-463B-9E92-89361D58EA67}"/>
              </a:ext>
            </a:extLst>
          </p:cNvPr>
          <p:cNvGrpSpPr/>
          <p:nvPr/>
        </p:nvGrpSpPr>
        <p:grpSpPr>
          <a:xfrm>
            <a:off x="4232871" y="1059385"/>
            <a:ext cx="4287339" cy="4314388"/>
            <a:chOff x="3578592" y="1337067"/>
            <a:chExt cx="4287339" cy="4314388"/>
          </a:xfrm>
        </p:grpSpPr>
        <p:sp>
          <p:nvSpPr>
            <p:cNvPr id="10" name="Круг: прозрачная заливка 9">
              <a:extLst>
                <a:ext uri="{FF2B5EF4-FFF2-40B4-BE49-F238E27FC236}">
                  <a16:creationId xmlns:a16="http://schemas.microsoft.com/office/drawing/2014/main" id="{A8AB2C2E-EA04-43D1-A33D-B11439679CD8}"/>
                </a:ext>
              </a:extLst>
            </p:cNvPr>
            <p:cNvSpPr/>
            <p:nvPr/>
          </p:nvSpPr>
          <p:spPr>
            <a:xfrm rot="5400000">
              <a:off x="3565068" y="1350591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BDCEC96-5D92-4980-BECF-E0AEECE0E468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5722262" y="1337067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EF2D43AA-68B3-4C56-98F8-FD270765A0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7117C68F-1D3E-4F9C-8D0E-005CEC47B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ADC7B8-108E-4595-A330-E482EEE4B34B}"/>
                </a:ext>
              </a:extLst>
            </p:cNvPr>
            <p:cNvSpPr txBox="1"/>
            <p:nvPr/>
          </p:nvSpPr>
          <p:spPr>
            <a:xfrm rot="18048887">
              <a:off x="3085084" y="2478633"/>
              <a:ext cx="2471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4B34E2-50B8-4958-96EE-2F7E05CBD1F7}"/>
                </a:ext>
              </a:extLst>
            </p:cNvPr>
            <p:cNvSpPr txBox="1"/>
            <p:nvPr/>
          </p:nvSpPr>
          <p:spPr>
            <a:xfrm rot="3529031">
              <a:off x="5903563" y="2452838"/>
              <a:ext cx="2395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C12FCF-F82F-42AA-B9BA-17CC260BF45C}"/>
                </a:ext>
              </a:extLst>
            </p:cNvPr>
            <p:cNvSpPr txBox="1"/>
            <p:nvPr/>
          </p:nvSpPr>
          <p:spPr>
            <a:xfrm>
              <a:off x="4633389" y="4814110"/>
              <a:ext cx="205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Категории</a:t>
              </a:r>
            </a:p>
          </p:txBody>
        </p:sp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2B68F31-8CEB-45D9-8C06-55C35DD99F16}"/>
              </a:ext>
            </a:extLst>
          </p:cNvPr>
          <p:cNvSpPr/>
          <p:nvPr/>
        </p:nvSpPr>
        <p:spPr>
          <a:xfrm>
            <a:off x="238321" y="1042803"/>
            <a:ext cx="3858043" cy="4175149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«Бизнес Молодых»</a:t>
            </a:r>
          </a:p>
          <a:p>
            <a:pPr algn="ctr"/>
            <a:r>
              <a:rPr lang="ru-RU" sz="1400" dirty="0">
                <a:latin typeface="Muller Bold"/>
              </a:rPr>
              <a:t>(возраст от 18 до 35 лет)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0,1 %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основных средств, пополнение оборотных средств, приобретение компьютерной техники, программного обеспечения и лицензий к программам, используемых в предпринимательской деятельности, выплат по передаче прав на франшизу (паушальный взнос) оплата услуг по ремонту техники, оборудования и транспортных средств, используемых в производственном и </a:t>
            </a:r>
            <a:r>
              <a:rPr lang="ru-RU" sz="14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т.д</a:t>
            </a:r>
            <a:endParaRPr lang="ru-RU" sz="14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400" b="1" dirty="0">
              <a:latin typeface="Muller Bold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BC35915-470F-4C61-8966-8CD00B3B2852}"/>
              </a:ext>
            </a:extLst>
          </p:cNvPr>
          <p:cNvSpPr/>
          <p:nvPr/>
        </p:nvSpPr>
        <p:spPr>
          <a:xfrm>
            <a:off x="2084304" y="5450020"/>
            <a:ext cx="2305393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Индивидуальный предприниматель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6CF00BD-F5F3-4666-9B14-732E7273CA34}"/>
              </a:ext>
            </a:extLst>
          </p:cNvPr>
          <p:cNvSpPr/>
          <p:nvPr/>
        </p:nvSpPr>
        <p:spPr>
          <a:xfrm>
            <a:off x="5175715" y="5450020"/>
            <a:ext cx="1950960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Учредители,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(участники) юридического лица</a:t>
            </a:r>
          </a:p>
          <a:p>
            <a:pPr algn="ctr"/>
            <a:endParaRPr lang="ru-RU" sz="1400" dirty="0">
              <a:latin typeface="Muller Bold" pitchFamily="50" charset="-52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3299A53-6A77-4B91-BAA9-3C774CA509C4}"/>
              </a:ext>
            </a:extLst>
          </p:cNvPr>
          <p:cNvSpPr/>
          <p:nvPr/>
        </p:nvSpPr>
        <p:spPr>
          <a:xfrm>
            <a:off x="7912693" y="5450020"/>
            <a:ext cx="3143997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Физические лица, применяющие специальный налоговый режим НПД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08536A-83F5-4A01-86E5-6184FA820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43" y="3763282"/>
            <a:ext cx="600796" cy="54871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B45830-26E8-4D31-9B1E-1E523883EC7C}"/>
              </a:ext>
            </a:extLst>
          </p:cNvPr>
          <p:cNvSpPr/>
          <p:nvPr/>
        </p:nvSpPr>
        <p:spPr>
          <a:xfrm>
            <a:off x="5114365" y="2572011"/>
            <a:ext cx="23990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</a:t>
            </a:r>
          </a:p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Бизнес Молодых</a:t>
            </a:r>
          </a:p>
        </p:txBody>
      </p:sp>
    </p:spTree>
    <p:extLst>
      <p:ext uri="{BB962C8B-B14F-4D97-AF65-F5344CB8AC3E}">
        <p14:creationId xmlns:p14="http://schemas.microsoft.com/office/powerpoint/2010/main" val="107553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Вурочные\ПРОЕКТ 9\Департамент Развития\Презентация 35\МФО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1218882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05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08D91-A0E9-4C99-B19C-00C847B8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AE7F61D-2BBF-4851-9406-23C9699A2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" y="184559"/>
            <a:ext cx="11669086" cy="6149130"/>
          </a:xfrm>
        </p:spPr>
      </p:pic>
    </p:spTree>
    <p:extLst>
      <p:ext uri="{BB962C8B-B14F-4D97-AF65-F5344CB8AC3E}">
        <p14:creationId xmlns:p14="http://schemas.microsoft.com/office/powerpoint/2010/main" val="92610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5BB98-8446-426F-8E2E-AA8F3180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F00181-E0A0-40FB-B846-5CCD632BA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9" y="182563"/>
            <a:ext cx="11098635" cy="649287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D9C784-C721-4D78-8149-68DED73E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2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BA12D4-0EF1-4E0F-8FEA-7CAC26B59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0FBB63-5330-4B7E-87F8-C4765C0E29C6}"/>
              </a:ext>
            </a:extLst>
          </p:cNvPr>
          <p:cNvSpPr/>
          <p:nvPr/>
        </p:nvSpPr>
        <p:spPr>
          <a:xfrm>
            <a:off x="4630723" y="462647"/>
            <a:ext cx="656858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cap="all" dirty="0">
                <a:latin typeface="Muller Bold" pitchFamily="50" charset="-52"/>
              </a:rPr>
              <a:t>«ПОКАЗАТЕЛИ ФОНДА в разрезе муниципальных образований за </a:t>
            </a:r>
            <a:r>
              <a:rPr lang="ru-RU" sz="1400" b="1" cap="all" dirty="0" err="1">
                <a:latin typeface="Muller Bold" pitchFamily="50" charset="-52"/>
              </a:rPr>
              <a:t>2020</a:t>
            </a:r>
            <a:r>
              <a:rPr lang="ru-RU" sz="1000" b="1" cap="all" dirty="0" err="1">
                <a:latin typeface="Muller Bold" pitchFamily="50" charset="-52"/>
              </a:rPr>
              <a:t>Г</a:t>
            </a:r>
            <a:r>
              <a:rPr lang="ru-RU" sz="1000" b="1" cap="all" dirty="0">
                <a:latin typeface="Muller Bold" pitchFamily="50" charset="-52"/>
              </a:rPr>
              <a:t>.</a:t>
            </a:r>
            <a:r>
              <a:rPr lang="ru-RU" sz="1400" b="1" cap="all" dirty="0">
                <a:latin typeface="Muller Bold" pitchFamily="50" charset="-52"/>
              </a:rPr>
              <a:t>»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C4440898-491E-42F8-A15B-56196AC88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52243"/>
              </p:ext>
            </p:extLst>
          </p:nvPr>
        </p:nvGraphicFramePr>
        <p:xfrm>
          <a:off x="1019507" y="1192103"/>
          <a:ext cx="3029705" cy="5266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30">
                  <a:extLst>
                    <a:ext uri="{9D8B030D-6E8A-4147-A177-3AD203B41FA5}">
                      <a16:colId xmlns:a16="http://schemas.microsoft.com/office/drawing/2014/main" val="3247652262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val="914391597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404995923"/>
                    </a:ext>
                  </a:extLst>
                </a:gridCol>
              </a:tblGrid>
              <a:tr h="64741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23380"/>
                  </a:ext>
                </a:extLst>
              </a:tr>
              <a:tr h="174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г. Краснодар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375 196,17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305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23239"/>
                  </a:ext>
                </a:extLst>
              </a:tr>
              <a:tr h="29032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г. Армавир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115 014,30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80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930337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Тимашевский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90 430,00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52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40440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Кавказский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81 462,40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45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06930"/>
                  </a:ext>
                </a:extLst>
              </a:tr>
              <a:tr h="326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Новопокровский р-н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52 130,00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45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0506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г. Анапа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63 118,17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43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85561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Курганинский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54 680,00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41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13691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Новокубанский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57 770,00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39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53638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Тихорецкий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5</a:t>
                      </a:r>
                      <a:r>
                        <a:rPr lang="ru-RU" sz="1100" b="1" dirty="0">
                          <a:latin typeface="Muller Bold"/>
                        </a:rPr>
                        <a:t>8 238,00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39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06696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Крымский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52 077,00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37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17849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Гулькевичский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48 060,00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35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22551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Брюховецкий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38 607,80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97913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Северский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59 780,00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92870"/>
                  </a:ext>
                </a:extLst>
              </a:tr>
              <a:tr h="277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г. Новороссийск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46 292,00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97232"/>
                  </a:ext>
                </a:extLst>
              </a:tr>
              <a:tr h="29564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г. Сочи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52 227,00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21819"/>
                  </a:ext>
                </a:extLst>
              </a:tr>
            </a:tbl>
          </a:graphicData>
        </a:graphic>
      </p:graphicFrame>
      <p:graphicFrame>
        <p:nvGraphicFramePr>
          <p:cNvPr id="11" name="Таблица 8">
            <a:extLst>
              <a:ext uri="{FF2B5EF4-FFF2-40B4-BE49-F238E27FC236}">
                <a16:creationId xmlns:a16="http://schemas.microsoft.com/office/drawing/2014/main" id="{32CE4A9A-692C-4A65-8587-7C363E4B9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06616"/>
              </p:ext>
            </p:extLst>
          </p:nvPr>
        </p:nvGraphicFramePr>
        <p:xfrm>
          <a:off x="4407748" y="1192103"/>
          <a:ext cx="3046789" cy="5266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399">
                  <a:extLst>
                    <a:ext uri="{9D8B030D-6E8A-4147-A177-3AD203B41FA5}">
                      <a16:colId xmlns:a16="http://schemas.microsoft.com/office/drawing/2014/main" val="3247652262"/>
                    </a:ext>
                  </a:extLst>
                </a:gridCol>
                <a:gridCol w="816082">
                  <a:extLst>
                    <a:ext uri="{9D8B030D-6E8A-4147-A177-3AD203B41FA5}">
                      <a16:colId xmlns:a16="http://schemas.microsoft.com/office/drawing/2014/main" val="914391597"/>
                    </a:ext>
                  </a:extLst>
                </a:gridCol>
                <a:gridCol w="618308">
                  <a:extLst>
                    <a:ext uri="{9D8B030D-6E8A-4147-A177-3AD203B41FA5}">
                      <a16:colId xmlns:a16="http://schemas.microsoft.com/office/drawing/2014/main" val="2404995923"/>
                    </a:ext>
                  </a:extLst>
                </a:gridCol>
              </a:tblGrid>
              <a:tr h="6435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23380"/>
                  </a:ext>
                </a:extLst>
              </a:tr>
              <a:tr h="28177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Ейский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43 772,00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57224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Каневской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50 530,00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26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930337"/>
                  </a:ext>
                </a:extLst>
              </a:tr>
              <a:tr h="32068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Тбилисский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31 080,00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40440"/>
                  </a:ext>
                </a:extLst>
              </a:tr>
              <a:tr h="438179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Приморско -Ахтарский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32 315,00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06930"/>
                  </a:ext>
                </a:extLst>
              </a:tr>
              <a:tr h="29416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Белоглинский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25 700,00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0506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Крыловский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36 795,00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85561"/>
                  </a:ext>
                </a:extLst>
              </a:tr>
              <a:tr h="29416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Усть-Лабинский р-н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16  800,00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13691"/>
                  </a:ext>
                </a:extLst>
              </a:tr>
              <a:tr h="2971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Темрюкский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27 000,00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53638"/>
                  </a:ext>
                </a:extLst>
              </a:tr>
              <a:tr h="32068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Абинский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27 665,00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06696"/>
                  </a:ext>
                </a:extLst>
              </a:tr>
              <a:tr h="32068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Динской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34 280,00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17849"/>
                  </a:ext>
                </a:extLst>
              </a:tr>
              <a:tr h="32068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Лабинский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37 090,00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22551"/>
                  </a:ext>
                </a:extLst>
              </a:tr>
              <a:tr h="32068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Щербиновский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21 340,00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16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97913"/>
                  </a:ext>
                </a:extLst>
              </a:tr>
              <a:tr h="29416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г. Горячий Ключ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22 920,00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92870"/>
                  </a:ext>
                </a:extLst>
              </a:tr>
              <a:tr h="29416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Мостовский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22 500,00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97232"/>
                  </a:ext>
                </a:extLst>
              </a:tr>
              <a:tr h="29416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Павловский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20 415,00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06995"/>
                  </a:ext>
                </a:extLst>
              </a:tr>
            </a:tbl>
          </a:graphicData>
        </a:graphic>
      </p:graphicFrame>
      <p:graphicFrame>
        <p:nvGraphicFramePr>
          <p:cNvPr id="12" name="Таблица 8">
            <a:extLst>
              <a:ext uri="{FF2B5EF4-FFF2-40B4-BE49-F238E27FC236}">
                <a16:creationId xmlns:a16="http://schemas.microsoft.com/office/drawing/2014/main" id="{4AB00D36-08BE-494E-B760-CD1121A14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13950"/>
              </p:ext>
            </p:extLst>
          </p:nvPr>
        </p:nvGraphicFramePr>
        <p:xfrm>
          <a:off x="7813074" y="1192102"/>
          <a:ext cx="3704205" cy="526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156">
                  <a:extLst>
                    <a:ext uri="{9D8B030D-6E8A-4147-A177-3AD203B41FA5}">
                      <a16:colId xmlns:a16="http://schemas.microsoft.com/office/drawing/2014/main" val="3247652262"/>
                    </a:ext>
                  </a:extLst>
                </a:gridCol>
                <a:gridCol w="1050013">
                  <a:extLst>
                    <a:ext uri="{9D8B030D-6E8A-4147-A177-3AD203B41FA5}">
                      <a16:colId xmlns:a16="http://schemas.microsoft.com/office/drawing/2014/main" val="914391597"/>
                    </a:ext>
                  </a:extLst>
                </a:gridCol>
                <a:gridCol w="651036">
                  <a:extLst>
                    <a:ext uri="{9D8B030D-6E8A-4147-A177-3AD203B41FA5}">
                      <a16:colId xmlns:a16="http://schemas.microsoft.com/office/drawing/2014/main" val="2404995923"/>
                    </a:ext>
                  </a:extLst>
                </a:gridCol>
              </a:tblGrid>
              <a:tr h="658459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23380"/>
                  </a:ext>
                </a:extLst>
              </a:tr>
              <a:tr h="301829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Успенский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21 000,00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710246"/>
                  </a:ext>
                </a:extLst>
              </a:tr>
              <a:tr h="30306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Ленинградский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23 336,00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40440"/>
                  </a:ext>
                </a:extLst>
              </a:tr>
              <a:tr h="2763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Выселковский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21 750,00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06930"/>
                  </a:ext>
                </a:extLst>
              </a:tr>
              <a:tr h="37437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г. Геленджик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16 870,00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0506"/>
                  </a:ext>
                </a:extLst>
              </a:tr>
              <a:tr h="34763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Славянский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27 510,00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85561"/>
                  </a:ext>
                </a:extLst>
              </a:tr>
              <a:tr h="333344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Белореченский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23 007,00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13691"/>
                  </a:ext>
                </a:extLst>
              </a:tr>
              <a:tr h="33334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Калининский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26 850,00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53638"/>
                  </a:ext>
                </a:extLst>
              </a:tr>
              <a:tr h="32408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Туапсинский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13 250,00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06696"/>
                  </a:ext>
                </a:extLst>
              </a:tr>
              <a:tr h="32408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Красноармейский р-н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16 200,00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17849"/>
                  </a:ext>
                </a:extLst>
              </a:tr>
              <a:tr h="32408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Кущевский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22 100,00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22551"/>
                  </a:ext>
                </a:extLst>
              </a:tr>
              <a:tr h="32408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Отрадненский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12 800,00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97913"/>
                  </a:ext>
                </a:extLst>
              </a:tr>
              <a:tr h="32408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Апшеронский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11 470,00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92870"/>
                  </a:ext>
                </a:extLst>
              </a:tr>
              <a:tr h="36086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Кореновский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7 850,00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97232"/>
                  </a:ext>
                </a:extLst>
              </a:tr>
              <a:tr h="35727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Староминский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Muller Bold"/>
                        </a:rPr>
                        <a:t>5 500,00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78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34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BA12D4-0EF1-4E0F-8FEA-7CAC26B59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0FBB63-5330-4B7E-87F8-C4765C0E29C6}"/>
              </a:ext>
            </a:extLst>
          </p:cNvPr>
          <p:cNvSpPr/>
          <p:nvPr/>
        </p:nvSpPr>
        <p:spPr>
          <a:xfrm>
            <a:off x="4407748" y="462647"/>
            <a:ext cx="679155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cap="all" dirty="0">
                <a:latin typeface="Muller Bold" pitchFamily="50" charset="-52"/>
              </a:rPr>
              <a:t>«ПОКАЗАТЕЛИ ФОНДА в разрезе муниципальных образований за 1 кв. </a:t>
            </a:r>
            <a:r>
              <a:rPr lang="ru-RU" sz="1400" b="1" cap="all" dirty="0" err="1">
                <a:latin typeface="Muller Bold" pitchFamily="50" charset="-52"/>
              </a:rPr>
              <a:t>2021</a:t>
            </a:r>
            <a:r>
              <a:rPr lang="ru-RU" sz="1000" b="1" cap="all" dirty="0" err="1">
                <a:latin typeface="Muller Bold" pitchFamily="50" charset="-52"/>
              </a:rPr>
              <a:t>Г</a:t>
            </a:r>
            <a:r>
              <a:rPr lang="ru-RU" sz="1000" b="1" cap="all" dirty="0">
                <a:latin typeface="Muller Bold" pitchFamily="50" charset="-52"/>
              </a:rPr>
              <a:t>.</a:t>
            </a:r>
            <a:r>
              <a:rPr lang="ru-RU" sz="1400" b="1" cap="all" dirty="0">
                <a:latin typeface="Muller Bold" pitchFamily="50" charset="-52"/>
              </a:rPr>
              <a:t>»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C4440898-491E-42F8-A15B-56196AC88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50368"/>
              </p:ext>
            </p:extLst>
          </p:nvPr>
        </p:nvGraphicFramePr>
        <p:xfrm>
          <a:off x="1019506" y="1343105"/>
          <a:ext cx="3029705" cy="472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30">
                  <a:extLst>
                    <a:ext uri="{9D8B030D-6E8A-4147-A177-3AD203B41FA5}">
                      <a16:colId xmlns:a16="http://schemas.microsoft.com/office/drawing/2014/main" val="3247652262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val="914391597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404995923"/>
                    </a:ext>
                  </a:extLst>
                </a:gridCol>
              </a:tblGrid>
              <a:tr h="64741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23380"/>
                  </a:ext>
                </a:extLst>
              </a:tr>
              <a:tr h="174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г. Краснодар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69 058,39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39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23239"/>
                  </a:ext>
                </a:extLst>
              </a:tr>
              <a:tr h="290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Новопокровский р-н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17 900, 00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930337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Тимашевский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28 350,00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40440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Тихорецкий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22 150,00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16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06930"/>
                  </a:ext>
                </a:extLst>
              </a:tr>
              <a:tr h="326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Кавказский р-н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30 441,00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0506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Новокубанский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13 950,00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85561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Гулькевичский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8 100,00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13691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г. Сочи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14 900,00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10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53638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г. Армавир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10 455,80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06696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Белореченский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18 400,00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17849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г. Новороссийск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18 700,00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22551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Белоглинский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10 000,00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97913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Брюховецкий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11 800,00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92870"/>
                  </a:ext>
                </a:extLst>
              </a:tr>
            </a:tbl>
          </a:graphicData>
        </a:graphic>
      </p:graphicFrame>
      <p:graphicFrame>
        <p:nvGraphicFramePr>
          <p:cNvPr id="11" name="Таблица 8">
            <a:extLst>
              <a:ext uri="{FF2B5EF4-FFF2-40B4-BE49-F238E27FC236}">
                <a16:creationId xmlns:a16="http://schemas.microsoft.com/office/drawing/2014/main" id="{32CE4A9A-692C-4A65-8587-7C363E4B9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32510"/>
              </p:ext>
            </p:extLst>
          </p:nvPr>
        </p:nvGraphicFramePr>
        <p:xfrm>
          <a:off x="4407748" y="1343105"/>
          <a:ext cx="3292381" cy="4725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369">
                  <a:extLst>
                    <a:ext uri="{9D8B030D-6E8A-4147-A177-3AD203B41FA5}">
                      <a16:colId xmlns:a16="http://schemas.microsoft.com/office/drawing/2014/main" val="3247652262"/>
                    </a:ext>
                  </a:extLst>
                </a:gridCol>
                <a:gridCol w="881864">
                  <a:extLst>
                    <a:ext uri="{9D8B030D-6E8A-4147-A177-3AD203B41FA5}">
                      <a16:colId xmlns:a16="http://schemas.microsoft.com/office/drawing/2014/main" val="914391597"/>
                    </a:ext>
                  </a:extLst>
                </a:gridCol>
                <a:gridCol w="668148">
                  <a:extLst>
                    <a:ext uri="{9D8B030D-6E8A-4147-A177-3AD203B41FA5}">
                      <a16:colId xmlns:a16="http://schemas.microsoft.com/office/drawing/2014/main" val="2404995923"/>
                    </a:ext>
                  </a:extLst>
                </a:gridCol>
              </a:tblGrid>
              <a:tr h="64001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23380"/>
                  </a:ext>
                </a:extLst>
              </a:tr>
              <a:tr h="280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Выселковский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4 900,00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57224"/>
                  </a:ext>
                </a:extLst>
              </a:tr>
              <a:tr h="266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Абинский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8 275,00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930337"/>
                  </a:ext>
                </a:extLst>
              </a:tr>
              <a:tr h="292561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Ейский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4 300,00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0506"/>
                  </a:ext>
                </a:extLst>
              </a:tr>
              <a:tr h="266794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Каневской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10 475,00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85561"/>
                  </a:ext>
                </a:extLst>
              </a:tr>
              <a:tr h="292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Крыловский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10 250,00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13691"/>
                  </a:ext>
                </a:extLst>
              </a:tr>
              <a:tr h="295504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Курганинский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8 650,00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53638"/>
                  </a:ext>
                </a:extLst>
              </a:tr>
              <a:tr h="318936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Лабинский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10 500,00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06696"/>
                  </a:ext>
                </a:extLst>
              </a:tr>
              <a:tr h="318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Тбилисский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6 600,00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17849"/>
                  </a:ext>
                </a:extLst>
              </a:tr>
              <a:tr h="318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Темрюкский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13 500,00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22551"/>
                  </a:ext>
                </a:extLst>
              </a:tr>
              <a:tr h="318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Щербиновский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1 610,00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97913"/>
                  </a:ext>
                </a:extLst>
              </a:tr>
              <a:tr h="292561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г. Анапа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9 331,25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92870"/>
                  </a:ext>
                </a:extLst>
              </a:tr>
              <a:tr h="292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г. Геленджик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3 750,00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97232"/>
                  </a:ext>
                </a:extLst>
              </a:tr>
              <a:tr h="530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Динской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9 880,00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Muller Bold"/>
                        </a:rPr>
                        <a:t>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06995"/>
                  </a:ext>
                </a:extLst>
              </a:tr>
            </a:tbl>
          </a:graphicData>
        </a:graphic>
      </p:graphicFrame>
      <p:graphicFrame>
        <p:nvGraphicFramePr>
          <p:cNvPr id="12" name="Таблица 8">
            <a:extLst>
              <a:ext uri="{FF2B5EF4-FFF2-40B4-BE49-F238E27FC236}">
                <a16:creationId xmlns:a16="http://schemas.microsoft.com/office/drawing/2014/main" id="{4AB00D36-08BE-494E-B760-CD1121A14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4539"/>
              </p:ext>
            </p:extLst>
          </p:nvPr>
        </p:nvGraphicFramePr>
        <p:xfrm>
          <a:off x="8090914" y="1343105"/>
          <a:ext cx="3704205" cy="4725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156">
                  <a:extLst>
                    <a:ext uri="{9D8B030D-6E8A-4147-A177-3AD203B41FA5}">
                      <a16:colId xmlns:a16="http://schemas.microsoft.com/office/drawing/2014/main" val="3247652262"/>
                    </a:ext>
                  </a:extLst>
                </a:gridCol>
                <a:gridCol w="1050013">
                  <a:extLst>
                    <a:ext uri="{9D8B030D-6E8A-4147-A177-3AD203B41FA5}">
                      <a16:colId xmlns:a16="http://schemas.microsoft.com/office/drawing/2014/main" val="914391597"/>
                    </a:ext>
                  </a:extLst>
                </a:gridCol>
                <a:gridCol w="651036">
                  <a:extLst>
                    <a:ext uri="{9D8B030D-6E8A-4147-A177-3AD203B41FA5}">
                      <a16:colId xmlns:a16="http://schemas.microsoft.com/office/drawing/2014/main" val="2404995923"/>
                    </a:ext>
                  </a:extLst>
                </a:gridCol>
              </a:tblGrid>
              <a:tr h="610315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23380"/>
                  </a:ext>
                </a:extLst>
              </a:tr>
              <a:tr h="273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Muller Bold"/>
                        </a:rPr>
                        <a:t>Отрадненский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3 700,00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710246"/>
                  </a:ext>
                </a:extLst>
              </a:tr>
              <a:tr h="27427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Северский р-н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4 500,00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40440"/>
                  </a:ext>
                </a:extLst>
              </a:tr>
              <a:tr h="266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Усть-Лабинский р-н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5 300,00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06930"/>
                  </a:ext>
                </a:extLst>
              </a:tr>
              <a:tr h="266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г. Горячий Ключ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3 320,00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0506"/>
                  </a:ext>
                </a:extLst>
              </a:tr>
              <a:tr h="314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Ленинградский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900,00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85561"/>
                  </a:ext>
                </a:extLst>
              </a:tr>
              <a:tr h="301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Мостовский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5 000,00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13691"/>
                  </a:ext>
                </a:extLst>
              </a:tr>
              <a:tr h="301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Muller Bold"/>
                        </a:rPr>
                        <a:t>Славянский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1 500,00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53638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Muller Bold"/>
                        </a:rPr>
                        <a:t>Староминский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1 700,00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06696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Апшеронский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4 000, 00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17849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Кореновский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3 000,00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22551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Красноармейский р-н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uller Bold"/>
                        </a:rPr>
                        <a:t>5 000,00</a:t>
                      </a:r>
                    </a:p>
                  </a:txBody>
                  <a:tcPr marL="9525" marR="9525" marT="9525" marB="0"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97913"/>
                  </a:ext>
                </a:extLst>
              </a:tr>
              <a:tr h="293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Кущевский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600,00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92870"/>
                  </a:ext>
                </a:extLst>
              </a:tr>
              <a:tr h="326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Туапсинский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2 000,00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97232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Muller Bold"/>
                        </a:rPr>
                        <a:t>Успенский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Muller Bold"/>
                        </a:rPr>
                        <a:t>2 500,00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78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52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4A17A5-1458-4E0E-A85B-542C2F84D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0"/>
            <a:ext cx="12187238" cy="68570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451A7E-07F2-4BC2-B2D4-7F7DB407E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782" y="4783167"/>
            <a:ext cx="1000125" cy="714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8C4501-2F50-4716-A997-84BF5AE54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458" y="5099982"/>
            <a:ext cx="138603" cy="1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4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622" cy="68553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8061820" y="414655"/>
            <a:ext cx="2628129" cy="369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799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uller Bold" pitchFamily="50" charset="-52"/>
              </a:rPr>
              <a:t>Антикризисные меры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6AC0AE9-EFB3-4CA2-A655-034B7996FF80}"/>
              </a:ext>
            </a:extLst>
          </p:cNvPr>
          <p:cNvSpPr/>
          <p:nvPr/>
        </p:nvSpPr>
        <p:spPr>
          <a:xfrm>
            <a:off x="375219" y="1401922"/>
            <a:ext cx="4832339" cy="1721792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«Антикризисный 0,1-1-1»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2 000 000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0,1 %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выплата з/п сотрудникам (количество работников * (МРОТ) * 6 мес.); оплата арендных платежей; оплата коммунальных услуг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B2C6493-C641-41B0-B896-D0C9C1F4AA0A}"/>
              </a:ext>
            </a:extLst>
          </p:cNvPr>
          <p:cNvSpPr/>
          <p:nvPr/>
        </p:nvSpPr>
        <p:spPr>
          <a:xfrm>
            <a:off x="6434759" y="1398191"/>
            <a:ext cx="5416454" cy="1705212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«Антикризисный 1-1-1»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1 %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выплата з/п сотрудникам (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согл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. штатного расписания), оплата услуг по рекламе, расходы по организации и проведению зрелищно-развлекательных мероприятий, оплата услуг по ремонту техники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EC1A9F-0A7F-444D-9DD5-50C584907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56" y="1786431"/>
            <a:ext cx="971299" cy="131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2302" y="831111"/>
            <a:ext cx="9371103" cy="492443"/>
          </a:xfrm>
          <a:prstGeom prst="rect">
            <a:avLst/>
          </a:prstGeom>
          <a:solidFill>
            <a:srgbClr val="4E84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Muller Bold"/>
              </a:rPr>
              <a:t>Разработаны специальные виды микрозаймов для МСП из перечней наиболее пострадавших отраслей, определенных на краевом и федеральном уровнях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403AFD-CB19-4D00-838C-560DC31376D7}"/>
              </a:ext>
            </a:extLst>
          </p:cNvPr>
          <p:cNvSpPr/>
          <p:nvPr/>
        </p:nvSpPr>
        <p:spPr>
          <a:xfrm>
            <a:off x="374887" y="3187669"/>
            <a:ext cx="11476326" cy="285335"/>
          </a:xfrm>
          <a:prstGeom prst="rect">
            <a:avLst/>
          </a:prstGeom>
          <a:solidFill>
            <a:srgbClr val="4E847B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b="1" dirty="0">
                <a:solidFill>
                  <a:schemeClr val="bg1"/>
                </a:solidFill>
                <a:latin typeface="Muller Bold"/>
              </a:rPr>
              <a:t>С момента введения режима «повышенная готовность» Фондом выдано 556 антикризисных займов на сумму 662 млн. рублей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35192B5-2767-4E0F-B5DD-3835FA1F7882}"/>
              </a:ext>
            </a:extLst>
          </p:cNvPr>
          <p:cNvSpPr/>
          <p:nvPr/>
        </p:nvSpPr>
        <p:spPr>
          <a:xfrm>
            <a:off x="374886" y="3566872"/>
            <a:ext cx="11465449" cy="276999"/>
          </a:xfrm>
          <a:prstGeom prst="rect">
            <a:avLst/>
          </a:prstGeom>
          <a:solidFill>
            <a:srgbClr val="4E84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uller Bold"/>
              </a:rPr>
              <a:t>В дополнение ранее принятых мер, разработаны специальные виды займов направленные на восстановление и рефинансирование МСП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E05995C-6025-4195-9C6A-021F67E9CE34}"/>
              </a:ext>
            </a:extLst>
          </p:cNvPr>
          <p:cNvSpPr/>
          <p:nvPr/>
        </p:nvSpPr>
        <p:spPr>
          <a:xfrm>
            <a:off x="374886" y="3937739"/>
            <a:ext cx="4854373" cy="646331"/>
          </a:xfrm>
          <a:prstGeom prst="rect">
            <a:avLst/>
          </a:prstGeom>
          <a:solidFill>
            <a:srgbClr val="A6A6A6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uller Bold"/>
              </a:rPr>
              <a:t>Займ для МСП, деятельность которых, не вошла в перечни наиболее пострадавших отраслей, но выручка у которых снизилась более чем на 50 %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0CAA6092-7ADA-4BC8-8C79-40E1D2D49DF6}"/>
              </a:ext>
            </a:extLst>
          </p:cNvPr>
          <p:cNvSpPr/>
          <p:nvPr/>
        </p:nvSpPr>
        <p:spPr>
          <a:xfrm>
            <a:off x="5229260" y="4117291"/>
            <a:ext cx="963940" cy="283975"/>
          </a:xfrm>
          <a:prstGeom prst="rightArrow">
            <a:avLst/>
          </a:prstGeom>
          <a:solidFill>
            <a:srgbClr val="96969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>
              <a:solidFill>
                <a:srgbClr val="68A59B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590EBBE-D980-4130-BCAB-E42634EA34D9}"/>
              </a:ext>
            </a:extLst>
          </p:cNvPr>
          <p:cNvSpPr/>
          <p:nvPr/>
        </p:nvSpPr>
        <p:spPr>
          <a:xfrm>
            <a:off x="6193199" y="3925475"/>
            <a:ext cx="5630029" cy="830997"/>
          </a:xfrm>
          <a:prstGeom prst="rect">
            <a:avLst/>
          </a:prstGeom>
          <a:solidFill>
            <a:srgbClr val="A6A6A6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uller Bold"/>
              </a:rPr>
              <a:t>Займ для рефинансирования кредитов ранее полученных МСП, являющихся товаропроизводителями, а также осуществляющих деятельность в сфере туристской индустрии - на цели, связанные с предпринимательской деятельностью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338125-30F0-4EC1-9C52-331272B64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29" y="5169711"/>
            <a:ext cx="767644" cy="1029789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E00D782-A060-446E-8FFE-7EFD09D3F37D}"/>
              </a:ext>
            </a:extLst>
          </p:cNvPr>
          <p:cNvSpPr/>
          <p:nvPr/>
        </p:nvSpPr>
        <p:spPr>
          <a:xfrm>
            <a:off x="374886" y="4677939"/>
            <a:ext cx="4816216" cy="2041643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«Восстановление МСП»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выплата з/п сотрудникам (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согл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. штатного расписания), оплата услуг по рекламе, расходы по организации и проведению зрелищно-развлекательных мероприятий, оплата услуг по ремонту техники, приобретение основных средств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375487-65BF-49B2-81A5-E0467B5051FA}"/>
              </a:ext>
            </a:extLst>
          </p:cNvPr>
          <p:cNvSpPr/>
          <p:nvPr/>
        </p:nvSpPr>
        <p:spPr>
          <a:xfrm>
            <a:off x="6193199" y="4890426"/>
            <a:ext cx="5647136" cy="1669765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</a:t>
            </a:r>
            <a:r>
              <a:rPr lang="ru-RU" sz="1400" b="1" dirty="0" err="1">
                <a:latin typeface="Muller Bold"/>
              </a:rPr>
              <a:t>Рефинанс</a:t>
            </a:r>
            <a:r>
              <a:rPr lang="ru-RU" sz="1400" b="1" dirty="0">
                <a:latin typeface="Muller Bold"/>
              </a:rPr>
              <a:t>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1 до 4,25 % годовых (от вида деятельности)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рефинансирование кредитов ранее полученных МСП на цели, связанные с предпринимательской деятельностью (в туристской сфере и сфере 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товаропроизводства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)</a:t>
            </a:r>
            <a:endParaRPr lang="ru-RU" sz="1200" b="1" dirty="0">
              <a:latin typeface="Muller Bold"/>
            </a:endParaRPr>
          </a:p>
        </p:txBody>
      </p:sp>
    </p:spTree>
    <p:extLst>
      <p:ext uri="{BB962C8B-B14F-4D97-AF65-F5344CB8AC3E}">
        <p14:creationId xmlns:p14="http://schemas.microsoft.com/office/powerpoint/2010/main" val="222608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0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8490857" y="547700"/>
            <a:ext cx="24206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«СТАРТ»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CBECE11-EDA3-4CF2-804F-B1AA1CF20589}"/>
              </a:ext>
            </a:extLst>
          </p:cNvPr>
          <p:cNvSpPr/>
          <p:nvPr/>
        </p:nvSpPr>
        <p:spPr>
          <a:xfrm>
            <a:off x="1564776" y="5790366"/>
            <a:ext cx="1413354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Студент, 2%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BF650AA-33DB-49FA-9E06-5CAC4C03072C}"/>
              </a:ext>
            </a:extLst>
          </p:cNvPr>
          <p:cNvSpPr/>
          <p:nvPr/>
        </p:nvSpPr>
        <p:spPr>
          <a:xfrm>
            <a:off x="3374223" y="5790366"/>
            <a:ext cx="1413355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Финалисты и участники школы молодого предпринимателя, 2%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BF1B31C-2A28-4E92-808E-0E6E504ED93A}"/>
              </a:ext>
            </a:extLst>
          </p:cNvPr>
          <p:cNvSpPr/>
          <p:nvPr/>
        </p:nvSpPr>
        <p:spPr>
          <a:xfrm>
            <a:off x="7286562" y="5790366"/>
            <a:ext cx="1413356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Безработные, обученные в ЦЗН, проекты которых одобрены, 2%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0A32DD7-3694-4128-817E-3B43C3971C09}"/>
              </a:ext>
            </a:extLst>
          </p:cNvPr>
          <p:cNvSpPr/>
          <p:nvPr/>
        </p:nvSpPr>
        <p:spPr>
          <a:xfrm>
            <a:off x="9027054" y="1552540"/>
            <a:ext cx="2511545" cy="1429450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Условия предоставления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до 500 тыс. руб. – решение КК Фонда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от 500 тыс. руб. -1 млн. руб. – комиссия по отбору и одобрению проектов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2D4A49E-B0CC-480D-B5E6-9947C8DA6A8F}"/>
              </a:ext>
            </a:extLst>
          </p:cNvPr>
          <p:cNvSpPr/>
          <p:nvPr/>
        </p:nvSpPr>
        <p:spPr>
          <a:xfrm>
            <a:off x="9134768" y="3667844"/>
            <a:ext cx="2511545" cy="143666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 поручитель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4811753" y="2149454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B8200C-780D-4D00-98DB-4EEBC958BF1E}"/>
              </a:ext>
            </a:extLst>
          </p:cNvPr>
          <p:cNvSpPr/>
          <p:nvPr/>
        </p:nvSpPr>
        <p:spPr>
          <a:xfrm>
            <a:off x="4739714" y="2805895"/>
            <a:ext cx="23342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Старт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562A05-575F-40B8-A292-3568821FFE50}"/>
              </a:ext>
            </a:extLst>
          </p:cNvPr>
          <p:cNvGrpSpPr/>
          <p:nvPr/>
        </p:nvGrpSpPr>
        <p:grpSpPr>
          <a:xfrm>
            <a:off x="3949949" y="1271806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403802" y="2441140"/>
              <a:ext cx="2255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Без залога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52783"/>
              <a:ext cx="23950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До 1 млн. без подтверждения дохода, по бизнес плану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34524-E538-476E-B7AF-52810AFF2CB3}"/>
                </a:ext>
              </a:extLst>
            </p:cNvPr>
            <p:cNvSpPr txBox="1"/>
            <p:nvPr/>
          </p:nvSpPr>
          <p:spPr>
            <a:xfrm>
              <a:off x="4756327" y="4807089"/>
              <a:ext cx="2055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5 льготных категорий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D59FF6-E784-4020-8757-B6F359866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5" y="3760002"/>
            <a:ext cx="743712" cy="754923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041FA32-68FF-4DBC-B73A-F5FC77B7C12A}"/>
              </a:ext>
            </a:extLst>
          </p:cNvPr>
          <p:cNvSpPr/>
          <p:nvPr/>
        </p:nvSpPr>
        <p:spPr>
          <a:xfrm>
            <a:off x="9096010" y="5790366"/>
            <a:ext cx="1413354" cy="857343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Победители краевого конкурса «Сделано на Кубани», 2%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8E5BE93E-B71B-4BED-9505-8136767C1FC9}"/>
              </a:ext>
            </a:extLst>
          </p:cNvPr>
          <p:cNvSpPr/>
          <p:nvPr/>
        </p:nvSpPr>
        <p:spPr>
          <a:xfrm>
            <a:off x="167745" y="1652631"/>
            <a:ext cx="3474641" cy="3003406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«СТАРТ»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7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2-4 %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приобретение основных средств, оплата услуг по изготовлению и размещению рекламы и рекламной продукции, оплата услуг по ремонту техники, оборудования и транспортных средств, строительство, ремонт и реконструкция, 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ыплата по передаче прав на франшизу (паушальный взнос)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5C85E1F-03C5-4CB3-9B30-53BF41ABCF5B}"/>
              </a:ext>
            </a:extLst>
          </p:cNvPr>
          <p:cNvSpPr/>
          <p:nvPr/>
        </p:nvSpPr>
        <p:spPr>
          <a:xfrm>
            <a:off x="5220685" y="5787796"/>
            <a:ext cx="1413355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Участники расширенной акселерационной программы, 2%</a:t>
            </a:r>
          </a:p>
        </p:txBody>
      </p:sp>
    </p:spTree>
    <p:extLst>
      <p:ext uri="{BB962C8B-B14F-4D97-AF65-F5344CB8AC3E}">
        <p14:creationId xmlns:p14="http://schemas.microsoft.com/office/powerpoint/2010/main" val="198231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7672252" y="445193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«Самозанятый»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2D4A49E-B0CC-480D-B5E6-9947C8DA6A8F}"/>
              </a:ext>
            </a:extLst>
          </p:cNvPr>
          <p:cNvSpPr/>
          <p:nvPr/>
        </p:nvSpPr>
        <p:spPr>
          <a:xfrm>
            <a:off x="9230589" y="1899087"/>
            <a:ext cx="2511545" cy="2085683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algn="ctr"/>
            <a:r>
              <a:rPr lang="ru-RU" sz="1400" u="sng" dirty="0">
                <a:solidFill>
                  <a:schemeClr val="bg1"/>
                </a:solidFill>
                <a:latin typeface="Muller Medium" pitchFamily="50" charset="-52"/>
              </a:rPr>
              <a:t>Самозанятый Старт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Поручитель или поручительство ФРБ</a:t>
            </a:r>
          </a:p>
          <a:p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       </a:t>
            </a:r>
            <a:r>
              <a:rPr lang="ru-RU" sz="1400" u="sng" dirty="0">
                <a:solidFill>
                  <a:schemeClr val="bg1"/>
                </a:solidFill>
                <a:latin typeface="Muller Medium" pitchFamily="50" charset="-52"/>
              </a:rPr>
              <a:t>Самозанятый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поручитель и 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5117879" y="1976137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B8200C-780D-4D00-98DB-4EEBC958BF1E}"/>
              </a:ext>
            </a:extLst>
          </p:cNvPr>
          <p:cNvSpPr/>
          <p:nvPr/>
        </p:nvSpPr>
        <p:spPr>
          <a:xfrm>
            <a:off x="4379841" y="2805895"/>
            <a:ext cx="30540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  Самозанятый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562A05-575F-40B8-A292-3568821FFE50}"/>
              </a:ext>
            </a:extLst>
          </p:cNvPr>
          <p:cNvGrpSpPr/>
          <p:nvPr/>
        </p:nvGrpSpPr>
        <p:grpSpPr>
          <a:xfrm>
            <a:off x="4241300" y="1065344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259828" y="2139545"/>
              <a:ext cx="2255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Без залога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 «Самозанятый Старт»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06617"/>
              <a:ext cx="2395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По бизнес плану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«Самозанятый Старт»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34524-E538-476E-B7AF-52810AFF2CB3}"/>
                </a:ext>
              </a:extLst>
            </p:cNvPr>
            <p:cNvSpPr txBox="1"/>
            <p:nvPr/>
          </p:nvSpPr>
          <p:spPr>
            <a:xfrm>
              <a:off x="4633389" y="4814110"/>
              <a:ext cx="2055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 льготные категории</a:t>
              </a:r>
            </a:p>
          </p:txBody>
        </p: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10FBEE2-4B8A-4AEA-BDAF-F3FC92BB53CC}"/>
              </a:ext>
            </a:extLst>
          </p:cNvPr>
          <p:cNvSpPr/>
          <p:nvPr/>
        </p:nvSpPr>
        <p:spPr>
          <a:xfrm>
            <a:off x="238321" y="1441724"/>
            <a:ext cx="3385071" cy="3330574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«Самозанятый»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1 % до 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 связанные с организацией, осуществлением и развитием профессиональной деятельности самозанятых граждан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  <a:endParaRPr lang="ru-RU" sz="1400" b="1" dirty="0">
              <a:latin typeface="Muller Bold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102AB70-BC1A-4082-A926-84389FB7E5D1}"/>
              </a:ext>
            </a:extLst>
          </p:cNvPr>
          <p:cNvSpPr/>
          <p:nvPr/>
        </p:nvSpPr>
        <p:spPr>
          <a:xfrm>
            <a:off x="1811383" y="5450020"/>
            <a:ext cx="2448646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«Самозанятый Старт», 2%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(для зарегистрированных от  1 до 12 мес.)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88D3790-EC3A-42D4-A004-5DE499B85421}"/>
              </a:ext>
            </a:extLst>
          </p:cNvPr>
          <p:cNvSpPr/>
          <p:nvPr/>
        </p:nvSpPr>
        <p:spPr>
          <a:xfrm>
            <a:off x="4702629" y="5441625"/>
            <a:ext cx="2969623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Физ. лица осуществляющие деятельность в сфере: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производства текстильных изделий, одежды, кожи,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1 %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50957DD-4818-4404-BB02-B508B490CB1C}"/>
              </a:ext>
            </a:extLst>
          </p:cNvPr>
          <p:cNvSpPr/>
          <p:nvPr/>
        </p:nvSpPr>
        <p:spPr>
          <a:xfrm>
            <a:off x="7912693" y="5433440"/>
            <a:ext cx="3364907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Физ. лица осуществляющие деятельность в сфере: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обработки древесины, производство мебели,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 1 %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B026B4-879C-4475-90E4-C58037E2D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42" y="3688457"/>
            <a:ext cx="743712" cy="6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11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3781</TotalTime>
  <Words>1532</Words>
  <Application>Microsoft Office PowerPoint</Application>
  <PresentationFormat>Произвольный</PresentationFormat>
  <Paragraphs>406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Muller Bold</vt:lpstr>
      <vt:lpstr>Muller Medium</vt:lpstr>
      <vt:lpstr>Open Sans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Мария (дизайнер)</dc:creator>
  <cp:lastModifiedBy>Бабухина Евгения Станиславовна</cp:lastModifiedBy>
  <cp:revision>207</cp:revision>
  <cp:lastPrinted>2021-04-09T13:16:08Z</cp:lastPrinted>
  <dcterms:created xsi:type="dcterms:W3CDTF">2018-07-16T14:46:52Z</dcterms:created>
  <dcterms:modified xsi:type="dcterms:W3CDTF">2021-04-12T06:28:44Z</dcterms:modified>
</cp:coreProperties>
</file>