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9" r:id="rId4"/>
    <p:sldId id="266" r:id="rId5"/>
    <p:sldId id="270" r:id="rId6"/>
    <p:sldId id="263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  <a:srgbClr val="0066FF"/>
    <a:srgbClr val="3366FF"/>
    <a:srgbClr val="16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2" autoAdjust="0"/>
    <p:restoredTop sz="94018" autoAdjust="0"/>
  </p:normalViewPr>
  <p:slideViewPr>
    <p:cSldViewPr>
      <p:cViewPr varScale="1">
        <p:scale>
          <a:sx n="64" d="100"/>
          <a:sy n="64" d="100"/>
        </p:scale>
        <p:origin x="135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A850-2B1D-4932-B5A7-AD518E39A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A4219-93BD-44E2-A965-F9498648D7E6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CF3A-6A25-4D94-B6CA-4A84652A7DBF}" type="parTrans" cxnId="{F0C6DCFD-F101-4985-A4CB-74A074BEA1B7}">
      <dgm:prSet/>
      <dgm:spPr/>
      <dgm:t>
        <a:bodyPr/>
        <a:lstStyle/>
        <a:p>
          <a:endParaRPr lang="ru-RU"/>
        </a:p>
      </dgm:t>
    </dgm:pt>
    <dgm:pt modelId="{630403B5-3A0A-4767-A265-93355BD0FC66}" type="sibTrans" cxnId="{F0C6DCFD-F101-4985-A4CB-74A074BEA1B7}">
      <dgm:prSet/>
      <dgm:spPr/>
      <dgm:t>
        <a:bodyPr/>
        <a:lstStyle/>
        <a:p>
          <a:endParaRPr lang="ru-RU"/>
        </a:p>
      </dgm:t>
    </dgm:pt>
    <dgm:pt modelId="{B97258FD-E503-4946-BC95-4BFB54750652}">
      <dgm:prSet phldrT="[Текст]" custT="1"/>
      <dgm:spPr>
        <a:noFill/>
      </dgm:spPr>
      <dgm:t>
        <a:bodyPr/>
        <a:lstStyle/>
        <a:p>
          <a:pPr>
            <a:spcAft>
              <a:spcPts val="600"/>
            </a:spcAft>
          </a:pPr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15799-AF6B-4FED-A766-25D5BF9F6F91}" type="parTrans" cxnId="{DDBD6D71-B4D0-4B87-AB38-C9407E0DF0AF}">
      <dgm:prSet/>
      <dgm:spPr/>
      <dgm:t>
        <a:bodyPr/>
        <a:lstStyle/>
        <a:p>
          <a:endParaRPr lang="ru-RU"/>
        </a:p>
      </dgm:t>
    </dgm:pt>
    <dgm:pt modelId="{48A3F725-9775-4A58-9338-6CE3180CCC0B}" type="sibTrans" cxnId="{DDBD6D71-B4D0-4B87-AB38-C9407E0DF0AF}">
      <dgm:prSet/>
      <dgm:spPr/>
      <dgm:t>
        <a:bodyPr/>
        <a:lstStyle/>
        <a:p>
          <a:endParaRPr lang="ru-RU"/>
        </a:p>
      </dgm:t>
    </dgm:pt>
    <dgm:pt modelId="{1CA36974-804B-4C46-9F46-43C38E1BC6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21C6-6C85-4AAF-9BEA-89606C8A5D48}" type="sibTrans" cxnId="{20CE0B69-F1C9-4F77-8184-F273004A6323}">
      <dgm:prSet/>
      <dgm:spPr/>
      <dgm:t>
        <a:bodyPr/>
        <a:lstStyle/>
        <a:p>
          <a:endParaRPr lang="ru-RU"/>
        </a:p>
      </dgm:t>
    </dgm:pt>
    <dgm:pt modelId="{8263A009-1ED8-4F5C-9F1B-B4F8566096DE}" type="parTrans" cxnId="{20CE0B69-F1C9-4F77-8184-F273004A6323}">
      <dgm:prSet/>
      <dgm:spPr/>
      <dgm:t>
        <a:bodyPr/>
        <a:lstStyle/>
        <a:p>
          <a:endParaRPr lang="ru-RU"/>
        </a:p>
      </dgm:t>
    </dgm:pt>
    <dgm:pt modelId="{16F333F7-1382-40A9-ACC3-C0A7E0B32A92}" type="pres">
      <dgm:prSet presAssocID="{E2B7A850-2B1D-4932-B5A7-AD518E39A39B}" presName="Name0" presStyleCnt="0">
        <dgm:presLayoutVars>
          <dgm:chMax val="7"/>
          <dgm:chPref val="7"/>
          <dgm:dir/>
        </dgm:presLayoutVars>
      </dgm:prSet>
      <dgm:spPr/>
    </dgm:pt>
    <dgm:pt modelId="{C9318317-147C-4BE5-8958-8F1D116F38E9}" type="pres">
      <dgm:prSet presAssocID="{E2B7A850-2B1D-4932-B5A7-AD518E39A39B}" presName="Name1" presStyleCnt="0"/>
      <dgm:spPr/>
    </dgm:pt>
    <dgm:pt modelId="{D9FF3B5E-0E59-4EBB-ADBC-1DB587B1E596}" type="pres">
      <dgm:prSet presAssocID="{E2B7A850-2B1D-4932-B5A7-AD518E39A39B}" presName="cycle" presStyleCnt="0"/>
      <dgm:spPr/>
    </dgm:pt>
    <dgm:pt modelId="{9BB53CC7-78E1-4DAD-875B-38253643BE0D}" type="pres">
      <dgm:prSet presAssocID="{E2B7A850-2B1D-4932-B5A7-AD518E39A39B}" presName="srcNode" presStyleLbl="node1" presStyleIdx="0" presStyleCnt="3"/>
      <dgm:spPr/>
    </dgm:pt>
    <dgm:pt modelId="{41DC2DB7-5679-4A18-B8FA-EFC4A1689CEA}" type="pres">
      <dgm:prSet presAssocID="{E2B7A850-2B1D-4932-B5A7-AD518E39A39B}" presName="conn" presStyleLbl="parChTrans1D2" presStyleIdx="0" presStyleCnt="1"/>
      <dgm:spPr/>
    </dgm:pt>
    <dgm:pt modelId="{DE8F2CC0-78A7-4A62-AB99-CF7181ABB154}" type="pres">
      <dgm:prSet presAssocID="{E2B7A850-2B1D-4932-B5A7-AD518E39A39B}" presName="extraNode" presStyleLbl="node1" presStyleIdx="0" presStyleCnt="3"/>
      <dgm:spPr/>
    </dgm:pt>
    <dgm:pt modelId="{5DD95723-8118-41C4-8AA8-60645580697A}" type="pres">
      <dgm:prSet presAssocID="{E2B7A850-2B1D-4932-B5A7-AD518E39A39B}" presName="dstNode" presStyleLbl="node1" presStyleIdx="0" presStyleCnt="3"/>
      <dgm:spPr/>
    </dgm:pt>
    <dgm:pt modelId="{401058D9-1009-4AFF-813E-30BBE091E2D2}" type="pres">
      <dgm:prSet presAssocID="{3DCA4219-93BD-44E2-A965-F9498648D7E6}" presName="text_1" presStyleLbl="node1" presStyleIdx="0" presStyleCnt="3" custScaleX="87892">
        <dgm:presLayoutVars>
          <dgm:bulletEnabled val="1"/>
        </dgm:presLayoutVars>
      </dgm:prSet>
      <dgm:spPr/>
    </dgm:pt>
    <dgm:pt modelId="{910C75D0-26E9-4FAC-B9BD-05C0FBF00D33}" type="pres">
      <dgm:prSet presAssocID="{3DCA4219-93BD-44E2-A965-F9498648D7E6}" presName="accent_1" presStyleCnt="0"/>
      <dgm:spPr/>
    </dgm:pt>
    <dgm:pt modelId="{EED35C52-5E0A-4DF9-8E96-32B5B12D6E96}" type="pres">
      <dgm:prSet presAssocID="{3DCA4219-93BD-44E2-A965-F9498648D7E6}" presName="accentRepeatNode" presStyleLbl="solidFgAcc1" presStyleIdx="0" presStyleCnt="3"/>
      <dgm:spPr/>
    </dgm:pt>
    <dgm:pt modelId="{042A2BA3-6528-480F-8BDB-ED91134B4227}" type="pres">
      <dgm:prSet presAssocID="{B97258FD-E503-4946-BC95-4BFB54750652}" presName="text_2" presStyleLbl="node1" presStyleIdx="1" presStyleCnt="3" custScaleX="93639">
        <dgm:presLayoutVars>
          <dgm:bulletEnabled val="1"/>
        </dgm:presLayoutVars>
      </dgm:prSet>
      <dgm:spPr/>
    </dgm:pt>
    <dgm:pt modelId="{BD861F3C-BC76-4FA2-96A8-47722D2B5AC3}" type="pres">
      <dgm:prSet presAssocID="{B97258FD-E503-4946-BC95-4BFB54750652}" presName="accent_2" presStyleCnt="0"/>
      <dgm:spPr/>
    </dgm:pt>
    <dgm:pt modelId="{B27E9C70-607B-4D70-81F3-4B707B53FBFD}" type="pres">
      <dgm:prSet presAssocID="{B97258FD-E503-4946-BC95-4BFB54750652}" presName="accentRepeatNode" presStyleLbl="solidFgAcc1" presStyleIdx="1" presStyleCnt="3"/>
      <dgm:spPr/>
    </dgm:pt>
    <dgm:pt modelId="{5351E32C-A5FF-4844-922B-77DE3A429543}" type="pres">
      <dgm:prSet presAssocID="{1CA36974-804B-4C46-9F46-43C38E1BC680}" presName="text_3" presStyleLbl="node1" presStyleIdx="2" presStyleCnt="3" custScaleX="88316">
        <dgm:presLayoutVars>
          <dgm:bulletEnabled val="1"/>
        </dgm:presLayoutVars>
      </dgm:prSet>
      <dgm:spPr/>
    </dgm:pt>
    <dgm:pt modelId="{806C9359-2E91-4D2E-A705-43DBE1B0B92B}" type="pres">
      <dgm:prSet presAssocID="{1CA36974-804B-4C46-9F46-43C38E1BC680}" presName="accent_3" presStyleCnt="0"/>
      <dgm:spPr/>
    </dgm:pt>
    <dgm:pt modelId="{31B1052D-7BE9-4640-B688-1B1DF1BC8DBB}" type="pres">
      <dgm:prSet presAssocID="{1CA36974-804B-4C46-9F46-43C38E1BC680}" presName="accentRepeatNode" presStyleLbl="solidFgAcc1" presStyleIdx="2" presStyleCnt="3"/>
      <dgm:spPr/>
    </dgm:pt>
  </dgm:ptLst>
  <dgm:cxnLst>
    <dgm:cxn modelId="{50E8AC20-2849-41B5-8B49-3989E260E40D}" type="presOf" srcId="{3DCA4219-93BD-44E2-A965-F9498648D7E6}" destId="{401058D9-1009-4AFF-813E-30BBE091E2D2}" srcOrd="0" destOrd="0" presId="urn:microsoft.com/office/officeart/2008/layout/VerticalCurvedList"/>
    <dgm:cxn modelId="{20CE0B69-F1C9-4F77-8184-F273004A6323}" srcId="{E2B7A850-2B1D-4932-B5A7-AD518E39A39B}" destId="{1CA36974-804B-4C46-9F46-43C38E1BC680}" srcOrd="2" destOrd="0" parTransId="{8263A009-1ED8-4F5C-9F1B-B4F8566096DE}" sibTransId="{512A21C6-6C85-4AAF-9BEA-89606C8A5D48}"/>
    <dgm:cxn modelId="{DDBD6D71-B4D0-4B87-AB38-C9407E0DF0AF}" srcId="{E2B7A850-2B1D-4932-B5A7-AD518E39A39B}" destId="{B97258FD-E503-4946-BC95-4BFB54750652}" srcOrd="1" destOrd="0" parTransId="{0DF15799-AF6B-4FED-A766-25D5BF9F6F91}" sibTransId="{48A3F725-9775-4A58-9338-6CE3180CCC0B}"/>
    <dgm:cxn modelId="{3C3137C0-C9DD-49B7-A1A6-03DBB71E1747}" type="presOf" srcId="{B97258FD-E503-4946-BC95-4BFB54750652}" destId="{042A2BA3-6528-480F-8BDB-ED91134B4227}" srcOrd="0" destOrd="0" presId="urn:microsoft.com/office/officeart/2008/layout/VerticalCurvedList"/>
    <dgm:cxn modelId="{CA98A6C5-8A0C-4341-ACE2-14A4F7E28F3C}" type="presOf" srcId="{630403B5-3A0A-4767-A265-93355BD0FC66}" destId="{41DC2DB7-5679-4A18-B8FA-EFC4A1689CEA}" srcOrd="0" destOrd="0" presId="urn:microsoft.com/office/officeart/2008/layout/VerticalCurvedList"/>
    <dgm:cxn modelId="{808771D4-E798-40FD-8B4D-BE8CFEBE3985}" type="presOf" srcId="{1CA36974-804B-4C46-9F46-43C38E1BC680}" destId="{5351E32C-A5FF-4844-922B-77DE3A429543}" srcOrd="0" destOrd="0" presId="urn:microsoft.com/office/officeart/2008/layout/VerticalCurvedList"/>
    <dgm:cxn modelId="{8CF02BDD-3238-4B97-8A75-3E57D1D30766}" type="presOf" srcId="{E2B7A850-2B1D-4932-B5A7-AD518E39A39B}" destId="{16F333F7-1382-40A9-ACC3-C0A7E0B32A92}" srcOrd="0" destOrd="0" presId="urn:microsoft.com/office/officeart/2008/layout/VerticalCurvedList"/>
    <dgm:cxn modelId="{F0C6DCFD-F101-4985-A4CB-74A074BEA1B7}" srcId="{E2B7A850-2B1D-4932-B5A7-AD518E39A39B}" destId="{3DCA4219-93BD-44E2-A965-F9498648D7E6}" srcOrd="0" destOrd="0" parTransId="{3558CF3A-6A25-4D94-B6CA-4A84652A7DBF}" sibTransId="{630403B5-3A0A-4767-A265-93355BD0FC66}"/>
    <dgm:cxn modelId="{6375D4C0-A880-4E6A-8110-03822340E9A9}" type="presParOf" srcId="{16F333F7-1382-40A9-ACC3-C0A7E0B32A92}" destId="{C9318317-147C-4BE5-8958-8F1D116F38E9}" srcOrd="0" destOrd="0" presId="urn:microsoft.com/office/officeart/2008/layout/VerticalCurvedList"/>
    <dgm:cxn modelId="{D4F6C4DD-8B5E-4393-97B4-FA7CA190887F}" type="presParOf" srcId="{C9318317-147C-4BE5-8958-8F1D116F38E9}" destId="{D9FF3B5E-0E59-4EBB-ADBC-1DB587B1E596}" srcOrd="0" destOrd="0" presId="urn:microsoft.com/office/officeart/2008/layout/VerticalCurvedList"/>
    <dgm:cxn modelId="{4FFD9EFC-063C-43B4-B102-77D73849AD89}" type="presParOf" srcId="{D9FF3B5E-0E59-4EBB-ADBC-1DB587B1E596}" destId="{9BB53CC7-78E1-4DAD-875B-38253643BE0D}" srcOrd="0" destOrd="0" presId="urn:microsoft.com/office/officeart/2008/layout/VerticalCurvedList"/>
    <dgm:cxn modelId="{917DEFBB-BA08-4E13-A29F-03E7E2F50115}" type="presParOf" srcId="{D9FF3B5E-0E59-4EBB-ADBC-1DB587B1E596}" destId="{41DC2DB7-5679-4A18-B8FA-EFC4A1689CEA}" srcOrd="1" destOrd="0" presId="urn:microsoft.com/office/officeart/2008/layout/VerticalCurvedList"/>
    <dgm:cxn modelId="{1C3D7D86-F8A5-43DB-9AF2-FF611BA0233A}" type="presParOf" srcId="{D9FF3B5E-0E59-4EBB-ADBC-1DB587B1E596}" destId="{DE8F2CC0-78A7-4A62-AB99-CF7181ABB154}" srcOrd="2" destOrd="0" presId="urn:microsoft.com/office/officeart/2008/layout/VerticalCurvedList"/>
    <dgm:cxn modelId="{2461FD69-0F3F-4B7D-921F-67BDE040DFF9}" type="presParOf" srcId="{D9FF3B5E-0E59-4EBB-ADBC-1DB587B1E596}" destId="{5DD95723-8118-41C4-8AA8-60645580697A}" srcOrd="3" destOrd="0" presId="urn:microsoft.com/office/officeart/2008/layout/VerticalCurvedList"/>
    <dgm:cxn modelId="{83A0F9F4-D758-4C09-8B7D-8771D818C2C4}" type="presParOf" srcId="{C9318317-147C-4BE5-8958-8F1D116F38E9}" destId="{401058D9-1009-4AFF-813E-30BBE091E2D2}" srcOrd="1" destOrd="0" presId="urn:microsoft.com/office/officeart/2008/layout/VerticalCurvedList"/>
    <dgm:cxn modelId="{DBA66C90-845A-4B1F-99A7-E0E3F2CB9AF6}" type="presParOf" srcId="{C9318317-147C-4BE5-8958-8F1D116F38E9}" destId="{910C75D0-26E9-4FAC-B9BD-05C0FBF00D33}" srcOrd="2" destOrd="0" presId="urn:microsoft.com/office/officeart/2008/layout/VerticalCurvedList"/>
    <dgm:cxn modelId="{15E94BAD-59C1-446D-A191-0F1D6C86F7C6}" type="presParOf" srcId="{910C75D0-26E9-4FAC-B9BD-05C0FBF00D33}" destId="{EED35C52-5E0A-4DF9-8E96-32B5B12D6E96}" srcOrd="0" destOrd="0" presId="urn:microsoft.com/office/officeart/2008/layout/VerticalCurvedList"/>
    <dgm:cxn modelId="{912A392F-21B0-4DE1-B1D0-6EEA6E62E369}" type="presParOf" srcId="{C9318317-147C-4BE5-8958-8F1D116F38E9}" destId="{042A2BA3-6528-480F-8BDB-ED91134B4227}" srcOrd="3" destOrd="0" presId="urn:microsoft.com/office/officeart/2008/layout/VerticalCurvedList"/>
    <dgm:cxn modelId="{459584DA-942A-4339-BA32-2F5453900493}" type="presParOf" srcId="{C9318317-147C-4BE5-8958-8F1D116F38E9}" destId="{BD861F3C-BC76-4FA2-96A8-47722D2B5AC3}" srcOrd="4" destOrd="0" presId="urn:microsoft.com/office/officeart/2008/layout/VerticalCurvedList"/>
    <dgm:cxn modelId="{BFCD1FD1-8ABE-4B24-A26B-BD082B664B32}" type="presParOf" srcId="{BD861F3C-BC76-4FA2-96A8-47722D2B5AC3}" destId="{B27E9C70-607B-4D70-81F3-4B707B53FBFD}" srcOrd="0" destOrd="0" presId="urn:microsoft.com/office/officeart/2008/layout/VerticalCurvedList"/>
    <dgm:cxn modelId="{CE1CBBD0-4B7C-4606-8E14-E9FB84AEBBC1}" type="presParOf" srcId="{C9318317-147C-4BE5-8958-8F1D116F38E9}" destId="{5351E32C-A5FF-4844-922B-77DE3A429543}" srcOrd="5" destOrd="0" presId="urn:microsoft.com/office/officeart/2008/layout/VerticalCurvedList"/>
    <dgm:cxn modelId="{5568821A-45B0-44BC-92AA-5DCBC37E6E5F}" type="presParOf" srcId="{C9318317-147C-4BE5-8958-8F1D116F38E9}" destId="{806C9359-2E91-4D2E-A705-43DBE1B0B92B}" srcOrd="6" destOrd="0" presId="urn:microsoft.com/office/officeart/2008/layout/VerticalCurvedList"/>
    <dgm:cxn modelId="{0CEFF445-6819-4EA4-85E9-1AA3F8E7A629}" type="presParOf" srcId="{806C9359-2E91-4D2E-A705-43DBE1B0B92B}" destId="{31B1052D-7BE9-4640-B688-1B1DF1BC8D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2DB7-5679-4A18-B8FA-EFC4A1689CEA}">
      <dsp:nvSpPr>
        <dsp:cNvPr id="0" name=""/>
        <dsp:cNvSpPr/>
      </dsp:nvSpPr>
      <dsp:spPr>
        <a:xfrm>
          <a:off x="-6373562" y="-1009738"/>
          <a:ext cx="7858655" cy="785865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58D9-1009-4AFF-813E-30BBE091E2D2}">
      <dsp:nvSpPr>
        <dsp:cNvPr id="0" name=""/>
        <dsp:cNvSpPr/>
      </dsp:nvSpPr>
      <dsp:spPr>
        <a:xfrm>
          <a:off x="1925117" y="583917"/>
          <a:ext cx="128935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5117" y="583917"/>
        <a:ext cx="12893516" cy="1167835"/>
      </dsp:txXfrm>
    </dsp:sp>
    <dsp:sp modelId="{EED35C52-5E0A-4DF9-8E96-32B5B12D6E96}">
      <dsp:nvSpPr>
        <dsp:cNvPr id="0" name=""/>
        <dsp:cNvSpPr/>
      </dsp:nvSpPr>
      <dsp:spPr>
        <a:xfrm>
          <a:off x="307115" y="437938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2BA3-6528-480F-8BDB-ED91134B4227}">
      <dsp:nvSpPr>
        <dsp:cNvPr id="0" name=""/>
        <dsp:cNvSpPr/>
      </dsp:nvSpPr>
      <dsp:spPr>
        <a:xfrm>
          <a:off x="1914589" y="2335671"/>
          <a:ext cx="13339080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4589" y="2335671"/>
        <a:ext cx="13339080" cy="1167835"/>
      </dsp:txXfrm>
    </dsp:sp>
    <dsp:sp modelId="{B27E9C70-607B-4D70-81F3-4B707B53FBFD}">
      <dsp:nvSpPr>
        <dsp:cNvPr id="0" name=""/>
        <dsp:cNvSpPr/>
      </dsp:nvSpPr>
      <dsp:spPr>
        <a:xfrm>
          <a:off x="731623" y="2189691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E32C-A5FF-4844-922B-77DE3A429543}">
      <dsp:nvSpPr>
        <dsp:cNvPr id="0" name=""/>
        <dsp:cNvSpPr/>
      </dsp:nvSpPr>
      <dsp:spPr>
        <a:xfrm>
          <a:off x="1894017" y="4087424"/>
          <a:ext cx="129557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4017" y="4087424"/>
        <a:ext cx="12955716" cy="1167835"/>
      </dsp:txXfrm>
    </dsp:sp>
    <dsp:sp modelId="{31B1052D-7BE9-4640-B688-1B1DF1BC8DBB}">
      <dsp:nvSpPr>
        <dsp:cNvPr id="0" name=""/>
        <dsp:cNvSpPr/>
      </dsp:nvSpPr>
      <dsp:spPr>
        <a:xfrm>
          <a:off x="307115" y="3941445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0030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89718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13420" y="1504079"/>
            <a:ext cx="904875" cy="405765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8902" y="2062565"/>
            <a:ext cx="1886068" cy="36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66276" y="1637594"/>
            <a:ext cx="812800" cy="272415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1094" y="1902894"/>
            <a:ext cx="174625" cy="269875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77334" y="1401402"/>
            <a:ext cx="121326" cy="121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78402" y="1040275"/>
            <a:ext cx="608965" cy="869315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72485" y="1786814"/>
            <a:ext cx="1948814" cy="5969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72495" y="2046105"/>
            <a:ext cx="200978" cy="108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62433" y="2054065"/>
            <a:ext cx="464184" cy="97155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72495" y="2275480"/>
            <a:ext cx="200978" cy="108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72361" y="2283438"/>
            <a:ext cx="1216025" cy="97155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90439" y="1218423"/>
            <a:ext cx="1170305" cy="146685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79372" y="1443516"/>
            <a:ext cx="1175385" cy="146685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45333" y="1471421"/>
            <a:ext cx="527050" cy="137795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307650" y="1128143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261337" y="1128143"/>
            <a:ext cx="59055" cy="47625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440839" y="1134153"/>
            <a:ext cx="210820" cy="7874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812304" y="1128206"/>
            <a:ext cx="128905" cy="3302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11258" y="1260977"/>
            <a:ext cx="150079" cy="178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857088" y="1128206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14596" y="1502886"/>
            <a:ext cx="131995" cy="170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617106" y="1285133"/>
            <a:ext cx="196850" cy="14351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527130" y="1407716"/>
            <a:ext cx="287020" cy="140335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10137" y="1536916"/>
            <a:ext cx="277495" cy="17907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436075" y="1652043"/>
            <a:ext cx="289980" cy="165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302937" y="1292452"/>
            <a:ext cx="207543" cy="1580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948" y="1071831"/>
            <a:ext cx="680212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7702" y="5095542"/>
            <a:ext cx="16968695" cy="315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9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diagramColors" Target="../diagrams/colors1.xml"/><Relationship Id="rId26" Type="http://schemas.openxmlformats.org/officeDocument/2006/relationships/image" Target="../media/image44.png"/><Relationship Id="rId3" Type="http://schemas.openxmlformats.org/officeDocument/2006/relationships/image" Target="../media/image26.png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43.png"/><Relationship Id="rId2" Type="http://schemas.openxmlformats.org/officeDocument/2006/relationships/image" Target="../media/image25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2.png"/><Relationship Id="rId5" Type="http://schemas.openxmlformats.org/officeDocument/2006/relationships/image" Target="../media/image28.png"/><Relationship Id="rId15" Type="http://schemas.openxmlformats.org/officeDocument/2006/relationships/diagramData" Target="../diagrams/data1.xml"/><Relationship Id="rId23" Type="http://schemas.openxmlformats.org/officeDocument/2006/relationships/image" Target="../media/image41.png"/><Relationship Id="rId10" Type="http://schemas.openxmlformats.org/officeDocument/2006/relationships/image" Target="../media/image33.png"/><Relationship Id="rId19" Type="http://schemas.microsoft.com/office/2007/relationships/diagramDrawing" Target="../diagrams/drawing1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hyperlink" Target="https://&#1101;&#1082;&#1089;&#1087;&#1086;&#1088;&#1090;&#1077;&#1088;-&#1102;&#1075;&#1072;.&#1088;&#1092;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45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895"/>
              </a:spcBef>
            </a:pPr>
            <a:r>
              <a:rPr spc="-790" dirty="0">
                <a:solidFill>
                  <a:srgbClr val="FFFFFF"/>
                </a:solidFill>
              </a:rPr>
              <a:t>Вместо </a:t>
            </a:r>
            <a:r>
              <a:rPr spc="-560" dirty="0">
                <a:solidFill>
                  <a:srgbClr val="FFFFFF"/>
                </a:solidFill>
              </a:rPr>
              <a:t>границ</a:t>
            </a:r>
            <a:r>
              <a:rPr spc="-1375" dirty="0">
                <a:solidFill>
                  <a:srgbClr val="FFFFFF"/>
                </a:solidFill>
              </a:rPr>
              <a:t> </a:t>
            </a:r>
            <a:r>
              <a:rPr spc="-1910" dirty="0">
                <a:solidFill>
                  <a:srgbClr val="FFFFFF"/>
                </a:solidFill>
              </a:rPr>
              <a:t>—  </a:t>
            </a:r>
            <a:r>
              <a:rPr spc="-610" dirty="0">
                <a:solidFill>
                  <a:srgbClr val="FFFFFF"/>
                </a:solidFill>
              </a:rPr>
              <a:t>перспективы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1995" y="10639084"/>
            <a:ext cx="942340" cy="669925"/>
            <a:chOff x="5641995" y="10639084"/>
            <a:chExt cx="942340" cy="669925"/>
          </a:xfrm>
        </p:grpSpPr>
        <p:sp>
          <p:nvSpPr>
            <p:cNvPr id="5" name="object 5"/>
            <p:cNvSpPr/>
            <p:nvPr/>
          </p:nvSpPr>
          <p:spPr>
            <a:xfrm>
              <a:off x="6069595" y="11042527"/>
              <a:ext cx="514984" cy="266065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1995" y="10639084"/>
              <a:ext cx="942340" cy="45593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450188"/>
            <a:ext cx="2386335" cy="219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902" y="2065287"/>
            <a:ext cx="1842394" cy="35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7763" y="1240946"/>
            <a:ext cx="1626870" cy="675640"/>
            <a:chOff x="1907763" y="1240946"/>
            <a:chExt cx="1626870" cy="675640"/>
          </a:xfrm>
        </p:grpSpPr>
        <p:sp>
          <p:nvSpPr>
            <p:cNvPr id="10" name="object 10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4262" y="1345075"/>
              <a:ext cx="911860" cy="267335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756" y="1345075"/>
              <a:ext cx="1607820" cy="57150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696" y="1656085"/>
              <a:ext cx="241228" cy="2539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3314" y="1650180"/>
              <a:ext cx="1041400" cy="266065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29551" y="1066679"/>
            <a:ext cx="594995" cy="1106170"/>
            <a:chOff x="3729551" y="1066679"/>
            <a:chExt cx="594995" cy="1106170"/>
          </a:xfrm>
        </p:grpSpPr>
        <p:sp>
          <p:nvSpPr>
            <p:cNvPr id="17" name="object 17"/>
            <p:cNvSpPr/>
            <p:nvPr/>
          </p:nvSpPr>
          <p:spPr>
            <a:xfrm>
              <a:off x="3898237" y="1909313"/>
              <a:ext cx="170815" cy="263525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870" y="1419443"/>
              <a:ext cx="118519" cy="1185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545" y="1066691"/>
              <a:ext cx="594995" cy="848994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970509" y="1792971"/>
            <a:ext cx="1903730" cy="64135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0509" y="2049215"/>
            <a:ext cx="196329" cy="106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746" y="2056974"/>
            <a:ext cx="453390" cy="9525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0509" y="2273281"/>
            <a:ext cx="196329" cy="106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421" y="2281050"/>
            <a:ext cx="1188085" cy="9525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5730" y="1240695"/>
            <a:ext cx="1143000" cy="14351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4914" y="1460573"/>
            <a:ext cx="1148080" cy="14351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557" y="1487839"/>
            <a:ext cx="514984" cy="1346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8133" y="1152530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3480" y="1158383"/>
            <a:ext cx="205740" cy="76835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359" y="115257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1761" y="1518571"/>
            <a:ext cx="128928" cy="166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0443" y="1551816"/>
            <a:ext cx="271145" cy="174625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821" y="1664284"/>
            <a:ext cx="283279" cy="161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031543" y="1282264"/>
            <a:ext cx="686435" cy="280670"/>
            <a:chOff x="5031543" y="1282264"/>
            <a:chExt cx="686435" cy="280670"/>
          </a:xfrm>
        </p:grpSpPr>
        <p:sp>
          <p:nvSpPr>
            <p:cNvPr id="35" name="object 35"/>
            <p:cNvSpPr/>
            <p:nvPr/>
          </p:nvSpPr>
          <p:spPr>
            <a:xfrm>
              <a:off x="5031543" y="1282264"/>
              <a:ext cx="146592" cy="1740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8773" y="1305870"/>
              <a:ext cx="499109" cy="257175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94181" y="1533115"/>
            <a:ext cx="8250555" cy="9775825"/>
            <a:chOff x="11594181" y="1533115"/>
            <a:chExt cx="8250555" cy="9775825"/>
          </a:xfrm>
        </p:grpSpPr>
        <p:sp>
          <p:nvSpPr>
            <p:cNvPr id="38" name="object 38"/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3978" y="3530926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25" dirty="0">
                <a:solidFill>
                  <a:srgbClr val="1A315C"/>
                </a:solidFill>
                <a:latin typeface="Arial"/>
                <a:cs typeface="Arial"/>
              </a:rPr>
              <a:t>ЦЕНТР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1A315C"/>
                </a:solidFill>
                <a:latin typeface="Arial"/>
                <a:cs typeface="Arial"/>
              </a:rPr>
              <a:t>ПОДДЕРЖКИ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12360" y="388936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412441" y="418979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22143" y="4286850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95968" y="951803"/>
            <a:ext cx="1376680" cy="1638300"/>
            <a:chOff x="16195968" y="951803"/>
            <a:chExt cx="1376680" cy="1638300"/>
          </a:xfrm>
        </p:grpSpPr>
        <p:sp>
          <p:nvSpPr>
            <p:cNvPr id="54" name="object 54"/>
            <p:cNvSpPr/>
            <p:nvPr/>
          </p:nvSpPr>
          <p:spPr>
            <a:xfrm>
              <a:off x="16195968" y="2204728"/>
              <a:ext cx="1376659" cy="3853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8745" y="1635070"/>
              <a:ext cx="102101" cy="4321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17696" y="1635081"/>
              <a:ext cx="102101" cy="4321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264472" y="951807"/>
              <a:ext cx="1240790" cy="1149985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55210" y="1061225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5" name="object 5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134635"/>
            <a:ext cx="681355" cy="925830"/>
            <a:chOff x="0" y="1134635"/>
            <a:chExt cx="681355" cy="925830"/>
          </a:xfrm>
        </p:grpSpPr>
        <p:sp>
          <p:nvSpPr>
            <p:cNvPr id="8" name="object 8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30"/>
                  </a:lnTo>
                  <a:lnTo>
                    <a:pt x="540098" y="630630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34635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80"/>
                  </a:lnTo>
                  <a:lnTo>
                    <a:pt x="141095" y="349874"/>
                  </a:lnTo>
                  <a:lnTo>
                    <a:pt x="681193" y="294943"/>
                  </a:lnTo>
                  <a:lnTo>
                    <a:pt x="681193" y="284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2984" y="1071835"/>
            <a:ext cx="13587730" cy="1523365"/>
          </a:xfrm>
          <a:custGeom>
            <a:avLst/>
            <a:gdLst/>
            <a:ahLst/>
            <a:cxnLst/>
            <a:rect l="l" t="t" r="r" b="b"/>
            <a:pathLst>
              <a:path w="13587730" h="1523364">
                <a:moveTo>
                  <a:pt x="13587121" y="0"/>
                </a:moveTo>
                <a:lnTo>
                  <a:pt x="0" y="0"/>
                </a:lnTo>
                <a:lnTo>
                  <a:pt x="0" y="762330"/>
                </a:lnTo>
                <a:lnTo>
                  <a:pt x="157721" y="762330"/>
                </a:lnTo>
                <a:lnTo>
                  <a:pt x="157721" y="1352080"/>
                </a:lnTo>
                <a:lnTo>
                  <a:pt x="7072770" y="1352080"/>
                </a:lnTo>
                <a:lnTo>
                  <a:pt x="7230504" y="1522857"/>
                </a:lnTo>
                <a:lnTo>
                  <a:pt x="7230504" y="762330"/>
                </a:lnTo>
                <a:lnTo>
                  <a:pt x="13587121" y="762330"/>
                </a:lnTo>
                <a:lnTo>
                  <a:pt x="1358712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46091" y="1097643"/>
            <a:ext cx="13028930" cy="1177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ts val="4620"/>
              </a:lnSpc>
              <a:spcBef>
                <a:spcPts val="115"/>
              </a:spcBef>
            </a:pPr>
            <a:r>
              <a:rPr lang="ru-RU" spc="-80" dirty="0"/>
              <a:t>Ц</a:t>
            </a:r>
            <a:r>
              <a:rPr spc="-80" dirty="0" err="1"/>
              <a:t>ентр</a:t>
            </a:r>
            <a:r>
              <a:rPr lang="ru-RU" spc="-80" dirty="0"/>
              <a:t> поддержки экспорта – </a:t>
            </a:r>
            <a:r>
              <a:rPr spc="-50" dirty="0"/>
              <a:t>«</a:t>
            </a:r>
            <a:r>
              <a:rPr spc="-50" dirty="0" err="1"/>
              <a:t>едино</a:t>
            </a:r>
            <a:r>
              <a:rPr lang="ru-RU" spc="-50" dirty="0"/>
              <a:t>е</a:t>
            </a:r>
            <a:r>
              <a:rPr spc="-195" dirty="0"/>
              <a:t> </a:t>
            </a:r>
            <a:r>
              <a:rPr spc="-35" dirty="0" err="1"/>
              <a:t>окн</a:t>
            </a:r>
            <a:r>
              <a:rPr lang="ru-RU" spc="-35" dirty="0"/>
              <a:t>о</a:t>
            </a:r>
            <a:r>
              <a:rPr spc="-35" dirty="0"/>
              <a:t>»</a:t>
            </a:r>
            <a:r>
              <a:rPr spc="-195" dirty="0"/>
              <a:t> </a:t>
            </a:r>
            <a:r>
              <a:rPr spc="35" dirty="0"/>
              <a:t>по</a:t>
            </a:r>
            <a:r>
              <a:rPr spc="-195" dirty="0"/>
              <a:t> </a:t>
            </a:r>
            <a:r>
              <a:rPr spc="-55" dirty="0"/>
              <a:t>поддержке  </a:t>
            </a:r>
            <a:r>
              <a:rPr spc="-50" dirty="0"/>
              <a:t>экспорта </a:t>
            </a:r>
            <a:r>
              <a:rPr spc="-135" dirty="0"/>
              <a:t>в </a:t>
            </a:r>
            <a:r>
              <a:rPr spc="-60" dirty="0"/>
              <a:t>Краснодарском</a:t>
            </a:r>
            <a:r>
              <a:rPr spc="-405" dirty="0"/>
              <a:t> </a:t>
            </a:r>
            <a:r>
              <a:rPr spc="-65" dirty="0"/>
              <a:t>крае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600572" y="4892627"/>
            <a:ext cx="3610610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взаимодействие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торгпредствами, 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профильными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министерствами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ведомствами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ВЭД;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66056" y="4899768"/>
            <a:ext cx="3594735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взаимодействие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инфраструкту- 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рой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МСП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ключевы- 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ми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отраслевыми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деловыми</a:t>
            </a:r>
            <a:r>
              <a:rPr sz="18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объе- 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динениями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организациями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78860" y="8191144"/>
            <a:ext cx="7174230" cy="1910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5930">
              <a:lnSpc>
                <a:spcPct val="114500"/>
              </a:lnSpc>
              <a:spcBef>
                <a:spcPts val="95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содействие повышению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конкурентоспособности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товаров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услуг 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субъектов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МСП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Краснодарского</a:t>
            </a:r>
            <a:r>
              <a:rPr sz="18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края;</a:t>
            </a:r>
            <a:endParaRPr sz="1800">
              <a:latin typeface="Arial"/>
              <a:cs typeface="Arial"/>
            </a:endParaRPr>
          </a:p>
          <a:p>
            <a:pPr marL="12700" marR="941069">
              <a:lnSpc>
                <a:spcPct val="114500"/>
              </a:lnSpc>
              <a:spcBef>
                <a:spcPts val="5"/>
              </a:spcBef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увеличение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объема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экспорта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региональных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субъектов</a:t>
            </a:r>
            <a:r>
              <a:rPr sz="18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МСП;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рост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числа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уникальных</a:t>
            </a: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экспортеров;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расширение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базы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получателей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поддержки,</a:t>
            </a:r>
            <a:r>
              <a:rPr sz="18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клеентоориентированный 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подход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82004" y="3343249"/>
            <a:ext cx="4761230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95"/>
              </a:spcBef>
            </a:pPr>
            <a:r>
              <a:rPr sz="2950" b="1" spc="15" dirty="0">
                <a:solidFill>
                  <a:srgbClr val="FFFFFF"/>
                </a:solidFill>
                <a:latin typeface="Arial"/>
                <a:cs typeface="Arial"/>
              </a:rPr>
              <a:t>УНИКАЛЬНОСТЬ</a:t>
            </a:r>
            <a:r>
              <a:rPr sz="295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FFFFFF"/>
                </a:solidFill>
                <a:latin typeface="Arial"/>
                <a:cs typeface="Arial"/>
              </a:rPr>
              <a:t>ЦЕНТРА  </a:t>
            </a:r>
            <a:r>
              <a:rPr sz="2950" b="1" spc="55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295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FFFFFF"/>
                </a:solidFill>
                <a:latin typeface="Arial"/>
                <a:cs typeface="Arial"/>
              </a:rPr>
              <a:t>ЭКСПОРТА:</a:t>
            </a:r>
            <a:endParaRPr sz="2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82004" y="7028332"/>
            <a:ext cx="5458460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95"/>
              </a:spcBef>
            </a:pPr>
            <a:r>
              <a:rPr sz="2950" b="1" spc="-70" dirty="0">
                <a:solidFill>
                  <a:srgbClr val="FFFFFF"/>
                </a:solidFill>
                <a:latin typeface="Arial"/>
                <a:cs typeface="Arial"/>
              </a:rPr>
              <a:t>ОСНОВНЫЕ </a:t>
            </a:r>
            <a:r>
              <a:rPr sz="2950" b="1" spc="-15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r>
              <a:rPr sz="2950" b="1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65" dirty="0">
                <a:solidFill>
                  <a:srgbClr val="FFFFFF"/>
                </a:solidFill>
                <a:latin typeface="Arial"/>
                <a:cs typeface="Arial"/>
              </a:rPr>
              <a:t>ЦЕНТРА  </a:t>
            </a:r>
            <a:r>
              <a:rPr sz="2950" b="1" spc="55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295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FFFFFF"/>
                </a:solidFill>
                <a:latin typeface="Arial"/>
                <a:cs typeface="Arial"/>
              </a:rPr>
              <a:t>ЭКСПОРТА: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78840" y="834878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82" y="0"/>
                </a:moveTo>
                <a:lnTo>
                  <a:pt x="0" y="0"/>
                </a:lnTo>
                <a:lnTo>
                  <a:pt x="0" y="111692"/>
                </a:lnTo>
                <a:lnTo>
                  <a:pt x="111682" y="111692"/>
                </a:lnTo>
                <a:lnTo>
                  <a:pt x="111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8840" y="866290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82" y="0"/>
                </a:moveTo>
                <a:lnTo>
                  <a:pt x="0" y="0"/>
                </a:lnTo>
                <a:lnTo>
                  <a:pt x="0" y="111692"/>
                </a:lnTo>
                <a:lnTo>
                  <a:pt x="111682" y="111692"/>
                </a:lnTo>
                <a:lnTo>
                  <a:pt x="111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78840" y="898664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82" y="0"/>
                </a:moveTo>
                <a:lnTo>
                  <a:pt x="0" y="0"/>
                </a:lnTo>
                <a:lnTo>
                  <a:pt x="0" y="111682"/>
                </a:lnTo>
                <a:lnTo>
                  <a:pt x="111682" y="111682"/>
                </a:lnTo>
                <a:lnTo>
                  <a:pt x="111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78840" y="9310375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82" y="0"/>
                </a:moveTo>
                <a:lnTo>
                  <a:pt x="0" y="0"/>
                </a:lnTo>
                <a:lnTo>
                  <a:pt x="0" y="111692"/>
                </a:lnTo>
                <a:lnTo>
                  <a:pt x="111682" y="111692"/>
                </a:lnTo>
                <a:lnTo>
                  <a:pt x="111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78840" y="962623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682" y="0"/>
                </a:moveTo>
                <a:lnTo>
                  <a:pt x="0" y="0"/>
                </a:lnTo>
                <a:lnTo>
                  <a:pt x="0" y="111692"/>
                </a:lnTo>
                <a:lnTo>
                  <a:pt x="111682" y="111692"/>
                </a:lnTo>
                <a:lnTo>
                  <a:pt x="111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153" y="7035911"/>
            <a:ext cx="834390" cy="652145"/>
          </a:xfrm>
          <a:custGeom>
            <a:avLst/>
            <a:gdLst/>
            <a:ahLst/>
            <a:cxnLst/>
            <a:rect l="l" t="t" r="r" b="b"/>
            <a:pathLst>
              <a:path w="834390" h="652145">
                <a:moveTo>
                  <a:pt x="738270" y="333078"/>
                </a:moveTo>
                <a:lnTo>
                  <a:pt x="95578" y="333078"/>
                </a:lnTo>
                <a:lnTo>
                  <a:pt x="95578" y="279970"/>
                </a:lnTo>
                <a:lnTo>
                  <a:pt x="738270" y="279970"/>
                </a:lnTo>
                <a:lnTo>
                  <a:pt x="738270" y="333078"/>
                </a:lnTo>
                <a:close/>
              </a:path>
              <a:path w="834390" h="652145">
                <a:moveTo>
                  <a:pt x="262159" y="34218"/>
                </a:moveTo>
                <a:lnTo>
                  <a:pt x="571815" y="34218"/>
                </a:lnTo>
                <a:lnTo>
                  <a:pt x="571815" y="136802"/>
                </a:lnTo>
                <a:lnTo>
                  <a:pt x="262159" y="136802"/>
                </a:lnTo>
                <a:lnTo>
                  <a:pt x="262159" y="34218"/>
                </a:lnTo>
                <a:close/>
              </a:path>
              <a:path w="834390" h="652145">
                <a:moveTo>
                  <a:pt x="606023" y="136802"/>
                </a:moveTo>
                <a:lnTo>
                  <a:pt x="606023" y="17109"/>
                </a:lnTo>
                <a:lnTo>
                  <a:pt x="606023" y="7654"/>
                </a:lnTo>
                <a:lnTo>
                  <a:pt x="598379" y="0"/>
                </a:lnTo>
                <a:lnTo>
                  <a:pt x="588955" y="0"/>
                </a:lnTo>
                <a:lnTo>
                  <a:pt x="245092" y="0"/>
                </a:lnTo>
                <a:lnTo>
                  <a:pt x="235563" y="0"/>
                </a:lnTo>
                <a:lnTo>
                  <a:pt x="227919" y="7654"/>
                </a:lnTo>
                <a:lnTo>
                  <a:pt x="227919" y="17109"/>
                </a:lnTo>
                <a:lnTo>
                  <a:pt x="227919" y="136802"/>
                </a:lnTo>
                <a:lnTo>
                  <a:pt x="0" y="136802"/>
                </a:lnTo>
                <a:lnTo>
                  <a:pt x="0" y="651718"/>
                </a:lnTo>
                <a:lnTo>
                  <a:pt x="833974" y="651718"/>
                </a:lnTo>
                <a:lnTo>
                  <a:pt x="833974" y="136802"/>
                </a:lnTo>
                <a:lnTo>
                  <a:pt x="606023" y="136802"/>
                </a:lnTo>
                <a:close/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0408539" y="3373446"/>
            <a:ext cx="662305" cy="902969"/>
            <a:chOff x="10408539" y="3373446"/>
            <a:chExt cx="662305" cy="902969"/>
          </a:xfrm>
        </p:grpSpPr>
        <p:sp>
          <p:nvSpPr>
            <p:cNvPr id="35" name="object 35"/>
            <p:cNvSpPr/>
            <p:nvPr/>
          </p:nvSpPr>
          <p:spPr>
            <a:xfrm>
              <a:off x="10567772" y="4145695"/>
              <a:ext cx="336550" cy="51435"/>
            </a:xfrm>
            <a:custGeom>
              <a:avLst/>
              <a:gdLst/>
              <a:ahLst/>
              <a:cxnLst/>
              <a:rect l="l" t="t" r="r" b="b"/>
              <a:pathLst>
                <a:path w="336550" h="51435">
                  <a:moveTo>
                    <a:pt x="310639" y="0"/>
                  </a:moveTo>
                  <a:lnTo>
                    <a:pt x="25664" y="0"/>
                  </a:lnTo>
                  <a:lnTo>
                    <a:pt x="15677" y="2017"/>
                  </a:lnTo>
                  <a:lnTo>
                    <a:pt x="7519" y="7520"/>
                  </a:lnTo>
                  <a:lnTo>
                    <a:pt x="2017" y="15681"/>
                  </a:lnTo>
                  <a:lnTo>
                    <a:pt x="0" y="25674"/>
                  </a:lnTo>
                  <a:lnTo>
                    <a:pt x="2017" y="35667"/>
                  </a:lnTo>
                  <a:lnTo>
                    <a:pt x="7519" y="43828"/>
                  </a:lnTo>
                  <a:lnTo>
                    <a:pt x="15677" y="49331"/>
                  </a:lnTo>
                  <a:lnTo>
                    <a:pt x="25664" y="51349"/>
                  </a:lnTo>
                  <a:lnTo>
                    <a:pt x="310639" y="51349"/>
                  </a:lnTo>
                  <a:lnTo>
                    <a:pt x="320630" y="49331"/>
                  </a:lnTo>
                  <a:lnTo>
                    <a:pt x="328788" y="43828"/>
                  </a:lnTo>
                  <a:lnTo>
                    <a:pt x="334287" y="35667"/>
                  </a:lnTo>
                  <a:lnTo>
                    <a:pt x="336303" y="25674"/>
                  </a:lnTo>
                  <a:lnTo>
                    <a:pt x="334287" y="15681"/>
                  </a:lnTo>
                  <a:lnTo>
                    <a:pt x="328788" y="7520"/>
                  </a:lnTo>
                  <a:lnTo>
                    <a:pt x="320630" y="2017"/>
                  </a:lnTo>
                  <a:lnTo>
                    <a:pt x="310639" y="0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601824" y="4219546"/>
              <a:ext cx="259715" cy="51435"/>
            </a:xfrm>
            <a:custGeom>
              <a:avLst/>
              <a:gdLst/>
              <a:ahLst/>
              <a:cxnLst/>
              <a:rect l="l" t="t" r="r" b="b"/>
              <a:pathLst>
                <a:path w="259715" h="51435">
                  <a:moveTo>
                    <a:pt x="233553" y="0"/>
                  </a:moveTo>
                  <a:lnTo>
                    <a:pt x="25674" y="0"/>
                  </a:lnTo>
                  <a:lnTo>
                    <a:pt x="15686" y="2017"/>
                  </a:lnTo>
                  <a:lnTo>
                    <a:pt x="7524" y="7520"/>
                  </a:lnTo>
                  <a:lnTo>
                    <a:pt x="2019" y="15681"/>
                  </a:lnTo>
                  <a:lnTo>
                    <a:pt x="0" y="25674"/>
                  </a:lnTo>
                  <a:lnTo>
                    <a:pt x="2019" y="35665"/>
                  </a:lnTo>
                  <a:lnTo>
                    <a:pt x="7524" y="43823"/>
                  </a:lnTo>
                  <a:lnTo>
                    <a:pt x="15686" y="49322"/>
                  </a:lnTo>
                  <a:lnTo>
                    <a:pt x="25674" y="51338"/>
                  </a:lnTo>
                  <a:lnTo>
                    <a:pt x="233553" y="51338"/>
                  </a:lnTo>
                  <a:lnTo>
                    <a:pt x="243544" y="49322"/>
                  </a:lnTo>
                  <a:lnTo>
                    <a:pt x="251701" y="43823"/>
                  </a:lnTo>
                  <a:lnTo>
                    <a:pt x="257200" y="35665"/>
                  </a:lnTo>
                  <a:lnTo>
                    <a:pt x="259217" y="25674"/>
                  </a:lnTo>
                  <a:lnTo>
                    <a:pt x="257200" y="15681"/>
                  </a:lnTo>
                  <a:lnTo>
                    <a:pt x="251701" y="7520"/>
                  </a:lnTo>
                  <a:lnTo>
                    <a:pt x="243544" y="2017"/>
                  </a:lnTo>
                  <a:lnTo>
                    <a:pt x="233553" y="0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13774" y="3378681"/>
              <a:ext cx="651510" cy="715645"/>
            </a:xfrm>
            <a:custGeom>
              <a:avLst/>
              <a:gdLst/>
              <a:ahLst/>
              <a:cxnLst/>
              <a:rect l="l" t="t" r="r" b="b"/>
              <a:pathLst>
                <a:path w="651509" h="715645">
                  <a:moveTo>
                    <a:pt x="463905" y="289981"/>
                  </a:moveTo>
                  <a:lnTo>
                    <a:pt x="308946" y="444950"/>
                  </a:lnTo>
                  <a:lnTo>
                    <a:pt x="294638" y="454457"/>
                  </a:lnTo>
                  <a:lnTo>
                    <a:pt x="278358" y="457643"/>
                  </a:lnTo>
                  <a:lnTo>
                    <a:pt x="262066" y="454503"/>
                  </a:lnTo>
                  <a:lnTo>
                    <a:pt x="247723" y="445034"/>
                  </a:lnTo>
                  <a:lnTo>
                    <a:pt x="190049" y="387706"/>
                  </a:lnTo>
                  <a:lnTo>
                    <a:pt x="178934" y="366712"/>
                  </a:lnTo>
                  <a:lnTo>
                    <a:pt x="181447" y="344721"/>
                  </a:lnTo>
                  <a:lnTo>
                    <a:pt x="217954" y="320451"/>
                  </a:lnTo>
                  <a:lnTo>
                    <a:pt x="275209" y="361549"/>
                  </a:lnTo>
                  <a:lnTo>
                    <a:pt x="279795" y="366146"/>
                  </a:lnTo>
                  <a:lnTo>
                    <a:pt x="287167" y="366313"/>
                  </a:lnTo>
                  <a:lnTo>
                    <a:pt x="291962" y="361958"/>
                  </a:lnTo>
                  <a:lnTo>
                    <a:pt x="420786" y="244767"/>
                  </a:lnTo>
                  <a:lnTo>
                    <a:pt x="426544" y="239542"/>
                  </a:lnTo>
                  <a:lnTo>
                    <a:pt x="434031" y="236632"/>
                  </a:lnTo>
                  <a:lnTo>
                    <a:pt x="441822" y="236632"/>
                  </a:lnTo>
                  <a:lnTo>
                    <a:pt x="459782" y="242199"/>
                  </a:lnTo>
                  <a:lnTo>
                    <a:pt x="470682" y="255924"/>
                  </a:lnTo>
                  <a:lnTo>
                    <a:pt x="472673" y="273340"/>
                  </a:lnTo>
                  <a:lnTo>
                    <a:pt x="463905" y="289981"/>
                  </a:lnTo>
                  <a:close/>
                </a:path>
                <a:path w="651509" h="715645">
                  <a:moveTo>
                    <a:pt x="542845" y="82814"/>
                  </a:moveTo>
                  <a:lnTo>
                    <a:pt x="506534" y="54682"/>
                  </a:lnTo>
                  <a:lnTo>
                    <a:pt x="466927" y="32122"/>
                  </a:lnTo>
                  <a:lnTo>
                    <a:pt x="424677" y="15346"/>
                  </a:lnTo>
                  <a:lnTo>
                    <a:pt x="380438" y="4568"/>
                  </a:lnTo>
                  <a:lnTo>
                    <a:pt x="334865" y="0"/>
                  </a:lnTo>
                  <a:lnTo>
                    <a:pt x="288612" y="1853"/>
                  </a:lnTo>
                  <a:lnTo>
                    <a:pt x="240808" y="10919"/>
                  </a:lnTo>
                  <a:lnTo>
                    <a:pt x="195578" y="26907"/>
                  </a:lnTo>
                  <a:lnTo>
                    <a:pt x="153537" y="49214"/>
                  </a:lnTo>
                  <a:lnTo>
                    <a:pt x="115301" y="77237"/>
                  </a:lnTo>
                  <a:lnTo>
                    <a:pt x="81485" y="110373"/>
                  </a:lnTo>
                  <a:lnTo>
                    <a:pt x="52706" y="148019"/>
                  </a:lnTo>
                  <a:lnTo>
                    <a:pt x="29580" y="189571"/>
                  </a:lnTo>
                  <a:lnTo>
                    <a:pt x="12721" y="234426"/>
                  </a:lnTo>
                  <a:lnTo>
                    <a:pt x="2746" y="281981"/>
                  </a:lnTo>
                  <a:lnTo>
                    <a:pt x="0" y="335044"/>
                  </a:lnTo>
                  <a:lnTo>
                    <a:pt x="5500" y="386710"/>
                  </a:lnTo>
                  <a:lnTo>
                    <a:pt x="18984" y="436247"/>
                  </a:lnTo>
                  <a:lnTo>
                    <a:pt x="40186" y="482921"/>
                  </a:lnTo>
                  <a:lnTo>
                    <a:pt x="68843" y="525999"/>
                  </a:lnTo>
                  <a:lnTo>
                    <a:pt x="104690" y="564747"/>
                  </a:lnTo>
                  <a:lnTo>
                    <a:pt x="131196" y="592624"/>
                  </a:lnTo>
                  <a:lnTo>
                    <a:pt x="149244" y="619999"/>
                  </a:lnTo>
                  <a:lnTo>
                    <a:pt x="159549" y="648274"/>
                  </a:lnTo>
                  <a:lnTo>
                    <a:pt x="162825" y="678848"/>
                  </a:lnTo>
                  <a:lnTo>
                    <a:pt x="162825" y="689623"/>
                  </a:lnTo>
                  <a:lnTo>
                    <a:pt x="164843" y="699620"/>
                  </a:lnTo>
                  <a:lnTo>
                    <a:pt x="170345" y="707781"/>
                  </a:lnTo>
                  <a:lnTo>
                    <a:pt x="178507" y="713281"/>
                  </a:lnTo>
                  <a:lnTo>
                    <a:pt x="188499" y="715298"/>
                  </a:lnTo>
                  <a:lnTo>
                    <a:pt x="462742" y="715298"/>
                  </a:lnTo>
                  <a:lnTo>
                    <a:pt x="472729" y="713281"/>
                  </a:lnTo>
                  <a:lnTo>
                    <a:pt x="480887" y="707781"/>
                  </a:lnTo>
                  <a:lnTo>
                    <a:pt x="486389" y="699620"/>
                  </a:lnTo>
                  <a:lnTo>
                    <a:pt x="488406" y="689623"/>
                  </a:lnTo>
                  <a:lnTo>
                    <a:pt x="488406" y="678555"/>
                  </a:lnTo>
                  <a:lnTo>
                    <a:pt x="491674" y="648095"/>
                  </a:lnTo>
                  <a:lnTo>
                    <a:pt x="501952" y="619927"/>
                  </a:lnTo>
                  <a:lnTo>
                    <a:pt x="519951" y="592653"/>
                  </a:lnTo>
                  <a:lnTo>
                    <a:pt x="546384" y="564873"/>
                  </a:lnTo>
                  <a:lnTo>
                    <a:pt x="582902" y="525074"/>
                  </a:lnTo>
                  <a:lnTo>
                    <a:pt x="612128" y="480163"/>
                  </a:lnTo>
                  <a:lnTo>
                    <a:pt x="633588" y="431215"/>
                  </a:lnTo>
                  <a:lnTo>
                    <a:pt x="646810" y="379305"/>
                  </a:lnTo>
                  <a:lnTo>
                    <a:pt x="651323" y="325508"/>
                  </a:lnTo>
                  <a:lnTo>
                    <a:pt x="648075" y="279708"/>
                  </a:lnTo>
                  <a:lnTo>
                    <a:pt x="638519" y="235208"/>
                  </a:lnTo>
                  <a:lnTo>
                    <a:pt x="622936" y="192637"/>
                  </a:lnTo>
                  <a:lnTo>
                    <a:pt x="601609" y="152627"/>
                  </a:lnTo>
                  <a:lnTo>
                    <a:pt x="574818" y="115809"/>
                  </a:lnTo>
                  <a:lnTo>
                    <a:pt x="542845" y="82814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lang="ru-RU" spc="-40" dirty="0"/>
              <a:t>1</a:t>
            </a:r>
            <a:endParaRPr spc="-4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6C819A-1EAB-4629-A3A8-11C6E5362D0A}"/>
              </a:ext>
            </a:extLst>
          </p:cNvPr>
          <p:cNvSpPr txBox="1"/>
          <p:nvPr/>
        </p:nvSpPr>
        <p:spPr>
          <a:xfrm>
            <a:off x="1271026" y="3506139"/>
            <a:ext cx="10307841" cy="635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marR="3006090" algn="just">
              <a:lnSpc>
                <a:spcPct val="109500"/>
              </a:lnSpc>
              <a:spcBef>
                <a:spcPts val="1485"/>
              </a:spcBef>
            </a:pP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 КРАСНОДАРСКОГО КРАЯ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–создан в Краснодарском крае Министерством экономического развития Российской Федерации при поддержке департамента инвестиций и развития малого 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предпринимательства 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2011 году и функционирует как региональный элемент инфраструктуры государственной поддержки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ориентированного малого и среднего предпринимательства Краснодарского края, в соответствии с государственной программой Российской Федерации «Экономическое развитие и инновационная экономика», подпрограммой «Государственная поддержка малого и среднего предпринимательства и стимулирование инновационной деятельности в Краснодарском крае» государственной программы Краснодарского края «Социально-экономическое и инновационное развитие Краснодарского края».</a:t>
            </a:r>
          </a:p>
          <a:p>
            <a:pPr marL="333375" marR="3006090" algn="just">
              <a:lnSpc>
                <a:spcPct val="109500"/>
              </a:lnSpc>
              <a:spcBef>
                <a:spcPts val="1485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является участником национальных проектов «Малое и среднее предпринимательство и поддержка индивидуальной предпринимательской инициативы» и «Международная кооперация и экспорт».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55210" y="1061225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5" name="object 5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134635"/>
            <a:ext cx="681355" cy="925830"/>
            <a:chOff x="0" y="1134635"/>
            <a:chExt cx="681355" cy="925830"/>
          </a:xfrm>
        </p:grpSpPr>
        <p:sp>
          <p:nvSpPr>
            <p:cNvPr id="8" name="object 8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30"/>
                  </a:lnTo>
                  <a:lnTo>
                    <a:pt x="540098" y="630630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34635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80"/>
                  </a:lnTo>
                  <a:lnTo>
                    <a:pt x="141095" y="349874"/>
                  </a:lnTo>
                  <a:lnTo>
                    <a:pt x="681193" y="294943"/>
                  </a:lnTo>
                  <a:lnTo>
                    <a:pt x="681193" y="284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52650" y="2666185"/>
            <a:ext cx="7983745" cy="7307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КОНСУЛЬТАЦИИ ПО ВОПРОСАМ ЭКСПОРТА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организация и ведение экспортной деятельности 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таможенное оформление экспортных поставок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организация логистики и оформление необходимой документации 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выход на новые зарубежные рынки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ПОИСК И ПОДБОР ЗАРУБЕЖНЫХ БИЗНЕС-ПАРТНЕРОВ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поиск потенциальных покупателей за рубежом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проверка деловой репутации контрагентов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содействие в проведении деловых встреч и переговоров 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экспертиза экспортного контракта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ОРГАНИЗАЦИЯ УЧАСТИЯ В МЕЖДУНАРОДНЫХ ВЫСТАВКАХ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международные выставки за рубежом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международные выставки в Российской Федерации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аренда и застройка коллективных стендов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техническое и лингвистическое сопровождение деловых переговоров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ОРГАНИЗАЦИЯ И ПРОВЕДЕНИЕ МЕЖДУНАРОДНЫХ БИЗНЕС-МИССИЙ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коллективные деловые поездки в иностранные государства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посещение международных форумов, выставок и иных деловых мероприятий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предварительная маркетинговая и организационная подготовка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поиск зарубежных партнеров, организация встреч и переговоров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техническое и лингвистическое сопровождение деловых переговоров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2650" y="547259"/>
            <a:ext cx="7922259" cy="1524635"/>
          </a:xfrm>
          <a:prstGeom prst="rect">
            <a:avLst/>
          </a:prstGeom>
          <a:solidFill>
            <a:srgbClr val="1A315C"/>
          </a:solidFill>
        </p:spPr>
        <p:txBody>
          <a:bodyPr vert="horz" wrap="square" lIns="0" tIns="188595" rIns="0" bIns="0" rtlCol="0">
            <a:spAutoFit/>
          </a:bodyPr>
          <a:lstStyle/>
          <a:p>
            <a:pPr marL="333375" marR="3006090">
              <a:lnSpc>
                <a:spcPct val="109500"/>
              </a:lnSpc>
              <a:spcBef>
                <a:spcPts val="1485"/>
              </a:spcBef>
            </a:pPr>
            <a:r>
              <a:rPr sz="2950" b="1" spc="-35" dirty="0">
                <a:solidFill>
                  <a:srgbClr val="FFFFFF"/>
                </a:solidFill>
                <a:latin typeface="Arial"/>
                <a:cs typeface="Arial"/>
              </a:rPr>
              <a:t>НЕФИНАНСОВАЯ  </a:t>
            </a:r>
            <a:r>
              <a:rPr sz="2950" b="1" spc="25" dirty="0">
                <a:solidFill>
                  <a:srgbClr val="FFFFFF"/>
                </a:solidFill>
                <a:latin typeface="Arial"/>
                <a:cs typeface="Arial"/>
              </a:rPr>
              <a:t>ПОДДЕРЖКА</a:t>
            </a:r>
            <a:r>
              <a:rPr sz="295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b="1" spc="-50" dirty="0">
                <a:solidFill>
                  <a:srgbClr val="FFFFFF"/>
                </a:solidFill>
                <a:latin typeface="Arial"/>
                <a:cs typeface="Arial"/>
              </a:rPr>
              <a:t>ЭКСПОРТА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18827422" y="10246653"/>
            <a:ext cx="20955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lang="ru-RU" spc="-40" dirty="0"/>
              <a:t>2</a:t>
            </a:r>
            <a:endParaRPr spc="-40" dirty="0"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04B71D50-BC99-4126-94CD-B21E481688F4}"/>
              </a:ext>
            </a:extLst>
          </p:cNvPr>
          <p:cNvSpPr txBox="1"/>
          <p:nvPr/>
        </p:nvSpPr>
        <p:spPr>
          <a:xfrm>
            <a:off x="9672280" y="2365042"/>
            <a:ext cx="8761961" cy="6327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ПРОДВИЖЕНИЕ РЕГИОНАЛЬНОГО ЭКСПОРТА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включение компании в каталог (реестр) экспортеров региона, продвигаемый за рубежом 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маркетинговые исследования иностранных рынков сбыта </a:t>
            </a: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*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размещение предложений компаний на электронных торговых площадках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ПЕРЕВОДЧЕСКАЯ ДЕЯТЕЛЬНОСТЬ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перевод на иностранные языки информационно-презентационных и рекламных материалов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лингвистическое сопровождение организуемых мероприятий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перевод на иностранные языки коммерческих предложений 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ИНТЕРНЕТ-САЙТЫ 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*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создание сайтов </a:t>
            </a:r>
            <a:r>
              <a:rPr lang="ru-RU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экспортно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 ориентированных компаний</a:t>
            </a: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перевод на иностранные языки и адаптация сайтов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модернизация существующих сайтов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ОБУЧЕНИЕ И ПОВЫШЕНИЕ КВАЛИФИКАЦИИ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проведение бесплатных семинаров, тренингов и обучающих курсов по экспортной тематике</a:t>
            </a: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проведение обучающих модулей образовательного проекта АО «РЭЦ»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marL="342900" lvl="0" indent="-342900" hangingPunct="0">
              <a:spcAft>
                <a:spcPts val="1000"/>
              </a:spcAft>
              <a:buSzPts val="1100"/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проведение форумов, конференций и круглых столов</a:t>
            </a:r>
          </a:p>
        </p:txBody>
      </p:sp>
      <p:sp>
        <p:nvSpPr>
          <p:cNvPr id="46" name="object 12">
            <a:extLst>
              <a:ext uri="{FF2B5EF4-FFF2-40B4-BE49-F238E27FC236}">
                <a16:creationId xmlns:a16="http://schemas.microsoft.com/office/drawing/2014/main" id="{9709D9F6-EAF7-42C5-8685-E3A1DD681D28}"/>
              </a:ext>
            </a:extLst>
          </p:cNvPr>
          <p:cNvSpPr txBox="1"/>
          <p:nvPr/>
        </p:nvSpPr>
        <p:spPr>
          <a:xfrm>
            <a:off x="10890252" y="9043573"/>
            <a:ext cx="7276764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hangingPunct="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У</a:t>
            </a:r>
            <a:r>
              <a:rPr lang="ru-RU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слуги оказываются на </a:t>
            </a:r>
            <a:r>
              <a:rPr lang="ru-RU" sz="1800" b="1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безвозмездной основе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algn="ctr" hangingPunct="0"/>
            <a:r>
              <a:rPr lang="ru-RU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субъектам малого и среднего предпринимательства,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ndale Sans UI;Arial Unicode MS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зарегистрированным на территории Краснодарского края</a:t>
            </a:r>
          </a:p>
          <a:p>
            <a:pPr algn="ctr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ea typeface="Andale Sans UI;Arial Unicode MS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ndale Sans UI;Arial Unicode MS"/>
                <a:cs typeface="Arial" panose="020B0604020202020204" pitchFamily="34" charset="0"/>
              </a:rPr>
              <a:t>* Услуги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субъектам МСП на условиях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расходов в пропорции 80% на 20% Центром и субъектом МСП соответственно</a:t>
            </a:r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2B94C911-B60B-4A13-BACC-22599DBC868B}"/>
              </a:ext>
            </a:extLst>
          </p:cNvPr>
          <p:cNvSpPr/>
          <p:nvPr/>
        </p:nvSpPr>
        <p:spPr>
          <a:xfrm>
            <a:off x="9672280" y="9043573"/>
            <a:ext cx="834390" cy="652145"/>
          </a:xfrm>
          <a:custGeom>
            <a:avLst/>
            <a:gdLst/>
            <a:ahLst/>
            <a:cxnLst/>
            <a:rect l="l" t="t" r="r" b="b"/>
            <a:pathLst>
              <a:path w="834390" h="652145">
                <a:moveTo>
                  <a:pt x="738270" y="333078"/>
                </a:moveTo>
                <a:lnTo>
                  <a:pt x="95578" y="333078"/>
                </a:lnTo>
                <a:lnTo>
                  <a:pt x="95578" y="279970"/>
                </a:lnTo>
                <a:lnTo>
                  <a:pt x="738270" y="279970"/>
                </a:lnTo>
                <a:lnTo>
                  <a:pt x="738270" y="333078"/>
                </a:lnTo>
                <a:close/>
              </a:path>
              <a:path w="834390" h="652145">
                <a:moveTo>
                  <a:pt x="262159" y="34218"/>
                </a:moveTo>
                <a:lnTo>
                  <a:pt x="571815" y="34218"/>
                </a:lnTo>
                <a:lnTo>
                  <a:pt x="571815" y="136802"/>
                </a:lnTo>
                <a:lnTo>
                  <a:pt x="262159" y="136802"/>
                </a:lnTo>
                <a:lnTo>
                  <a:pt x="262159" y="34218"/>
                </a:lnTo>
                <a:close/>
              </a:path>
              <a:path w="834390" h="652145">
                <a:moveTo>
                  <a:pt x="606023" y="136802"/>
                </a:moveTo>
                <a:lnTo>
                  <a:pt x="606023" y="17109"/>
                </a:lnTo>
                <a:lnTo>
                  <a:pt x="606023" y="7654"/>
                </a:lnTo>
                <a:lnTo>
                  <a:pt x="598379" y="0"/>
                </a:lnTo>
                <a:lnTo>
                  <a:pt x="588955" y="0"/>
                </a:lnTo>
                <a:lnTo>
                  <a:pt x="245092" y="0"/>
                </a:lnTo>
                <a:lnTo>
                  <a:pt x="235563" y="0"/>
                </a:lnTo>
                <a:lnTo>
                  <a:pt x="227919" y="7654"/>
                </a:lnTo>
                <a:lnTo>
                  <a:pt x="227919" y="17109"/>
                </a:lnTo>
                <a:lnTo>
                  <a:pt x="227919" y="136802"/>
                </a:lnTo>
                <a:lnTo>
                  <a:pt x="0" y="136802"/>
                </a:lnTo>
                <a:lnTo>
                  <a:pt x="0" y="651718"/>
                </a:lnTo>
                <a:lnTo>
                  <a:pt x="833974" y="651718"/>
                </a:lnTo>
                <a:lnTo>
                  <a:pt x="833974" y="136802"/>
                </a:lnTo>
                <a:lnTo>
                  <a:pt x="606023" y="136802"/>
                </a:lnTo>
                <a:close/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>
            <a:extLst>
              <a:ext uri="{FF2B5EF4-FFF2-40B4-BE49-F238E27FC236}">
                <a16:creationId xmlns:a16="http://schemas.microsoft.com/office/drawing/2014/main" id="{06633A25-C847-4F99-BB04-08E5FBD1C9BD}"/>
              </a:ext>
            </a:extLst>
          </p:cNvPr>
          <p:cNvSpPr/>
          <p:nvPr/>
        </p:nvSpPr>
        <p:spPr>
          <a:xfrm flipH="1">
            <a:off x="-1" y="5073345"/>
            <a:ext cx="20104098" cy="621669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z="1950" b="1" dirty="0">
                <a:latin typeface="Arial"/>
                <a:cs typeface="Arial"/>
              </a:rPr>
              <a:t>3</a:t>
            </a:r>
            <a:endParaRPr sz="1950" b="1" dirty="0">
              <a:latin typeface="Arial"/>
              <a:cs typeface="Arial"/>
            </a:endParaRPr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939792B6-EAAF-4139-9C3B-43F7587319D4}"/>
              </a:ext>
            </a:extLst>
          </p:cNvPr>
          <p:cNvGraphicFramePr/>
          <p:nvPr/>
        </p:nvGraphicFramePr>
        <p:xfrm>
          <a:off x="2949420" y="3140075"/>
          <a:ext cx="15560786" cy="583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391A3EA-7FE7-4B39-A82B-014B3AA60D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4401" y="3910822"/>
            <a:ext cx="1088072" cy="80793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5E4FB0-EEAA-431B-9D4F-71A9608649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97" y="5741834"/>
            <a:ext cx="1447800" cy="77448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C7A72D4-7663-4EEB-900D-247183DAD49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5773" y="7431974"/>
            <a:ext cx="1134647" cy="754540"/>
          </a:xfrm>
          <a:prstGeom prst="rect">
            <a:avLst/>
          </a:prstGeom>
        </p:spPr>
      </p:pic>
      <p:sp>
        <p:nvSpPr>
          <p:cNvPr id="52" name="object 12">
            <a:extLst>
              <a:ext uri="{FF2B5EF4-FFF2-40B4-BE49-F238E27FC236}">
                <a16:creationId xmlns:a16="http://schemas.microsoft.com/office/drawing/2014/main" id="{E06F029B-248A-41ED-B104-3A269F517ECE}"/>
              </a:ext>
            </a:extLst>
          </p:cNvPr>
          <p:cNvSpPr txBox="1"/>
          <p:nvPr/>
        </p:nvSpPr>
        <p:spPr>
          <a:xfrm>
            <a:off x="1988256" y="10137814"/>
            <a:ext cx="15653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 Д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ля размещения информации на международных торговых площадках дополнительно к заявке субъект МСП заполняет анкету-скоринг, на основе которой будет проведен предварительный анализ компании, ее продукта и подобрана наиболее эффективная к размещению площадка</a:t>
            </a:r>
            <a:r>
              <a:rPr lang="ru-R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0EE6DFCE-2DFD-BA4D-B055-F3AFF04CE294}"/>
              </a:ext>
            </a:extLst>
          </p:cNvPr>
          <p:cNvSpPr/>
          <p:nvPr/>
        </p:nvSpPr>
        <p:spPr>
          <a:xfrm>
            <a:off x="1945979" y="8313807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15E865F-A887-1744-97B0-5539F975A2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31" y="8731972"/>
            <a:ext cx="1212289" cy="623463"/>
          </a:xfrm>
          <a:prstGeom prst="rect">
            <a:avLst/>
          </a:prstGeom>
        </p:spPr>
      </p:pic>
      <p:sp>
        <p:nvSpPr>
          <p:cNvPr id="63" name="Овал 62">
            <a:extLst>
              <a:ext uri="{FF2B5EF4-FFF2-40B4-BE49-F238E27FC236}">
                <a16:creationId xmlns:a16="http://schemas.microsoft.com/office/drawing/2014/main" id="{7AE5F81D-65A4-0C4E-851C-B904DB9684DF}"/>
              </a:ext>
            </a:extLst>
          </p:cNvPr>
          <p:cNvSpPr/>
          <p:nvPr/>
        </p:nvSpPr>
        <p:spPr>
          <a:xfrm>
            <a:off x="1994606" y="2326096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94F5535-B7A7-A945-AD10-0CD9161BCA1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06" y="2870266"/>
            <a:ext cx="1264665" cy="491814"/>
          </a:xfrm>
          <a:prstGeom prst="rect">
            <a:avLst/>
          </a:prstGeom>
        </p:spPr>
      </p:pic>
      <p:sp>
        <p:nvSpPr>
          <p:cNvPr id="65" name="Овал 64">
            <a:extLst>
              <a:ext uri="{FF2B5EF4-FFF2-40B4-BE49-F238E27FC236}">
                <a16:creationId xmlns:a16="http://schemas.microsoft.com/office/drawing/2014/main" id="{5898BF63-8FFB-B840-818E-01C2069F3D92}"/>
              </a:ext>
            </a:extLst>
          </p:cNvPr>
          <p:cNvSpPr/>
          <p:nvPr/>
        </p:nvSpPr>
        <p:spPr>
          <a:xfrm>
            <a:off x="1717803" y="4408772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16ADE92-3BC9-874A-A11D-2AB8BF67214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22" y="5020052"/>
            <a:ext cx="1206500" cy="237233"/>
          </a:xfrm>
          <a:prstGeom prst="rect">
            <a:avLst/>
          </a:prstGeom>
        </p:spPr>
      </p:pic>
      <p:sp>
        <p:nvSpPr>
          <p:cNvPr id="67" name="Овал 66">
            <a:extLst>
              <a:ext uri="{FF2B5EF4-FFF2-40B4-BE49-F238E27FC236}">
                <a16:creationId xmlns:a16="http://schemas.microsoft.com/office/drawing/2014/main" id="{5569C8E6-8E13-294B-A310-449F092BD9C2}"/>
              </a:ext>
            </a:extLst>
          </p:cNvPr>
          <p:cNvSpPr/>
          <p:nvPr/>
        </p:nvSpPr>
        <p:spPr>
          <a:xfrm>
            <a:off x="1717803" y="6142914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D845ABE-2A30-BA43-A1F3-479FCBF8B8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58" y="6344204"/>
            <a:ext cx="846083" cy="104914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D0D5F23-E01F-594B-B63E-5ED60A9D154C}"/>
              </a:ext>
            </a:extLst>
          </p:cNvPr>
          <p:cNvSpPr txBox="1"/>
          <p:nvPr/>
        </p:nvSpPr>
        <p:spPr>
          <a:xfrm>
            <a:off x="5380336" y="2567784"/>
            <a:ext cx="13080176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Alibaba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международная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площадка в мире, которая направлена на поиск потенциальных партнеров и осуществление оптовых сделок.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All.biz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центр интернет-торговли, где покупатели и продавцы заключают сделки, независимо от того, на каком языке говорят, и в какой стране находятся.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Etsy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Торговая площадка для рукодельных, крафтовых, винтажных товаров. Основные категории товаров на площадке: одежда, аксессуары, украшения, товары для рукоделия, товары для дома, развлечения.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Ebay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Один из самых крупных и популярных онлайн-маркетплейсов в мире. Имеет глобальную англоязычную платформу и региональные сайты (на локальных языках). Форма ведения бизнеса: В2С, С2С, аукцион.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Amazon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Один из самых популярных и крупных онлайн-маркетплейсов в мире. Имеет глобальную англоязычную платформу и региональные сайты на локальных языках. Одна из особенностей интернет-магазина — покупатели могут оставлять отзывы о купленных товарах и оценивать их. 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Epinduo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в Китае платформа по продаже российских товаров, включающей в себя сеть розничных магазинов и электронную торговую площадку.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Europages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Глобальная В2В-площадка Европы, которая позволяет работать и успешно торговать на рынке 26 европейских стран.</a:t>
            </a:r>
            <a:b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Fordaq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отраслевая площадка для производителей пиломатериалов и изделий из древесины</a:t>
            </a:r>
          </a:p>
          <a:p>
            <a:endParaRPr lang="ru-RU" dirty="0"/>
          </a:p>
        </p:txBody>
      </p:sp>
      <p:sp>
        <p:nvSpPr>
          <p:cNvPr id="74" name="object 47">
            <a:extLst>
              <a:ext uri="{FF2B5EF4-FFF2-40B4-BE49-F238E27FC236}">
                <a16:creationId xmlns:a16="http://schemas.microsoft.com/office/drawing/2014/main" id="{2D1E4CDC-6FAC-413E-A10D-F0B2F7FEB6C2}"/>
              </a:ext>
            </a:extLst>
          </p:cNvPr>
          <p:cNvSpPr/>
          <p:nvPr/>
        </p:nvSpPr>
        <p:spPr>
          <a:xfrm>
            <a:off x="1681475" y="1026368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>
            <a:extLst>
              <a:ext uri="{FF2B5EF4-FFF2-40B4-BE49-F238E27FC236}">
                <a16:creationId xmlns:a16="http://schemas.microsoft.com/office/drawing/2014/main" id="{755983B1-E504-4A4B-B676-455F39853551}"/>
              </a:ext>
            </a:extLst>
          </p:cNvPr>
          <p:cNvSpPr txBox="1">
            <a:spLocks/>
          </p:cNvSpPr>
          <p:nvPr/>
        </p:nvSpPr>
        <p:spPr>
          <a:xfrm>
            <a:off x="1925312" y="1149214"/>
            <a:ext cx="12848583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КОММЕРЦИЯ</a:t>
            </a:r>
            <a:endParaRPr lang="ru-RU" kern="0" spc="-80" dirty="0"/>
          </a:p>
        </p:txBody>
      </p:sp>
    </p:spTree>
    <p:extLst>
      <p:ext uri="{BB962C8B-B14F-4D97-AF65-F5344CB8AC3E}">
        <p14:creationId xmlns:p14="http://schemas.microsoft.com/office/powerpoint/2010/main" val="293189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>
            <a:extLst>
              <a:ext uri="{FF2B5EF4-FFF2-40B4-BE49-F238E27FC236}">
                <a16:creationId xmlns:a16="http://schemas.microsoft.com/office/drawing/2014/main" id="{06633A25-C847-4F99-BB04-08E5FBD1C9BD}"/>
              </a:ext>
            </a:extLst>
          </p:cNvPr>
          <p:cNvSpPr/>
          <p:nvPr/>
        </p:nvSpPr>
        <p:spPr>
          <a:xfrm flipH="1">
            <a:off x="-1" y="5073345"/>
            <a:ext cx="20104098" cy="621669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z="1950" b="1" dirty="0">
                <a:latin typeface="Arial"/>
                <a:cs typeface="Arial"/>
              </a:rPr>
              <a:t>4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0D5F23-E01F-594B-B63E-5ED60A9D154C}"/>
              </a:ext>
            </a:extLst>
          </p:cNvPr>
          <p:cNvSpPr txBox="1"/>
          <p:nvPr/>
        </p:nvSpPr>
        <p:spPr>
          <a:xfrm>
            <a:off x="9259450" y="2326172"/>
            <a:ext cx="93868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/>
              <a:t>Конференция Экспортёр Юга</a:t>
            </a:r>
            <a:r>
              <a:rPr lang="en-US" sz="2800" b="1" dirty="0"/>
              <a:t>:</a:t>
            </a:r>
            <a:r>
              <a:rPr lang="ru-RU" sz="2800" dirty="0"/>
              <a:t> </a:t>
            </a:r>
            <a:endParaRPr lang="en-US" sz="2800" dirty="0"/>
          </a:p>
          <a:p>
            <a:pPr fontAlgn="base"/>
            <a:r>
              <a:rPr lang="ru-RU" sz="2800" dirty="0"/>
              <a:t>Онлайн-мероприятие направленное на повышение экспортных компетенций малого и среднего бизнеса Краснодарского края.</a:t>
            </a:r>
          </a:p>
          <a:p>
            <a:pPr fontAlgn="base"/>
            <a:endParaRPr lang="ru-RU" sz="2800" b="1" dirty="0"/>
          </a:p>
          <a:p>
            <a:pPr fontAlgn="base"/>
            <a:r>
              <a:rPr lang="ru-RU" sz="2800" b="1" dirty="0"/>
              <a:t>Дата проведения мероприятия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FF0000"/>
                </a:solidFill>
              </a:rPr>
              <a:t>15</a:t>
            </a:r>
            <a:r>
              <a:rPr lang="ru-RU" sz="2800" b="1" dirty="0">
                <a:solidFill>
                  <a:srgbClr val="FF0000"/>
                </a:solidFill>
              </a:rPr>
              <a:t> апреля </a:t>
            </a:r>
            <a:r>
              <a:rPr lang="en-US" sz="2800" b="1" dirty="0">
                <a:solidFill>
                  <a:srgbClr val="FF0000"/>
                </a:solidFill>
              </a:rPr>
              <a:t>2021, 11:00 </a:t>
            </a:r>
            <a:r>
              <a:rPr lang="ru-RU" sz="2800" b="1" dirty="0">
                <a:solidFill>
                  <a:srgbClr val="FF0000"/>
                </a:solidFill>
              </a:rPr>
              <a:t>МСК</a:t>
            </a:r>
          </a:p>
          <a:p>
            <a:pPr fontAlgn="base"/>
            <a:endParaRPr lang="ru-RU" sz="2800" dirty="0"/>
          </a:p>
          <a:p>
            <a:pPr fontAlgn="base"/>
            <a:r>
              <a:rPr lang="ru-RU" sz="2800" b="1" dirty="0"/>
              <a:t>Программа поделена на три блока:</a:t>
            </a:r>
            <a:r>
              <a:rPr lang="ru-RU" sz="2800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E-commerce, </a:t>
            </a:r>
            <a:endParaRPr lang="ru-RU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800" dirty="0"/>
              <a:t>Продвижение на рынки,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800" dirty="0"/>
              <a:t>Маркетинг. </a:t>
            </a:r>
          </a:p>
        </p:txBody>
      </p:sp>
      <p:sp>
        <p:nvSpPr>
          <p:cNvPr id="74" name="object 47">
            <a:extLst>
              <a:ext uri="{FF2B5EF4-FFF2-40B4-BE49-F238E27FC236}">
                <a16:creationId xmlns:a16="http://schemas.microsoft.com/office/drawing/2014/main" id="{2D1E4CDC-6FAC-413E-A10D-F0B2F7FEB6C2}"/>
              </a:ext>
            </a:extLst>
          </p:cNvPr>
          <p:cNvSpPr/>
          <p:nvPr/>
        </p:nvSpPr>
        <p:spPr>
          <a:xfrm>
            <a:off x="1681476" y="1026368"/>
            <a:ext cx="10459624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8">
            <a:extLst>
              <a:ext uri="{FF2B5EF4-FFF2-40B4-BE49-F238E27FC236}">
                <a16:creationId xmlns:a16="http://schemas.microsoft.com/office/drawing/2014/main" id="{755983B1-E504-4A4B-B676-455F39853551}"/>
              </a:ext>
            </a:extLst>
          </p:cNvPr>
          <p:cNvSpPr txBox="1">
            <a:spLocks/>
          </p:cNvSpPr>
          <p:nvPr/>
        </p:nvSpPr>
        <p:spPr>
          <a:xfrm>
            <a:off x="1925312" y="1149214"/>
            <a:ext cx="12848583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Онлайн-конференция Экспортер Юга</a:t>
            </a:r>
            <a:endParaRPr lang="ru-RU" kern="0" spc="-80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B1D37A2-DD07-4349-9AAD-5C05C30CB9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96" y="2340891"/>
            <a:ext cx="7759148" cy="4627102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FCA64FD-85E7-C849-83F4-2568E71280B0}"/>
              </a:ext>
            </a:extLst>
          </p:cNvPr>
          <p:cNvSpPr/>
          <p:nvPr/>
        </p:nvSpPr>
        <p:spPr>
          <a:xfrm>
            <a:off x="1212895" y="7191996"/>
            <a:ext cx="174553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/>
              <a:t>Эксперты-практики расскажут экспортерам о глобальных изменениях в области ВЭД, трендах трансграничной торговли, о том как построить экспортный отдел начинающим предпринимателям, как избежать ошибок при экспорте и как вести переговоры с представителями  деловых кругов зарубежных стран.</a:t>
            </a:r>
          </a:p>
          <a:p>
            <a:pPr fontAlgn="base"/>
            <a:endParaRPr lang="ru-RU" sz="2800" b="1" dirty="0"/>
          </a:p>
          <a:p>
            <a:pPr fontAlgn="base"/>
            <a:r>
              <a:rPr lang="ru-RU" sz="2800" b="1" dirty="0"/>
              <a:t>Организатор конференции:</a:t>
            </a:r>
            <a:r>
              <a:rPr lang="ru-RU" sz="2800" dirty="0"/>
              <a:t> Центр поддержки экспорта Краснодарского края</a:t>
            </a:r>
          </a:p>
          <a:p>
            <a:pPr fontAlgn="base"/>
            <a:endParaRPr lang="ru-RU" sz="3600" dirty="0"/>
          </a:p>
          <a:p>
            <a:pPr fontAlgn="base"/>
            <a:r>
              <a:rPr lang="ru-RU" sz="4000" dirty="0"/>
              <a:t>Зарегистрироваться на конференцию</a:t>
            </a:r>
            <a:r>
              <a:rPr lang="en-US" sz="4000" dirty="0"/>
              <a:t> </a:t>
            </a:r>
            <a:r>
              <a:rPr lang="ru-RU" sz="4000" dirty="0"/>
              <a:t>на сайте</a:t>
            </a:r>
            <a:r>
              <a:rPr lang="en-US" sz="4000" dirty="0"/>
              <a:t>: </a:t>
            </a:r>
            <a:r>
              <a:rPr lang="ru-RU" sz="4000" b="1" dirty="0">
                <a:hlinkClick r:id="rId16"/>
              </a:rPr>
              <a:t>экспортер-юга.рф</a:t>
            </a:r>
            <a:r>
              <a:rPr lang="en-US" sz="4000" b="1" dirty="0"/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617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4" name="object 44"/>
          <p:cNvGrpSpPr/>
          <p:nvPr/>
        </p:nvGrpSpPr>
        <p:grpSpPr>
          <a:xfrm>
            <a:off x="17696099" y="10366173"/>
            <a:ext cx="471170" cy="502284"/>
            <a:chOff x="17696099" y="10366173"/>
            <a:chExt cx="471170" cy="502284"/>
          </a:xfrm>
        </p:grpSpPr>
        <p:sp>
          <p:nvSpPr>
            <p:cNvPr id="45" name="object 45"/>
            <p:cNvSpPr/>
            <p:nvPr/>
          </p:nvSpPr>
          <p:spPr>
            <a:xfrm>
              <a:off x="17696183" y="10567901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696099" y="10366173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32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1134636"/>
            <a:ext cx="681355" cy="925830"/>
            <a:chOff x="0" y="1134636"/>
            <a:chExt cx="681355" cy="925830"/>
          </a:xfrm>
        </p:grpSpPr>
        <p:sp>
          <p:nvSpPr>
            <p:cNvPr id="48" name="object 48"/>
            <p:cNvSpPr/>
            <p:nvPr/>
          </p:nvSpPr>
          <p:spPr>
            <a:xfrm>
              <a:off x="141090" y="1429590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0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134636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8"/>
                  </a:lnTo>
                  <a:lnTo>
                    <a:pt x="141092" y="349873"/>
                  </a:lnTo>
                  <a:lnTo>
                    <a:pt x="681180" y="294943"/>
                  </a:lnTo>
                  <a:lnTo>
                    <a:pt x="681180" y="284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Требования к Получателям услуг</a:t>
            </a:r>
            <a:endParaRPr spc="-80" dirty="0"/>
          </a:p>
        </p:txBody>
      </p:sp>
      <p:sp>
        <p:nvSpPr>
          <p:cNvPr id="52" name="object 52"/>
          <p:cNvSpPr txBox="1"/>
          <p:nvPr/>
        </p:nvSpPr>
        <p:spPr>
          <a:xfrm>
            <a:off x="18755210" y="1061340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FFFFFF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FFFFFF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32197" y="673627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7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828715" y="10231256"/>
            <a:ext cx="165100" cy="3962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b="1" spc="10" dirty="0">
                <a:solidFill>
                  <a:srgbClr val="1A315C"/>
                </a:solidFill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1F12D5E1-7581-4744-918D-9389D5DF779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827422" y="10246653"/>
            <a:ext cx="20955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5"/>
              </a:spcBef>
            </a:pPr>
            <a:r>
              <a:rPr lang="en-US" spc="-40" dirty="0"/>
              <a:t>5</a:t>
            </a:r>
            <a:endParaRPr spc="-40" dirty="0"/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8EE80990-D993-4579-BA2A-74197B748ABD}"/>
              </a:ext>
            </a:extLst>
          </p:cNvPr>
          <p:cNvSpPr txBox="1"/>
          <p:nvPr/>
        </p:nvSpPr>
        <p:spPr>
          <a:xfrm>
            <a:off x="1592320" y="3392444"/>
            <a:ext cx="11732882" cy="287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Получателем услуг может стать только субъект МСП, соответствующий </a:t>
            </a:r>
            <a:r>
              <a:rPr lang="ru-RU" sz="1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следующим требованиям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8" name="object 37">
            <a:extLst>
              <a:ext uri="{FF2B5EF4-FFF2-40B4-BE49-F238E27FC236}">
                <a16:creationId xmlns:a16="http://schemas.microsoft.com/office/drawing/2014/main" id="{31C5D0AF-789F-4DBF-A8AC-3ECE8513EB8A}"/>
              </a:ext>
            </a:extLst>
          </p:cNvPr>
          <p:cNvGrpSpPr/>
          <p:nvPr/>
        </p:nvGrpSpPr>
        <p:grpSpPr>
          <a:xfrm>
            <a:off x="12113071" y="536578"/>
            <a:ext cx="8250555" cy="9775825"/>
            <a:chOff x="11594181" y="1533115"/>
            <a:chExt cx="8250555" cy="9775825"/>
          </a:xfrm>
        </p:grpSpPr>
        <p:sp>
          <p:nvSpPr>
            <p:cNvPr id="59" name="object 38">
              <a:extLst>
                <a:ext uri="{FF2B5EF4-FFF2-40B4-BE49-F238E27FC236}">
                  <a16:creationId xmlns:a16="http://schemas.microsoft.com/office/drawing/2014/main" id="{5D5CD64D-13CB-4EC1-9850-A409F8AE889C}"/>
                </a:ext>
              </a:extLst>
            </p:cNvPr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9">
              <a:extLst>
                <a:ext uri="{FF2B5EF4-FFF2-40B4-BE49-F238E27FC236}">
                  <a16:creationId xmlns:a16="http://schemas.microsoft.com/office/drawing/2014/main" id="{7ADEBF31-1AB7-4C5D-8A98-C15CC7260C4F}"/>
                </a:ext>
              </a:extLst>
            </p:cNvPr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0">
              <a:extLst>
                <a:ext uri="{FF2B5EF4-FFF2-40B4-BE49-F238E27FC236}">
                  <a16:creationId xmlns:a16="http://schemas.microsoft.com/office/drawing/2014/main" id="{82521005-B9B6-4ECA-96E5-4AAB1A072F7A}"/>
                </a:ext>
              </a:extLst>
            </p:cNvPr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1">
              <a:extLst>
                <a:ext uri="{FF2B5EF4-FFF2-40B4-BE49-F238E27FC236}">
                  <a16:creationId xmlns:a16="http://schemas.microsoft.com/office/drawing/2014/main" id="{1509198B-91B4-4A52-AC63-61751CD2BCAA}"/>
                </a:ext>
              </a:extLst>
            </p:cNvPr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2">
              <a:extLst>
                <a:ext uri="{FF2B5EF4-FFF2-40B4-BE49-F238E27FC236}">
                  <a16:creationId xmlns:a16="http://schemas.microsoft.com/office/drawing/2014/main" id="{649C4B48-88E7-47DD-9D1A-825F2613C70F}"/>
                </a:ext>
              </a:extLst>
            </p:cNvPr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3">
              <a:extLst>
                <a:ext uri="{FF2B5EF4-FFF2-40B4-BE49-F238E27FC236}">
                  <a16:creationId xmlns:a16="http://schemas.microsoft.com/office/drawing/2014/main" id="{33C8BA4F-F5A0-476A-B65B-6D852DE4FFFD}"/>
                </a:ext>
              </a:extLst>
            </p:cNvPr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4">
              <a:extLst>
                <a:ext uri="{FF2B5EF4-FFF2-40B4-BE49-F238E27FC236}">
                  <a16:creationId xmlns:a16="http://schemas.microsoft.com/office/drawing/2014/main" id="{6092D21A-2145-4A9D-9EC3-42171576473B}"/>
                </a:ext>
              </a:extLst>
            </p:cNvPr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5">
              <a:extLst>
                <a:ext uri="{FF2B5EF4-FFF2-40B4-BE49-F238E27FC236}">
                  <a16:creationId xmlns:a16="http://schemas.microsoft.com/office/drawing/2014/main" id="{65EEDD90-EB47-409B-B96F-BBC96A765D4D}"/>
                </a:ext>
              </a:extLst>
            </p:cNvPr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6">
              <a:extLst>
                <a:ext uri="{FF2B5EF4-FFF2-40B4-BE49-F238E27FC236}">
                  <a16:creationId xmlns:a16="http://schemas.microsoft.com/office/drawing/2014/main" id="{73E950F1-8418-4AFF-B493-4DBDC635459B}"/>
                </a:ext>
              </a:extLst>
            </p:cNvPr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7">
              <a:extLst>
                <a:ext uri="{FF2B5EF4-FFF2-40B4-BE49-F238E27FC236}">
                  <a16:creationId xmlns:a16="http://schemas.microsoft.com/office/drawing/2014/main" id="{7F0D1D96-5E29-4926-835A-6BACB6896319}"/>
                </a:ext>
              </a:extLst>
            </p:cNvPr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8">
              <a:extLst>
                <a:ext uri="{FF2B5EF4-FFF2-40B4-BE49-F238E27FC236}">
                  <a16:creationId xmlns:a16="http://schemas.microsoft.com/office/drawing/2014/main" id="{304BE180-5E8A-4AFF-B552-E21798A39926}"/>
                </a:ext>
              </a:extLst>
            </p:cNvPr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49">
            <a:extLst>
              <a:ext uri="{FF2B5EF4-FFF2-40B4-BE49-F238E27FC236}">
                <a16:creationId xmlns:a16="http://schemas.microsoft.com/office/drawing/2014/main" id="{E82A8C60-8828-4197-8C19-5539A9F21A1E}"/>
              </a:ext>
            </a:extLst>
          </p:cNvPr>
          <p:cNvSpPr txBox="1">
            <a:spLocks/>
          </p:cNvSpPr>
          <p:nvPr/>
        </p:nvSpPr>
        <p:spPr>
          <a:xfrm>
            <a:off x="14904335" y="2522063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100" b="1" kern="0" spc="-25">
                <a:solidFill>
                  <a:srgbClr val="1A315C"/>
                </a:solidFill>
              </a:rPr>
              <a:t>ЦЕНТР</a:t>
            </a:r>
            <a:r>
              <a:rPr lang="ru-RU" sz="2100" b="1" kern="0" spc="-170">
                <a:solidFill>
                  <a:srgbClr val="1A315C"/>
                </a:solidFill>
              </a:rPr>
              <a:t> </a:t>
            </a:r>
            <a:r>
              <a:rPr lang="ru-RU" sz="2100" b="1" kern="0" spc="50">
                <a:solidFill>
                  <a:srgbClr val="1A315C"/>
                </a:solidFill>
              </a:rPr>
              <a:t>ПОДДЕРЖКИ</a:t>
            </a:r>
            <a:endParaRPr lang="ru-RU" sz="2100" kern="0" dirty="0"/>
          </a:p>
        </p:txBody>
      </p:sp>
      <p:sp>
        <p:nvSpPr>
          <p:cNvPr id="76" name="object 50">
            <a:extLst>
              <a:ext uri="{FF2B5EF4-FFF2-40B4-BE49-F238E27FC236}">
                <a16:creationId xmlns:a16="http://schemas.microsoft.com/office/drawing/2014/main" id="{AAA7078A-7BD0-46D5-B3D4-04845B043D7A}"/>
              </a:ext>
            </a:extLst>
          </p:cNvPr>
          <p:cNvSpPr txBox="1"/>
          <p:nvPr/>
        </p:nvSpPr>
        <p:spPr>
          <a:xfrm>
            <a:off x="15143113" y="293663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8" name="object 51">
            <a:extLst>
              <a:ext uri="{FF2B5EF4-FFF2-40B4-BE49-F238E27FC236}">
                <a16:creationId xmlns:a16="http://schemas.microsoft.com/office/drawing/2014/main" id="{970E3CDE-A1C4-4324-BCF5-BB4782E747FC}"/>
              </a:ext>
            </a:extLst>
          </p:cNvPr>
          <p:cNvSpPr/>
          <p:nvPr/>
        </p:nvSpPr>
        <p:spPr>
          <a:xfrm>
            <a:off x="14876470" y="329530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2">
            <a:extLst>
              <a:ext uri="{FF2B5EF4-FFF2-40B4-BE49-F238E27FC236}">
                <a16:creationId xmlns:a16="http://schemas.microsoft.com/office/drawing/2014/main" id="{3ACD7532-8119-46AE-B14E-166B8951A3BA}"/>
              </a:ext>
            </a:extLst>
          </p:cNvPr>
          <p:cNvSpPr txBox="1"/>
          <p:nvPr/>
        </p:nvSpPr>
        <p:spPr>
          <a:xfrm>
            <a:off x="15216099" y="3392406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84" name="object 12">
            <a:extLst>
              <a:ext uri="{FF2B5EF4-FFF2-40B4-BE49-F238E27FC236}">
                <a16:creationId xmlns:a16="http://schemas.microsoft.com/office/drawing/2014/main" id="{A3421B97-4671-45F9-BEF4-6939947BCAD5}"/>
              </a:ext>
            </a:extLst>
          </p:cNvPr>
          <p:cNvSpPr txBox="1"/>
          <p:nvPr/>
        </p:nvSpPr>
        <p:spPr>
          <a:xfrm>
            <a:off x="1839741" y="4211466"/>
            <a:ext cx="12002836" cy="4317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 субъект малого и среднего предпринимательства – юридическое лицо или индивидуальный предприниматель, соответствующий требованиям, установленным статьей 4 Федерального закона от 24.07.2007 № 209-ФЗ «О развитии малого и среднего предпринимательства в Российской Федерации»;</a:t>
            </a:r>
          </a:p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 зарегистрирован в установленном законом порядке на территории Краснодарского края;</a:t>
            </a:r>
          </a:p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 осуществляет свою деятельность на территории Краснодарского края, заинтересован в выходе на внешние рынки (готов поставлять товары, работы, услуги), либо осуществляет экспортную деятельность;</a:t>
            </a:r>
          </a:p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 сведения о получателе услуг содержатся в Едином реестре субъектов МСП на официальном сайте Федеральной налоговой службы (https://rmsp.nalog.ru);</a:t>
            </a:r>
          </a:p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5) не осуществляет запрещенные законодательством Российской Федерации виды деятельности;</a:t>
            </a:r>
          </a:p>
          <a:p>
            <a:pPr indent="540385" algn="just">
              <a:lnSpc>
                <a:spcPct val="107000"/>
              </a:lnSpc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6) не состоит в одной группе лиц, определенных в соответствии с Федеральным законом от </a:t>
            </a:r>
            <a:r>
              <a:rPr lang="ru-RU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26.07.2006 </a:t>
            </a:r>
            <a:br>
              <a:rPr lang="ru-RU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135-ФЗ «О защите конкуренции» с Центром или со сторонней организацией (партнером Центра), которую привлекает Центр для оказания услуг.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570</Words>
  <Application>Microsoft Macintosh PowerPoint</Application>
  <PresentationFormat>Произвольный</PresentationFormat>
  <Paragraphs>106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Andale Sans UI;Arial Unicode MS</vt:lpstr>
      <vt:lpstr>Arial</vt:lpstr>
      <vt:lpstr>Calibri</vt:lpstr>
      <vt:lpstr>Tahoma</vt:lpstr>
      <vt:lpstr>Times New Roman</vt:lpstr>
      <vt:lpstr>Wingdings</vt:lpstr>
      <vt:lpstr>Office Theme</vt:lpstr>
      <vt:lpstr>ЦЕНТР ПОДДЕРЖКИ</vt:lpstr>
      <vt:lpstr>Центр поддержки экспорта – «единое окно» по поддержке  экспорта в Краснодарском крае</vt:lpstr>
      <vt:lpstr>Презентация PowerPoint</vt:lpstr>
      <vt:lpstr>МЕРЫ ПОДДЕРКИ (СИСТЕМЫ ЛЬГОТ И ПРЕФЕРЕНЦИЙ) для победителей краевого конкурса в области качества «СДЕЛАНО НА КУБАНИ».</vt:lpstr>
      <vt:lpstr>МЕРЫ ПОДДЕРКИ (СИСТЕМЫ ЛЬГОТ И ПРЕФЕРЕНЦИЙ) для победителей краевого конкурса в области качества «СДЕЛАНО НА КУБАНИ».</vt:lpstr>
      <vt:lpstr>Требования к Получателям услуг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ЦПЭ КК</dc:title>
  <dc:creator>Евгений-ЦПЭ КК</dc:creator>
  <cp:lastModifiedBy>Microsoft Office User</cp:lastModifiedBy>
  <cp:revision>27</cp:revision>
  <dcterms:created xsi:type="dcterms:W3CDTF">2020-07-08T12:09:31Z</dcterms:created>
  <dcterms:modified xsi:type="dcterms:W3CDTF">2021-04-13T07:18:37Z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2020-07-08T00:00:00Z</vt:filetime>
  </property>
</Properties>
</file>