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319" r:id="rId3"/>
    <p:sldId id="316" r:id="rId4"/>
    <p:sldId id="321" r:id="rId5"/>
    <p:sldId id="318" r:id="rId6"/>
    <p:sldId id="291" r:id="rId7"/>
    <p:sldId id="270" r:id="rId8"/>
  </p:sldIdLst>
  <p:sldSz cx="12187238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ченко Ирина Александровна" initials="ИИА" lastIdx="1" clrIdx="0">
    <p:extLst>
      <p:ext uri="{19B8F6BF-5375-455C-9EA6-DF929625EA0E}">
        <p15:presenceInfo xmlns:p15="http://schemas.microsoft.com/office/powerpoint/2012/main" userId="Ивченко Ирина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A59B"/>
    <a:srgbClr val="007673"/>
    <a:srgbClr val="D6E6E3"/>
    <a:srgbClr val="B5D3CE"/>
    <a:srgbClr val="4D4D4D"/>
    <a:srgbClr val="5F5F5F"/>
    <a:srgbClr val="333333"/>
    <a:srgbClr val="008A87"/>
    <a:srgbClr val="00706D"/>
    <a:srgbClr val="00A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32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6A97-2583-42C6-80A2-9EAA523CF2B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1F44B-B4BE-4E42-BCDE-8C9CBB613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6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1632A-AF5B-4E41-B6C7-0982EBEF1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36A4B80-48A2-4C3E-9AA2-AB6FB23AF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37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FBCDE1-3990-45B4-B319-172FDD350D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6CE487-BEB4-4366-8060-A800FBDE56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6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3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5042781" y="562699"/>
            <a:ext cx="2869949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Антикризисные меры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B2C6493-C641-41B0-B896-D0C9C1F4AA0A}"/>
              </a:ext>
            </a:extLst>
          </p:cNvPr>
          <p:cNvSpPr/>
          <p:nvPr/>
        </p:nvSpPr>
        <p:spPr>
          <a:xfrm>
            <a:off x="2027977" y="1294739"/>
            <a:ext cx="7804086" cy="2134261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«Антикризисный»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оборотных средств, выплата з/п сотрудникам не более 6 мес. 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расписанию), оплата услуг по изготовлению и размещению рекламы и рекламной продукции, расходы связанные с исполнением договоров по организации и проведению зрелищно-развлекательных мероприятий, оплата услуг по ремонту техники, оборудования и транспортных  средств, используемых в производственном процессе.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0CAA6092-7ADA-4BC8-8C79-40E1D2D49DF6}"/>
              </a:ext>
            </a:extLst>
          </p:cNvPr>
          <p:cNvSpPr/>
          <p:nvPr/>
        </p:nvSpPr>
        <p:spPr>
          <a:xfrm rot="5400000">
            <a:off x="2700838" y="4621345"/>
            <a:ext cx="173597" cy="114790"/>
          </a:xfrm>
          <a:prstGeom prst="rightArrow">
            <a:avLst/>
          </a:prstGeom>
          <a:solidFill>
            <a:srgbClr val="96969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99">
              <a:solidFill>
                <a:srgbClr val="68A59B"/>
              </a:solidFill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E00D782-A060-446E-8FFE-7EFD09D3F37D}"/>
              </a:ext>
            </a:extLst>
          </p:cNvPr>
          <p:cNvSpPr/>
          <p:nvPr/>
        </p:nvSpPr>
        <p:spPr>
          <a:xfrm>
            <a:off x="410723" y="4117155"/>
            <a:ext cx="4868617" cy="1954045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«Восстановление МСП»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3,5 %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пополнение оборотных средств, выплата з/п сотрудникам (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согл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штатного расписания), оплата услуг по рекламе, расходы по организации и проведению зрелищно-развлекательных мероприятий, оплата услуг по ремонту техники, приобретение основных средств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375487-65BF-49B2-81A5-E0467B5051FA}"/>
              </a:ext>
            </a:extLst>
          </p:cNvPr>
          <p:cNvSpPr/>
          <p:nvPr/>
        </p:nvSpPr>
        <p:spPr>
          <a:xfrm>
            <a:off x="6287853" y="4117155"/>
            <a:ext cx="5488662" cy="199354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</a:t>
            </a:r>
            <a:r>
              <a:rPr lang="ru-RU" sz="1400" b="1" dirty="0" err="1">
                <a:latin typeface="Muller Bold"/>
              </a:rPr>
              <a:t>Рефинанс</a:t>
            </a:r>
            <a:r>
              <a:rPr lang="ru-RU" sz="1400" b="1" dirty="0">
                <a:latin typeface="Muller Bold"/>
              </a:rPr>
              <a:t>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1 до 4,25 % годовых (зависит от вида деятельности)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рефинансирование кредитов ранее полученных МСП на цели, связанные с предпринимательской деятельностью (в туристской сфере и сфере </a:t>
            </a:r>
            <a:r>
              <a:rPr lang="ru-RU" sz="1200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товаропроизводства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)</a:t>
            </a:r>
            <a:endParaRPr lang="ru-RU" sz="1200" b="1" dirty="0"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3545942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3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4762123" y="505370"/>
            <a:ext cx="3793403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Приоритетные направления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B2C6493-C641-41B0-B896-D0C9C1F4AA0A}"/>
              </a:ext>
            </a:extLst>
          </p:cNvPr>
          <p:cNvSpPr/>
          <p:nvPr/>
        </p:nvSpPr>
        <p:spPr>
          <a:xfrm>
            <a:off x="2730241" y="4724278"/>
            <a:ext cx="6233630" cy="174846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«САМОЗАНЯТЫЙ»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24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1-3 %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на цели связанные с организацией, осуществлением и развитием профессиональной деятельности самозанятых граждан, применяющих специальный налоговый режим «Налог на профессиональный доход».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E00D782-A060-446E-8FFE-7EFD09D3F37D}"/>
              </a:ext>
            </a:extLst>
          </p:cNvPr>
          <p:cNvSpPr/>
          <p:nvPr/>
        </p:nvSpPr>
        <p:spPr>
          <a:xfrm>
            <a:off x="886563" y="1451724"/>
            <a:ext cx="4868617" cy="269540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</a:t>
            </a:r>
            <a:r>
              <a:rPr lang="ru-RU" sz="12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пополнение оборотных средств, приобретение основных средств, строительство, оплата услуг по изготовлению и размещению рекламы и рекламной продукции, оплата услуг по ремонту техники, оборудования и транспортных средств, используемых в производственном процессе.</a:t>
            </a:r>
            <a:endParaRPr lang="ru-RU" sz="12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375487-65BF-49B2-81A5-E0467B5051FA}"/>
              </a:ext>
            </a:extLst>
          </p:cNvPr>
          <p:cNvSpPr/>
          <p:nvPr/>
        </p:nvSpPr>
        <p:spPr>
          <a:xfrm>
            <a:off x="6432060" y="1451724"/>
            <a:ext cx="5488662" cy="269540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«БИЗНЕС-МОЛОДЫХ»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0,1  % годовых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оборотных средств, оплата не более 6 ежемесячных арендных платежей по договору аренды недвижимости, 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приобретение основных средств, компьютерной техники, программного обеспечения и лицензий к программам, оплата услуг по изготовлению и размещению рекламы и рекламной продукции, строительство, ремонт и реконструкция, Выплата заработной платы работникам за период не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более 6 (шести) месяцев согласно штатному расписанию  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  <a:p>
            <a:pPr>
              <a:defRPr/>
            </a:pPr>
            <a:endParaRPr lang="ru-RU" sz="1200" b="1" dirty="0">
              <a:latin typeface="Muller Bold"/>
            </a:endParaRPr>
          </a:p>
        </p:txBody>
      </p:sp>
    </p:spTree>
    <p:extLst>
      <p:ext uri="{BB962C8B-B14F-4D97-AF65-F5344CB8AC3E}">
        <p14:creationId xmlns:p14="http://schemas.microsoft.com/office/powerpoint/2010/main" val="48092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3E7E17D-1D57-4FDA-A42D-F7A6725705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B54347-4341-409B-992D-EB37B3218D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54E03-CA9C-4CA2-B5C4-A1AE9E7F3E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37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BA12D4-0EF1-4E0F-8FEA-7CAC26B59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" y="-7366"/>
            <a:ext cx="12181144" cy="6855321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D0FBB63-5330-4B7E-87F8-C4765C0E29C6}"/>
              </a:ext>
            </a:extLst>
          </p:cNvPr>
          <p:cNvSpPr/>
          <p:nvPr/>
        </p:nvSpPr>
        <p:spPr>
          <a:xfrm>
            <a:off x="8229599" y="463806"/>
            <a:ext cx="2589291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/>
              </a:rPr>
              <a:t>Кредитные каникулы</a:t>
            </a:r>
            <a:endParaRPr lang="ru-RU" sz="1799" b="1" cap="all" dirty="0">
              <a:solidFill>
                <a:schemeClr val="tx1">
                  <a:lumMod val="75000"/>
                  <a:lumOff val="25000"/>
                </a:schemeClr>
              </a:solidFill>
              <a:latin typeface="Muller Bold" pitchFamily="50" charset="-52"/>
            </a:endParaRPr>
          </a:p>
        </p:txBody>
      </p:sp>
      <p:sp>
        <p:nvSpPr>
          <p:cNvPr id="8" name="Прямоугольник: скругленные углы 3">
            <a:extLst>
              <a:ext uri="{FF2B5EF4-FFF2-40B4-BE49-F238E27FC236}">
                <a16:creationId xmlns:a16="http://schemas.microsoft.com/office/drawing/2014/main" id="{CFB3E751-4C9C-4BC9-9729-461EC6803BC8}"/>
              </a:ext>
            </a:extLst>
          </p:cNvPr>
          <p:cNvSpPr/>
          <p:nvPr/>
        </p:nvSpPr>
        <p:spPr>
          <a:xfrm>
            <a:off x="1311244" y="3900558"/>
            <a:ext cx="10114229" cy="886937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36" indent="-285636">
              <a:buFont typeface="Wingdings" panose="05000000000000000000" pitchFamily="2" charset="2"/>
              <a:buChar char="v"/>
            </a:pPr>
            <a:r>
              <a:rPr lang="ru-RU" sz="1599" b="1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Те заемщики, которые не вошли в перечень наиболее пострадавших отраслей, определенных на федеральном уровне и у которых снизилась выручка не менее чем на 30% могут воспользоваться кредитными каникулами в соответствии с Правилами  Фонда. </a:t>
            </a:r>
          </a:p>
          <a:p>
            <a:pPr marL="285636" indent="-285636">
              <a:buFont typeface="Wingdings" panose="05000000000000000000" pitchFamily="2" charset="2"/>
              <a:buChar char="v"/>
            </a:pP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: скругленные углы 3">
            <a:extLst>
              <a:ext uri="{FF2B5EF4-FFF2-40B4-BE49-F238E27FC236}">
                <a16:creationId xmlns:a16="http://schemas.microsoft.com/office/drawing/2014/main" id="{11F367BF-6FF8-4B58-ACE6-54148E59782D}"/>
              </a:ext>
            </a:extLst>
          </p:cNvPr>
          <p:cNvSpPr/>
          <p:nvPr/>
        </p:nvSpPr>
        <p:spPr>
          <a:xfrm>
            <a:off x="1311244" y="1998380"/>
            <a:ext cx="10114229" cy="886937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636" indent="-285636">
              <a:buFont typeface="Wingdings" panose="05000000000000000000" pitchFamily="2" charset="2"/>
              <a:buChar char="v"/>
            </a:pPr>
            <a:r>
              <a:rPr lang="ru-RU" sz="1599" b="1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По общим правилам, в соответствии с Федеральным Законом от </a:t>
            </a:r>
            <a:r>
              <a:rPr lang="ru-RU" sz="1599" b="1" dirty="0" err="1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03.04.2020г</a:t>
            </a:r>
            <a:r>
              <a:rPr lang="ru-RU" sz="1599" b="1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. N 106-ФЗ (перечень наиболее пострадавших отраслей, определенных на федеральном уровне утвержден Постановлением Правительства РФ от 10 марта 2022 г. № 337</a:t>
            </a:r>
          </a:p>
          <a:p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9661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урочные\ПРОЕКТ 9\Департамент Развития\Презентация 35\МФ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12188826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3050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2495</TotalTime>
  <Words>512</Words>
  <Application>Microsoft Office PowerPoint</Application>
  <PresentationFormat>Произвольный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Muller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Ивченко Ирина Александровна</cp:lastModifiedBy>
  <cp:revision>178</cp:revision>
  <cp:lastPrinted>2022-03-15T07:40:38Z</cp:lastPrinted>
  <dcterms:created xsi:type="dcterms:W3CDTF">2018-07-16T14:46:52Z</dcterms:created>
  <dcterms:modified xsi:type="dcterms:W3CDTF">2022-03-15T14:28:37Z</dcterms:modified>
</cp:coreProperties>
</file>