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Vollkorn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Arimo" charset="0"/>
      <p:regular r:id="rId18"/>
    </p:embeddedFont>
    <p:embeddedFont>
      <p:font typeface="Oranienbaum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10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sv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34.svg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982662" y="0"/>
            <a:ext cx="10305338" cy="1028884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4872A4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174799" y="5169146"/>
            <a:ext cx="5050689" cy="5175713"/>
            <a:chOff x="0" y="0"/>
            <a:chExt cx="6350000" cy="65071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507187"/>
            </a:xfrm>
            <a:custGeom>
              <a:avLst/>
              <a:gdLst/>
              <a:ahLst/>
              <a:cxnLst/>
              <a:rect l="l" t="t" r="r" b="b"/>
              <a:pathLst>
                <a:path w="6350000" h="6507187">
                  <a:moveTo>
                    <a:pt x="6350000" y="6507187"/>
                  </a:moveTo>
                  <a:lnTo>
                    <a:pt x="0" y="6507187"/>
                  </a:lnTo>
                  <a:lnTo>
                    <a:pt x="0" y="0"/>
                  </a:lnTo>
                  <a:lnTo>
                    <a:pt x="6350000" y="6507187"/>
                  </a:lnTo>
                  <a:close/>
                </a:path>
              </a:pathLst>
            </a:custGeom>
            <a:solidFill>
              <a:srgbClr val="F6E0D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02781" y="4022953"/>
            <a:ext cx="3656519" cy="558934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" y="2705100"/>
            <a:ext cx="12877799" cy="5051902"/>
            <a:chOff x="0" y="-2661695"/>
            <a:chExt cx="18137041" cy="6735870"/>
          </a:xfrm>
        </p:grpSpPr>
        <p:sp>
          <p:nvSpPr>
            <p:cNvPr id="8" name="TextBox 8"/>
            <p:cNvSpPr txBox="1"/>
            <p:nvPr/>
          </p:nvSpPr>
          <p:spPr>
            <a:xfrm>
              <a:off x="0" y="-1716806"/>
              <a:ext cx="18137041" cy="579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2"/>
                </a:lnSpc>
              </a:pPr>
              <a:r>
                <a:rPr lang="en-US" sz="14723" dirty="0">
                  <a:solidFill>
                    <a:srgbClr val="000000"/>
                  </a:solidFill>
                  <a:latin typeface="Oranienbaum"/>
                </a:rPr>
                <a:t>"РОСТОВСКИЕ   ОЛИМПИЙЦЫ"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6400" y="-2661695"/>
              <a:ext cx="15498626" cy="716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2"/>
                </a:lnSpc>
              </a:pPr>
              <a:r>
                <a:rPr lang="en-US" sz="3490" spc="523" dirty="0">
                  <a:solidFill>
                    <a:srgbClr val="745947"/>
                  </a:solidFill>
                  <a:latin typeface="Vollkorn"/>
                </a:rPr>
                <a:t>ПРЕЗЕНТАЦИЯ НА ТЕМУ: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" y="44821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+mj-lt"/>
              </a:rPr>
              <a:t>Городская акция </a:t>
            </a:r>
            <a:br>
              <a:rPr lang="ru-RU" sz="4000" b="1" dirty="0" smtClean="0">
                <a:latin typeface="+mj-lt"/>
              </a:rPr>
            </a:br>
            <a:r>
              <a:rPr lang="ru-RU" sz="4000" b="1" dirty="0" smtClean="0">
                <a:latin typeface="+mj-lt"/>
              </a:rPr>
              <a:t>«Олимпийцы нашего города»</a:t>
            </a:r>
            <a:endParaRPr lang="ru-RU" sz="40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81153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МБОУ «Школа №109»</a:t>
            </a:r>
            <a:br>
              <a:rPr lang="ru-RU" sz="3600" b="1" dirty="0" smtClean="0">
                <a:latin typeface="+mj-lt"/>
              </a:rPr>
            </a:br>
            <a:r>
              <a:rPr lang="ru-RU" sz="3600" b="1" dirty="0" smtClean="0">
                <a:latin typeface="+mj-lt"/>
              </a:rPr>
              <a:t>Соленова Дарья, 8 Б класс</a:t>
            </a:r>
            <a:br>
              <a:rPr lang="ru-RU" sz="3600" b="1" dirty="0" smtClean="0">
                <a:latin typeface="+mj-lt"/>
              </a:rPr>
            </a:br>
            <a:r>
              <a:rPr lang="ru-RU" sz="3600" b="1" dirty="0" smtClean="0">
                <a:latin typeface="+mj-lt"/>
              </a:rPr>
              <a:t>Руководитель: Филатов М.А.</a:t>
            </a:r>
            <a:endParaRPr lang="ru-RU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241"/>
            <a:ext cx="2635946" cy="5218616"/>
          </a:xfrm>
          <a:prstGeom prst="rect">
            <a:avLst/>
          </a:prstGeom>
          <a:solidFill>
            <a:srgbClr val="FFB01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-65440" y="2572992"/>
            <a:ext cx="2635947" cy="250507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1" y="5143500"/>
            <a:ext cx="2635947" cy="5143500"/>
          </a:xfrm>
          <a:prstGeom prst="rect">
            <a:avLst/>
          </a:prstGeom>
          <a:solidFill>
            <a:srgbClr val="4872A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65440" y="5208938"/>
            <a:ext cx="2635947" cy="25050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68920" y="1417185"/>
            <a:ext cx="6890380" cy="78411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6769"/>
          <a:stretch>
            <a:fillRect/>
          </a:stretch>
        </p:blipFill>
        <p:spPr>
          <a:xfrm>
            <a:off x="3112203" y="1417185"/>
            <a:ext cx="6558857" cy="784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279688" y="0"/>
            <a:ext cx="7008312" cy="1028700"/>
          </a:xfrm>
          <a:prstGeom prst="rect">
            <a:avLst/>
          </a:prstGeom>
          <a:solidFill>
            <a:srgbClr val="4872A4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11279688" cy="1028700"/>
          </a:xfrm>
          <a:prstGeom prst="rect">
            <a:avLst/>
          </a:prstGeom>
          <a:solidFill>
            <a:srgbClr val="FFB018"/>
          </a:solidFill>
        </p:spPr>
      </p:sp>
      <p:sp>
        <p:nvSpPr>
          <p:cNvPr id="4" name="AutoShape 4"/>
          <p:cNvSpPr/>
          <p:nvPr/>
        </p:nvSpPr>
        <p:spPr>
          <a:xfrm>
            <a:off x="11279688" y="9258300"/>
            <a:ext cx="7008312" cy="1028700"/>
          </a:xfrm>
          <a:prstGeom prst="rect">
            <a:avLst/>
          </a:prstGeom>
          <a:solidFill>
            <a:srgbClr val="4872A4"/>
          </a:solidFill>
        </p:spPr>
      </p:sp>
      <p:sp>
        <p:nvSpPr>
          <p:cNvPr id="5" name="AutoShape 5"/>
          <p:cNvSpPr/>
          <p:nvPr/>
        </p:nvSpPr>
        <p:spPr>
          <a:xfrm>
            <a:off x="0" y="9258300"/>
            <a:ext cx="11279688" cy="1028700"/>
          </a:xfrm>
          <a:prstGeom prst="rect">
            <a:avLst/>
          </a:prstGeom>
          <a:solidFill>
            <a:srgbClr val="FFB01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1706733" cy="1706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09842" y="8608842"/>
            <a:ext cx="1706733" cy="1706733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88994" y="8899431"/>
            <a:ext cx="717738" cy="71773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4872A4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581267" y="669831"/>
            <a:ext cx="717738" cy="71773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FFB018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53366" y="4398645"/>
            <a:ext cx="16609842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12000">
                <a:solidFill>
                  <a:srgbClr val="000000"/>
                </a:solidFill>
                <a:latin typeface="Oranienbaum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595210" y="594210"/>
            <a:ext cx="1097580" cy="18288000"/>
          </a:xfrm>
          <a:prstGeom prst="rect">
            <a:avLst/>
          </a:prstGeom>
          <a:solidFill>
            <a:srgbClr val="FFB000"/>
          </a:solidFill>
        </p:spPr>
      </p:sp>
      <p:sp>
        <p:nvSpPr>
          <p:cNvPr id="3" name="AutoShape 3"/>
          <p:cNvSpPr/>
          <p:nvPr/>
        </p:nvSpPr>
        <p:spPr>
          <a:xfrm>
            <a:off x="17041242" y="-2109"/>
            <a:ext cx="1246758" cy="10267950"/>
          </a:xfrm>
          <a:prstGeom prst="rect">
            <a:avLst/>
          </a:prstGeom>
          <a:solidFill>
            <a:srgbClr val="FFB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94783" y="8091841"/>
            <a:ext cx="1993217" cy="21951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291282" y="0"/>
            <a:ext cx="1996718" cy="19967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255"/>
          <a:stretch>
            <a:fillRect/>
          </a:stretch>
        </p:blipFill>
        <p:spPr>
          <a:xfrm>
            <a:off x="2184792" y="127581"/>
            <a:ext cx="13673659" cy="91307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19050" y="6797423"/>
            <a:ext cx="3502145" cy="3502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-19050" y="7306004"/>
            <a:ext cx="2959837" cy="29598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64526" y="9026742"/>
            <a:ext cx="8114190" cy="146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9"/>
              </a:lnSpc>
            </a:pPr>
            <a:r>
              <a:rPr lang="en-US" sz="9852" dirty="0" err="1">
                <a:solidFill>
                  <a:srgbClr val="000000"/>
                </a:solidFill>
                <a:latin typeface="Oranienbaum"/>
              </a:rPr>
              <a:t>Влада</a:t>
            </a:r>
            <a:r>
              <a:rPr lang="en-US" sz="985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9852" dirty="0" err="1">
                <a:solidFill>
                  <a:srgbClr val="000000"/>
                </a:solidFill>
                <a:latin typeface="Oranienbaum"/>
              </a:rPr>
              <a:t>Чигирёва</a:t>
            </a:r>
            <a:endParaRPr lang="en-US" sz="9852" dirty="0">
              <a:solidFill>
                <a:srgbClr val="000000"/>
              </a:solidFill>
              <a:latin typeface="Oranienba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41241" y="-150232"/>
            <a:ext cx="1246758" cy="10437232"/>
          </a:xfrm>
          <a:prstGeom prst="rect">
            <a:avLst/>
          </a:prstGeom>
          <a:solidFill>
            <a:srgbClr val="4872A4"/>
          </a:solidFill>
        </p:spPr>
      </p:sp>
      <p:sp>
        <p:nvSpPr>
          <p:cNvPr id="3" name="AutoShape 3"/>
          <p:cNvSpPr/>
          <p:nvPr/>
        </p:nvSpPr>
        <p:spPr>
          <a:xfrm rot="-5400000">
            <a:off x="8518871" y="-8672603"/>
            <a:ext cx="1246758" cy="18291501"/>
          </a:xfrm>
          <a:prstGeom prst="rect">
            <a:avLst/>
          </a:prstGeom>
          <a:solidFill>
            <a:srgbClr val="4872A4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3961765" y="-150232"/>
            <a:ext cx="4329736" cy="4322808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B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16305920" y="-150233"/>
            <a:ext cx="1982079" cy="198207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8663319"/>
            <a:ext cx="18291501" cy="1623681"/>
            <a:chOff x="0" y="0"/>
            <a:chExt cx="6260621" cy="5492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60621" cy="549245"/>
            </a:xfrm>
            <a:custGeom>
              <a:avLst/>
              <a:gdLst/>
              <a:ahLst/>
              <a:cxnLst/>
              <a:rect l="l" t="t" r="r" b="b"/>
              <a:pathLst>
                <a:path w="6260621" h="549245">
                  <a:moveTo>
                    <a:pt x="0" y="0"/>
                  </a:moveTo>
                  <a:lnTo>
                    <a:pt x="6260621" y="0"/>
                  </a:lnTo>
                  <a:lnTo>
                    <a:pt x="6260621" y="549245"/>
                  </a:lnTo>
                  <a:lnTo>
                    <a:pt x="0" y="549245"/>
                  </a:lnTo>
                  <a:close/>
                </a:path>
              </a:pathLst>
            </a:custGeom>
            <a:solidFill>
              <a:srgbClr val="FFB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8105" t="2042" r="3082"/>
          <a:stretch>
            <a:fillRect/>
          </a:stretch>
        </p:blipFill>
        <p:spPr>
          <a:xfrm>
            <a:off x="2401438" y="1172265"/>
            <a:ext cx="5378446" cy="74153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t="4961" b="4961"/>
          <a:stretch>
            <a:fillRect/>
          </a:stretch>
        </p:blipFill>
        <p:spPr>
          <a:xfrm>
            <a:off x="9142250" y="1172265"/>
            <a:ext cx="5711079" cy="74153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6514" y="8939507"/>
            <a:ext cx="1702256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3200" b="1" dirty="0" err="1">
                <a:solidFill>
                  <a:srgbClr val="000000"/>
                </a:solidFill>
                <a:latin typeface="Oranienbaum"/>
              </a:rPr>
              <a:t>Влада</a:t>
            </a:r>
            <a:r>
              <a:rPr lang="en-US" sz="3200" b="1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ranienbaum"/>
              </a:rPr>
              <a:t>Александровна</a:t>
            </a:r>
            <a:r>
              <a:rPr lang="en-US" sz="3200" b="1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ranienbaum"/>
              </a:rPr>
              <a:t>Чигирёва</a:t>
            </a:r>
            <a:r>
              <a:rPr lang="en-US" sz="3200" b="1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99" dirty="0">
                <a:solidFill>
                  <a:srgbClr val="000000"/>
                </a:solidFill>
                <a:latin typeface="Oranienbaum"/>
              </a:rPr>
              <a:t>—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российская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спортсменка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выступающая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синхронном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плавании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Двукратная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олимпийская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чемпионка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, 11-кратная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чемпионка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мира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четырёхкратная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чемпионка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Европы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Заслуженный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мастер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спорта</a:t>
            </a:r>
            <a:r>
              <a:rPr lang="en-US" sz="27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mo"/>
              </a:rPr>
              <a:t>России</a:t>
            </a:r>
            <a:r>
              <a:rPr lang="en-US" sz="2799" dirty="0" smtClean="0">
                <a:solidFill>
                  <a:srgbClr val="000000"/>
                </a:solidFill>
                <a:latin typeface="Arimo"/>
              </a:rPr>
              <a:t>.</a:t>
            </a:r>
            <a:endParaRPr lang="en-US" sz="2799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967367" cy="10287000"/>
          </a:xfrm>
          <a:prstGeom prst="rect">
            <a:avLst/>
          </a:prstGeom>
          <a:solidFill>
            <a:srgbClr val="FFB018"/>
          </a:solidFill>
        </p:spPr>
      </p:sp>
      <p:grpSp>
        <p:nvGrpSpPr>
          <p:cNvPr id="3" name="Group 3"/>
          <p:cNvGrpSpPr/>
          <p:nvPr/>
        </p:nvGrpSpPr>
        <p:grpSpPr>
          <a:xfrm>
            <a:off x="-1279604" y="1390248"/>
            <a:ext cx="8555684" cy="9129370"/>
            <a:chOff x="0" y="0"/>
            <a:chExt cx="5941447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41447" cy="6339840"/>
            </a:xfrm>
            <a:custGeom>
              <a:avLst/>
              <a:gdLst/>
              <a:ahLst/>
              <a:cxnLst/>
              <a:rect l="l" t="t" r="r" b="b"/>
              <a:pathLst>
                <a:path w="5941447" h="6339840">
                  <a:moveTo>
                    <a:pt x="5941447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5941447" y="6339840"/>
                  </a:lnTo>
                  <a:close/>
                </a:path>
              </a:pathLst>
            </a:custGeom>
            <a:solidFill>
              <a:srgbClr val="4872A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046" r="2046"/>
          <a:stretch>
            <a:fillRect/>
          </a:stretch>
        </p:blipFill>
        <p:spPr>
          <a:xfrm>
            <a:off x="554236" y="664504"/>
            <a:ext cx="6858895" cy="8897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6170901" y="-233729"/>
            <a:ext cx="1796466" cy="17964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698027" y="693079"/>
            <a:ext cx="7020444" cy="99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62"/>
              </a:lnSpc>
            </a:pPr>
            <a:r>
              <a:rPr lang="en-US" sz="6750" dirty="0" err="1">
                <a:solidFill>
                  <a:srgbClr val="000000"/>
                </a:solidFill>
                <a:latin typeface="Oranienbaum"/>
              </a:rPr>
              <a:t>Ранние</a:t>
            </a:r>
            <a:r>
              <a:rPr lang="en-US" sz="6750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6750" dirty="0" err="1">
                <a:solidFill>
                  <a:srgbClr val="000000"/>
                </a:solidFill>
                <a:latin typeface="Oranienbaum"/>
              </a:rPr>
              <a:t>годы</a:t>
            </a:r>
            <a:endParaRPr lang="en-US" sz="6750" dirty="0">
              <a:solidFill>
                <a:srgbClr val="000000"/>
              </a:solidFill>
              <a:latin typeface="Oranienba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51239" y="2425194"/>
            <a:ext cx="9936761" cy="544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3"/>
              </a:lnSpc>
            </a:pP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Звезда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синхронного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плавания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родилась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Ростове-на-Дону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18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декабря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1994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года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семье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пловца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и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синхронистки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. В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синхронное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плавание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девочка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пришла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в 6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лет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.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Первой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наставницей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Влады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синхронном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плаванье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стала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мать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. В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возрасте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13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лет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Чигирева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переехала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жить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и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тренироваться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столицу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Российской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4159" dirty="0" err="1">
                <a:solidFill>
                  <a:srgbClr val="000000"/>
                </a:solidFill>
                <a:latin typeface="Oranienbaum"/>
              </a:rPr>
              <a:t>Федерации</a:t>
            </a:r>
            <a:r>
              <a:rPr lang="en-US" sz="4159" dirty="0">
                <a:solidFill>
                  <a:srgbClr val="000000"/>
                </a:solidFill>
                <a:latin typeface="Oranienbaum"/>
              </a:rPr>
              <a:t>.</a:t>
            </a:r>
          </a:p>
          <a:p>
            <a:pPr algn="ctr">
              <a:lnSpc>
                <a:spcPts val="4783"/>
              </a:lnSpc>
            </a:pPr>
            <a:endParaRPr lang="en-US" sz="4159" dirty="0">
              <a:solidFill>
                <a:srgbClr val="000000"/>
              </a:solidFill>
              <a:latin typeface="Oranienbaum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159147" y="8742815"/>
            <a:ext cx="1776803" cy="177680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rot="-9997068">
            <a:off x="8346284" y="9475547"/>
            <a:ext cx="134366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1" name="TextBox 11"/>
          <p:cNvSpPr txBox="1"/>
          <p:nvPr/>
        </p:nvSpPr>
        <p:spPr>
          <a:xfrm>
            <a:off x="7938089" y="9538960"/>
            <a:ext cx="8106596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</a:pPr>
            <a:r>
              <a:rPr lang="en-US" sz="3200" dirty="0" err="1">
                <a:solidFill>
                  <a:srgbClr val="000000"/>
                </a:solidFill>
                <a:latin typeface="Oranienbaum"/>
              </a:rPr>
              <a:t>Влада</a:t>
            </a:r>
            <a:r>
              <a:rPr lang="en-US" sz="3200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ranienbaum"/>
              </a:rPr>
              <a:t>Чигирёва</a:t>
            </a:r>
            <a:r>
              <a:rPr lang="en-US" sz="3200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Oranienbaum"/>
              </a:rPr>
              <a:t>детстве</a:t>
            </a:r>
            <a:endParaRPr lang="en-US" sz="3200" dirty="0">
              <a:solidFill>
                <a:srgbClr val="000000"/>
              </a:solidFill>
              <a:latin typeface="Oranienbaum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 flipH="1">
            <a:off x="16044685" y="8106087"/>
            <a:ext cx="2429230" cy="2429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362439" y="-1"/>
            <a:ext cx="925562" cy="10287001"/>
          </a:xfrm>
          <a:prstGeom prst="rect">
            <a:avLst/>
          </a:prstGeom>
          <a:solidFill>
            <a:srgbClr val="FFB018"/>
          </a:solidFill>
        </p:spPr>
      </p:sp>
      <p:sp>
        <p:nvSpPr>
          <p:cNvPr id="3" name="AutoShape 3"/>
          <p:cNvSpPr/>
          <p:nvPr/>
        </p:nvSpPr>
        <p:spPr>
          <a:xfrm rot="-5400000">
            <a:off x="8784782" y="774255"/>
            <a:ext cx="727964" cy="18297525"/>
          </a:xfrm>
          <a:prstGeom prst="rect">
            <a:avLst/>
          </a:prstGeom>
          <a:solidFill>
            <a:srgbClr val="4872A4"/>
          </a:solidFill>
        </p:spPr>
      </p:sp>
      <p:sp>
        <p:nvSpPr>
          <p:cNvPr id="4" name="AutoShape 4"/>
          <p:cNvSpPr/>
          <p:nvPr/>
        </p:nvSpPr>
        <p:spPr>
          <a:xfrm rot="-5400000">
            <a:off x="8739306" y="-8739303"/>
            <a:ext cx="818920" cy="18297528"/>
          </a:xfrm>
          <a:prstGeom prst="rect">
            <a:avLst/>
          </a:prstGeom>
          <a:solidFill>
            <a:srgbClr val="4872A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7565497" y="96417"/>
            <a:ext cx="818920" cy="626087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4758" y="204730"/>
            <a:ext cx="409460" cy="40946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FFB00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722740" y="9706390"/>
            <a:ext cx="433253" cy="43325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F6E0D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2591" r="2591"/>
          <a:stretch>
            <a:fillRect/>
          </a:stretch>
        </p:blipFill>
        <p:spPr>
          <a:xfrm>
            <a:off x="12954000" y="1292789"/>
            <a:ext cx="4985367" cy="7891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942" t="1056" r="942" b="2001"/>
          <a:stretch>
            <a:fillRect/>
          </a:stretch>
        </p:blipFill>
        <p:spPr>
          <a:xfrm>
            <a:off x="7254258" y="5537714"/>
            <a:ext cx="5469255" cy="36070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40674" y="1389073"/>
            <a:ext cx="4582839" cy="38495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t="9313" b="1734"/>
          <a:stretch>
            <a:fillRect/>
          </a:stretch>
        </p:blipFill>
        <p:spPr>
          <a:xfrm>
            <a:off x="1160157" y="5537714"/>
            <a:ext cx="5530849" cy="36468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72009">
            <a:off x="155512" y="7997299"/>
            <a:ext cx="2135519" cy="244605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-584394" y="837970"/>
            <a:ext cx="8841424" cy="9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</a:pPr>
            <a:r>
              <a:rPr lang="en-US" sz="6250" dirty="0" err="1">
                <a:solidFill>
                  <a:srgbClr val="000000"/>
                </a:solidFill>
                <a:latin typeface="Oranienbaum"/>
              </a:rPr>
              <a:t>Достижения</a:t>
            </a:r>
            <a:r>
              <a:rPr lang="en-US" sz="6250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6250" dirty="0" err="1">
                <a:solidFill>
                  <a:srgbClr val="000000"/>
                </a:solidFill>
                <a:latin typeface="Oranienbaum"/>
              </a:rPr>
              <a:t>спорте</a:t>
            </a:r>
            <a:endParaRPr lang="en-US" sz="6250" dirty="0">
              <a:solidFill>
                <a:srgbClr val="000000"/>
              </a:solidFill>
              <a:latin typeface="Oranienba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4758" y="2123716"/>
            <a:ext cx="7769232" cy="301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582" dirty="0">
                <a:solidFill>
                  <a:srgbClr val="000000"/>
                </a:solidFill>
                <a:latin typeface="Oranienbaum"/>
              </a:rPr>
              <a:t>с 2010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года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Влада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неоднократно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становилась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лучшей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на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европейских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и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мировых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юниорских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первенствах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по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синхронному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плаванию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сольных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и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групповых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выступлениях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. В 2013-м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уроженка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Ростова-на-Дону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стала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чемпионкой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Казанской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универсиады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в 3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дисциплинах.Чигирева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вернулась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с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тремя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золотыми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582" dirty="0" err="1">
                <a:solidFill>
                  <a:srgbClr val="000000"/>
                </a:solidFill>
                <a:latin typeface="Oranienbaum"/>
              </a:rPr>
              <a:t>медалями</a:t>
            </a:r>
            <a:r>
              <a:rPr lang="en-US" sz="2582" dirty="0">
                <a:solidFill>
                  <a:srgbClr val="000000"/>
                </a:solidFill>
                <a:latin typeface="Oranienbaum"/>
              </a:rPr>
              <a:t>. .</a:t>
            </a:r>
          </a:p>
          <a:p>
            <a:pPr algn="ctr">
              <a:lnSpc>
                <a:spcPts val="2970"/>
              </a:lnSpc>
            </a:pPr>
            <a:endParaRPr lang="en-US" sz="2582" dirty="0">
              <a:solidFill>
                <a:srgbClr val="000000"/>
              </a:solidFill>
              <a:latin typeface="Oranienba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7652883"/>
          </a:xfrm>
          <a:prstGeom prst="rect">
            <a:avLst/>
          </a:prstGeom>
          <a:solidFill>
            <a:srgbClr val="FFB018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13288573" y="-1"/>
            <a:ext cx="5002927" cy="432095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4872A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2629698"/>
            <a:ext cx="5031235" cy="5023185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4872A4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7259300" y="215146"/>
            <a:ext cx="813554" cy="81355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F6E0D0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15146" y="5956023"/>
            <a:ext cx="813554" cy="8135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F6E0D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29493" t="8063" r="28195"/>
          <a:stretch>
            <a:fillRect/>
          </a:stretch>
        </p:blipFill>
        <p:spPr>
          <a:xfrm>
            <a:off x="15801096" y="7652883"/>
            <a:ext cx="1864981" cy="26999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2897" y="8007562"/>
            <a:ext cx="15410940" cy="1958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2"/>
              </a:lnSpc>
            </a:pP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Влада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завоевала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долгожданное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для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донского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региона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золото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составе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сборной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РФ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по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синхронному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плаванию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.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Суммарный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результат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сборной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196,1439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балла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На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втором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месте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турнирной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таблице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расположились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спортсменки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из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Китая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(192, 9841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балла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), а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на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третьем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–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из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Японии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 (189,2056 </a:t>
            </a:r>
            <a:r>
              <a:rPr lang="en-US" sz="2732" dirty="0" err="1">
                <a:solidFill>
                  <a:srgbClr val="000000"/>
                </a:solidFill>
                <a:latin typeface="Oranienbaum"/>
              </a:rPr>
              <a:t>балла</a:t>
            </a:r>
            <a:r>
              <a:rPr lang="en-US" sz="2732" dirty="0">
                <a:solidFill>
                  <a:srgbClr val="000000"/>
                </a:solidFill>
                <a:latin typeface="Oranienbaum"/>
              </a:rPr>
              <a:t>).</a:t>
            </a:r>
          </a:p>
          <a:p>
            <a:pPr algn="ctr">
              <a:lnSpc>
                <a:spcPts val="3142"/>
              </a:lnSpc>
            </a:pPr>
            <a:r>
              <a:rPr lang="en-US" sz="2400" dirty="0">
                <a:solidFill>
                  <a:srgbClr val="000000"/>
                </a:solidFill>
                <a:latin typeface="Arimo"/>
              </a:rPr>
              <a:t>В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Рио-де-Жанейро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в 2016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году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Влада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стала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олимпийской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чемпионкой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результатам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Олимпиады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удостоилась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государственной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награды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—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ордена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Дружбы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.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2553676" y="9841627"/>
            <a:ext cx="249574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t="2605" b="10504"/>
          <a:stretch>
            <a:fillRect/>
          </a:stretch>
        </p:blipFill>
        <p:spPr>
          <a:xfrm>
            <a:off x="6528818" y="931878"/>
            <a:ext cx="5230365" cy="30279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19913" r="15238"/>
          <a:stretch>
            <a:fillRect/>
          </a:stretch>
        </p:blipFill>
        <p:spPr>
          <a:xfrm>
            <a:off x="621923" y="1028700"/>
            <a:ext cx="5281489" cy="64239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r="7090" b="3108"/>
          <a:stretch>
            <a:fillRect/>
          </a:stretch>
        </p:blipFill>
        <p:spPr>
          <a:xfrm>
            <a:off x="6528818" y="4110357"/>
            <a:ext cx="5230365" cy="32454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 t="1616" b="1616"/>
          <a:stretch>
            <a:fillRect/>
          </a:stretch>
        </p:blipFill>
        <p:spPr>
          <a:xfrm>
            <a:off x="12450405" y="998871"/>
            <a:ext cx="5198034" cy="635695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0" y="30162"/>
            <a:ext cx="9773921" cy="99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2"/>
              </a:lnSpc>
            </a:pPr>
            <a:r>
              <a:rPr lang="en-US" sz="6750" dirty="0" err="1">
                <a:solidFill>
                  <a:srgbClr val="000000"/>
                </a:solidFill>
                <a:latin typeface="Oranienbaum"/>
              </a:rPr>
              <a:t>Олимпийские</a:t>
            </a:r>
            <a:r>
              <a:rPr lang="en-US" sz="6750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6750" dirty="0" err="1">
                <a:solidFill>
                  <a:srgbClr val="000000"/>
                </a:solidFill>
                <a:latin typeface="Oranienbaum"/>
              </a:rPr>
              <a:t>игры</a:t>
            </a:r>
            <a:r>
              <a:rPr lang="en-US" sz="6750" dirty="0">
                <a:solidFill>
                  <a:srgbClr val="000000"/>
                </a:solidFill>
                <a:latin typeface="Oranienbaum"/>
              </a:rPr>
              <a:t>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45" r="3045"/>
          <a:stretch>
            <a:fillRect/>
          </a:stretch>
        </p:blipFill>
        <p:spPr>
          <a:xfrm>
            <a:off x="11565056" y="1028700"/>
            <a:ext cx="6327327" cy="85967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137" r="13695" b="7403"/>
          <a:stretch>
            <a:fillRect/>
          </a:stretch>
        </p:blipFill>
        <p:spPr>
          <a:xfrm>
            <a:off x="5910091" y="5532603"/>
            <a:ext cx="5450856" cy="4148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8461" t="5040" r="7572"/>
          <a:stretch>
            <a:fillRect/>
          </a:stretch>
        </p:blipFill>
        <p:spPr>
          <a:xfrm>
            <a:off x="5910091" y="1028700"/>
            <a:ext cx="5450856" cy="41148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0"/>
            <a:ext cx="1384841" cy="10287000"/>
          </a:xfrm>
          <a:prstGeom prst="rect">
            <a:avLst/>
          </a:prstGeom>
          <a:solidFill>
            <a:srgbClr val="FFB01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432" r="6432" b="5211"/>
          <a:stretch>
            <a:fillRect/>
          </a:stretch>
        </p:blipFill>
        <p:spPr>
          <a:xfrm>
            <a:off x="488311" y="5532603"/>
            <a:ext cx="5217671" cy="41893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 flipV="1">
            <a:off x="-415588" y="8583643"/>
            <a:ext cx="2038556" cy="20385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16694640" y="0"/>
            <a:ext cx="2038556" cy="20385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t="19660" b="14895"/>
          <a:stretch>
            <a:fillRect/>
          </a:stretch>
        </p:blipFill>
        <p:spPr>
          <a:xfrm>
            <a:off x="488311" y="1019278"/>
            <a:ext cx="5217671" cy="4124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5116"/>
            <a:ext cx="9144000" cy="10437232"/>
          </a:xfrm>
          <a:prstGeom prst="rect">
            <a:avLst/>
          </a:prstGeom>
          <a:solidFill>
            <a:srgbClr val="4872A4"/>
          </a:solidFill>
        </p:spPr>
      </p:sp>
      <p:grpSp>
        <p:nvGrpSpPr>
          <p:cNvPr id="3" name="Group 3"/>
          <p:cNvGrpSpPr/>
          <p:nvPr/>
        </p:nvGrpSpPr>
        <p:grpSpPr>
          <a:xfrm>
            <a:off x="-1100904" y="5551941"/>
            <a:ext cx="19398429" cy="4735059"/>
            <a:chOff x="0" y="0"/>
            <a:chExt cx="6561938" cy="1601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61937" cy="1601736"/>
            </a:xfrm>
            <a:custGeom>
              <a:avLst/>
              <a:gdLst/>
              <a:ahLst/>
              <a:cxnLst/>
              <a:rect l="l" t="t" r="r" b="b"/>
              <a:pathLst>
                <a:path w="6561937" h="1601736">
                  <a:moveTo>
                    <a:pt x="0" y="0"/>
                  </a:moveTo>
                  <a:lnTo>
                    <a:pt x="6561937" y="0"/>
                  </a:lnTo>
                  <a:lnTo>
                    <a:pt x="6561937" y="1601736"/>
                  </a:lnTo>
                  <a:lnTo>
                    <a:pt x="0" y="1601736"/>
                  </a:lnTo>
                  <a:close/>
                </a:path>
              </a:pathLst>
            </a:custGeom>
            <a:solidFill>
              <a:srgbClr val="4872A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819991" y="0"/>
            <a:ext cx="2477534" cy="24775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0" y="3700363"/>
            <a:ext cx="6817913" cy="68179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4257" t="4805" r="15755" b="2059"/>
          <a:stretch>
            <a:fillRect/>
          </a:stretch>
        </p:blipFill>
        <p:spPr>
          <a:xfrm>
            <a:off x="13314477" y="5471547"/>
            <a:ext cx="5772472" cy="46155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t="1854" r="18863" b="1854"/>
          <a:stretch>
            <a:fillRect/>
          </a:stretch>
        </p:blipFill>
        <p:spPr>
          <a:xfrm>
            <a:off x="1372454" y="408441"/>
            <a:ext cx="6409465" cy="4735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-172477" y="6803156"/>
            <a:ext cx="4025469" cy="4025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l="5744" r="10782"/>
          <a:stretch>
            <a:fillRect/>
          </a:stretch>
        </p:blipFill>
        <p:spPr>
          <a:xfrm>
            <a:off x="1372454" y="5641454"/>
            <a:ext cx="6409465" cy="47350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77654" y="5414312"/>
            <a:ext cx="4436824" cy="473006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611307" y="0"/>
            <a:ext cx="532693" cy="10828624"/>
            <a:chOff x="0" y="0"/>
            <a:chExt cx="180195" cy="36630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195" cy="3663016"/>
            </a:xfrm>
            <a:custGeom>
              <a:avLst/>
              <a:gdLst/>
              <a:ahLst/>
              <a:cxnLst/>
              <a:rect l="l" t="t" r="r" b="b"/>
              <a:pathLst>
                <a:path w="180195" h="3663016">
                  <a:moveTo>
                    <a:pt x="0" y="0"/>
                  </a:moveTo>
                  <a:lnTo>
                    <a:pt x="180195" y="0"/>
                  </a:lnTo>
                  <a:lnTo>
                    <a:pt x="180195" y="3663016"/>
                  </a:lnTo>
                  <a:lnTo>
                    <a:pt x="0" y="3663016"/>
                  </a:lnTo>
                  <a:close/>
                </a:path>
              </a:pathLst>
            </a:custGeom>
            <a:solidFill>
              <a:srgbClr val="FFB018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638543" y="122135"/>
            <a:ext cx="8351149" cy="90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020" dirty="0" err="1">
                <a:solidFill>
                  <a:srgbClr val="000000"/>
                </a:solidFill>
                <a:latin typeface="Oranienbaum"/>
              </a:rPr>
              <a:t>Олимпийские</a:t>
            </a:r>
            <a:r>
              <a:rPr lang="en-US" sz="6020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6020" dirty="0" err="1">
                <a:solidFill>
                  <a:srgbClr val="000000"/>
                </a:solidFill>
                <a:latin typeface="Oranienbaum"/>
              </a:rPr>
              <a:t>игры</a:t>
            </a:r>
            <a:r>
              <a:rPr lang="en-US" sz="6020" dirty="0">
                <a:solidFill>
                  <a:srgbClr val="000000"/>
                </a:solidFill>
                <a:latin typeface="Oranienbaum"/>
              </a:rPr>
              <a:t> 2021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43765" y="1038225"/>
            <a:ext cx="8145927" cy="460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2"/>
              </a:lnSpc>
            </a:pPr>
            <a:r>
              <a:rPr lang="en-US" sz="3149" dirty="0">
                <a:solidFill>
                  <a:srgbClr val="000000"/>
                </a:solidFill>
                <a:latin typeface="Oranienbaum"/>
              </a:rPr>
              <a:t>В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мае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2021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года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на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чемпионате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Европы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по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водным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видам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спорта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,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состоявшимся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в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Будапеште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,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Чигирева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завоевала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2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золотые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медали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: в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групповых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выступлениях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и в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технической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3149" dirty="0" err="1">
                <a:solidFill>
                  <a:srgbClr val="000000"/>
                </a:solidFill>
                <a:latin typeface="Oranienbaum"/>
              </a:rPr>
              <a:t>программе</a:t>
            </a:r>
            <a:r>
              <a:rPr lang="en-US" sz="3149" dirty="0">
                <a:solidFill>
                  <a:srgbClr val="000000"/>
                </a:solidFill>
                <a:latin typeface="Oranienbaum"/>
              </a:rPr>
              <a:t>.</a:t>
            </a:r>
          </a:p>
          <a:p>
            <a:pPr algn="ctr">
              <a:lnSpc>
                <a:spcPts val="3622"/>
              </a:lnSpc>
            </a:pPr>
            <a:r>
              <a:rPr lang="en-US" sz="2400" dirty="0" err="1">
                <a:solidFill>
                  <a:srgbClr val="000000"/>
                </a:solidFill>
                <a:latin typeface="Arimo"/>
              </a:rPr>
              <a:t>Синхронистки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России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берут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командное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золото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Олимпиаде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Токио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622"/>
              </a:lnSpc>
            </a:pPr>
            <a:r>
              <a:rPr lang="en-US" sz="2400" dirty="0" err="1">
                <a:solidFill>
                  <a:srgbClr val="000000"/>
                </a:solidFill>
                <a:latin typeface="Arimo"/>
              </a:rPr>
              <a:t>Российская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команда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девушек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завоевала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золото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обойдя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украинок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китаянок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.</a:t>
            </a:r>
          </a:p>
          <a:p>
            <a:pPr algn="ctr">
              <a:lnSpc>
                <a:spcPts val="3622"/>
              </a:lnSpc>
            </a:pPr>
            <a:endParaRPr lang="en-US" sz="559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90203" y="7339963"/>
            <a:ext cx="5097797" cy="2930426"/>
            <a:chOff x="0" y="0"/>
            <a:chExt cx="2742423" cy="12095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2423" cy="1209510"/>
            </a:xfrm>
            <a:custGeom>
              <a:avLst/>
              <a:gdLst/>
              <a:ahLst/>
              <a:cxnLst/>
              <a:rect l="l" t="t" r="r" b="b"/>
              <a:pathLst>
                <a:path w="2742423" h="1209510">
                  <a:moveTo>
                    <a:pt x="0" y="0"/>
                  </a:moveTo>
                  <a:lnTo>
                    <a:pt x="2742423" y="0"/>
                  </a:lnTo>
                  <a:lnTo>
                    <a:pt x="2742423" y="1209510"/>
                  </a:lnTo>
                  <a:lnTo>
                    <a:pt x="0" y="1209510"/>
                  </a:lnTo>
                  <a:close/>
                </a:path>
              </a:pathLst>
            </a:custGeom>
            <a:solidFill>
              <a:srgbClr val="FFB000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0"/>
            <a:ext cx="11522181" cy="10287000"/>
          </a:xfrm>
          <a:prstGeom prst="rect">
            <a:avLst/>
          </a:prstGeom>
          <a:solidFill>
            <a:srgbClr val="4872A4"/>
          </a:solidFill>
        </p:spPr>
      </p:sp>
      <p:sp>
        <p:nvSpPr>
          <p:cNvPr id="5" name="AutoShape 5"/>
          <p:cNvSpPr/>
          <p:nvPr/>
        </p:nvSpPr>
        <p:spPr>
          <a:xfrm>
            <a:off x="0" y="3715954"/>
            <a:ext cx="11522181" cy="6571046"/>
          </a:xfrm>
          <a:prstGeom prst="rect">
            <a:avLst/>
          </a:prstGeom>
          <a:solidFill>
            <a:srgbClr val="FFB01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04172" y="0"/>
            <a:ext cx="1583828" cy="15838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1583828" cy="1583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20165" b="4341"/>
          <a:stretch>
            <a:fillRect/>
          </a:stretch>
        </p:blipFill>
        <p:spPr>
          <a:xfrm>
            <a:off x="6708072" y="4617391"/>
            <a:ext cx="3905645" cy="4393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239" r="239" b="3832"/>
          <a:stretch>
            <a:fillRect/>
          </a:stretch>
        </p:blipFill>
        <p:spPr>
          <a:xfrm>
            <a:off x="1583828" y="4617391"/>
            <a:ext cx="4177262" cy="43931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5957" t="8255" r="4304"/>
          <a:stretch>
            <a:fillRect/>
          </a:stretch>
        </p:blipFill>
        <p:spPr>
          <a:xfrm>
            <a:off x="3967912" y="175900"/>
            <a:ext cx="4096065" cy="42283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9049" y="9010533"/>
            <a:ext cx="18268951" cy="1259856"/>
            <a:chOff x="0" y="0"/>
            <a:chExt cx="7008016" cy="42617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08016" cy="426174"/>
            </a:xfrm>
            <a:custGeom>
              <a:avLst/>
              <a:gdLst/>
              <a:ahLst/>
              <a:cxnLst/>
              <a:rect l="l" t="t" r="r" b="b"/>
              <a:pathLst>
                <a:path w="7008016" h="426174">
                  <a:moveTo>
                    <a:pt x="0" y="0"/>
                  </a:moveTo>
                  <a:lnTo>
                    <a:pt x="7008016" y="0"/>
                  </a:lnTo>
                  <a:lnTo>
                    <a:pt x="7008016" y="426174"/>
                  </a:lnTo>
                  <a:lnTo>
                    <a:pt x="0" y="426174"/>
                  </a:lnTo>
                  <a:close/>
                </a:path>
              </a:pathLst>
            </a:custGeom>
            <a:solidFill>
              <a:srgbClr val="F6E0D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0" y="8738387"/>
            <a:ext cx="1583828" cy="158382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1260063" y="159613"/>
            <a:ext cx="6236023" cy="1264603"/>
            <a:chOff x="0" y="0"/>
            <a:chExt cx="8314697" cy="168613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345228"/>
              <a:ext cx="8314697" cy="134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62"/>
                </a:lnSpc>
              </a:pPr>
              <a:r>
                <a:rPr lang="en-US" sz="6750" dirty="0" err="1">
                  <a:solidFill>
                    <a:srgbClr val="000000"/>
                  </a:solidFill>
                  <a:latin typeface="Oranienbaum"/>
                </a:rPr>
                <a:t>Личная</a:t>
              </a:r>
              <a:r>
                <a:rPr lang="en-US" sz="6750" dirty="0">
                  <a:solidFill>
                    <a:srgbClr val="000000"/>
                  </a:solidFill>
                  <a:latin typeface="Oranienbaum"/>
                </a:rPr>
                <a:t> </a:t>
              </a:r>
              <a:r>
                <a:rPr lang="en-US" sz="6750" dirty="0" err="1">
                  <a:solidFill>
                    <a:srgbClr val="000000"/>
                  </a:solidFill>
                  <a:latin typeface="Oranienbaum"/>
                </a:rPr>
                <a:t>жизнь</a:t>
              </a:r>
              <a:endParaRPr lang="en-US" sz="6750" dirty="0">
                <a:solidFill>
                  <a:srgbClr val="000000"/>
                </a:solidFill>
                <a:latin typeface="Oranienbaum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4774" y="0"/>
              <a:ext cx="7105149" cy="316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683249" y="1782606"/>
            <a:ext cx="6604751" cy="525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766" dirty="0">
                <a:solidFill>
                  <a:srgbClr val="000000"/>
                </a:solidFill>
                <a:latin typeface="Oranienbaum"/>
              </a:rPr>
              <a:t>О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личной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жизни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Влады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можно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судить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не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столько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по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766" dirty="0" err="1">
                <a:solidFill>
                  <a:srgbClr val="000000"/>
                </a:solidFill>
                <a:latin typeface="Oranienbaum"/>
              </a:rPr>
              <a:t>ее</a:t>
            </a:r>
            <a:r>
              <a:rPr lang="en-US" sz="2766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инстаграм-аккаунту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где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преобладают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фото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с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тренировок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соревнований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сколько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интервью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спортсменки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. </a:t>
            </a:r>
          </a:p>
          <a:p>
            <a:pPr algn="ctr">
              <a:lnSpc>
                <a:spcPts val="3181"/>
              </a:lnSpc>
            </a:pPr>
            <a:r>
              <a:rPr lang="en-US" sz="24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Девушка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любит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читать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книги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рассказывающие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о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биографиях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знаменитостей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и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играть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настольные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игры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,.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Любимый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цвет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Влады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—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бирюзовый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. В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воде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спортсменка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чувствует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себя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комфортнее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чем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суше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, а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когда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заболевает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—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идет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бассейн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выздоровлением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.</a:t>
            </a:r>
          </a:p>
          <a:p>
            <a:pPr algn="ctr">
              <a:lnSpc>
                <a:spcPts val="3181"/>
              </a:lnSpc>
            </a:pPr>
            <a:endParaRPr lang="en-US" sz="491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 t="9389" b="4175"/>
          <a:stretch>
            <a:fillRect/>
          </a:stretch>
        </p:blipFill>
        <p:spPr>
          <a:xfrm>
            <a:off x="11602438" y="6942599"/>
            <a:ext cx="3711208" cy="35687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247964" y="9127742"/>
            <a:ext cx="8129816" cy="80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6"/>
              </a:lnSpc>
            </a:pPr>
            <a:r>
              <a:rPr lang="en-US" sz="5353" dirty="0" err="1">
                <a:solidFill>
                  <a:srgbClr val="000000"/>
                </a:solidFill>
                <a:latin typeface="Oranienbaum"/>
              </a:rPr>
              <a:t>Влада</a:t>
            </a:r>
            <a:r>
              <a:rPr lang="en-US" sz="5353" dirty="0">
                <a:solidFill>
                  <a:srgbClr val="000000"/>
                </a:solidFill>
                <a:latin typeface="Oranienbaum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Oranienbaum"/>
              </a:rPr>
              <a:t>Чигирёва</a:t>
            </a:r>
            <a:r>
              <a:rPr lang="en-US" sz="5353" dirty="0">
                <a:solidFill>
                  <a:srgbClr val="000000"/>
                </a:solidFill>
                <a:latin typeface="Oranienbaum"/>
              </a:rPr>
              <a:t> с </a:t>
            </a:r>
            <a:r>
              <a:rPr lang="en-US" sz="5353" dirty="0" err="1">
                <a:solidFill>
                  <a:srgbClr val="000000"/>
                </a:solidFill>
                <a:latin typeface="Oranienbaum"/>
              </a:rPr>
              <a:t>мамой</a:t>
            </a:r>
            <a:endParaRPr lang="en-US" sz="5353" dirty="0">
              <a:solidFill>
                <a:srgbClr val="000000"/>
              </a:solidFill>
              <a:latin typeface="Oranienbaum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585108" y="8619323"/>
            <a:ext cx="1702892" cy="1702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345</Words>
  <Application>Microsoft Office PowerPoint</Application>
  <PresentationFormat>Произвольный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Vollkorn</vt:lpstr>
      <vt:lpstr>Calibri</vt:lpstr>
      <vt:lpstr>Arimo</vt:lpstr>
      <vt:lpstr>Oranienbaum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</dc:title>
  <dc:creator>Alya Pen</dc:creator>
  <cp:lastModifiedBy>USER</cp:lastModifiedBy>
  <cp:revision>3</cp:revision>
  <dcterms:created xsi:type="dcterms:W3CDTF">2006-08-16T00:00:00Z</dcterms:created>
  <dcterms:modified xsi:type="dcterms:W3CDTF">2021-09-15T14:27:21Z</dcterms:modified>
  <dc:identifier>DAEqAUDcD3w</dc:identifier>
</cp:coreProperties>
</file>