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3" r:id="rId2"/>
    <p:sldId id="271" r:id="rId3"/>
    <p:sldId id="261" r:id="rId4"/>
    <p:sldId id="259" r:id="rId5"/>
    <p:sldId id="260" r:id="rId6"/>
    <p:sldId id="256" r:id="rId7"/>
    <p:sldId id="257" r:id="rId8"/>
    <p:sldId id="258" r:id="rId9"/>
    <p:sldId id="262" r:id="rId10"/>
    <p:sldId id="263" r:id="rId11"/>
    <p:sldId id="264" r:id="rId12"/>
    <p:sldId id="267" r:id="rId13"/>
    <p:sldId id="268" r:id="rId14"/>
    <p:sldId id="269" r:id="rId15"/>
    <p:sldId id="270" r:id="rId16"/>
    <p:sldId id="265" r:id="rId17"/>
    <p:sldId id="266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717" autoAdjust="0"/>
  </p:normalViewPr>
  <p:slideViewPr>
    <p:cSldViewPr>
      <p:cViewPr>
        <p:scale>
          <a:sx n="80" d="100"/>
          <a:sy n="80" d="100"/>
        </p:scale>
        <p:origin x="-1638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17F23-2BF4-4857-BEFD-77E7CDF26C0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2774D-554E-40FB-9F16-F2E83A4868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62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tanki-katalog.ru/info/spr_gs2112_11.jpg" TargetMode="External"/><Relationship Id="rId3" Type="http://schemas.openxmlformats.org/officeDocument/2006/relationships/hyperlink" Target="https://ds03.infourok.ru/uploads/ex/032c/0003377b-5c947e38/640/img3.jpg%20%20%20%0d" TargetMode="External"/><Relationship Id="rId7" Type="http://schemas.openxmlformats.org/officeDocument/2006/relationships/hyperlink" Target="http://www.vseinstrumenti.ru/images/goods/stanki/zatochnye-tochilo/789172/461x415/1250274.jpg" TargetMode="External"/><Relationship Id="rId2" Type="http://schemas.openxmlformats.org/officeDocument/2006/relationships/hyperlink" Target="https://ds03.infourok.ru/uploads/ex/032c/0003377b-5c947e38/640/img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sportal.ru/shkola/tekhnologiya/library/2015/01/03/pilomaterialy-i-drevesnye-materialy%0d" TargetMode="External"/><Relationship Id="rId5" Type="http://schemas.openxmlformats.org/officeDocument/2006/relationships/hyperlink" Target="https://ds03.infourok.ru/uploads/ex/032c/0003377b-5c947e38/640/img1.jpg" TargetMode="External"/><Relationship Id="rId10" Type="http://schemas.openxmlformats.org/officeDocument/2006/relationships/hyperlink" Target="https://www.domsporta.com/upload/iblock/250/0527eaae-72c4-11e7-8130-00155d00f103_9426e478-c525-11e7-813b-00155d00f103.resize1.jpeg" TargetMode="External"/><Relationship Id="rId4" Type="http://schemas.openxmlformats.org/officeDocument/2006/relationships/hyperlink" Target="http://900igr.net/prezentacija/tekhnologija/poroki-drevesiny-144338/poroki-drevesiny-1.html" TargetMode="External"/><Relationship Id="rId9" Type="http://schemas.openxmlformats.org/officeDocument/2006/relationships/hyperlink" Target="http://delta-tehno.ru/upload/iblock/d43/db1100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374441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2656"/>
            <a:ext cx="7704855" cy="91365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Государственное казённое общеобразовательное учреждение Краснодарского края специальная (коррекционная</a:t>
            </a:r>
            <a:r>
              <a:rPr lang="ru-RU" dirty="0" smtClean="0"/>
              <a:t>)           школа-интернат </a:t>
            </a:r>
            <a:r>
              <a:rPr lang="ru-RU" dirty="0" err="1"/>
              <a:t>ст-цы</a:t>
            </a:r>
            <a:r>
              <a:rPr lang="ru-RU" dirty="0"/>
              <a:t> Крыловской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777686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Дидактический материал </a:t>
            </a:r>
          </a:p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к урокам столярного дела </a:t>
            </a:r>
          </a:p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«Комплект таблиц. </a:t>
            </a:r>
            <a:r>
              <a:rPr lang="ru-RU" sz="3200" b="1" spc="10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Столярное дело.</a:t>
            </a:r>
            <a:endParaRPr lang="ru-RU" sz="32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9 класс»</a:t>
            </a:r>
            <a:endParaRPr lang="ru-RU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013176"/>
            <a:ext cx="7776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Составители: </a:t>
            </a:r>
            <a:r>
              <a:rPr lang="ru-RU" dirty="0" smtClean="0">
                <a:solidFill>
                  <a:prstClr val="black"/>
                </a:solidFill>
              </a:rPr>
              <a:t>Алёхина </a:t>
            </a:r>
            <a:r>
              <a:rPr lang="ru-RU" dirty="0">
                <a:solidFill>
                  <a:prstClr val="black"/>
                </a:solidFill>
              </a:rPr>
              <a:t>Т.А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 smtClean="0"/>
          </a:p>
          <a:p>
            <a:r>
              <a:rPr lang="ru-RU" dirty="0" smtClean="0"/>
              <a:t>                         Стрежевский Г.Г.</a:t>
            </a:r>
          </a:p>
          <a:p>
            <a:r>
              <a:rPr lang="ru-RU" smtClean="0">
                <a:solidFill>
                  <a:prstClr val="black"/>
                </a:solidFill>
              </a:rPr>
              <a:t>                         Рей </a:t>
            </a:r>
            <a:r>
              <a:rPr lang="ru-RU" dirty="0">
                <a:solidFill>
                  <a:prstClr val="black"/>
                </a:solidFill>
              </a:rPr>
              <a:t>Л.В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85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Элементы пиломатериалов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dirty="0"/>
          </a:p>
        </p:txBody>
      </p:sp>
      <p:pic>
        <p:nvPicPr>
          <p:cNvPr id="4" name="Picture 4" descr="работа нож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57356" y="2571744"/>
            <a:ext cx="5165725" cy="188595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5715008" y="3929066"/>
            <a:ext cx="928694" cy="64294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5607851" y="3893347"/>
            <a:ext cx="1500198" cy="285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5643570" y="4714884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Рёбра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3250397" y="4321975"/>
            <a:ext cx="1357322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3071802" y="5000636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Кромка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1464447" y="4107661"/>
            <a:ext cx="142876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885800" y="5026036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Торец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3071802" y="2143116"/>
            <a:ext cx="1214446" cy="9286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Заголовок 1"/>
          <p:cNvSpPr txBox="1">
            <a:spLocks/>
          </p:cNvSpPr>
          <p:nvPr/>
        </p:nvSpPr>
        <p:spPr>
          <a:xfrm>
            <a:off x="2285984" y="1714488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Пласть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172400" y="214290"/>
            <a:ext cx="75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разрезы ствола</a:t>
            </a:r>
            <a:endParaRPr lang="ru-RU" dirty="0"/>
          </a:p>
        </p:txBody>
      </p:sp>
      <p:pic>
        <p:nvPicPr>
          <p:cNvPr id="4" name="Picture 4" descr="срезы дерева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00364" y="1714488"/>
            <a:ext cx="3052762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572000" y="2357430"/>
            <a:ext cx="1714512" cy="12144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429124" y="3571876"/>
            <a:ext cx="1857388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500562" y="3571876"/>
            <a:ext cx="1785950" cy="150019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2500298" y="2928934"/>
            <a:ext cx="1857388" cy="714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2786050" y="4429132"/>
            <a:ext cx="164307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51520" y="2857496"/>
            <a:ext cx="22487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+mj-lt"/>
                <a:cs typeface="Times New Roman" pitchFamily="18" charset="0"/>
              </a:rPr>
              <a:t>Радиальный</a:t>
            </a:r>
            <a:endParaRPr lang="ru-RU" sz="2800" b="1" dirty="0">
              <a:latin typeface="+mj-lt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357694"/>
            <a:ext cx="2846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+mj-lt"/>
              </a:rPr>
              <a:t>Тангентальный</a:t>
            </a:r>
            <a:endParaRPr lang="ru-RU" sz="2800" dirty="0"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15074" y="3357562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+mj-lt"/>
              </a:rPr>
              <a:t>Поперечный</a:t>
            </a:r>
            <a:endParaRPr lang="ru-RU" sz="2800" dirty="0">
              <a:latin typeface="+mj-lt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172400" y="214290"/>
            <a:ext cx="75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Заточной станок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ownloads\f858724bdca9ccc0ab1ab1f5f9b31e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071678"/>
            <a:ext cx="4021588" cy="4143404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3714744" y="2643182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57554" y="157161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Электродвигатель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5214942" y="2071678"/>
            <a:ext cx="2000264" cy="10715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572264" y="159223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Защитный экран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857356" y="3357562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8066" y="2867162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Абразивный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b="1" dirty="0" smtClean="0">
                <a:latin typeface="+mj-lt"/>
                <a:cs typeface="Times New Roman" pitchFamily="18" charset="0"/>
              </a:rPr>
              <a:t>круг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6072198" y="4429132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58082" y="4643446"/>
            <a:ext cx="1785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Защита абразивного круга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2428860" y="5214950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57290" y="5500702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Станина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1714480" y="4286256"/>
            <a:ext cx="1143008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7158" y="435769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Подручник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rot="10800000">
            <a:off x="4214810" y="5072074"/>
            <a:ext cx="1500198" cy="10715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643570" y="578645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Кнопка включения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</a:t>
            </a:r>
            <a:r>
              <a:rPr lang="ru-RU" dirty="0"/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Сверлильный станок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ownloads\4a7117028fc33a8ecf282f5cc15b2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71612"/>
            <a:ext cx="4286280" cy="3929046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5214942" y="2143116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29388" y="185736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Ременная передача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>
            <a:off x="5072066" y="285749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29388" y="3523979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Кабель питания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>
            <a:off x="5572132" y="3786190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57950" y="2666723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Электродвигатель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>
            <a:off x="4714876" y="3929066"/>
            <a:ext cx="1643074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357950" y="4666987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Рукоятки подачи сверла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 flipH="1" flipV="1">
            <a:off x="3857620" y="542926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86116" y="5595681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Пульт управления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2500298" y="4643446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785918" y="4381235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Стол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2500298" y="4071942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28728" y="3809731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Станина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2500298" y="3214686"/>
            <a:ext cx="1785950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214414" y="2881037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Патрон с кулачками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3000364" y="2500306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785918" y="2095219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Шпиндель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</a:t>
            </a:r>
            <a:r>
              <a:rPr lang="ru-RU" dirty="0"/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Токарный</a:t>
            </a:r>
            <a:r>
              <a:rPr lang="ru-RU" dirty="0" smtClean="0">
                <a:cs typeface="Times New Roman" pitchFamily="18" charset="0"/>
              </a:rPr>
              <a:t> </a:t>
            </a:r>
            <a:r>
              <a:rPr lang="ru-RU" b="1" dirty="0" smtClean="0">
                <a:cs typeface="Times New Roman" pitchFamily="18" charset="0"/>
              </a:rPr>
              <a:t>станок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ownloads\stanok_tokarnyj_po_derevu_holzstar_db_1100_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857364"/>
            <a:ext cx="5072099" cy="3700059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1714480" y="2500306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7191" y="2143116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Передняя бабка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>
            <a:off x="6357950" y="257174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29520" y="2255085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Задняя бабка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5822959" y="224947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07850" y="1600130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Пиноль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5572132" y="2571744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3438" y="2040000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Центр пиноли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rot="16200000" flipH="1">
            <a:off x="3000364" y="207167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393009" y="17144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Электродвигатель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>
            <a:off x="3821901" y="239314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14678" y="192880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Подручник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1" name="Прямая со стрелкой 30"/>
          <p:cNvCxnSpPr>
            <a:stCxn id="3074" idx="0"/>
          </p:cNvCxnSpPr>
          <p:nvPr/>
        </p:nvCxnSpPr>
        <p:spPr>
          <a:xfrm rot="16200000" flipH="1">
            <a:off x="4375546" y="2089538"/>
            <a:ext cx="500066" cy="357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428992" y="131437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Защитный экран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5400000" flipH="1" flipV="1">
            <a:off x="4036215" y="3393281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857620" y="364331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Станина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1571604" y="2714620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50067" y="3500438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Пульт 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управления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5400000" flipH="1" flipV="1">
            <a:off x="1428728" y="3429000"/>
            <a:ext cx="207170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464447" y="4714884"/>
            <a:ext cx="2214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Механизм переключения скорости</a:t>
            </a:r>
          </a:p>
        </p:txBody>
      </p:sp>
      <p:cxnSp>
        <p:nvCxnSpPr>
          <p:cNvPr id="46" name="Прямая со стрелкой 45"/>
          <p:cNvCxnSpPr/>
          <p:nvPr/>
        </p:nvCxnSpPr>
        <p:spPr>
          <a:xfrm rot="10800000">
            <a:off x="6143636" y="4500570"/>
            <a:ext cx="1357322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6200000" flipV="1">
            <a:off x="6536545" y="4393413"/>
            <a:ext cx="1071570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000892" y="528638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Ножки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 rot="5400000" flipH="1" flipV="1">
            <a:off x="4071934" y="4929198"/>
            <a:ext cx="785818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071934" y="5286388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Стол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30" name="Управляющая кнопка: домой 29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8172400" y="214290"/>
            <a:ext cx="75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10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+mn-lt"/>
                <a:cs typeface="Times New Roman" pitchFamily="18" charset="0"/>
              </a:rPr>
              <a:t>Фуговально-распиловочный станок</a:t>
            </a:r>
            <a:endParaRPr lang="ru-RU" b="1" dirty="0">
              <a:latin typeface="+mn-lt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ownloads\0527eaae-72c4-11e7-8130-00155d00f103_9426e478-c525-11e7-813b-00155d00f103.resize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143116"/>
            <a:ext cx="4000528" cy="3431624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 rot="5400000" flipH="1" flipV="1">
            <a:off x="3965571" y="5393545"/>
            <a:ext cx="92790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786182" y="578645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Подставка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714612" y="4286256"/>
            <a:ext cx="1428760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71604" y="514351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Пульт управления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571736" y="4143380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00166" y="3929066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Станина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285984" y="2928934"/>
            <a:ext cx="16430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57224" y="2571744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Расклинивающий нож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071802" y="2071678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71670" y="171448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Защита пилы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4143372" y="2143116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6248" y="157161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Дисковая пила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5400000">
            <a:off x="4679157" y="2750339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14876" y="207167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Вал с ножами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10800000">
            <a:off x="5715008" y="285749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29388" y="2571744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Направляющая линейка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rot="10800000">
            <a:off x="5500694" y="3071810"/>
            <a:ext cx="1357322" cy="12858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786578" y="4071942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Рабочий </a:t>
            </a:r>
          </a:p>
          <a:p>
            <a:r>
              <a:rPr lang="ru-RU" sz="2000" b="1" dirty="0" smtClean="0">
                <a:latin typeface="+mj-lt"/>
                <a:cs typeface="Times New Roman" pitchFamily="18" charset="0"/>
              </a:rPr>
              <a:t>стол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rot="16200000" flipV="1">
            <a:off x="5250661" y="4250537"/>
            <a:ext cx="1285884" cy="1214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00694" y="5429264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Электродвигатель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24" name="Управляющая кнопка: домой 23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8172400" y="214290"/>
            <a:ext cx="75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11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Шпон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4" name="Picture 4" descr="лущ2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43570" y="1428736"/>
            <a:ext cx="2934369" cy="285752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5" descr="лущение шпона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85852" y="4337050"/>
            <a:ext cx="6205537" cy="25209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55576" y="1357298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j-lt"/>
              </a:rPr>
              <a:t>древесный материал, получаемый путём срезания (лущения)слоя древесины острым ножом при вращении бревна</a:t>
            </a:r>
            <a:endParaRPr lang="ru-RU" sz="2400" dirty="0">
              <a:latin typeface="+mj-lt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78198" cy="1080120"/>
          </a:xfrm>
        </p:spPr>
        <p:txBody>
          <a:bodyPr>
            <a:noAutofit/>
          </a:bodyPr>
          <a:lstStyle/>
          <a:p>
            <a:r>
              <a:rPr lang="ru-RU" b="1" dirty="0" smtClean="0">
                <a:cs typeface="Times New Roman" pitchFamily="18" charset="0"/>
              </a:rPr>
              <a:t>Использование отходов от производства пиломатериалов</a:t>
            </a:r>
            <a:endParaRPr lang="ru-RU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193584" y="618882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13</a:t>
            </a:r>
            <a:endParaRPr lang="ru-RU" dirty="0"/>
          </a:p>
        </p:txBody>
      </p:sp>
      <p:pic>
        <p:nvPicPr>
          <p:cNvPr id="2050" name="Picture 2" descr="Картинки по запрос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29" y="3717032"/>
            <a:ext cx="2786082" cy="164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500034" y="5572140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Древесноволокнистая плита (ДВП)</a:t>
            </a:r>
            <a:endParaRPr lang="ru-RU" sz="2400" b="1" dirty="0">
              <a:latin typeface="+mj-lt"/>
            </a:endParaRPr>
          </a:p>
        </p:txBody>
      </p:sp>
      <p:pic>
        <p:nvPicPr>
          <p:cNvPr id="2052" name="Picture 4" descr="Картинки по запрос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340768"/>
            <a:ext cx="2857520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Картинки по запросу ОСП фот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788470"/>
            <a:ext cx="2857520" cy="157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4598739" y="5572139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Ориентированно-стружечная плита (ОСП)</a:t>
            </a:r>
            <a:endParaRPr lang="ru-RU" sz="2400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3068960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Древесностружечная </a:t>
            </a:r>
            <a:r>
              <a:rPr lang="ru-RU" sz="2400" b="1" dirty="0">
                <a:solidFill>
                  <a:prstClr val="black"/>
                </a:solidFill>
              </a:rPr>
              <a:t>плита (ДСП)</a:t>
            </a:r>
          </a:p>
        </p:txBody>
      </p:sp>
      <p:pic>
        <p:nvPicPr>
          <p:cNvPr id="14" name="Picture 2" descr="Картинки по запрос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3717031"/>
            <a:ext cx="2786082" cy="164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Картинки по запрос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4771" y="1340767"/>
            <a:ext cx="2857520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Картинки по запрос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3708991"/>
            <a:ext cx="2786082" cy="164307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8" name="Picture 4" descr="Картинки по запрос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4771" y="1332727"/>
            <a:ext cx="2857520" cy="1643074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Источники: 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1600" smtClean="0"/>
              <a:t>Ручной </a:t>
            </a:r>
            <a:r>
              <a:rPr lang="ru-RU" sz="1600" dirty="0" smtClean="0"/>
              <a:t>электроинструмент - </a:t>
            </a:r>
            <a:r>
              <a:rPr lang="ru-RU" sz="1600" u="sng" dirty="0" smtClean="0">
                <a:hlinkClick r:id="rId2"/>
              </a:rPr>
              <a:t>https://ds03.infourok.ru/uploads/ex/032c/0003377b-5c947e38/640/img2.jpg</a:t>
            </a:r>
            <a:r>
              <a:rPr lang="ru-RU" sz="1600" dirty="0" smtClean="0"/>
              <a:t> ; </a:t>
            </a:r>
            <a:r>
              <a:rPr lang="ru-RU" sz="1600" u="sng" dirty="0" smtClean="0">
                <a:hlinkClick r:id="rId3"/>
              </a:rPr>
              <a:t>https://ds03.infourok.ru/uploads/ex/032c/0003377b-5c947e38/640/img3.jpg   </a:t>
            </a:r>
            <a:endParaRPr lang="ru-RU" sz="1600" dirty="0" smtClean="0"/>
          </a:p>
          <a:p>
            <a:pPr lvl="0"/>
            <a:r>
              <a:rPr lang="ru-RU" sz="1600" dirty="0" smtClean="0"/>
              <a:t>Пороки древесины - </a:t>
            </a:r>
            <a:r>
              <a:rPr lang="ru-RU" sz="1600" u="sng" dirty="0" smtClean="0">
                <a:hlinkClick r:id="rId4"/>
              </a:rPr>
              <a:t>http://900igr.net/prezentacija/tekhnologija/poroki-drevesiny-144338/poroki-drevesiny-1.html</a:t>
            </a:r>
            <a:endParaRPr lang="ru-RU" sz="1600" dirty="0" smtClean="0"/>
          </a:p>
          <a:p>
            <a:pPr lvl="0"/>
            <a:r>
              <a:rPr lang="ru-RU" sz="1600" dirty="0" smtClean="0"/>
              <a:t>Строение древесины - </a:t>
            </a:r>
            <a:r>
              <a:rPr lang="ru-RU" sz="1600" u="sng" dirty="0" smtClean="0">
                <a:hlinkClick r:id="rId5"/>
              </a:rPr>
              <a:t>https://ds03.infourok.ru/uploads/ex/032c/0003377b-5c947e38/640/img1.jpg</a:t>
            </a:r>
            <a:endParaRPr lang="ru-RU" sz="1600" dirty="0" smtClean="0"/>
          </a:p>
          <a:p>
            <a:pPr lvl="0"/>
            <a:r>
              <a:rPr lang="ru-RU" sz="1600" dirty="0" smtClean="0"/>
              <a:t>Пиломатериалы, элементы пиломатериалов, основные разрезы ствола, шпон, отходы от производства пиломатериалов - </a:t>
            </a:r>
            <a:r>
              <a:rPr lang="ru-RU" sz="1600" u="sng" dirty="0" smtClean="0">
                <a:hlinkClick r:id="rId6"/>
              </a:rPr>
              <a:t>https://nsportal.ru/shkola/tekhnologiya/library/2015/01/03/pilomaterialy-i-drevesnye-materialy </a:t>
            </a:r>
            <a:endParaRPr lang="ru-RU" sz="1600" dirty="0" smtClean="0"/>
          </a:p>
          <a:p>
            <a:pPr lvl="0"/>
            <a:r>
              <a:rPr lang="ru-RU" sz="1600" dirty="0" smtClean="0"/>
              <a:t>Заточной станок - </a:t>
            </a:r>
            <a:r>
              <a:rPr lang="ru-RU" sz="1600" u="sng" dirty="0" smtClean="0">
                <a:hlinkClick r:id="rId7"/>
              </a:rPr>
              <a:t>http://www.vseinstrumenti.ru/images/goods/stanki/zatochnye-tochilo/789172/461x415/1250274.jpg</a:t>
            </a:r>
            <a:endParaRPr lang="ru-RU" sz="1600" dirty="0" smtClean="0"/>
          </a:p>
          <a:p>
            <a:pPr lvl="0"/>
            <a:r>
              <a:rPr lang="ru-RU" sz="1600" dirty="0" smtClean="0"/>
              <a:t>Сверлильный станок - </a:t>
            </a:r>
            <a:r>
              <a:rPr lang="ru-RU" sz="1600" u="sng" dirty="0" smtClean="0">
                <a:hlinkClick r:id="rId8"/>
              </a:rPr>
              <a:t>http://stanki-katalog.ru/info/spr_gs2112_11.jpg</a:t>
            </a:r>
            <a:endParaRPr lang="ru-RU" sz="1600" dirty="0" smtClean="0"/>
          </a:p>
          <a:p>
            <a:pPr lvl="0"/>
            <a:r>
              <a:rPr lang="ru-RU" sz="1600" dirty="0" smtClean="0"/>
              <a:t>Токарный станок - </a:t>
            </a:r>
            <a:r>
              <a:rPr lang="ru-RU" sz="1600" u="sng" dirty="0" smtClean="0">
                <a:hlinkClick r:id="rId9"/>
              </a:rPr>
              <a:t>http://delta-tehno.ru/upload/iblock/d43/db1100.jpg</a:t>
            </a:r>
            <a:endParaRPr lang="ru-RU" sz="1600" dirty="0" smtClean="0"/>
          </a:p>
          <a:p>
            <a:pPr lvl="0"/>
            <a:r>
              <a:rPr lang="ru-RU" sz="1600" dirty="0" smtClean="0"/>
              <a:t>Фуговально-распиловочный станок - </a:t>
            </a:r>
            <a:r>
              <a:rPr lang="ru-RU" sz="1600" u="sng" dirty="0" smtClean="0">
                <a:hlinkClick r:id="rId10"/>
              </a:rPr>
              <a:t>https://www.domsporta.com/upload/iblock/250/0527eaae-72c4-11e7-8130-00155d00f103_9426e478-c525-11e7-813b-00155d00f103.resize1.jpeg</a:t>
            </a:r>
            <a:endParaRPr lang="ru-RU" sz="16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2596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Содержание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58204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2000" dirty="0" smtClean="0"/>
              <a:t>1. </a:t>
            </a:r>
            <a:r>
              <a:rPr lang="ru-RU" sz="2000" dirty="0" smtClean="0">
                <a:cs typeface="Times New Roman" pitchFamily="18" charset="0"/>
              </a:rPr>
              <a:t>Столярный верстак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    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2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2" action="ppaction://hlinksldjump"/>
              </a:rPr>
              <a:t>1                                                                   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2. Ручной электроинструмент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3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3" action="ppaction://hlinksldjump"/>
              </a:rPr>
              <a:t>2</a:t>
            </a:r>
            <a:r>
              <a:rPr lang="en-US" sz="2000" dirty="0" smtClean="0">
                <a:cs typeface="Times New Roman" pitchFamily="18" charset="0"/>
                <a:hlinkClick r:id="rId3" action="ppaction://hlinksldjump"/>
              </a:rPr>
              <a:t>.</a:t>
            </a:r>
            <a:r>
              <a:rPr lang="ru-RU" sz="2000" dirty="0" smtClean="0">
                <a:cs typeface="Times New Roman" pitchFamily="18" charset="0"/>
                <a:hlinkClick r:id="rId3" action="ppaction://hlinksldjump"/>
              </a:rPr>
              <a:t>1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3  Ручной электроинструмент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4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4" action="ppaction://hlinksldjump"/>
              </a:rPr>
              <a:t>2.2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4. Пороки древесины     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5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5" action="ppaction://hlinksldjump"/>
              </a:rPr>
              <a:t>3.1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5. Пороки древесины     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6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6" action="ppaction://hlinksldjump"/>
              </a:rPr>
              <a:t>3</a:t>
            </a:r>
            <a:r>
              <a:rPr lang="en-US" sz="2000" dirty="0" smtClean="0">
                <a:cs typeface="Times New Roman" pitchFamily="18" charset="0"/>
                <a:hlinkClick r:id="rId6" action="ppaction://hlinksldjump"/>
              </a:rPr>
              <a:t>.</a:t>
            </a:r>
            <a:r>
              <a:rPr lang="ru-RU" sz="2000" dirty="0" smtClean="0">
                <a:cs typeface="Times New Roman" pitchFamily="18" charset="0"/>
                <a:hlinkClick r:id="rId6" action="ppaction://hlinksldjump"/>
              </a:rPr>
              <a:t>2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6. Строение древесины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7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7" action="ppaction://hlinksldjump"/>
              </a:rPr>
              <a:t>4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7. Пиломатериалы</a:t>
            </a:r>
            <a:r>
              <a:rPr lang="en-US" sz="2000" dirty="0" smtClean="0"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2000" dirty="0" smtClean="0">
                <a:cs typeface="Times New Roman" pitchFamily="18" charset="0"/>
              </a:rPr>
              <a:t>               </a:t>
            </a:r>
            <a:r>
              <a:rPr lang="en-US" sz="2000" dirty="0" smtClean="0">
                <a:cs typeface="Times New Roman" pitchFamily="18" charset="0"/>
                <a:hlinkClick r:id="rId8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8" action="ppaction://hlinksldjump"/>
              </a:rPr>
              <a:t>5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8. Элементы пиломатериалов</a:t>
            </a:r>
            <a:r>
              <a:rPr lang="en-US" sz="2000" dirty="0" smtClean="0">
                <a:cs typeface="Times New Roman" pitchFamily="18" charset="0"/>
              </a:rPr>
              <a:t>                                                                </a:t>
            </a:r>
            <a:r>
              <a:rPr lang="ru-RU" sz="2000" dirty="0" smtClean="0">
                <a:cs typeface="Times New Roman" pitchFamily="18" charset="0"/>
              </a:rPr>
              <a:t>              </a:t>
            </a:r>
            <a:r>
              <a:rPr lang="en-US" sz="2000" dirty="0" smtClean="0">
                <a:cs typeface="Times New Roman" pitchFamily="18" charset="0"/>
                <a:hlinkClick r:id="rId9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9" action="ppaction://hlinksldjump"/>
              </a:rPr>
              <a:t>6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9. Основные разрезы ствола</a:t>
            </a:r>
            <a:r>
              <a:rPr lang="en-US" sz="2000" dirty="0" smtClean="0">
                <a:cs typeface="Times New Roman" pitchFamily="18" charset="0"/>
              </a:rPr>
              <a:t>                                                              </a:t>
            </a:r>
            <a:r>
              <a:rPr lang="ru-RU" sz="2000" dirty="0" smtClean="0">
                <a:cs typeface="Times New Roman" pitchFamily="18" charset="0"/>
              </a:rPr>
              <a:t>  </a:t>
            </a:r>
            <a:r>
              <a:rPr lang="en-US" sz="2000" dirty="0" smtClean="0">
                <a:cs typeface="Times New Roman" pitchFamily="18" charset="0"/>
              </a:rPr>
              <a:t>   </a:t>
            </a:r>
            <a:r>
              <a:rPr lang="ru-RU" sz="2000" dirty="0" smtClean="0">
                <a:cs typeface="Times New Roman" pitchFamily="18" charset="0"/>
              </a:rPr>
              <a:t>              </a:t>
            </a:r>
            <a:r>
              <a:rPr lang="en-US" sz="2000" dirty="0" smtClean="0">
                <a:cs typeface="Times New Roman" pitchFamily="18" charset="0"/>
                <a:hlinkClick r:id="rId10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10" action="ppaction://hlinksldjump"/>
              </a:rPr>
              <a:t>7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10. Заточной станок                                                                                                 </a:t>
            </a:r>
            <a:r>
              <a:rPr lang="ru-RU" sz="2000" dirty="0" smtClean="0">
                <a:cs typeface="Times New Roman" pitchFamily="18" charset="0"/>
                <a:hlinkClick r:id="rId11" action="ppaction://hlinksldjump"/>
              </a:rPr>
              <a:t>С8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11. Сверлильный станок                                                                                         </a:t>
            </a:r>
            <a:r>
              <a:rPr lang="ru-RU" sz="2000" dirty="0" smtClean="0">
                <a:cs typeface="Times New Roman" pitchFamily="18" charset="0"/>
                <a:hlinkClick r:id="rId12" action="ppaction://hlinksldjump"/>
              </a:rPr>
              <a:t>С9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12. Токарный станок       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13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13" action="ppaction://hlinksldjump"/>
              </a:rPr>
              <a:t>10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13. Фуговально-распиловочный станок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14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14" action="ppaction://hlinksldjump"/>
              </a:rPr>
              <a:t>11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14. Шпон                                                                                                                     </a:t>
            </a:r>
            <a:r>
              <a:rPr lang="en-US" sz="2000" dirty="0" smtClean="0">
                <a:cs typeface="Times New Roman" pitchFamily="18" charset="0"/>
                <a:hlinkClick r:id="rId15" action="ppaction://hlinksldjump"/>
              </a:rPr>
              <a:t>C</a:t>
            </a:r>
            <a:r>
              <a:rPr lang="ru-RU" sz="2000" dirty="0" smtClean="0">
                <a:cs typeface="Times New Roman" pitchFamily="18" charset="0"/>
                <a:hlinkClick r:id="rId15" action="ppaction://hlinksldjump"/>
              </a:rPr>
              <a:t>12</a:t>
            </a:r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15. Использование отходов от производства </a:t>
            </a:r>
            <a:r>
              <a:rPr lang="ru-RU" sz="2000" smtClean="0">
                <a:cs typeface="Times New Roman" pitchFamily="18" charset="0"/>
              </a:rPr>
              <a:t>пиломатериалов                   </a:t>
            </a:r>
            <a:r>
              <a:rPr lang="ru-RU" sz="2000" smtClean="0">
                <a:hlinkClick r:id="rId16" action="ppaction://hlinksldjump"/>
              </a:rPr>
              <a:t>С13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Столярный верстак</a:t>
            </a:r>
            <a:endParaRPr lang="ru-RU" b="1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321039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1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0" y="1098813"/>
            <a:ext cx="6324406" cy="449042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75097" y="1844824"/>
            <a:ext cx="3347864" cy="40719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1. Крышка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2. Отверстия для клиньев</a:t>
            </a:r>
            <a:endParaRPr lang="ru-RU" sz="2000" b="1" baseline="0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3. Лоток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4. Задний зажим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5. Подверстачье</a:t>
            </a:r>
            <a:endParaRPr lang="ru-RU" sz="2000" b="1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6. Передний зажим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Ручной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cs typeface="Times New Roman" pitchFamily="18" charset="0"/>
              </a:rPr>
              <a:t>электроинструмент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24288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143116"/>
            <a:ext cx="2524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357298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Пила дисковая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143504" y="1428736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Ручная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 электродрель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4357694"/>
            <a:ext cx="3643338" cy="22860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1. Передняя рукоятка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2. </a:t>
            </a:r>
            <a:r>
              <a:rPr lang="ru-RU" sz="2000" b="1" baseline="0" dirty="0" smtClean="0">
                <a:ea typeface="+mj-ea"/>
                <a:cs typeface="Times New Roman" pitchFamily="18" charset="0"/>
              </a:rPr>
              <a:t>Кожух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3. Задняя рукоятка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4. Электродвигатель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5. Опорная</a:t>
            </a:r>
            <a:r>
              <a:rPr lang="ru-RU" sz="2000" b="1" dirty="0" smtClean="0">
                <a:ea typeface="+mj-ea"/>
                <a:cs typeface="Times New Roman" pitchFamily="18" charset="0"/>
              </a:rPr>
              <a:t> панель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6. Шарнир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7. Подвижная часть кожуха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8. Дисковая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 пила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86314" y="4429132"/>
            <a:ext cx="3643338" cy="22860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1. Отверстие под ключ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2.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Патрон с кулачками</a:t>
            </a:r>
            <a:endParaRPr lang="ru-RU" sz="2000" b="1" baseline="0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3. Выключатель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4. Выключатель фиксатора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5. Ручка</a:t>
            </a:r>
            <a:endParaRPr lang="ru-RU" sz="2000" b="1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6. Кабель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 питания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00392" y="214290"/>
            <a:ext cx="82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2.1</a:t>
            </a:r>
            <a:endParaRPr lang="ru-RU" dirty="0"/>
          </a:p>
        </p:txBody>
      </p:sp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8067771" y="6092327"/>
            <a:ext cx="723762" cy="5212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Ручной электроинструмент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261937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857364"/>
            <a:ext cx="2928958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285860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err="1" smtClean="0">
                <a:latin typeface="+mj-lt"/>
                <a:ea typeface="+mj-ea"/>
                <a:cs typeface="Times New Roman" pitchFamily="18" charset="0"/>
              </a:rPr>
              <a:t>Электрорубанок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1285860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Электролобзик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8596" y="4246558"/>
            <a:ext cx="3643338" cy="22860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1. Передняя рукоятка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2. </a:t>
            </a:r>
            <a:r>
              <a:rPr lang="ru-RU" sz="2000" b="1" baseline="0" dirty="0" smtClean="0">
                <a:ea typeface="+mj-ea"/>
                <a:cs typeface="Times New Roman" pitchFamily="18" charset="0"/>
              </a:rPr>
              <a:t>Крышка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3. Электродвигатель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4. Рукоятка</a:t>
            </a:r>
            <a:r>
              <a:rPr lang="ru-RU" sz="2000" b="1" dirty="0" smtClean="0">
                <a:ea typeface="+mj-ea"/>
                <a:cs typeface="Times New Roman" pitchFamily="18" charset="0"/>
              </a:rPr>
              <a:t> с выключателем панели</a:t>
            </a:r>
            <a:endParaRPr lang="ru-RU" sz="2000" b="1" baseline="0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5. Корпус</a:t>
            </a:r>
            <a:endParaRPr lang="ru-RU" sz="2000" b="1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6. Ременная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 передача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786314" y="4071942"/>
            <a:ext cx="3643338" cy="22860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ea typeface="+mj-ea"/>
                <a:cs typeface="Times New Roman" pitchFamily="18" charset="0"/>
              </a:rPr>
              <a:t>1. Привод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2. Электродвигатель</a:t>
            </a:r>
            <a:endParaRPr lang="ru-RU" sz="2000" b="1" baseline="0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3. Шнур питания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4. Опорные</a:t>
            </a:r>
            <a:r>
              <a:rPr lang="ru-RU" sz="2000" b="1" dirty="0" smtClean="0">
                <a:ea typeface="+mj-ea"/>
                <a:cs typeface="Times New Roman" pitchFamily="18" charset="0"/>
              </a:rPr>
              <a:t> основания</a:t>
            </a:r>
            <a:endParaRPr lang="ru-RU" sz="2000" b="1" baseline="0" dirty="0" smtClean="0"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ea typeface="+mj-ea"/>
                <a:cs typeface="Times New Roman" pitchFamily="18" charset="0"/>
              </a:rPr>
              <a:t>5. Пильное</a:t>
            </a:r>
            <a:r>
              <a:rPr lang="ru-RU" sz="2000" b="1" dirty="0" smtClean="0">
                <a:ea typeface="+mj-ea"/>
                <a:cs typeface="Times New Roman" pitchFamily="18" charset="0"/>
              </a:rPr>
              <a:t> полотно</a:t>
            </a: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100392" y="214290"/>
            <a:ext cx="104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2.2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Пороки древесины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6143644"/>
            <a:ext cx="2057392" cy="4238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Косослой</a:t>
            </a:r>
            <a:endParaRPr lang="ru-RU" sz="24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5" name="Picture 5" descr="D:\ТЕХНОЛОГИЯ 1\творческие проекты\пороки древесины\картинки к презентации\несросш. суч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2214578" cy="12144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6" descr="D:\ТЕХНОЛОГИЯ 1\творческие проекты\пороки древесины\картинки к презентации\сросшийся суч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357430"/>
            <a:ext cx="2214578" cy="114300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286256"/>
            <a:ext cx="2214578" cy="1643074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1428728" y="3500438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Сучки</a:t>
            </a:r>
          </a:p>
        </p:txBody>
      </p:sp>
      <p:pic>
        <p:nvPicPr>
          <p:cNvPr id="10" name="Picture 5" descr="D:\ТЕХНОЛОГИЯ 1\творческие проекты\пороки древесины\картинки к презентации\свилеватост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1142984"/>
            <a:ext cx="2214578" cy="12144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4" descr="D:\ТЕХНОЛОГИЯ 1\творческие проекты\пороки древесины\картинки к презентации\свилеватость волниста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2357430"/>
            <a:ext cx="2214578" cy="114300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" name="Подзаголовок 2"/>
          <p:cNvSpPr txBox="1">
            <a:spLocks/>
          </p:cNvSpPr>
          <p:nvPr/>
        </p:nvSpPr>
        <p:spPr>
          <a:xfrm>
            <a:off x="5715008" y="3500438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Свилеватость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pic>
        <p:nvPicPr>
          <p:cNvPr id="14" name="Picture 4" descr="D:\ТЕХНОЛОГИЯ 1\творческие проекты\пороки древесины\картинки к презентации\трещины 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214818"/>
            <a:ext cx="2143140" cy="1867999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5857884" y="6143644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Трещины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sp>
        <p:nvSpPr>
          <p:cNvPr id="16" name="Управляющая кнопка: домой 15">
            <a:hlinkClick r:id="rId8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028384" y="214290"/>
            <a:ext cx="901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3.1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b="1" dirty="0" smtClean="0">
                <a:cs typeface="Times New Roman" pitchFamily="18" charset="0"/>
              </a:rPr>
              <a:t>Пороки древесины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4" name="Picture 4" descr="D:\ТЕХНОЛОГИЯ 1\творческие проекты\пороки древесины\картинки к презентации\смоляной карм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232" y="1614397"/>
            <a:ext cx="2500330" cy="236142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5" descr="D:\ТЕХНОЛОГИЯ 1\творческие проекты\пороки древесины\картинки к презентации\рак плод.дере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5566" y="4143380"/>
            <a:ext cx="2500330" cy="2071702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85531" y="1082691"/>
            <a:ext cx="3600400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Смоляные кармашки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285852" y="6148774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Рак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pic>
        <p:nvPicPr>
          <p:cNvPr id="8" name="Picture 4" descr="D:\ТЕХНОЛОГИЯ 1\творческие проекты\пороки древесины\картинки к презентации\гни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080" y="1556792"/>
            <a:ext cx="2637475" cy="2290465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5634989" y="1102894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Г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ниль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Times New Roman" pitchFamily="18" charset="0"/>
            </a:endParaRPr>
          </a:p>
        </p:txBody>
      </p:sp>
      <p:pic>
        <p:nvPicPr>
          <p:cNvPr id="10" name="Picture 4" descr="D:\ТЕХНОЛОГИЯ 1\творческие проекты\пороки древесины\картинки к презентации\червоточин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666" y="4007903"/>
            <a:ext cx="2400301" cy="211791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5634989" y="6167010"/>
            <a:ext cx="2057392" cy="423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Times New Roman" pitchFamily="18" charset="0"/>
              </a:rPr>
              <a:t>Червоточины</a:t>
            </a:r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100392" y="214290"/>
            <a:ext cx="104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3.2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Строение</a:t>
            </a:r>
            <a:r>
              <a:rPr lang="ru-RU" dirty="0" smtClean="0"/>
              <a:t> </a:t>
            </a:r>
            <a:r>
              <a:rPr lang="ru-RU" b="1" dirty="0" smtClean="0">
                <a:cs typeface="Times New Roman" pitchFamily="18" charset="0"/>
              </a:rPr>
              <a:t>древесины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262" y="3109919"/>
            <a:ext cx="30575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393017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Внешнее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строение дерева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964909" y="1417301"/>
            <a:ext cx="364333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Внутреннее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строение дерева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-101704" y="3433754"/>
            <a:ext cx="4673704" cy="3009917"/>
            <a:chOff x="-101704" y="3433754"/>
            <a:chExt cx="4673704" cy="3009917"/>
          </a:xfrm>
        </p:grpSpPr>
        <p:sp>
          <p:nvSpPr>
            <p:cNvPr id="8" name="Заголовок 1"/>
            <p:cNvSpPr txBox="1">
              <a:spLocks/>
            </p:cNvSpPr>
            <p:nvPr/>
          </p:nvSpPr>
          <p:spPr>
            <a:xfrm>
              <a:off x="2000232" y="6086481"/>
              <a:ext cx="1285884" cy="3571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b="1" dirty="0" smtClean="0">
                  <a:latin typeface="+mj-lt"/>
                  <a:ea typeface="+mj-ea"/>
                  <a:cs typeface="Times New Roman" pitchFamily="18" charset="0"/>
                </a:rPr>
                <a:t>Корень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endParaRPr>
            </a:p>
          </p:txBody>
        </p:sp>
        <p:sp>
          <p:nvSpPr>
            <p:cNvPr id="13" name="Заголовок 1"/>
            <p:cNvSpPr txBox="1">
              <a:spLocks/>
            </p:cNvSpPr>
            <p:nvPr/>
          </p:nvSpPr>
          <p:spPr>
            <a:xfrm>
              <a:off x="3286116" y="4022728"/>
              <a:ext cx="1285884" cy="3571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rPr>
                <a:t>Ствол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endParaRPr>
            </a:p>
          </p:txBody>
        </p:sp>
        <p:cxnSp>
          <p:nvCxnSpPr>
            <p:cNvPr id="15" name="Соединительная линия уступом 14"/>
            <p:cNvCxnSpPr/>
            <p:nvPr/>
          </p:nvCxnSpPr>
          <p:spPr>
            <a:xfrm rot="10800000" flipV="1">
              <a:off x="2508223" y="4433886"/>
              <a:ext cx="1857388" cy="357190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Левая фигурная скобка 19"/>
            <p:cNvSpPr/>
            <p:nvPr/>
          </p:nvSpPr>
          <p:spPr>
            <a:xfrm>
              <a:off x="1184180" y="3433754"/>
              <a:ext cx="285752" cy="1357322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Заголовок 1"/>
            <p:cNvSpPr txBox="1">
              <a:spLocks/>
            </p:cNvSpPr>
            <p:nvPr/>
          </p:nvSpPr>
          <p:spPr>
            <a:xfrm>
              <a:off x="-101704" y="4025113"/>
              <a:ext cx="1285884" cy="35719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j-ea"/>
                  <a:cs typeface="Times New Roman" pitchFamily="18" charset="0"/>
                </a:rPr>
                <a:t>Крона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107785" y="2774948"/>
            <a:ext cx="3500462" cy="3214710"/>
            <a:chOff x="5429256" y="1857364"/>
            <a:chExt cx="3500462" cy="321471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29256" y="2214554"/>
              <a:ext cx="2066925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"/>
            <p:cNvGrpSpPr/>
            <p:nvPr/>
          </p:nvGrpSpPr>
          <p:grpSpPr>
            <a:xfrm>
              <a:off x="5643570" y="1857364"/>
              <a:ext cx="3286148" cy="3214710"/>
              <a:chOff x="5643570" y="1857364"/>
              <a:chExt cx="3286148" cy="3214710"/>
            </a:xfrm>
          </p:grpSpPr>
          <p:sp>
            <p:nvSpPr>
              <p:cNvPr id="22" name="Заголовок 1"/>
              <p:cNvSpPr txBox="1">
                <a:spLocks/>
              </p:cNvSpPr>
              <p:nvPr/>
            </p:nvSpPr>
            <p:spPr>
              <a:xfrm>
                <a:off x="5643570" y="1857364"/>
                <a:ext cx="1285884" cy="35719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Times New Roman" pitchFamily="18" charset="0"/>
                  </a:rPr>
                  <a:t>Годичные кольца</a:t>
                </a:r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endParaRPr>
              </a:p>
            </p:txBody>
          </p:sp>
          <p:sp>
            <p:nvSpPr>
              <p:cNvPr id="23" name="Заголовок 1"/>
              <p:cNvSpPr txBox="1">
                <a:spLocks/>
              </p:cNvSpPr>
              <p:nvPr/>
            </p:nvSpPr>
            <p:spPr>
              <a:xfrm>
                <a:off x="7358082" y="2428868"/>
                <a:ext cx="1285884" cy="35719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Times New Roman" pitchFamily="18" charset="0"/>
                  </a:rPr>
                  <a:t>Кора</a:t>
                </a:r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endParaRPr>
              </a:p>
            </p:txBody>
          </p:sp>
          <p:sp>
            <p:nvSpPr>
              <p:cNvPr id="24" name="Заголовок 1"/>
              <p:cNvSpPr txBox="1">
                <a:spLocks/>
              </p:cNvSpPr>
              <p:nvPr/>
            </p:nvSpPr>
            <p:spPr>
              <a:xfrm>
                <a:off x="7500958" y="3429000"/>
                <a:ext cx="1285884" cy="35719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Times New Roman" pitchFamily="18" charset="0"/>
                  </a:rPr>
                  <a:t>Ядро</a:t>
                </a:r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endParaRPr>
              </a:p>
            </p:txBody>
          </p:sp>
          <p:sp>
            <p:nvSpPr>
              <p:cNvPr id="25" name="Заголовок 1"/>
              <p:cNvSpPr txBox="1">
                <a:spLocks/>
              </p:cNvSpPr>
              <p:nvPr/>
            </p:nvSpPr>
            <p:spPr>
              <a:xfrm>
                <a:off x="7358082" y="4143380"/>
                <a:ext cx="1571636" cy="35719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Times New Roman" pitchFamily="18" charset="0"/>
                  </a:rPr>
                  <a:t>Сердцевина</a:t>
                </a:r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endParaRPr>
              </a:p>
            </p:txBody>
          </p:sp>
          <p:sp>
            <p:nvSpPr>
              <p:cNvPr id="26" name="Заголовок 1"/>
              <p:cNvSpPr txBox="1">
                <a:spLocks/>
              </p:cNvSpPr>
              <p:nvPr/>
            </p:nvSpPr>
            <p:spPr>
              <a:xfrm>
                <a:off x="6500826" y="4714884"/>
                <a:ext cx="1285884" cy="35719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j-lt"/>
                    <a:ea typeface="+mj-ea"/>
                    <a:cs typeface="Times New Roman" pitchFamily="18" charset="0"/>
                  </a:rPr>
                  <a:t>Заболонь</a:t>
                </a:r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Times New Roman" pitchFamily="18" charset="0"/>
                </a:endParaRPr>
              </a:p>
            </p:txBody>
          </p:sp>
        </p:grpSp>
      </p:grpSp>
      <p:sp>
        <p:nvSpPr>
          <p:cNvPr id="17" name="Управляющая кнопка: домой 16">
            <a:hlinkClick r:id="rId4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8172400" y="214290"/>
            <a:ext cx="757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cs typeface="Times New Roman" pitchFamily="18" charset="0"/>
              </a:rPr>
              <a:t>Пиломатериалы</a:t>
            </a:r>
            <a:endParaRPr lang="ru-RU" b="1" dirty="0">
              <a:cs typeface="Times New Roman" pitchFamily="18" charset="0"/>
            </a:endParaRPr>
          </a:p>
        </p:txBody>
      </p:sp>
      <p:pic>
        <p:nvPicPr>
          <p:cNvPr id="7" name="Picture 7" descr="img03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5984" y="1785926"/>
            <a:ext cx="4643470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1357290" y="2500306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57158" y="2285992"/>
            <a:ext cx="20590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Брус </a:t>
            </a:r>
            <a:endParaRPr lang="en-US" sz="2000" b="1" dirty="0" smtClean="0">
              <a:latin typeface="+mj-lt"/>
              <a:cs typeface="Times New Roman" pitchFamily="18" charset="0"/>
            </a:endParaRPr>
          </a:p>
          <a:p>
            <a:r>
              <a:rPr lang="ru-RU" sz="2000" b="1" dirty="0" err="1" smtClean="0">
                <a:latin typeface="+mj-lt"/>
                <a:cs typeface="Times New Roman" pitchFamily="18" charset="0"/>
              </a:rPr>
              <a:t>четырёхкантный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3929058" y="2143116"/>
            <a:ext cx="85805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14678" y="1428736"/>
            <a:ext cx="2216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Брус </a:t>
            </a:r>
            <a:r>
              <a:rPr lang="ru-RU" sz="2000" b="1" dirty="0" err="1" smtClean="0">
                <a:latin typeface="+mj-lt"/>
                <a:cs typeface="Times New Roman" pitchFamily="18" charset="0"/>
              </a:rPr>
              <a:t>двухкантный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>
            <a:off x="6357950" y="2285992"/>
            <a:ext cx="1143008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6786578" y="2500306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7429520" y="2285992"/>
            <a:ext cx="959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Бруски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2844" y="3786190"/>
            <a:ext cx="19646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Обрезная доска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2000232" y="3929066"/>
            <a:ext cx="857256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2000232" y="3786190"/>
            <a:ext cx="1500198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0800000">
            <a:off x="5786446" y="3929066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171985" y="3571876"/>
            <a:ext cx="19720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Необрезная доска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5072074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Пластина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1500166" y="5286388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4144166" y="5786454"/>
            <a:ext cx="71358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3714744" y="6072206"/>
            <a:ext cx="14616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Четвертина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rot="10800000">
            <a:off x="6000760" y="5143512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7358082" y="5000636"/>
            <a:ext cx="12144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+mj-lt"/>
                <a:cs typeface="Times New Roman" pitchFamily="18" charset="0"/>
              </a:rPr>
              <a:t>Горбыль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sp>
        <p:nvSpPr>
          <p:cNvPr id="22" name="Управляющая кнопка: домой 21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642942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157992" y="214290"/>
            <a:ext cx="771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</TotalTime>
  <Words>523</Words>
  <Application>Microsoft Office PowerPoint</Application>
  <PresentationFormat>Экран (4:3)</PresentationFormat>
  <Paragraphs>180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</vt:lpstr>
      <vt:lpstr>Содержание</vt:lpstr>
      <vt:lpstr>Столярный верстак</vt:lpstr>
      <vt:lpstr>Ручной электроинструмент</vt:lpstr>
      <vt:lpstr>Ручной электроинструмент</vt:lpstr>
      <vt:lpstr>Пороки древесины</vt:lpstr>
      <vt:lpstr>Пороки древесины</vt:lpstr>
      <vt:lpstr>Строение древесины</vt:lpstr>
      <vt:lpstr>Пиломатериалы</vt:lpstr>
      <vt:lpstr>Элементы пиломатериалов </vt:lpstr>
      <vt:lpstr>Основные разрезы ствола</vt:lpstr>
      <vt:lpstr>Заточной станок</vt:lpstr>
      <vt:lpstr>Сверлильный станок</vt:lpstr>
      <vt:lpstr>Токарный станок</vt:lpstr>
      <vt:lpstr>Фуговально-распиловочный станок</vt:lpstr>
      <vt:lpstr>Шпон</vt:lpstr>
      <vt:lpstr>Использование отходов от производства пиломатериалов</vt:lpstr>
      <vt:lpstr>Источники: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Пороки древесины</dc:title>
  <dc:creator>Пользователь</dc:creator>
  <cp:lastModifiedBy>Коновалова</cp:lastModifiedBy>
  <cp:revision>86</cp:revision>
  <cp:lastPrinted>2018-02-14T14:40:48Z</cp:lastPrinted>
  <dcterms:created xsi:type="dcterms:W3CDTF">2018-01-17T17:24:54Z</dcterms:created>
  <dcterms:modified xsi:type="dcterms:W3CDTF">2018-02-14T14:41:34Z</dcterms:modified>
</cp:coreProperties>
</file>