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3" r:id="rId3"/>
    <p:sldId id="257" r:id="rId4"/>
    <p:sldId id="264" r:id="rId5"/>
    <p:sldId id="266" r:id="rId6"/>
    <p:sldId id="267" r:id="rId7"/>
    <p:sldId id="268" r:id="rId8"/>
    <p:sldId id="265" r:id="rId9"/>
    <p:sldId id="269" r:id="rId10"/>
    <p:sldId id="315" r:id="rId11"/>
    <p:sldId id="314" r:id="rId12"/>
    <p:sldId id="272" r:id="rId13"/>
    <p:sldId id="316" r:id="rId14"/>
    <p:sldId id="33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C2C679-FAEB-4A51-86D3-0F9D3E374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02A4C5-43D2-43A3-B076-6911C41B1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D562A7-FA01-42DE-AEB2-9158B3CA6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5C53A-12C8-4210-892E-EC7FCE3181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921328"/>
      </p:ext>
    </p:extLst>
  </p:cSld>
  <p:clrMapOvr>
    <a:masterClrMapping/>
  </p:clrMapOvr>
  <p:transition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74807-1853-4DB4-9AEB-E0B3620BE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1D68C-6985-4852-A99A-34F41930C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591FE-98D3-4731-8C47-22E0319F1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1C466-5D84-4EBE-82B4-F3B755BAD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769847"/>
      </p:ext>
    </p:extLst>
  </p:cSld>
  <p:clrMapOvr>
    <a:masterClrMapping/>
  </p:clrMapOvr>
  <p:transition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34C43-2E01-4234-BFAE-9EC278E45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F2E3F3-A659-45AD-BE57-088B6860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31ED0-8345-44C8-827A-4CD3A6E00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B72CD-83B8-410F-B852-06527D5F3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002446"/>
      </p:ext>
    </p:extLst>
  </p:cSld>
  <p:clrMapOvr>
    <a:masterClrMapping/>
  </p:clrMapOvr>
  <p:transition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56FD6-FF7A-4239-8641-1EC6FCDA7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13C98-1594-45C8-816E-4B8315870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7DC53-15F9-4046-BC73-CCE65C148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B28E8-3431-4A1D-9D91-43FB155041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173102"/>
      </p:ext>
    </p:extLst>
  </p:cSld>
  <p:clrMapOvr>
    <a:masterClrMapping/>
  </p:clrMapOvr>
  <p:transition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D46D30B-81D9-4041-9956-858DE768B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5F6A98-574F-43BC-A0B0-AA9AFFE09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4505A7F-0253-4A3B-B9DB-9E454639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89D8-F825-4ADC-AB32-FA014E7AC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204554"/>
      </p:ext>
    </p:extLst>
  </p:cSld>
  <p:clrMapOvr>
    <a:masterClrMapping/>
  </p:clrMapOvr>
  <p:transition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AEF6F5-563F-4366-B9B1-1C9453E0B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BFA77C-D5D5-4E9E-A3B2-17B24EF87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45DD4-57B4-4DEF-BA9B-98B803EC0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F643C-23D3-44AC-A508-26991FCE31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247099"/>
      </p:ext>
    </p:extLst>
  </p:cSld>
  <p:clrMapOvr>
    <a:masterClrMapping/>
  </p:clrMapOvr>
  <p:transition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4CEBA5-6E1C-479D-A74A-3BA170559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07C7D7-C681-4529-BE60-0A9D600E2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E680B3-2496-4ECA-B818-4523D8DA9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8A4AC-8347-4AD7-A284-AEE2C974C4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17359"/>
      </p:ext>
    </p:extLst>
  </p:cSld>
  <p:clrMapOvr>
    <a:masterClrMapping/>
  </p:clrMapOvr>
  <p:transition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F1CC8-F64B-4282-86D3-EB873EB36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0BBE1-5F44-49F4-8D50-E79387858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8C587-F6DB-4000-89F6-C6E7B63F7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B6E94-7D34-4E7E-A2BF-B7C075C86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438779"/>
      </p:ext>
    </p:extLst>
  </p:cSld>
  <p:clrMapOvr>
    <a:masterClrMapping/>
  </p:clrMapOvr>
  <p:transition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6F4F8B-97E9-4A8B-BCAF-8F6220F08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EC9F70-FCB6-4F30-B883-C7DA83657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68F12F-5A20-4F55-8E85-0F7923EE4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733F7-A21E-4437-9BF7-BD795422D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693248"/>
      </p:ext>
    </p:extLst>
  </p:cSld>
  <p:clrMapOvr>
    <a:masterClrMapping/>
  </p:clrMapOvr>
  <p:transition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D5F384-B551-4B0E-BE09-5E1BC95A8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16AB7E-2A78-4DF7-B0AD-90C62F892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067BF0-9A5C-4940-8CBE-7218A7DD5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5E9A2-7124-4B6C-9728-5861D5F4F2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804789"/>
      </p:ext>
    </p:extLst>
  </p:cSld>
  <p:clrMapOvr>
    <a:masterClrMapping/>
  </p:clrMapOvr>
  <p:transition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5BCDF6-A4A6-464F-98AA-43F11B0AF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23F2F3-193F-4C47-94FC-A16B598E5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96B8FD-2410-4044-9536-7A5C44476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20137-A78B-46F5-A8DE-80D3348FE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72191"/>
      </p:ext>
    </p:extLst>
  </p:cSld>
  <p:clrMapOvr>
    <a:masterClrMapping/>
  </p:clrMapOvr>
  <p:transition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6B912-B9EF-4EDB-8753-BE58418C8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A332C-A875-4FD0-84A5-CB6EF83AE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E5D9F-46DE-44E5-A918-47DD996C5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278B7-F82F-4A67-A776-96494D5A91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037423"/>
      </p:ext>
    </p:extLst>
  </p:cSld>
  <p:clrMapOvr>
    <a:masterClrMapping/>
  </p:clrMapOvr>
  <p:transition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07CFF-6856-4F71-93EB-803BDE755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391CF-5ED2-4E3C-9912-3AB63B59F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B8197-3604-45B3-9A99-B8A67FA6C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A8D57-59CB-4F0F-97C6-AD49824AE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287247"/>
      </p:ext>
    </p:extLst>
  </p:cSld>
  <p:clrMapOvr>
    <a:masterClrMapping/>
  </p:clrMapOvr>
  <p:transition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80106D-0649-4490-9AD3-D89463E94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934754-11A2-4787-B27A-9F9990209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2F6DBC-9D1E-437E-9660-7A3D0D4360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4E416B-EDEB-4031-A387-79D5A739C4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C68592-544D-4665-8F61-140119F7EB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BAF5D1E-03A0-42B4-8E41-42C71B25B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3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ransition advTm="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2458CF-9541-4F95-A7EC-A71B4AEED5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56" y="2190045"/>
            <a:ext cx="3149599" cy="3770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CA6158-3729-47BC-B8FE-E5BE19895CB8}"/>
              </a:ext>
            </a:extLst>
          </p:cNvPr>
          <p:cNvSpPr txBox="1"/>
          <p:nvPr/>
        </p:nvSpPr>
        <p:spPr>
          <a:xfrm>
            <a:off x="2709334" y="455712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«Сталинградская битва в цифрах»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54E2A-B8E6-4125-B849-26EC7F083182}"/>
              </a:ext>
            </a:extLst>
          </p:cNvPr>
          <p:cNvSpPr txBox="1"/>
          <p:nvPr/>
        </p:nvSpPr>
        <p:spPr>
          <a:xfrm>
            <a:off x="1636889" y="1813925"/>
            <a:ext cx="6096000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некоторые факты истории Сталинградской битвы сквозь призму квадратных уравнений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DBAA4E9-9D3C-4580-A1B2-C1B09883C5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66989" y="228600"/>
            <a:ext cx="7799387" cy="1544638"/>
          </a:xfrm>
        </p:spPr>
        <p:txBody>
          <a:bodyPr/>
          <a:lstStyle/>
          <a:p>
            <a:pPr eaLnBrk="1" hangingPunct="1"/>
            <a:br>
              <a:rPr lang="ru-RU" altLang="ru-RU" sz="2800" b="1" u="sng"/>
            </a:br>
            <a:br>
              <a:rPr lang="ru-RU" altLang="ru-RU" sz="2800" b="1" u="sng"/>
            </a:br>
            <a:r>
              <a:rPr lang="ru-RU" altLang="ru-RU" sz="3200" b="1" u="sng">
                <a:solidFill>
                  <a:srgbClr val="800000"/>
                </a:solidFill>
              </a:rPr>
              <a:t>2 февраля 1943 г. в 16 часов историческая Сталинградская битва закончилась</a:t>
            </a:r>
            <a:br>
              <a:rPr lang="ru-RU" altLang="ru-RU" sz="3200" b="1" u="sng">
                <a:solidFill>
                  <a:schemeClr val="folHlink"/>
                </a:solidFill>
              </a:rPr>
            </a:br>
            <a:br>
              <a:rPr lang="ru-RU" altLang="ru-RU" sz="2800" b="1" u="sng"/>
            </a:br>
            <a:endParaRPr lang="ru-RU" altLang="ru-RU" sz="40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36709BA-BC4E-471E-B3E4-5C172E0B05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66989" y="1773238"/>
            <a:ext cx="7850187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Начало коренного перелома в ходе войны, стратегическая инициатива перешла в руки советских войск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Красная армия впервые осуществила наступательную операцию группы фронтов по окружению и уничтожению крупной вражеской группировки.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Гибель лучших немецких войск под Сталинградом вызвала упадок морального духа солдат Германии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Победа в Сталинграде вызвала подъем национально-освободительного движения в странах порабощенных фашистами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Возрос международный авторитет СССР, это являлось важным фактором дальнейшего укрепления антигитлеровской коалиции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</p:txBody>
      </p:sp>
    </p:spTree>
  </p:cSld>
  <p:clrMapOvr>
    <a:masterClrMapping/>
  </p:clrMapOvr>
  <p:transition advTm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1677091F-10B5-40F2-A999-870531BDD4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188914"/>
            <a:ext cx="8540750" cy="490537"/>
          </a:xfrm>
        </p:spPr>
        <p:txBody>
          <a:bodyPr/>
          <a:lstStyle/>
          <a:p>
            <a:pPr eaLnBrk="1" hangingPunct="1"/>
            <a:r>
              <a:rPr lang="ru-RU" altLang="ru-RU" sz="4000" u="sng">
                <a:solidFill>
                  <a:schemeClr val="folHlink"/>
                </a:solidFill>
              </a:rPr>
              <a:t>«</a:t>
            </a:r>
            <a:r>
              <a:rPr lang="ru-RU" altLang="ru-RU" sz="4000" b="1" u="sng">
                <a:solidFill>
                  <a:srgbClr val="800000"/>
                </a:solidFill>
              </a:rPr>
              <a:t>Город-герой»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80247F4-C2E7-447A-96D6-3A885FD2D4E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95551" y="765176"/>
            <a:ext cx="4176713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10 ноября 1961 г. Президиум Верховного Совета РСФСР постановил переименовать</a:t>
            </a:r>
            <a:r>
              <a:rPr lang="ru-RU" altLang="ru-RU" sz="2000"/>
              <a:t> </a:t>
            </a:r>
            <a:r>
              <a:rPr lang="ru-RU" altLang="ru-RU" sz="2400" b="1">
                <a:solidFill>
                  <a:srgbClr val="800000"/>
                </a:solidFill>
              </a:rPr>
              <a:t>город Сталинград в город Волгоград.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 8 мая 1965 г. Президиум Верховного Совета СССР издал Указ об утверждении Положения о почетном звании,  в этот же день с вручением ордена Ленина и медали «Золотая Звезда» оно было присвоено городу </a:t>
            </a:r>
            <a:r>
              <a:rPr lang="ru-RU" altLang="ru-RU" sz="2400" b="1" u="sng">
                <a:solidFill>
                  <a:srgbClr val="800000"/>
                </a:solidFill>
              </a:rPr>
              <a:t>Волгограду</a:t>
            </a:r>
            <a:r>
              <a:rPr lang="ru-RU" altLang="ru-RU" sz="2400" b="1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45060" name="Rectangle 10">
            <a:extLst>
              <a:ext uri="{FF2B5EF4-FFF2-40B4-BE49-F238E27FC236}">
                <a16:creationId xmlns:a16="http://schemas.microsoft.com/office/drawing/2014/main" id="{F49E2326-D2F3-4B09-BA88-EF1635F456C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7032626" y="1268414"/>
            <a:ext cx="1584325" cy="10810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   Орден </a:t>
            </a:r>
            <a:r>
              <a:rPr lang="en-US" altLang="ru-RU" sz="2400"/>
              <a:t>  </a:t>
            </a:r>
            <a:r>
              <a:rPr lang="ru-RU" altLang="ru-RU" sz="2400"/>
              <a:t>Ленина        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                  </a:t>
            </a:r>
          </a:p>
        </p:txBody>
      </p:sp>
      <p:sp>
        <p:nvSpPr>
          <p:cNvPr id="45061" name="Rectangle 11">
            <a:extLst>
              <a:ext uri="{FF2B5EF4-FFF2-40B4-BE49-F238E27FC236}">
                <a16:creationId xmlns:a16="http://schemas.microsoft.com/office/drawing/2014/main" id="{C843C327-7DA1-4374-AF13-342FA142AF5D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69026" y="3924300"/>
            <a:ext cx="4041775" cy="21717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          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           </a:t>
            </a:r>
          </a:p>
        </p:txBody>
      </p:sp>
      <p:pic>
        <p:nvPicPr>
          <p:cNvPr id="45062" name="Picture 7" descr="2">
            <a:extLst>
              <a:ext uri="{FF2B5EF4-FFF2-40B4-BE49-F238E27FC236}">
                <a16:creationId xmlns:a16="http://schemas.microsoft.com/office/drawing/2014/main" id="{AEC8B06A-743C-4FCB-B5B6-376289A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260350"/>
            <a:ext cx="160496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1">
            <a:extLst>
              <a:ext uri="{FF2B5EF4-FFF2-40B4-BE49-F238E27FC236}">
                <a16:creationId xmlns:a16="http://schemas.microsoft.com/office/drawing/2014/main" id="{97860126-1CBD-4780-8F9E-82388576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500439"/>
            <a:ext cx="1595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14">
            <a:extLst>
              <a:ext uri="{FF2B5EF4-FFF2-40B4-BE49-F238E27FC236}">
                <a16:creationId xmlns:a16="http://schemas.microsoft.com/office/drawing/2014/main" id="{EE9FD1FB-6059-4DE0-8DFA-358B0595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4235450"/>
            <a:ext cx="172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0000"/>
            </a:pPr>
            <a:r>
              <a:rPr lang="ru-RU" altLang="ru-RU"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Медаль    "Золотая Звезда"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7E753BC2-29A4-4643-B3B6-C2019DD8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" y="146755"/>
            <a:ext cx="12126306" cy="63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71"/>
      </p:ext>
    </p:extLst>
  </p:cSld>
  <p:clrMapOvr>
    <a:masterClrMapping/>
  </p:clrMapOvr>
  <p:transition advTm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4BD37F9-0F18-44BE-9B97-E6B250B7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26" y="248355"/>
            <a:ext cx="7909748" cy="59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20759"/>
      </p:ext>
    </p:extLst>
  </p:cSld>
  <p:clrMapOvr>
    <a:masterClrMapping/>
  </p:clrMapOvr>
  <p:transition advTm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>
            <a:extLst>
              <a:ext uri="{FF2B5EF4-FFF2-40B4-BE49-F238E27FC236}">
                <a16:creationId xmlns:a16="http://schemas.microsoft.com/office/drawing/2014/main" id="{83AD4556-0477-41C4-9DA1-C59AE496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60350"/>
            <a:ext cx="76327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Второе февраля – Победа в Сталинградской битве!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Курган, скульптура Матери-Отчизны, тишина…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И как в немом… и чёрно-белом, старом фильме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Печален шаг Потомков… Сердце… и Душа…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Здесь не чеканят шаг. Здесь всё открыто…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Идут и Ветераны, Деды и Отцы…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И преклоняются к Фамилиям убитых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За Жизнь что после… Матери… Сыны…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Звенят Медали… Алые гвоздики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На мрамор Памяти от всех Живых!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И Русское, извечное Простите…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На склоне… в Храме Всех Святых…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Минута длится… в Слёзы верить…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И Жизнь, как Покаяние – длинна!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А Подвиг Ваш… конечно не измерить…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800000"/>
                </a:solidFill>
              </a:rPr>
              <a:t>Всё потому… что Родина… Одна!</a:t>
            </a:r>
          </a:p>
        </p:txBody>
      </p:sp>
    </p:spTree>
  </p:cSld>
  <p:clrMapOvr>
    <a:masterClrMapping/>
  </p:clrMapOvr>
  <p:transition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709951-A47C-4C0E-B30C-22E58024E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4" y="549275"/>
            <a:ext cx="7127875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800000"/>
                </a:solidFill>
              </a:rPr>
              <a:t>С т а л и н г р а д с к а я</a:t>
            </a:r>
            <a:br>
              <a:rPr lang="ru-RU" altLang="ru-RU" b="1">
                <a:solidFill>
                  <a:srgbClr val="800000"/>
                </a:solidFill>
              </a:rPr>
            </a:br>
            <a:r>
              <a:rPr lang="ru-RU" altLang="ru-RU" b="1">
                <a:solidFill>
                  <a:srgbClr val="800000"/>
                </a:solidFill>
              </a:rPr>
              <a:t>б и т в а</a:t>
            </a:r>
            <a:endParaRPr lang="ru-RU" altLang="ru-RU">
              <a:solidFill>
                <a:srgbClr val="8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333F10-B4A2-414F-9491-C2D68963A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0" y="1916114"/>
            <a:ext cx="6985000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Подзаголовок слайда</a:t>
            </a:r>
          </a:p>
        </p:txBody>
      </p:sp>
      <p:pic>
        <p:nvPicPr>
          <p:cNvPr id="2052" name="Picture 11">
            <a:extLst>
              <a:ext uri="{FF2B5EF4-FFF2-40B4-BE49-F238E27FC236}">
                <a16:creationId xmlns:a16="http://schemas.microsoft.com/office/drawing/2014/main" id="{6FF6BE9C-7C18-41E7-9852-B279E20D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1701801"/>
            <a:ext cx="784066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>
            <a:extLst>
              <a:ext uri="{FF2B5EF4-FFF2-40B4-BE49-F238E27FC236}">
                <a16:creationId xmlns:a16="http://schemas.microsoft.com/office/drawing/2014/main" id="{F3BBAA36-DE8D-4832-84A1-0DF9419C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589589"/>
            <a:ext cx="7850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FF0000"/>
                </a:solidFill>
              </a:rPr>
              <a:t>17 июля 1942 год -2 февраля 1943 год</a:t>
            </a:r>
          </a:p>
        </p:txBody>
      </p:sp>
    </p:spTree>
  </p:cSld>
  <p:clrMapOvr>
    <a:masterClrMapping/>
  </p:clrMapOvr>
  <p:transition advTm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20E87B4D-4820-4ACC-BFD6-4BEB6292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22" y="0"/>
            <a:ext cx="8432800" cy="676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98830"/>
      </p:ext>
    </p:extLst>
  </p:cSld>
  <p:clrMapOvr>
    <a:masterClrMapping/>
  </p:clrMapOvr>
  <p:transition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13C046-9C5A-4B77-9267-0644C7EC3A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" y="126470"/>
            <a:ext cx="9709361" cy="6612997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9B943-A501-46F1-B605-572972E6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71" y="1693333"/>
            <a:ext cx="4521634" cy="32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7140"/>
      </p:ext>
    </p:extLst>
  </p:cSld>
  <p:clrMapOvr>
    <a:masterClrMapping/>
  </p:clrMapOvr>
  <p:transition advTm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DC99150-F829-490B-877B-3644E660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10272888" cy="68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8191"/>
      </p:ext>
    </p:extLst>
  </p:cSld>
  <p:clrMapOvr>
    <a:masterClrMapping/>
  </p:clrMapOvr>
  <p:transition advTm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688E76AE-76CE-43CB-97EF-5047248F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89" y="237066"/>
            <a:ext cx="8511822" cy="63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48820"/>
      </p:ext>
    </p:extLst>
  </p:cSld>
  <p:clrMapOvr>
    <a:masterClrMapping/>
  </p:clrMapOvr>
  <p:transition advTm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зображение из открытых источников.">
            <a:extLst>
              <a:ext uri="{FF2B5EF4-FFF2-40B4-BE49-F238E27FC236}">
                <a16:creationId xmlns:a16="http://schemas.microsoft.com/office/drawing/2014/main" id="{02D7507E-A9D1-4F2C-90E8-7D9E5096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74685"/>
      </p:ext>
    </p:extLst>
  </p:cSld>
  <p:clrMapOvr>
    <a:masterClrMapping/>
  </p:clrMapOvr>
  <p:transition advTm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3EF367-B017-45F6-8351-4B4F6B44EF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5" y="496711"/>
            <a:ext cx="9606844" cy="6050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62987"/>
      </p:ext>
    </p:extLst>
  </p:cSld>
  <p:clrMapOvr>
    <a:masterClrMapping/>
  </p:clrMapOvr>
  <p:transition advTm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7E6C87D0-8563-4AD0-8F94-0CD4F1BE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55002"/>
      </p:ext>
    </p:extLst>
  </p:cSld>
  <p:clrMapOvr>
    <a:masterClrMapping/>
  </p:clrMapOvr>
  <p:transition advTm="0">
    <p:wipe/>
  </p:transition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327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Tahoma</vt:lpstr>
      <vt:lpstr>Times New Roman</vt:lpstr>
      <vt:lpstr>Wingdings</vt:lpstr>
      <vt:lpstr>День Победы_06</vt:lpstr>
      <vt:lpstr>Презентация PowerPoint</vt:lpstr>
      <vt:lpstr>С т а л и н г р а д с к а я б и т в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2 февраля 1943 г. в 16 часов историческая Сталинградская битва закончилась  </vt:lpstr>
      <vt:lpstr>«Город-герой»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т а л и н г р а д с к а я б и т в а</dc:title>
  <dc:creator>Константин Синяков</dc:creator>
  <cp:lastModifiedBy>Константин Синяков</cp:lastModifiedBy>
  <cp:revision>16</cp:revision>
  <dcterms:created xsi:type="dcterms:W3CDTF">2021-02-03T20:02:30Z</dcterms:created>
  <dcterms:modified xsi:type="dcterms:W3CDTF">2021-02-10T16:22:08Z</dcterms:modified>
</cp:coreProperties>
</file>