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  <p:sldMasterId id="2147483745" r:id="rId4"/>
    <p:sldMasterId id="2147483757" r:id="rId5"/>
    <p:sldMasterId id="2147483769" r:id="rId6"/>
    <p:sldMasterId id="2147483781" r:id="rId7"/>
  </p:sldMasterIdLst>
  <p:sldIdLst>
    <p:sldId id="256" r:id="rId8"/>
    <p:sldId id="259" r:id="rId9"/>
    <p:sldId id="266" r:id="rId10"/>
    <p:sldId id="260" r:id="rId11"/>
    <p:sldId id="288" r:id="rId12"/>
    <p:sldId id="289" r:id="rId13"/>
    <p:sldId id="296" r:id="rId14"/>
    <p:sldId id="303" r:id="rId15"/>
    <p:sldId id="304" r:id="rId16"/>
    <p:sldId id="290" r:id="rId17"/>
    <p:sldId id="291" r:id="rId18"/>
    <p:sldId id="301" r:id="rId19"/>
    <p:sldId id="294" r:id="rId20"/>
    <p:sldId id="302" r:id="rId21"/>
    <p:sldId id="297" r:id="rId22"/>
    <p:sldId id="298" r:id="rId23"/>
    <p:sldId id="27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FFFF66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BB477-B21A-4A6D-B2F9-B10BCB00AC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EF3B-D1FD-435D-A4C3-4150B8AAB1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414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1ED82-5AF5-4A4B-B4F6-6E6AF77EC0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1100-0D0F-4D09-B17F-3556C3E566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800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57574-A5FC-4CC9-84A3-45E9AFFBEF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1C9A-C343-4172-A962-065090289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9577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DE7B4-8D5C-4B27-B885-7BE6FFB297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82EC-7D7F-4D0E-A22C-41E43E68EA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13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3DC51-8065-4F2A-9F47-A1E72E6931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3F80-3522-453D-ADC6-36D49D4441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29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6358-DAA1-474E-8200-3F8092ED18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45D6B-B807-42F2-B072-D2B572E288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684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4D6D5-77A5-4F05-BC47-3B18788079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D95B-9237-445B-A293-01050F1777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103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CB06A-8158-469B-8C9B-70EDB988F0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3CDF7-62B1-49B6-923A-F4138A612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000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6620-A21D-485B-9600-50C40854F1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9B3B-AF43-4FC9-814B-1FAD7BF0A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224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24D40-7BF4-44FE-9165-BF4F296EDD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57E2-DF6E-4D24-9D99-3A5726AB6A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323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1DD7-3CC6-405C-8789-79CA705945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0930-16F9-4905-B776-4FECABC42B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226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BB477-B21A-4A6D-B2F9-B10BCB00AC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7EF3B-D1FD-435D-A4C3-4150B8AAB1A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0409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1ED82-5AF5-4A4B-B4F6-6E6AF77EC0E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D1100-0D0F-4D09-B17F-3556C3E5667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8646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57574-A5FC-4CC9-84A3-45E9AFFBEF7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ED1C9A-C343-4172-A962-0650902893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378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DE7B4-8D5C-4B27-B885-7BE6FFB2975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682EC-7D7F-4D0E-A22C-41E43E68EAD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0931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3DC51-8065-4F2A-9F47-A1E72E6931B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13F80-3522-453D-ADC6-36D49D4441D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140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2D6358-DAA1-474E-8200-3F8092ED18B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045D6B-B807-42F2-B072-D2B572E288C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3313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4D6D5-77A5-4F05-BC47-3B18788079E1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0D95B-9237-445B-A293-01050F1777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5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CB06A-8158-469B-8C9B-70EDB988F0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3CDF7-62B1-49B6-923A-F4138A612F7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748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26620-A21D-485B-9600-50C40854F1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39B3B-AF43-4FC9-814B-1FAD7BF0A79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39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E24D40-7BF4-44FE-9165-BF4F296EDD2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F57E2-DF6E-4D24-9D99-3A5726AB6A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6584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21DD7-3CC6-405C-8789-79CA705945D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0930-16F9-4905-B776-4FECABC42B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903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1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рямоугольник 3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ик 3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рямоугольник 4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41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Прямоугольник 55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64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рямоугольник 65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рямоугольник 66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5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1C7901-6076-4097-BAAB-7A5826DFE3E5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16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7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6A9DA6D-02B8-414E-99BD-BD0A7EA64142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024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E415B-E7C5-4722-B250-B468AF81C4CF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19027-370D-440F-933B-C0656015E046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065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13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Полилиния 14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Полилиния 12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Полилиния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олилиния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олилиния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олилиния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Полилиния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Полилиния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олилиния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24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олилиния 25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Полилиния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Прямоугольник 6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Прямоугольник 7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8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Прямоугольник 9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Прямоугольник 10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Прямоугольник 11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29C8138-2084-4F4E-B0AF-39C8ACFD0759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2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8A8810D-F85C-4646-9120-6C9E4703D4E7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0614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811F408-4855-4544-B4D7-FB4A31FA9ACC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C9568D7-8CF5-470A-BEA2-7AFC76BA636A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731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24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15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Прямоугольник 16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17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8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9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20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21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Прямоугольник 28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29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548CEDF-68C9-4D04-A41D-C783BD7E4D66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1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1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735BE45-6D18-4662-B473-9E2EA63EF650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831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574FE-2675-4AD3-8A45-F87E445189BD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C13FD2-A1FA-476D-A670-A81D41BF99D2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92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2C5CE1D-F4DD-491C-88FE-46333799CBA2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B536AD4-2F29-4B34-BD06-D5F81987B22E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759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B9A90-9431-41B5-94CD-63E7628BC113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8D733-7771-4A31-994A-06FE95CB89C4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8104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6" name="Прямая соединительная линия 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Группа 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Прямая соединительная линия 14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15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Прямая соединительная линия 16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Группа 13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Прямая соединительная линия 10"/>
            <p:cNvCxnSpPr/>
            <p:nvPr/>
          </p:nvCxnSpPr>
          <p:spPr>
            <a:xfrm rot="16200000">
              <a:off x="6663593" y="1300308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1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2"/>
            <p:cNvCxnSpPr/>
            <p:nvPr/>
          </p:nvCxnSpPr>
          <p:spPr>
            <a:xfrm rot="5400000" flipH="1">
              <a:off x="6744513" y="1299332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Группа 17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Прямая соединительная линия 18"/>
            <p:cNvCxnSpPr/>
            <p:nvPr/>
          </p:nvCxnSpPr>
          <p:spPr>
            <a:xfrm rot="16200000">
              <a:off x="6663592" y="1300307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9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20"/>
            <p:cNvCxnSpPr/>
            <p:nvPr/>
          </p:nvCxnSpPr>
          <p:spPr>
            <a:xfrm rot="5400000" flipH="1">
              <a:off x="6744512" y="1299332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Дата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26E9090-9661-4042-B337-AD15F894C75F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20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ECBB5D3-CFA2-43B7-BABB-AAB579E85E7D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176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3ACE9-3DD5-4FEE-AC74-55FE0BF42D7B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8C6DC-F559-45E4-84FA-0CF1A176F7A8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79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9AAB4-3491-429A-9B4C-FB3257C9ABDE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C9C7-8021-4296-9DCB-163ABB87CB06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6252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3771-DF07-4DB4-847F-CE92AD3E16C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55CF9-546E-4831-B6A6-F74221132E93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1B43-4E5A-4B45-8303-718E2373C37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D715-2C16-4D48-A4DC-45140757777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695D-E748-420F-9A1B-C89F9F45E76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394-B7DF-4147-AEAC-D6FAD03911C6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9A1D-F88C-4E00-A2EB-83EEE98F221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5146-D78B-4C72-87B7-59D08BFCF89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BB1-DD50-41D2-AF5E-2C2C79AD3BB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4A18-AAFB-4D59-9CE3-221EFC3AD5E9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B083-C02C-4572-8217-92A21111FD6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3771-DF07-4DB4-847F-CE92AD3E16C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0905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55CF9-546E-4831-B6A6-F74221132E93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7170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1B43-4E5A-4B45-8303-718E2373C37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614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D715-2C16-4D48-A4DC-45140757777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1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695D-E748-420F-9A1B-C89F9F45E76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835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394-B7DF-4147-AEAC-D6FAD03911C6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4401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9A1D-F88C-4E00-A2EB-83EEE98F221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021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5146-D78B-4C72-87B7-59D08BFCF89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528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BB1-DD50-41D2-AF5E-2C2C79AD3BB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0231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4A18-AAFB-4D59-9CE3-221EFC3AD5E9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54193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B083-C02C-4572-8217-92A21111FD6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92233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E3771-DF07-4DB4-847F-CE92AD3E16C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519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655CF9-546E-4831-B6A6-F74221132E93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18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31B43-4E5A-4B45-8303-718E2373C37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64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9D715-2C16-4D48-A4DC-45140757777A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64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2695D-E748-420F-9A1B-C89F9F45E762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3174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B4394-B7DF-4147-AEAC-D6FAD03911C6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766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D9A1D-F88C-4E00-A2EB-83EEE98F221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706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65146-D78B-4C72-87B7-59D08BFCF89D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4471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1DBBB1-DD50-41D2-AF5E-2C2C79AD3BB5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33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174A18-AAFB-4D59-9CE3-221EFC3AD5E9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01668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6EB083-C02C-4572-8217-92A21111FD60}" type="slidenum">
              <a:rPr lang="ru-RU" altLang="ru-RU" smtClean="0">
                <a:solidFill>
                  <a:srgbClr val="000000"/>
                </a:solidFill>
              </a:rPr>
              <a:pPr/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485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8D9C56-951D-40E7-9669-D1C4C197F1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9263E7-9C88-443F-8D39-777C249F5A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09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8D9C56-951D-40E7-9669-D1C4C197F1F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28.01.2020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99263E7-9C88-443F-8D39-777C249F5A4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7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6" name="Текст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879633A1-6CAC-424D-A637-2F66C4F0FE88}" type="datetimeFigureOut">
              <a:rPr lang="ru-RU">
                <a:solidFill>
                  <a:srgbClr val="D6ECFF"/>
                </a:solidFill>
              </a:rPr>
              <a:pPr>
                <a:defRPr/>
              </a:pPr>
              <a:t>28.01.2020</a:t>
            </a:fld>
            <a:endParaRPr lang="ru-RU">
              <a:solidFill>
                <a:srgbClr val="D6ECFF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10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ru-RU">
              <a:solidFill>
                <a:srgbClr val="D6ECFF"/>
              </a:solidFill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2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A81D860-FE42-4C56-B7CB-7AA417762A36}" type="slidenum">
              <a:rPr lang="ru-RU">
                <a:solidFill>
                  <a:srgbClr val="D6ECFF"/>
                </a:solidFill>
              </a:rPr>
              <a:pPr>
                <a:defRPr/>
              </a:pPr>
              <a:t>‹#›</a:t>
            </a:fld>
            <a:endParaRPr lang="ru-RU">
              <a:solidFill>
                <a:srgbClr val="D6EC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989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fontAlgn="base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 2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3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fontAlgn="base">
        <a:spcBef>
          <a:spcPct val="20000"/>
        </a:spcBef>
        <a:spcAft>
          <a:spcPct val="0"/>
        </a:spcAft>
        <a:buClr>
          <a:srgbClr val="FEB80A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66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srgbClr val="073E87"/>
                </a:solidFill>
              </a:rPr>
              <a:pPr/>
              <a:t>28.01.2020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srgbClr val="073E87"/>
                </a:solidFill>
              </a:rPr>
              <a:pPr/>
              <a:t>‹#›</a:t>
            </a:fld>
            <a:endParaRPr lang="ru-RU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375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&#1041;&#1091;&#1088;&#1072;&#1090;&#1080;&#1085;&#1086;%20&#1054;&#1073;&#1088;&#1077;&#1079;&#1072;&#1085;&#1085;&#1086;&#1077;%20&#1074;&#1080;&#1076;&#1077;&#1086;.mp4" TargetMode="Externa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&#1052;&#1072;&#1090;&#1072;&#1089;&#1086;&#1074;&#1072;&#1058;&#1077;&#1093;&#1085;&#1086;&#1083;&#1086;&#1075;%20&#1082;&#1072;&#1088;&#1090;&#1072;&#1052;&#1077;&#1089;&#1090;&#1086;&#1080;&#1084;&#1077;&#1085;&#1080;&#1077;%20&#1082;&#1072;&#1082;%20&#1095;&#1072;&#1089;&#1090;&#1100;%20&#1088;&#1077;&#1095;&#1080;.doc" TargetMode="Externa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Открытый урок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Подготовила:</a:t>
            </a:r>
          </a:p>
          <a:p>
            <a:r>
              <a:rPr lang="ru-RU" dirty="0" smtClean="0"/>
              <a:t>Матасова Светлана </a:t>
            </a:r>
          </a:p>
          <a:p>
            <a:r>
              <a:rPr lang="ru-RU" dirty="0" smtClean="0"/>
              <a:t>Александровна,</a:t>
            </a:r>
          </a:p>
          <a:p>
            <a:r>
              <a:rPr lang="ru-RU" dirty="0" smtClean="0"/>
              <a:t> учитель русского языка и </a:t>
            </a:r>
          </a:p>
          <a:p>
            <a:r>
              <a:rPr lang="ru-RU" dirty="0" smtClean="0"/>
              <a:t>литературы МАОУ СОШ №15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7655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est-pesnya.ru/uploads/images/j/a/_/ja_ti_on_ona_vmeste_tselaja_stra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1"/>
            <a:ext cx="9144000" cy="695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7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106690"/>
          </a:xfrm>
        </p:spPr>
        <p:txBody>
          <a:bodyPr/>
          <a:lstStyle/>
          <a:p>
            <a:pPr algn="l"/>
            <a:r>
              <a:rPr lang="ru-RU" sz="4000" b="1" dirty="0" smtClean="0">
                <a:solidFill>
                  <a:srgbClr val="FFFF00"/>
                </a:solidFill>
              </a:rPr>
              <a:t>Морфемная игра «Собери </a:t>
            </a:r>
            <a:r>
              <a:rPr lang="ru-RU" sz="4000" b="1" dirty="0">
                <a:solidFill>
                  <a:srgbClr val="FFFF00"/>
                </a:solidFill>
              </a:rPr>
              <a:t>слово»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•	пригород</a:t>
            </a:r>
            <a:br>
              <a:rPr lang="ru-RU" sz="3600" dirty="0"/>
            </a:br>
            <a:r>
              <a:rPr lang="ru-RU" sz="3600" dirty="0"/>
              <a:t>•	тяжесть</a:t>
            </a:r>
            <a:br>
              <a:rPr lang="ru-RU" sz="3600" dirty="0"/>
            </a:br>
            <a:r>
              <a:rPr lang="ru-RU" sz="3600" dirty="0"/>
              <a:t>•	сделать</a:t>
            </a:r>
            <a:br>
              <a:rPr lang="ru-RU" sz="3600" dirty="0"/>
            </a:br>
            <a:r>
              <a:rPr lang="ru-RU" sz="3600" dirty="0"/>
              <a:t>•	удивительный</a:t>
            </a:r>
            <a:br>
              <a:rPr lang="ru-RU" sz="3600" dirty="0"/>
            </a:br>
            <a:r>
              <a:rPr lang="ru-RU" sz="3600" dirty="0"/>
              <a:t>•	</a:t>
            </a:r>
            <a:r>
              <a:rPr lang="ru-RU" sz="3600" dirty="0" smtClean="0"/>
              <a:t>отрицательный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dirty="0"/>
              <a:t>Взяв из 1-го слова </a:t>
            </a:r>
            <a:r>
              <a:rPr lang="ru-RU" sz="3600" b="1" dirty="0">
                <a:solidFill>
                  <a:srgbClr val="FF0000"/>
                </a:solidFill>
              </a:rPr>
              <a:t>приставку</a:t>
            </a:r>
            <a:r>
              <a:rPr lang="ru-RU" sz="3600" dirty="0"/>
              <a:t>, из 2-го – </a:t>
            </a:r>
            <a:r>
              <a:rPr lang="ru-RU" sz="3600" b="1" dirty="0">
                <a:solidFill>
                  <a:srgbClr val="FF0000"/>
                </a:solidFill>
              </a:rPr>
              <a:t>корень</a:t>
            </a:r>
            <a:r>
              <a:rPr lang="ru-RU" sz="3600" dirty="0"/>
              <a:t>, из 3-го – </a:t>
            </a:r>
            <a:r>
              <a:rPr lang="ru-RU" sz="3600" b="1" dirty="0">
                <a:solidFill>
                  <a:srgbClr val="FF0000"/>
                </a:solidFill>
              </a:rPr>
              <a:t>суффикс</a:t>
            </a:r>
            <a:r>
              <a:rPr lang="ru-RU" sz="3600" dirty="0"/>
              <a:t>, из 4-го – </a:t>
            </a:r>
            <a:r>
              <a:rPr lang="ru-RU" sz="3600" b="1" dirty="0">
                <a:solidFill>
                  <a:srgbClr val="FF0000"/>
                </a:solidFill>
              </a:rPr>
              <a:t>суффиксы</a:t>
            </a:r>
            <a:r>
              <a:rPr lang="ru-RU" sz="3600" dirty="0"/>
              <a:t>, из 5-го – </a:t>
            </a:r>
            <a:r>
              <a:rPr lang="ru-RU" sz="3600" b="1" dirty="0">
                <a:solidFill>
                  <a:srgbClr val="FF0000"/>
                </a:solidFill>
              </a:rPr>
              <a:t>окончание</a:t>
            </a:r>
            <a:r>
              <a:rPr lang="ru-RU" sz="3600" dirty="0"/>
              <a:t>, вы получите название 5-го разряда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07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399027" y="1553418"/>
            <a:ext cx="55975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 smtClean="0">
                <a:solidFill>
                  <a:srgbClr val="006600"/>
                </a:solidFill>
              </a:rPr>
              <a:t>Быстро </a:t>
            </a:r>
            <a:r>
              <a:rPr lang="ru-RU" altLang="ru-RU" sz="3200" dirty="0">
                <a:solidFill>
                  <a:srgbClr val="006600"/>
                </a:solidFill>
              </a:rPr>
              <a:t>встали, улыбнулись.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890838" y="2132856"/>
            <a:ext cx="4826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FF0000"/>
                </a:solidFill>
              </a:rPr>
              <a:t>Выше-выше потянулись</a:t>
            </a:r>
            <a:r>
              <a:rPr lang="ru-RU" altLang="ru-RU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2724944" y="2851150"/>
            <a:ext cx="5029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0000CC"/>
                </a:solidFill>
              </a:rPr>
              <a:t>Ну-ка, плечи распрямите,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978149" y="3409387"/>
            <a:ext cx="4321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CC0000"/>
                </a:solidFill>
              </a:rPr>
              <a:t>Поднимите, опустите.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627313" y="3988825"/>
            <a:ext cx="55276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6600CC"/>
                </a:solidFill>
              </a:rPr>
              <a:t>Вправо, влево повернитесь,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843213" y="4568262"/>
            <a:ext cx="48736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990033"/>
                </a:solidFill>
              </a:rPr>
              <a:t>Рук коленями коснитесь.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3059113" y="5880100"/>
            <a:ext cx="4360862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FF00FF"/>
                </a:solidFill>
              </a:rPr>
              <a:t>И на месте побежали.</a:t>
            </a:r>
          </a:p>
        </p:txBody>
      </p:sp>
      <p:sp>
        <p:nvSpPr>
          <p:cNvPr id="6153" name="Rectangle 9"/>
          <p:cNvSpPr>
            <a:spLocks noChangeArrowheads="1"/>
          </p:cNvSpPr>
          <p:nvPr/>
        </p:nvSpPr>
        <p:spPr bwMode="auto">
          <a:xfrm>
            <a:off x="2771775" y="5170488"/>
            <a:ext cx="5526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dirty="0">
                <a:solidFill>
                  <a:srgbClr val="333399"/>
                </a:solidFill>
              </a:rPr>
              <a:t>Сели, встали. Сели, встали.</a:t>
            </a:r>
          </a:p>
        </p:txBody>
      </p:sp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557338"/>
            <a:ext cx="1846263" cy="331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83768" y="548680"/>
            <a:ext cx="34563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Физминутка</a:t>
            </a:r>
            <a:endParaRPr lang="ru-RU" sz="4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88a7da6603d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2881" y="853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72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1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6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57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146" grpId="0"/>
      <p:bldP spid="6147" grpId="0"/>
      <p:bldP spid="6148" grpId="0"/>
      <p:bldP spid="6151" grpId="0"/>
      <p:bldP spid="615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C0000"/>
                </a:solidFill>
                <a:latin typeface="Times New Roman"/>
                <a:ea typeface="Calibri"/>
              </a:rPr>
              <a:t>Определить значение фразеологизмов</a:t>
            </a:r>
            <a:r>
              <a:rPr lang="ru-RU" dirty="0">
                <a:latin typeface="Times New Roman"/>
                <a:ea typeface="Calibri"/>
              </a:rPr>
              <a:t>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1628800"/>
            <a:ext cx="4320480" cy="5112568"/>
          </a:xfrm>
          <a:solidFill>
            <a:srgbClr val="FFFF66"/>
          </a:solidFill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Самое большее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– 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Сам не свой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– 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Сам по себе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– </a:t>
            </a:r>
          </a:p>
          <a:p>
            <a:pPr marL="0" indent="0">
              <a:buNone/>
            </a:pP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Само собой разумеется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–</a:t>
            </a:r>
          </a:p>
          <a:p>
            <a:pPr marL="0" indent="0">
              <a:buNone/>
            </a:pP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</a:rPr>
              <a:t>Сам себе хозяин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</a:rPr>
              <a:t>-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427984" y="1600200"/>
            <a:ext cx="4608512" cy="5141168"/>
          </a:xfrm>
          <a:solidFill>
            <a:srgbClr val="66FF33"/>
          </a:solidFill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Н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е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больше чем (столько-то). </a:t>
            </a: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Расстроен, потерял душевное равновесие.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Самостоятельно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, без помощи, отдельно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 Невольно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, непроизвольно, без каких-либо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усилий.</a:t>
            </a:r>
          </a:p>
          <a:p>
            <a:pPr marL="0" indent="0">
              <a:buNone/>
            </a:pP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</a:rPr>
              <a:t>Ни </a:t>
            </a:r>
            <a:r>
              <a:rPr lang="ru-RU" b="1" dirty="0">
                <a:solidFill>
                  <a:srgbClr val="002060"/>
                </a:solidFill>
                <a:latin typeface="Times New Roman"/>
                <a:ea typeface="Calibri"/>
              </a:rPr>
              <a:t>от кого не зависит.</a:t>
            </a:r>
            <a:endParaRPr lang="ru-RU" b="1" dirty="0" smtClean="0">
              <a:solidFill>
                <a:srgbClr val="002060"/>
              </a:solidFill>
              <a:latin typeface="Times New Roman"/>
              <a:ea typeface="Calibri"/>
            </a:endParaRPr>
          </a:p>
          <a:p>
            <a:pPr>
              <a:buFont typeface="Wingdings" panose="05000000000000000000" pitchFamily="2" charset="2"/>
              <a:buChar char="ü"/>
            </a:pP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59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628800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dirty="0" smtClean="0">
                <a:solidFill>
                  <a:srgbClr val="FF0000"/>
                </a:solidFill>
                <a:latin typeface="Times New Roman"/>
                <a:ea typeface="Calibri"/>
              </a:rPr>
              <a:t>Кто</a:t>
            </a:r>
            <a:r>
              <a:rPr lang="ru-RU" sz="4800" dirty="0" smtClean="0">
                <a:latin typeface="Times New Roman"/>
                <a:ea typeface="Calibri"/>
              </a:rPr>
              <a:t> </a:t>
            </a:r>
            <a:r>
              <a:rPr lang="ru-RU" sz="4800" dirty="0">
                <a:latin typeface="Times New Roman"/>
                <a:ea typeface="Calibri"/>
              </a:rPr>
              <a:t>стучится в дверь ко </a:t>
            </a:r>
            <a:r>
              <a:rPr lang="ru-RU" sz="4800" dirty="0" smtClean="0">
                <a:latin typeface="Times New Roman"/>
                <a:ea typeface="Calibri"/>
              </a:rPr>
              <a:t>мне?</a:t>
            </a:r>
          </a:p>
          <a:p>
            <a:endParaRPr lang="ru-RU" sz="4800" dirty="0" smtClean="0">
              <a:latin typeface="Times New Roman"/>
              <a:ea typeface="Calibri"/>
            </a:endParaRPr>
          </a:p>
          <a:p>
            <a:r>
              <a:rPr lang="ru-RU" sz="4800" dirty="0" smtClean="0">
                <a:latin typeface="Times New Roman"/>
                <a:ea typeface="Calibri"/>
              </a:rPr>
              <a:t> Я </a:t>
            </a:r>
            <a:r>
              <a:rPr lang="ru-RU" sz="4800" dirty="0">
                <a:latin typeface="Times New Roman"/>
                <a:ea typeface="Calibri"/>
              </a:rPr>
              <a:t>спросил, </a:t>
            </a:r>
            <a:r>
              <a:rPr lang="ru-RU" sz="4800" dirty="0">
                <a:solidFill>
                  <a:srgbClr val="FF0000"/>
                </a:solidFill>
                <a:latin typeface="Times New Roman"/>
                <a:ea typeface="Calibri"/>
              </a:rPr>
              <a:t>кто</a:t>
            </a:r>
            <a:r>
              <a:rPr lang="ru-RU" sz="4800" dirty="0">
                <a:latin typeface="Times New Roman"/>
                <a:ea typeface="Calibri"/>
              </a:rPr>
              <a:t> </a:t>
            </a:r>
            <a:r>
              <a:rPr lang="ru-RU" sz="4800" dirty="0" smtClean="0">
                <a:latin typeface="Times New Roman"/>
                <a:ea typeface="Calibri"/>
              </a:rPr>
              <a:t>стучится.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403057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arstyle.org/uploads/posts/2010-06/1277672110_1227126675_buratino2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" y="0"/>
            <a:ext cx="9145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853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305800" cy="6336704"/>
          </a:xfrm>
        </p:spPr>
        <p:txBody>
          <a:bodyPr>
            <a:normAutofit fontScale="90000"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</a:pPr>
            <a:r>
              <a:rPr lang="ru-RU" sz="44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Я узнал (а) ……</a:t>
            </a:r>
            <a:r>
              <a:rPr lang="ru-RU" sz="4400" dirty="0">
                <a:ea typeface="Times New Roman"/>
                <a:cs typeface="Times New Roman"/>
              </a:rPr>
              <a:t/>
            </a:r>
            <a:br>
              <a:rPr lang="ru-RU" sz="4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984806"/>
                </a:solidFill>
                <a:latin typeface="Times New Roman"/>
                <a:ea typeface="Times New Roman"/>
                <a:cs typeface="Times New Roman"/>
              </a:rPr>
              <a:t> Я научился … </a:t>
            </a:r>
            <a:r>
              <a:rPr lang="ru-RU" sz="4400" dirty="0">
                <a:ea typeface="Times New Roman"/>
                <a:cs typeface="Times New Roman"/>
              </a:rPr>
              <a:t/>
            </a:r>
            <a:br>
              <a:rPr lang="ru-RU" sz="4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984806"/>
                </a:solidFill>
                <a:latin typeface="Times New Roman"/>
                <a:ea typeface="Times New Roman"/>
                <a:cs typeface="Times New Roman"/>
              </a:rPr>
              <a:t>Я не научился…</a:t>
            </a:r>
            <a:r>
              <a:rPr lang="ru-RU" sz="4400" dirty="0">
                <a:ea typeface="Times New Roman"/>
                <a:cs typeface="Times New Roman"/>
              </a:rPr>
              <a:t/>
            </a:r>
            <a:br>
              <a:rPr lang="ru-RU" sz="4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Я понял (а)....</a:t>
            </a:r>
            <a:r>
              <a:rPr lang="ru-RU" sz="4400" dirty="0">
                <a:ea typeface="Times New Roman"/>
                <a:cs typeface="Times New Roman"/>
              </a:rPr>
              <a:t/>
            </a:r>
            <a:br>
              <a:rPr lang="ru-RU" sz="4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</a:rPr>
              <a:t>Я не понял (а)…</a:t>
            </a:r>
            <a:r>
              <a:rPr lang="ru-RU" sz="4400" dirty="0">
                <a:ea typeface="Times New Roman"/>
                <a:cs typeface="Times New Roman"/>
              </a:rPr>
              <a:t/>
            </a:r>
            <a:br>
              <a:rPr lang="ru-RU" sz="4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Я закрепил….</a:t>
            </a:r>
            <a:r>
              <a:rPr lang="ru-RU" sz="4400" dirty="0">
                <a:ea typeface="Times New Roman"/>
                <a:cs typeface="Times New Roman"/>
              </a:rPr>
              <a:t/>
            </a:r>
            <a:br>
              <a:rPr lang="ru-RU" sz="4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548DD4"/>
                </a:solidFill>
                <a:latin typeface="Times New Roman"/>
                <a:ea typeface="Times New Roman"/>
              </a:rPr>
              <a:t>Мне </a:t>
            </a:r>
            <a:r>
              <a:rPr lang="ru-RU" sz="4400" b="1" dirty="0" smtClean="0">
                <a:solidFill>
                  <a:srgbClr val="548DD4"/>
                </a:solidFill>
                <a:latin typeface="Times New Roman"/>
                <a:ea typeface="Times New Roman"/>
              </a:rPr>
              <a:t>понравилось….</a:t>
            </a:r>
            <a:br>
              <a:rPr lang="ru-RU" sz="4400" b="1" dirty="0" smtClean="0">
                <a:solidFill>
                  <a:srgbClr val="548DD4"/>
                </a:solidFill>
                <a:latin typeface="Times New Roman"/>
                <a:ea typeface="Times New Roman"/>
              </a:rPr>
            </a:br>
            <a:r>
              <a:rPr lang="ru-RU" sz="4400" b="1" dirty="0">
                <a:solidFill>
                  <a:srgbClr val="FF3399"/>
                </a:solidFill>
                <a:latin typeface="Times New Roman"/>
                <a:ea typeface="Times New Roman"/>
                <a:cs typeface="Times New Roman"/>
              </a:rPr>
              <a:t>Для меня стало новым…..</a:t>
            </a:r>
            <a:r>
              <a:rPr lang="ru-RU" sz="1400" dirty="0">
                <a:ea typeface="Times New Roman"/>
                <a:cs typeface="Times New Roman"/>
              </a:rPr>
              <a:t/>
            </a:r>
            <a:br>
              <a:rPr lang="ru-RU" sz="1400" dirty="0">
                <a:ea typeface="Times New Roman"/>
                <a:cs typeface="Times New Roman"/>
              </a:rPr>
            </a:br>
            <a:r>
              <a:rPr lang="ru-RU" sz="4400" b="1" dirty="0">
                <a:solidFill>
                  <a:srgbClr val="31849B"/>
                </a:solidFill>
                <a:latin typeface="Times New Roman"/>
                <a:ea typeface="Times New Roman"/>
                <a:cs typeface="Times New Roman"/>
              </a:rPr>
              <a:t>Меня  удивило</a:t>
            </a:r>
            <a:r>
              <a:rPr lang="ru-RU" sz="4400" b="1" dirty="0" smtClean="0">
                <a:solidFill>
                  <a:srgbClr val="31849B"/>
                </a:solidFill>
                <a:latin typeface="Times New Roman"/>
                <a:ea typeface="Times New Roman"/>
                <a:cs typeface="Times New Roman"/>
              </a:rPr>
              <a:t>…..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38053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usiness-colleg.ru/controllers/image/aHR0cDovLzkwMGlnci5uZXQvZGF0YXMvZ2VvZ3JhZmlqYS9SZWxlZi1FdnJhemlpLzAwMjQtMDI0LVNwYXNpYm8temEtdm5pbWFuaWUuanB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70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568952" cy="5934532"/>
          </a:xfrm>
        </p:spPr>
        <p:txBody>
          <a:bodyPr>
            <a:noAutofit/>
          </a:bodyPr>
          <a:lstStyle/>
          <a:p>
            <a:pPr indent="256540" algn="just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бежал у самой моей ноги. Когда я останавливался,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тоже останавливался. Когда я шёл быстрее,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тоже бежал быстрее.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не отставал от меня ни на шаг, но на телефонную станцию не пошёл... Я погладил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его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но спинке, и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остался ждать меня у дверей. Но когда я вышел,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его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уже не было. Очевидно,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его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кто-то прогнал или раздавил. И мне, понимаешь, 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стало</a:t>
            </a:r>
            <a:b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нехорошо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будто я предал и не уберёг смешного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маленького</a:t>
            </a:r>
            <a:r>
              <a:rPr lang="ru-RU" sz="3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друга</a:t>
            </a:r>
            <a:r>
              <a:rPr lang="ru-RU" sz="3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r>
              <a:rPr lang="ru-RU" sz="3200" dirty="0">
                <a:ea typeface="Calibri"/>
                <a:cs typeface="Times New Roman"/>
              </a:rPr>
              <a:t/>
            </a:r>
            <a:br>
              <a:rPr lang="ru-RU" sz="3200" dirty="0">
                <a:ea typeface="Calibri"/>
                <a:cs typeface="Times New Roman"/>
              </a:rPr>
            </a:br>
            <a:endParaRPr lang="ru-RU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5076056" y="6165304"/>
            <a:ext cx="4067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/>
              <a:t>Константин Паустовский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7504" y="143054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Попробуйте угадать, о ком или о чем идет речь?</a:t>
            </a:r>
          </a:p>
        </p:txBody>
      </p:sp>
    </p:spTree>
    <p:extLst>
      <p:ext uri="{BB962C8B-B14F-4D97-AF65-F5344CB8AC3E}">
        <p14:creationId xmlns:p14="http://schemas.microsoft.com/office/powerpoint/2010/main" val="3740072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637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Местоимение. Закрепление и обобщение изученного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3891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Вспомним:</a:t>
            </a:r>
          </a:p>
          <a:p>
            <a:pPr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Общее грамматическое значение, вопросы.</a:t>
            </a:r>
          </a:p>
          <a:p>
            <a:pPr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Морфологические признаки</a:t>
            </a:r>
            <a:r>
              <a:rPr lang="ru-RU" sz="4000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sz="4000" b="1" dirty="0">
              <a:solidFill>
                <a:srgbClr val="7030A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40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Синтаксическая функция.</a:t>
            </a:r>
          </a:p>
          <a:p>
            <a:pPr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Роль </a:t>
            </a: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употребление в речи.</a:t>
            </a:r>
          </a:p>
          <a:p>
            <a:pPr marL="0" indent="0">
              <a:spcAft>
                <a:spcPts val="0"/>
              </a:spcAft>
              <a:buNone/>
            </a:pPr>
            <a:endParaRPr lang="ru-RU" sz="2800" dirty="0">
              <a:latin typeface="Times New Roman"/>
              <a:ea typeface="Times New Roman"/>
            </a:endParaRPr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0358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ypresentation.ru/documents/dad5a0da779e571f0854ca9e59fbfadc/img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" y="1"/>
            <a:ext cx="9165366" cy="68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9650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8" descr="D:\Disk_D\WORK\Marina\pronoms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313" y="1928813"/>
            <a:ext cx="2143125" cy="357187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>
                    <a:lumMod val="95000"/>
                  </a:schemeClr>
                </a:solidFill>
              </a:rPr>
              <a:t>Неопределенные </a:t>
            </a:r>
            <a:endParaRPr lang="ru-RU" sz="12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5105400" y="1676400"/>
            <a:ext cx="10668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white"/>
                </a:solidFill>
                <a:latin typeface="Arial" charset="0"/>
              </a:rPr>
              <a:t>Возвратное</a:t>
            </a:r>
            <a:r>
              <a:rPr lang="ru-RU" sz="1200" dirty="0">
                <a:solidFill>
                  <a:prstClr val="white"/>
                </a:solidFill>
                <a:latin typeface="Arial" charset="0"/>
              </a:rPr>
              <a:t>  </a:t>
            </a:r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7215188" y="1714500"/>
            <a:ext cx="1357312" cy="2286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54000" rIns="54000" anchor="ctr"/>
          <a:lstStyle/>
          <a:p>
            <a:pPr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Arial" charset="0"/>
              </a:rPr>
              <a:t>Притяжательные</a:t>
            </a:r>
            <a:endParaRPr lang="ru-RU" sz="1200" b="1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 flipH="1">
            <a:off x="3000375" y="1828800"/>
            <a:ext cx="15716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Arial" charset="0"/>
              </a:rPr>
              <a:t>Определительные</a:t>
            </a:r>
            <a:r>
              <a:rPr lang="ru-RU" sz="1200" dirty="0" smtClean="0">
                <a:solidFill>
                  <a:prstClr val="white"/>
                </a:solidFill>
                <a:latin typeface="Arial" charset="0"/>
              </a:rPr>
              <a:t> </a:t>
            </a:r>
            <a:endParaRPr lang="ru-RU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7215188" y="3071813"/>
            <a:ext cx="12858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Arial" charset="0"/>
              </a:rPr>
              <a:t>Указательные</a:t>
            </a:r>
            <a:r>
              <a:rPr lang="ru-RU" sz="1200" dirty="0" smtClean="0">
                <a:solidFill>
                  <a:prstClr val="white"/>
                </a:solidFill>
                <a:latin typeface="Arial" charset="0"/>
              </a:rPr>
              <a:t>  </a:t>
            </a:r>
            <a:endParaRPr lang="ru-RU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5643563" y="4143375"/>
            <a:ext cx="1423987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 smtClean="0">
                <a:solidFill>
                  <a:prstClr val="white"/>
                </a:solidFill>
                <a:latin typeface="Arial" charset="0"/>
              </a:rPr>
              <a:t>Отрицательные</a:t>
            </a:r>
            <a:r>
              <a:rPr lang="ru-RU" sz="1200" dirty="0" smtClean="0">
                <a:solidFill>
                  <a:prstClr val="white"/>
                </a:solidFill>
                <a:latin typeface="Arial" charset="0"/>
              </a:rPr>
              <a:t> </a:t>
            </a:r>
            <a:endParaRPr lang="ru-RU" sz="1200" dirty="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642938" y="4643438"/>
            <a:ext cx="271462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white"/>
                </a:solidFill>
                <a:latin typeface="Arial" charset="0"/>
              </a:rPr>
              <a:t>Вопросительные Относительные</a:t>
            </a:r>
            <a:r>
              <a:rPr lang="ru-RU" sz="1200" dirty="0">
                <a:solidFill>
                  <a:prstClr val="white"/>
                </a:solidFill>
                <a:latin typeface="Arial" charset="0"/>
              </a:rPr>
              <a:t>  </a:t>
            </a: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3429000" y="2500313"/>
            <a:ext cx="714375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white"/>
                </a:solidFill>
                <a:latin typeface="Arial" charset="0"/>
              </a:rPr>
              <a:t>Личные</a:t>
            </a:r>
            <a:r>
              <a:rPr lang="ru-RU" sz="1200" dirty="0">
                <a:solidFill>
                  <a:prstClr val="white"/>
                </a:solidFill>
                <a:latin typeface="Arial" charset="0"/>
              </a:rPr>
              <a:t>  </a:t>
            </a: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285750" y="2000250"/>
            <a:ext cx="142875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54000" rIns="540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white"/>
                </a:solidFill>
                <a:latin typeface="Arial" charset="0"/>
              </a:rPr>
              <a:t>Неопределенные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0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5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7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Местоименск</a:t>
            </a:r>
            <a:endParaRPr lang="ru-RU" sz="7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5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  <p:bldP spid="8" grpId="0" animBg="1" autoUpdateAnimBg="0"/>
      <p:bldP spid="9" grpId="0" animBg="1" autoUpdateAnimBg="0"/>
      <p:bldP spid="10" grpId="0" animBg="1" autoUpdateAnimBg="0"/>
      <p:bldP spid="12" grpId="0" animBg="1" autoUpdateAnimBg="0"/>
      <p:bldP spid="13" grpId="0" animBg="1" autoUpdateAnimBg="0"/>
      <p:bldP spid="14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8" name="Picture 4" descr="http://www.silvitablanco.com.ar/world/w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70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непоседы – я,ты,он,она - вместе целая страна (www.petamusic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1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s04.infourok.ru/uploads/ex/069f/0016af66-e37336fc/img8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ds04.infourok.ru/uploads/ex/069f/0016af66-e37336fc/img8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4000" cy="63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ds04.infourok.ru/uploads/ex/069f/0016af66-e37336fc/img8.jpg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99"/>
            <a:ext cx="9144000" cy="632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258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https://ds03.infourok.ru/uploads/ex/11ef/0005de4e-8b3c9c66/img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5"/>
            <a:ext cx="9144000" cy="6137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79589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Метро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Метро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Метро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720</TotalTime>
  <Words>277</Words>
  <Application>Microsoft Office PowerPoint</Application>
  <PresentationFormat>Экран (4:3)</PresentationFormat>
  <Paragraphs>58</Paragraphs>
  <Slides>17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7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Поток</vt:lpstr>
      <vt:lpstr>1_Тема Office</vt:lpstr>
      <vt:lpstr>2_Тема Office</vt:lpstr>
      <vt:lpstr>Метро</vt:lpstr>
      <vt:lpstr>Волна</vt:lpstr>
      <vt:lpstr>1_Волна</vt:lpstr>
      <vt:lpstr>2_Волна</vt:lpstr>
      <vt:lpstr>Открытый урок</vt:lpstr>
      <vt:lpstr>Он бежал у самой моей ноги. Когда я останавливался, он тоже останавливался. Когда я шёл быстрее, он тоже бежал быстрее. Он не отставал от меня ни на шаг, но на телефонную станцию не пошёл... Я погладил его но спинке, и он остался ждать меня у дверей. Но когда я вышел, его уже не было. Очевидно, его кто-то прогнал или раздавил. И мне, понимаешь, стало  нехорошо, будто я предал и не уберёг смешного маленького друга. </vt:lpstr>
      <vt:lpstr>Презентация PowerPoint</vt:lpstr>
      <vt:lpstr>Местоимение. Закрепление и обобщение изученного</vt:lpstr>
      <vt:lpstr>Презентация PowerPoint</vt:lpstr>
      <vt:lpstr>Неопределенные </vt:lpstr>
      <vt:lpstr>Презентация PowerPoint</vt:lpstr>
      <vt:lpstr>Презентация PowerPoint</vt:lpstr>
      <vt:lpstr>Презентация PowerPoint</vt:lpstr>
      <vt:lpstr>Презентация PowerPoint</vt:lpstr>
      <vt:lpstr>Морфемная игра «Собери слово» • пригород • тяжесть • сделать • удивительный • отрицательный Взяв из 1-го слова приставку, из 2-го – корень, из 3-го – суффикс, из 4-го – суффиксы, из 5-го – окончание, вы получите название 5-го разряда </vt:lpstr>
      <vt:lpstr>Презентация PowerPoint</vt:lpstr>
      <vt:lpstr>Определить значение фразеологизмов. </vt:lpstr>
      <vt:lpstr>ОБРАЗЕЦ</vt:lpstr>
      <vt:lpstr>Презентация PowerPoint</vt:lpstr>
      <vt:lpstr>Я узнал (а) ……  Я научился …  Я не научился… Я понял (а).... Я не понял (а)… Я закрепил…. Мне понравилось…. Для меня стало новым….. Меня  удивило…..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50</cp:revision>
  <dcterms:created xsi:type="dcterms:W3CDTF">2016-04-01T10:58:23Z</dcterms:created>
  <dcterms:modified xsi:type="dcterms:W3CDTF">2020-01-28T19:41:34Z</dcterms:modified>
</cp:coreProperties>
</file>