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60" r:id="rId1"/>
    <p:sldMasterId id="2147483673" r:id="rId2"/>
    <p:sldMasterId id="2147483685" r:id="rId3"/>
  </p:sldMasterIdLst>
  <p:notesMasterIdLst>
    <p:notesMasterId r:id="rId15"/>
  </p:notesMasterIdLst>
  <p:handoutMasterIdLst>
    <p:handoutMasterId r:id="rId16"/>
  </p:handoutMasterIdLst>
  <p:sldIdLst>
    <p:sldId id="306" r:id="rId4"/>
    <p:sldId id="290" r:id="rId5"/>
    <p:sldId id="281" r:id="rId6"/>
    <p:sldId id="302" r:id="rId7"/>
    <p:sldId id="310" r:id="rId8"/>
    <p:sldId id="304" r:id="rId9"/>
    <p:sldId id="305" r:id="rId10"/>
    <p:sldId id="277" r:id="rId11"/>
    <p:sldId id="307" r:id="rId12"/>
    <p:sldId id="309" r:id="rId13"/>
    <p:sldId id="28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7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CC66"/>
    <a:srgbClr val="014FC7"/>
    <a:srgbClr val="00C462"/>
    <a:srgbClr val="00AC56"/>
    <a:srgbClr val="F06620"/>
    <a:srgbClr val="008241"/>
    <a:srgbClr val="4C6441"/>
    <a:srgbClr val="F38047"/>
    <a:srgbClr val="FF5B00"/>
    <a:srgbClr val="646A6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74" autoAdjust="0"/>
    <p:restoredTop sz="94660"/>
  </p:normalViewPr>
  <p:slideViewPr>
    <p:cSldViewPr snapToGrid="0" showGuides="1">
      <p:cViewPr varScale="1">
        <p:scale>
          <a:sx n="89" d="100"/>
          <a:sy n="89" d="100"/>
        </p:scale>
        <p:origin x="-120" y="-432"/>
      </p:cViewPr>
      <p:guideLst>
        <p:guide orient="horz" pos="2160"/>
        <p:guide pos="27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35182DE9-1C91-2048-BCD2-E87CD150770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A1F35C80-5AA0-9844-B552-CEA61A5A350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CF76EA-AFA5-2A4B-B204-6376A183CE30}" type="datetimeFigureOut">
              <a:rPr lang="ru-RU" smtClean="0"/>
              <a:pPr/>
              <a:t>09.03.2022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ED48EBBD-EFC0-D34D-A06D-2DDA828F1E8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CFBD39C-1B95-2B4B-82F8-5F9881716E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0C18C2-4C14-1B47-8E64-7A6AB2E2F9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776644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29C4B8-ADAB-4631-99C9-09FACBCE9F4C}" type="datetimeFigureOut">
              <a:rPr lang="ru-RU" smtClean="0"/>
              <a:pPr/>
              <a:t>09.03.2022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611066-E568-4C4C-AEA0-EB5863DACC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949602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EFDC6D-7841-40DB-924A-F398EC1B753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3107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8E99793-90D7-5C41-B825-D0F0403F4D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41BA7A9-8E37-9442-975A-59B02AA7BD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9645A90-243E-894C-B7E5-4263AC7D4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BA431-C3C4-044B-91C7-D5C0EAB54AB6}" type="datetime1">
              <a:rPr lang="ru-RU" smtClean="0"/>
              <a:pPr/>
              <a:t>09.03.2022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A99FFDF-594F-BC40-B219-459648AEF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A173887-53DD-6448-B2E9-CBBB7EFA2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D962-E59F-6646-8FBD-5F53A0D98D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06707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079C376-08ED-9A4C-BF71-26568C754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EA4D8150-C91C-244C-8DD6-0D0E5DF50E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7D14F29-6E99-3245-9126-31D456FFA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BCF24-7142-EE40-AA86-1672ABC3B755}" type="datetime1">
              <a:rPr lang="ru-RU" smtClean="0"/>
              <a:pPr/>
              <a:t>09.03.2022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4C69098-94D1-374C-BD61-3388B975F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E45D988-B062-B94A-895A-F4078B62D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D962-E59F-6646-8FBD-5F53A0D98D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51637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D75BAA7F-371C-8340-B39F-A9F0A1AC1D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73DF874-4458-6A4F-9E7A-01FD8779B0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E490515-0BB0-A747-BDF8-EE36AE08D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1E44D-17DB-FD4C-AF35-9F2ADC650EDF}" type="datetime1">
              <a:rPr lang="ru-RU" smtClean="0"/>
              <a:pPr/>
              <a:t>09.03.2022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31209D9-EAFF-9540-94B2-803085673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1E636C9-4EF3-FE4B-AF7A-FE9462EE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D962-E59F-6646-8FBD-5F53A0D98D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1656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2072520" y="71280"/>
            <a:ext cx="10017720" cy="1300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181818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subTitle"/>
          </p:nvPr>
        </p:nvSpPr>
        <p:spPr>
          <a:xfrm>
            <a:off x="1295280" y="1828800"/>
            <a:ext cx="10794600" cy="43430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34947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5D7BF-9640-4141-BC67-31C841E329C3}" type="datetime1">
              <a:rPr lang="ru-RU" smtClean="0"/>
              <a:pPr/>
              <a:t>09.03.2022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F13FC-8E3E-4010-AC83-939DF2D8A1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759245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2296B-4110-6648-8202-707B9C936A4D}" type="datetime1">
              <a:rPr lang="ru-RU" smtClean="0"/>
              <a:pPr/>
              <a:t>09.03.2022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F13FC-8E3E-4010-AC83-939DF2D8A1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3496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1AF61-4E2D-4C40-9572-764C348C3DD3}" type="datetime1">
              <a:rPr lang="ru-RU" smtClean="0"/>
              <a:pPr/>
              <a:t>09.03.2022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F13FC-8E3E-4010-AC83-939DF2D8A1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894123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6D9AF-AF19-6948-85E4-9D1A22D9B2F2}" type="datetime1">
              <a:rPr lang="ru-RU" smtClean="0"/>
              <a:pPr/>
              <a:t>09.03.2022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F13FC-8E3E-4010-AC83-939DF2D8A1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36942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54BC5-00CE-D74C-9190-49DE646E3270}" type="datetime1">
              <a:rPr lang="ru-RU" smtClean="0"/>
              <a:pPr/>
              <a:t>09.03.2022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F13FC-8E3E-4010-AC83-939DF2D8A1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063249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7FA0D-8C94-BE4D-93FE-854247096556}" type="datetime1">
              <a:rPr lang="ru-RU" smtClean="0"/>
              <a:pPr/>
              <a:t>09.03.2022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F13FC-8E3E-4010-AC83-939DF2D8A1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999062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8541B-EC8C-F64B-ADCB-A1B291704892}" type="datetime1">
              <a:rPr lang="ru-RU" smtClean="0"/>
              <a:pPr/>
              <a:t>09.03.2022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F13FC-8E3E-4010-AC83-939DF2D8A1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23866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8ADB717-3E7C-DA4C-A209-93EDA34E3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5524189-8525-9546-9824-119047F0C6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68A83DC-F190-B843-996C-84CC8CF1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FDFED-BF04-1F48-A09D-D9B1D910887A}" type="datetime1">
              <a:rPr lang="ru-RU" smtClean="0"/>
              <a:pPr/>
              <a:t>09.03.2022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1E3F136-C331-F846-8C8F-1C320FB1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D2AA05A-969E-BE49-B6FC-6D3BB0DD9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D962-E59F-6646-8FBD-5F53A0D98D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248543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9E343-5F7E-7143-8242-F3DF1C55E064}" type="datetime1">
              <a:rPr lang="ru-RU" smtClean="0"/>
              <a:pPr/>
              <a:t>09.03.2022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F13FC-8E3E-4010-AC83-939DF2D8A1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327760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C7944-5708-2C44-B5EF-A5CF875162F7}" type="datetime1">
              <a:rPr lang="ru-RU" smtClean="0"/>
              <a:pPr/>
              <a:t>09.03.2022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F13FC-8E3E-4010-AC83-939DF2D8A1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438445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7EB3D-58FB-5B48-A99B-AD0BCEFF5D4E}" type="datetime1">
              <a:rPr lang="ru-RU" smtClean="0"/>
              <a:pPr/>
              <a:t>09.03.2022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F13FC-8E3E-4010-AC83-939DF2D8A1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97637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C7BAF-E186-9C4C-906D-01B1D9D62278}" type="datetime1">
              <a:rPr lang="ru-RU" smtClean="0"/>
              <a:pPr/>
              <a:t>09.03.2022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F13FC-8E3E-4010-AC83-939DF2D8A1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79309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D17DD-7863-4D04-8918-241653218136}" type="datetimeFigureOut">
              <a:rPr lang="ru-RU" smtClean="0"/>
              <a:pPr/>
              <a:t>09.03.2022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AB524-906C-454E-9BD0-E3D291E026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91906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D17DD-7863-4D04-8918-241653218136}" type="datetimeFigureOut">
              <a:rPr lang="ru-RU" smtClean="0"/>
              <a:pPr/>
              <a:t>09.03.2022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AB524-906C-454E-9BD0-E3D291E026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415376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D17DD-7863-4D04-8918-241653218136}" type="datetimeFigureOut">
              <a:rPr lang="ru-RU" smtClean="0"/>
              <a:pPr/>
              <a:t>09.03.2022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AB524-906C-454E-9BD0-E3D291E026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079277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D17DD-7863-4D04-8918-241653218136}" type="datetimeFigureOut">
              <a:rPr lang="ru-RU" smtClean="0"/>
              <a:pPr/>
              <a:t>09.03.2022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AB524-906C-454E-9BD0-E3D291E026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865956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D17DD-7863-4D04-8918-241653218136}" type="datetimeFigureOut">
              <a:rPr lang="ru-RU" smtClean="0"/>
              <a:pPr/>
              <a:t>09.03.2022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AB524-906C-454E-9BD0-E3D291E026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017611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D17DD-7863-4D04-8918-241653218136}" type="datetimeFigureOut">
              <a:rPr lang="ru-RU" smtClean="0"/>
              <a:pPr/>
              <a:t>09.03.2022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AB524-906C-454E-9BD0-E3D291E026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41813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0151665-45C5-A74A-90A8-E8EE284C7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BD41CC2-CB68-DD48-B956-32A631F7ED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20CB13E-35D1-824E-96F6-BFC806A5C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BE006-3602-9C45-AEE8-419493FBC19F}" type="datetime1">
              <a:rPr lang="ru-RU" smtClean="0"/>
              <a:pPr/>
              <a:t>09.03.2022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E24ADAA-7FDD-054A-A693-469236F2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74B7D0B-F048-B740-AD83-33868492D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D962-E59F-6646-8FBD-5F53A0D98D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110371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D17DD-7863-4D04-8918-241653218136}" type="datetimeFigureOut">
              <a:rPr lang="ru-RU" smtClean="0"/>
              <a:pPr/>
              <a:t>09.03.2022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AB524-906C-454E-9BD0-E3D291E026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821646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D17DD-7863-4D04-8918-241653218136}" type="datetimeFigureOut">
              <a:rPr lang="ru-RU" smtClean="0"/>
              <a:pPr/>
              <a:t>09.03.2022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AB524-906C-454E-9BD0-E3D291E026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30114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D17DD-7863-4D04-8918-241653218136}" type="datetimeFigureOut">
              <a:rPr lang="ru-RU" smtClean="0"/>
              <a:pPr/>
              <a:t>09.03.2022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AB524-906C-454E-9BD0-E3D291E026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93517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D17DD-7863-4D04-8918-241653218136}" type="datetimeFigureOut">
              <a:rPr lang="ru-RU" smtClean="0"/>
              <a:pPr/>
              <a:t>09.03.2022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AB524-906C-454E-9BD0-E3D291E026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103654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D17DD-7863-4D04-8918-241653218136}" type="datetimeFigureOut">
              <a:rPr lang="ru-RU" smtClean="0"/>
              <a:pPr/>
              <a:t>09.03.2022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AB524-906C-454E-9BD0-E3D291E026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7358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CD91128-E21B-A04E-AC9D-AA253E2A4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D2322CB-97A3-124A-AD9C-50A63242BE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B49709F3-1C4A-AA4D-B5FD-B83E098BCC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1DDBE1D-ACB4-D049-96D8-C3DEB0FEF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9049-29C8-1B48-83F4-774E63C6CB1C}" type="datetime1">
              <a:rPr lang="ru-RU" smtClean="0"/>
              <a:pPr/>
              <a:t>09.03.2022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FA53DEE-1068-CE4D-8DED-DBBA60741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6FCE617-84EE-C44E-82CE-123A7B1FA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D962-E59F-6646-8FBD-5F53A0D98D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02662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3F25DB0-7BFD-474E-BEB4-08BB0FB1B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875FC3E-4C50-0441-844E-181B57FB5F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213F9FC-BFBC-094E-B256-07E6B7555B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A02ACB45-98CC-634A-AB68-A8BA596F8A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18725193-2E72-2147-B399-D3E2A8B1FB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C8F504A9-B854-4644-B77B-8A21755F0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DE12A-1E7A-8A44-A9E1-2EED142DFB60}" type="datetime1">
              <a:rPr lang="ru-RU" smtClean="0"/>
              <a:pPr/>
              <a:t>09.03.2022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72EB7D2B-DC99-F54E-8351-29A25CF2C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3E141CC4-A5A2-5F4F-A755-BFAD0FC2F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D962-E59F-6646-8FBD-5F53A0D98D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608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F324CD-C323-204A-8877-30EA152A2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6D46BFE9-6331-D644-B75E-A5BD13B2A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3EF6F-0173-154E-9079-0873872F5E75}" type="datetime1">
              <a:rPr lang="ru-RU" smtClean="0"/>
              <a:pPr/>
              <a:t>09.03.2022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29824931-CA8A-DF47-905F-07C5CA8CC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8B24C2B4-A684-3E43-8092-28FFAB1E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D962-E59F-6646-8FBD-5F53A0D98D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51406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3BAC74B9-0BF9-3844-87F0-675E77B32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8F552-2AFD-7648-9585-0EE95DFBCBDB}" type="datetime1">
              <a:rPr lang="ru-RU" smtClean="0"/>
              <a:pPr/>
              <a:t>09.03.2022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51103C8B-D9D1-2E40-927B-AE7AB470A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961E4D5-30B1-A44E-BA63-0E56806D5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D962-E59F-6646-8FBD-5F53A0D98D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99206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90A14C-F443-3D4A-B574-F620FC869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672C99F-60FA-D84E-AE7A-957D59417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2A2B38A-DD52-CC4C-ACCE-11AF020B5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ECA3203-E981-0545-A2ED-47D054A34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40287-E3F6-0040-ABA0-41E69FDDB5A8}" type="datetime1">
              <a:rPr lang="ru-RU" smtClean="0"/>
              <a:pPr/>
              <a:t>09.03.2022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920FEA8-A5AF-0047-83BD-DC7C70B3B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77AFB01-6387-1D4B-B84B-459EC7938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D962-E59F-6646-8FBD-5F53A0D98D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4786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E019599-A242-DE49-B65A-496ECC390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AE02507C-607F-1844-BAEF-E68CD878F0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D3D2B51-DCDA-D242-ABB0-EB9F962E9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0360E74-63A5-7147-8A61-0C313A0CD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298F-9615-404B-9E24-6BC1D12CC451}" type="datetime1">
              <a:rPr lang="ru-RU" smtClean="0"/>
              <a:pPr/>
              <a:t>09.03.2022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6722820-6302-814F-8250-F949A817E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EB74C7F-E51E-DC4A-8BE9-B5905A495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D962-E59F-6646-8FBD-5F53A0D98D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69974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A209F9-9562-5448-9D1B-E111E4F6E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AD04E47-98EE-1442-A21D-AEF7C90808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1A7DC62-CE18-BD47-9E7C-46C8FE342D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07B96-DE14-BB49-9618-8529C6FFA344}" type="datetime1">
              <a:rPr lang="ru-RU" smtClean="0"/>
              <a:pPr/>
              <a:t>09.03.2022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4A74D8A-CF7A-B945-99CD-F47A970097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7FD02FD-8C9E-8443-8316-784C0E4FF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1D962-E59F-6646-8FBD-5F53A0D98D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33649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751047-C4EC-0444-9E73-D07D48159DED}" type="datetime1">
              <a:rPr lang="ru-RU" smtClean="0"/>
              <a:pPr/>
              <a:t>09.03.2022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F13FC-8E3E-4010-AC83-939DF2D8A1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9919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7D17DD-7863-4D04-8918-241653218136}" type="datetimeFigureOut">
              <a:rPr lang="ru-RU" smtClean="0"/>
              <a:pPr/>
              <a:t>09.03.2022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AB524-906C-454E-9BD0-E3D291E026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99052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microsoft.com/office/2007/relationships/hdphoto" Target="../media/hdphoto3.wdp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media" Target="../media/media1.mp3"/><Relationship Id="rId3" Type="http://schemas.openxmlformats.org/officeDocument/2006/relationships/image" Target="../media/image12.png"/><Relationship Id="rId7" Type="http://schemas.microsoft.com/office/2007/relationships/hdphoto" Target="../media/hdphoto5.wdp"/><Relationship Id="rId2" Type="http://schemas.openxmlformats.org/officeDocument/2006/relationships/slideLayout" Target="../slideLayouts/slideLayout14.xml"/><Relationship Id="rId1" Type="http://schemas.openxmlformats.org/officeDocument/2006/relationships/video" Target="NULL" TargetMode="External"/><Relationship Id="rId6" Type="http://schemas.openxmlformats.org/officeDocument/2006/relationships/image" Target="../media/image13.png"/><Relationship Id="rId5" Type="http://schemas.microsoft.com/office/2007/relationships/hdphoto" Target="../media/hdphoto4.wdp"/><Relationship Id="rId10" Type="http://schemas.openxmlformats.org/officeDocument/2006/relationships/image" Target="../media/image15.tiff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4.tiff"/><Relationship Id="rId3" Type="http://schemas.openxmlformats.org/officeDocument/2006/relationships/image" Target="../media/image16.png"/><Relationship Id="rId7" Type="http://schemas.openxmlformats.org/officeDocument/2006/relationships/image" Target="../media/image19.jpeg"/><Relationship Id="rId12" Type="http://schemas.openxmlformats.org/officeDocument/2006/relationships/image" Target="../media/image2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tiff"/><Relationship Id="rId10" Type="http://schemas.microsoft.com/office/2007/relationships/hdphoto" Target="../media/hdphoto7.wdp"/><Relationship Id="rId4" Type="http://schemas.microsoft.com/office/2007/relationships/hdphoto" Target="../media/hdphoto6.wdp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-122545" y="213360"/>
            <a:ext cx="12314545" cy="6431280"/>
            <a:chOff x="-640080" y="64997"/>
            <a:chExt cx="12832080" cy="6701563"/>
          </a:xfrm>
        </p:grpSpPr>
        <p:pic>
          <p:nvPicPr>
            <p:cNvPr id="1028" name="Picture 4" descr="https://urict.ru/wp-content/uploads/2020/06/karta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colorTemperature colorTemp="2548"/>
                      </a14:imgEffect>
                      <a14:imgEffect>
                        <a14:saturation sat="400000"/>
                      </a14:imgEffect>
                      <a14:imgEffect>
                        <a14:brightnessContrast bright="-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4997"/>
              <a:ext cx="12192000" cy="670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Полилиния 1"/>
            <p:cNvSpPr/>
            <p:nvPr/>
          </p:nvSpPr>
          <p:spPr>
            <a:xfrm>
              <a:off x="-640080" y="3688080"/>
              <a:ext cx="640080" cy="413385"/>
            </a:xfrm>
            <a:custGeom>
              <a:avLst/>
              <a:gdLst>
                <a:gd name="connsiteX0" fmla="*/ 0 w 640080"/>
                <a:gd name="connsiteY0" fmla="*/ 142875 h 413385"/>
                <a:gd name="connsiteX1" fmla="*/ 68580 w 640080"/>
                <a:gd name="connsiteY1" fmla="*/ 99060 h 413385"/>
                <a:gd name="connsiteX2" fmla="*/ 81915 w 640080"/>
                <a:gd name="connsiteY2" fmla="*/ 72390 h 413385"/>
                <a:gd name="connsiteX3" fmla="*/ 167640 w 640080"/>
                <a:gd name="connsiteY3" fmla="*/ 43815 h 413385"/>
                <a:gd name="connsiteX4" fmla="*/ 165735 w 640080"/>
                <a:gd name="connsiteY4" fmla="*/ 0 h 413385"/>
                <a:gd name="connsiteX5" fmla="*/ 241935 w 640080"/>
                <a:gd name="connsiteY5" fmla="*/ 1905 h 413385"/>
                <a:gd name="connsiteX6" fmla="*/ 350520 w 640080"/>
                <a:gd name="connsiteY6" fmla="*/ 70485 h 413385"/>
                <a:gd name="connsiteX7" fmla="*/ 386715 w 640080"/>
                <a:gd name="connsiteY7" fmla="*/ 116205 h 413385"/>
                <a:gd name="connsiteX8" fmla="*/ 390525 w 640080"/>
                <a:gd name="connsiteY8" fmla="*/ 177165 h 413385"/>
                <a:gd name="connsiteX9" fmla="*/ 474345 w 640080"/>
                <a:gd name="connsiteY9" fmla="*/ 203835 h 413385"/>
                <a:gd name="connsiteX10" fmla="*/ 499110 w 640080"/>
                <a:gd name="connsiteY10" fmla="*/ 188595 h 413385"/>
                <a:gd name="connsiteX11" fmla="*/ 561975 w 640080"/>
                <a:gd name="connsiteY11" fmla="*/ 158115 h 413385"/>
                <a:gd name="connsiteX12" fmla="*/ 611505 w 640080"/>
                <a:gd name="connsiteY12" fmla="*/ 137160 h 413385"/>
                <a:gd name="connsiteX13" fmla="*/ 636270 w 640080"/>
                <a:gd name="connsiteY13" fmla="*/ 173355 h 413385"/>
                <a:gd name="connsiteX14" fmla="*/ 640080 w 640080"/>
                <a:gd name="connsiteY14" fmla="*/ 213360 h 413385"/>
                <a:gd name="connsiteX15" fmla="*/ 619125 w 640080"/>
                <a:gd name="connsiteY15" fmla="*/ 251460 h 413385"/>
                <a:gd name="connsiteX16" fmla="*/ 571500 w 640080"/>
                <a:gd name="connsiteY16" fmla="*/ 268605 h 413385"/>
                <a:gd name="connsiteX17" fmla="*/ 514350 w 640080"/>
                <a:gd name="connsiteY17" fmla="*/ 249555 h 413385"/>
                <a:gd name="connsiteX18" fmla="*/ 510540 w 640080"/>
                <a:gd name="connsiteY18" fmla="*/ 222885 h 413385"/>
                <a:gd name="connsiteX19" fmla="*/ 481965 w 640080"/>
                <a:gd name="connsiteY19" fmla="*/ 230505 h 413385"/>
                <a:gd name="connsiteX20" fmla="*/ 457200 w 640080"/>
                <a:gd name="connsiteY20" fmla="*/ 249555 h 413385"/>
                <a:gd name="connsiteX21" fmla="*/ 464820 w 640080"/>
                <a:gd name="connsiteY21" fmla="*/ 283845 h 413385"/>
                <a:gd name="connsiteX22" fmla="*/ 434340 w 640080"/>
                <a:gd name="connsiteY22" fmla="*/ 329565 h 413385"/>
                <a:gd name="connsiteX23" fmla="*/ 398145 w 640080"/>
                <a:gd name="connsiteY23" fmla="*/ 321945 h 413385"/>
                <a:gd name="connsiteX24" fmla="*/ 365760 w 640080"/>
                <a:gd name="connsiteY24" fmla="*/ 327660 h 413385"/>
                <a:gd name="connsiteX25" fmla="*/ 331470 w 640080"/>
                <a:gd name="connsiteY25" fmla="*/ 320040 h 413385"/>
                <a:gd name="connsiteX26" fmla="*/ 295275 w 640080"/>
                <a:gd name="connsiteY26" fmla="*/ 337185 h 413385"/>
                <a:gd name="connsiteX27" fmla="*/ 243840 w 640080"/>
                <a:gd name="connsiteY27" fmla="*/ 398145 h 413385"/>
                <a:gd name="connsiteX28" fmla="*/ 205740 w 640080"/>
                <a:gd name="connsiteY28" fmla="*/ 413385 h 413385"/>
                <a:gd name="connsiteX29" fmla="*/ 156210 w 640080"/>
                <a:gd name="connsiteY29" fmla="*/ 401955 h 413385"/>
                <a:gd name="connsiteX30" fmla="*/ 142875 w 640080"/>
                <a:gd name="connsiteY30" fmla="*/ 340995 h 413385"/>
                <a:gd name="connsiteX31" fmla="*/ 142875 w 640080"/>
                <a:gd name="connsiteY31" fmla="*/ 238125 h 413385"/>
                <a:gd name="connsiteX32" fmla="*/ 127635 w 640080"/>
                <a:gd name="connsiteY32" fmla="*/ 220980 h 413385"/>
                <a:gd name="connsiteX33" fmla="*/ 87630 w 640080"/>
                <a:gd name="connsiteY33" fmla="*/ 222885 h 413385"/>
                <a:gd name="connsiteX34" fmla="*/ 57150 w 640080"/>
                <a:gd name="connsiteY34" fmla="*/ 198120 h 413385"/>
                <a:gd name="connsiteX35" fmla="*/ 38100 w 640080"/>
                <a:gd name="connsiteY35" fmla="*/ 177165 h 413385"/>
                <a:gd name="connsiteX36" fmla="*/ 0 w 640080"/>
                <a:gd name="connsiteY36" fmla="*/ 142875 h 413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40080" h="413385">
                  <a:moveTo>
                    <a:pt x="0" y="142875"/>
                  </a:moveTo>
                  <a:lnTo>
                    <a:pt x="68580" y="99060"/>
                  </a:lnTo>
                  <a:lnTo>
                    <a:pt x="81915" y="72390"/>
                  </a:lnTo>
                  <a:lnTo>
                    <a:pt x="167640" y="43815"/>
                  </a:lnTo>
                  <a:lnTo>
                    <a:pt x="165735" y="0"/>
                  </a:lnTo>
                  <a:lnTo>
                    <a:pt x="241935" y="1905"/>
                  </a:lnTo>
                  <a:lnTo>
                    <a:pt x="350520" y="70485"/>
                  </a:lnTo>
                  <a:lnTo>
                    <a:pt x="386715" y="116205"/>
                  </a:lnTo>
                  <a:lnTo>
                    <a:pt x="390525" y="177165"/>
                  </a:lnTo>
                  <a:lnTo>
                    <a:pt x="474345" y="203835"/>
                  </a:lnTo>
                  <a:lnTo>
                    <a:pt x="499110" y="188595"/>
                  </a:lnTo>
                  <a:lnTo>
                    <a:pt x="561975" y="158115"/>
                  </a:lnTo>
                  <a:lnTo>
                    <a:pt x="611505" y="137160"/>
                  </a:lnTo>
                  <a:lnTo>
                    <a:pt x="636270" y="173355"/>
                  </a:lnTo>
                  <a:lnTo>
                    <a:pt x="640080" y="213360"/>
                  </a:lnTo>
                  <a:lnTo>
                    <a:pt x="619125" y="251460"/>
                  </a:lnTo>
                  <a:lnTo>
                    <a:pt x="571500" y="268605"/>
                  </a:lnTo>
                  <a:lnTo>
                    <a:pt x="514350" y="249555"/>
                  </a:lnTo>
                  <a:lnTo>
                    <a:pt x="510540" y="222885"/>
                  </a:lnTo>
                  <a:lnTo>
                    <a:pt x="481965" y="230505"/>
                  </a:lnTo>
                  <a:lnTo>
                    <a:pt x="457200" y="249555"/>
                  </a:lnTo>
                  <a:lnTo>
                    <a:pt x="464820" y="283845"/>
                  </a:lnTo>
                  <a:lnTo>
                    <a:pt x="434340" y="329565"/>
                  </a:lnTo>
                  <a:lnTo>
                    <a:pt x="398145" y="321945"/>
                  </a:lnTo>
                  <a:lnTo>
                    <a:pt x="365760" y="327660"/>
                  </a:lnTo>
                  <a:lnTo>
                    <a:pt x="331470" y="320040"/>
                  </a:lnTo>
                  <a:lnTo>
                    <a:pt x="295275" y="337185"/>
                  </a:lnTo>
                  <a:lnTo>
                    <a:pt x="243840" y="398145"/>
                  </a:lnTo>
                  <a:lnTo>
                    <a:pt x="205740" y="413385"/>
                  </a:lnTo>
                  <a:lnTo>
                    <a:pt x="156210" y="401955"/>
                  </a:lnTo>
                  <a:lnTo>
                    <a:pt x="142875" y="340995"/>
                  </a:lnTo>
                  <a:lnTo>
                    <a:pt x="142875" y="238125"/>
                  </a:lnTo>
                  <a:lnTo>
                    <a:pt x="127635" y="220980"/>
                  </a:lnTo>
                  <a:lnTo>
                    <a:pt x="87630" y="222885"/>
                  </a:lnTo>
                  <a:lnTo>
                    <a:pt x="57150" y="198120"/>
                  </a:lnTo>
                  <a:lnTo>
                    <a:pt x="38100" y="177165"/>
                  </a:lnTo>
                  <a:lnTo>
                    <a:pt x="0" y="142875"/>
                  </a:lnTo>
                  <a:close/>
                </a:path>
              </a:pathLst>
            </a:custGeom>
            <a:solidFill>
              <a:srgbClr val="014F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C462">
              <a:alpha val="6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10589" y="3144443"/>
            <a:ext cx="99363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800" b="1" dirty="0">
                <a:solidFill>
                  <a:schemeClr val="bg1"/>
                </a:solidFill>
                <a:latin typeface="Arial Narrow" panose="020B0606020202030204" pitchFamily="34" charset="0"/>
              </a:rPr>
              <a:t>Братство славянских народов</a:t>
            </a:r>
            <a:endParaRPr lang="ru-RU" sz="13800" b="1" dirty="0">
              <a:solidFill>
                <a:schemeClr val="bg1"/>
              </a:solidFill>
              <a:latin typeface="Arial Narrow" panose="020B0606020202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78370" y="4289710"/>
            <a:ext cx="64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Урок для учеников 6-8 классов</a:t>
            </a:r>
          </a:p>
        </p:txBody>
      </p:sp>
      <p:sp>
        <p:nvSpPr>
          <p:cNvPr id="3" name="Овал 2"/>
          <p:cNvSpPr/>
          <p:nvPr/>
        </p:nvSpPr>
        <p:spPr>
          <a:xfrm>
            <a:off x="694242" y="-1805354"/>
            <a:ext cx="10803517" cy="10803517"/>
          </a:xfrm>
          <a:prstGeom prst="ellipse">
            <a:avLst/>
          </a:prstGeom>
          <a:noFill/>
          <a:ln w="53975" cap="rnd">
            <a:solidFill>
              <a:srgbClr val="F0662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12306" y="-2323752"/>
            <a:ext cx="11767389" cy="11767389"/>
          </a:xfrm>
          <a:prstGeom prst="ellipse">
            <a:avLst/>
          </a:prstGeom>
          <a:noFill/>
          <a:ln w="53975" cap="rnd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2268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Отношение украинцев к России и россиян к Украине заметно улучшилось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95556" l="0" r="100000">
                        <a14:backgroundMark x1="5571" y1="15333" x2="23429" y2="24222"/>
                        <a14:backgroundMark x1="56857" y1="20444" x2="78429" y2="22000"/>
                        <a14:backgroundMark x1="25571" y1="66667" x2="34429" y2="7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3271" y="2937167"/>
            <a:ext cx="5318729" cy="341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-3096094" y="-1422231"/>
            <a:ext cx="10196679" cy="10196679"/>
          </a:xfrm>
          <a:prstGeom prst="ellipse">
            <a:avLst/>
          </a:prstGeom>
          <a:solidFill>
            <a:schemeClr val="bg1"/>
          </a:solidFill>
          <a:ln w="38100" cap="rnd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91D962-E59F-6646-8FBD-5F53A0D98DF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3245" y="1367419"/>
            <a:ext cx="5455080" cy="3708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Наши духовные, человеческие, цивилизационные связи формировались столетиями. Они восходят к одним истокам, закалялись общими испытаниями, достижениями и победами. 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Наше родство передаётся из поколения в поколение. Оно – в сердцах, в памяти людей, живущих в современных России и Украине, в кровных узах, объединяющих миллионы наших семей.</a:t>
            </a:r>
          </a:p>
        </p:txBody>
      </p:sp>
      <p:sp>
        <p:nvSpPr>
          <p:cNvPr id="6" name="Кружок">
            <a:extLst>
              <a:ext uri="{FF2B5EF4-FFF2-40B4-BE49-F238E27FC236}">
                <a16:creationId xmlns:a16="http://schemas.microsoft.com/office/drawing/2014/main" xmlns="" id="{C9AE1780-590F-45E3-A452-DD1443F23020}"/>
              </a:ext>
            </a:extLst>
          </p:cNvPr>
          <p:cNvSpPr/>
          <p:nvPr/>
        </p:nvSpPr>
        <p:spPr>
          <a:xfrm rot="6728893">
            <a:off x="3752525" y="4981356"/>
            <a:ext cx="2716193" cy="2716193"/>
          </a:xfrm>
          <a:prstGeom prst="chord">
            <a:avLst/>
          </a:prstGeom>
          <a:solidFill>
            <a:srgbClr val="F06620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7" name="Кружок">
            <a:extLst>
              <a:ext uri="{FF2B5EF4-FFF2-40B4-BE49-F238E27FC236}">
                <a16:creationId xmlns:a16="http://schemas.microsoft.com/office/drawing/2014/main" xmlns="" id="{9625AD55-3DF1-46BE-8579-705B54AAC6A0}"/>
              </a:ext>
            </a:extLst>
          </p:cNvPr>
          <p:cNvSpPr/>
          <p:nvPr/>
        </p:nvSpPr>
        <p:spPr>
          <a:xfrm>
            <a:off x="5110621" y="4609643"/>
            <a:ext cx="2111832" cy="2111832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58"/>
            </a:solidFill>
            <a:prstDash val="sysDot"/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9760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7D903D0-6FB8-914F-BBCB-1AD98661D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6805" y="0"/>
            <a:ext cx="4935195" cy="6858000"/>
          </a:xfrm>
          <a:prstGeom prst="rect">
            <a:avLst/>
          </a:prstGeom>
        </p:spPr>
      </p:pic>
      <p:sp>
        <p:nvSpPr>
          <p:cNvPr id="25" name="Овал 24"/>
          <p:cNvSpPr/>
          <p:nvPr/>
        </p:nvSpPr>
        <p:spPr>
          <a:xfrm>
            <a:off x="-1436611" y="-5080129"/>
            <a:ext cx="7037407" cy="7037407"/>
          </a:xfrm>
          <a:prstGeom prst="ellipse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88147" y="615441"/>
            <a:ext cx="45035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</a:rPr>
              <a:t>Домашнее задание</a:t>
            </a:r>
          </a:p>
        </p:txBody>
      </p:sp>
      <p:sp>
        <p:nvSpPr>
          <p:cNvPr id="23" name="Равнобедренный треугольник 22"/>
          <p:cNvSpPr/>
          <p:nvPr/>
        </p:nvSpPr>
        <p:spPr>
          <a:xfrm rot="5400000">
            <a:off x="3123852" y="3099487"/>
            <a:ext cx="8804911" cy="6590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632A1797-70D7-374C-ACD6-817A8CB1DD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323" y="4164437"/>
            <a:ext cx="660807" cy="66080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B565CCDA-C20B-EC49-B529-962AB02F75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323" y="2073560"/>
            <a:ext cx="660807" cy="660807"/>
          </a:xfrm>
          <a:prstGeom prst="rect">
            <a:avLst/>
          </a:prstGeom>
        </p:spPr>
      </p:pic>
      <p:sp>
        <p:nvSpPr>
          <p:cNvPr id="30" name="Номер слайда 1">
            <a:extLst>
              <a:ext uri="{FF2B5EF4-FFF2-40B4-BE49-F238E27FC236}">
                <a16:creationId xmlns:a16="http://schemas.microsoft.com/office/drawing/2014/main" xmlns="" id="{4C7450F6-ED6D-D641-95BC-68E1806D1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0512" y="6435938"/>
            <a:ext cx="512908" cy="323678"/>
          </a:xfrm>
        </p:spPr>
        <p:txBody>
          <a:bodyPr/>
          <a:lstStyle/>
          <a:p>
            <a:fld id="{A391D962-E59F-6646-8FBD-5F53A0D98DF3}" type="slidenum">
              <a:rPr lang="ru-RU" sz="1800" b="1" smtClean="0">
                <a:solidFill>
                  <a:srgbClr val="F38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11</a:t>
            </a:fld>
            <a:endParaRPr lang="ru-RU" sz="1800" b="1" dirty="0">
              <a:solidFill>
                <a:srgbClr val="F38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xmlns="" id="{A4426E0D-4515-C54C-9C83-8B88F6E8972D}"/>
              </a:ext>
            </a:extLst>
          </p:cNvPr>
          <p:cNvSpPr/>
          <p:nvPr/>
        </p:nvSpPr>
        <p:spPr>
          <a:xfrm>
            <a:off x="-1436611" y="-4994031"/>
            <a:ext cx="7037407" cy="6951310"/>
          </a:xfrm>
          <a:prstGeom prst="ellipse">
            <a:avLst/>
          </a:prstGeom>
          <a:noFill/>
          <a:ln w="50800" cap="rnd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01841" y="2706849"/>
            <a:ext cx="80852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Посмотрите художественный фильм </a:t>
            </a: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 бой идут одни “старики”»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lvl="0">
              <a:defRPr/>
            </a:pP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снятый в 1973 году Леонидом Быковым – украинским и советским актёром, кинорежиссёром и сценаристом. Он был заслуженным </a:t>
            </a:r>
          </a:p>
          <a:p>
            <a:pPr lvl="0">
              <a:defRPr/>
            </a:pP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артистом РСФСР и народным артистом Украинской ССР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01841" y="4848166"/>
            <a:ext cx="808524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переплелись судьбы героев фильма - представителей разных народов единой страны, противостоящих общему врагу? </a:t>
            </a:r>
          </a:p>
          <a:p>
            <a:pPr lvl="0">
              <a:defRPr/>
            </a:pPr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Какие песни, исполненные на разных языках, поддерживали </a:t>
            </a:r>
          </a:p>
          <a:p>
            <a:pPr lvl="0">
              <a:defRPr/>
            </a:pP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бойцов на фронте?</a:t>
            </a:r>
          </a:p>
        </p:txBody>
      </p:sp>
    </p:spTree>
    <p:extLst>
      <p:ext uri="{BB962C8B-B14F-4D97-AF65-F5344CB8AC3E}">
        <p14:creationId xmlns:p14="http://schemas.microsoft.com/office/powerpoint/2010/main" xmlns="" val="4185574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83605" y="689126"/>
            <a:ext cx="7038296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3600" b="1" dirty="0">
                <a:latin typeface="Arial Narrow" panose="020B0606020202030204" pitchFamily="34" charset="0"/>
              </a:rPr>
              <a:t>Введение в тему урока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08264" y="1818614"/>
            <a:ext cx="668555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Сегодня мы можем услышать мнение, что Россия, Белоруссия и Украина – это совершенно разные страны, культуры, народы. Конечно, можно разделить страны формальными границами, но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связи между ними гораздо более крепкие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 это связи между семьями, наши родственники живут в разных городах Белоруссии и Украины; мы знаем и любим народные песни; с удовольствием едим традиционные блюда.</a:t>
            </a:r>
          </a:p>
          <a:p>
            <a:pPr>
              <a:lnSpc>
                <a:spcPct val="90000"/>
              </a:lnSpc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lnSpc>
                <a:spcPct val="9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Осознание своего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общего происхождения, единых корней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– характерная черта менталитета трех братских восточнославянских народов. </a:t>
            </a:r>
          </a:p>
          <a:p>
            <a:pPr>
              <a:lnSpc>
                <a:spcPct val="90000"/>
              </a:lnSpc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8976361" y="-714985"/>
            <a:ext cx="3688079" cy="3688079"/>
          </a:xfrm>
          <a:prstGeom prst="ellipse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7267440" y="-1303409"/>
            <a:ext cx="2847703" cy="2847703"/>
          </a:xfrm>
          <a:prstGeom prst="ellipse">
            <a:avLst/>
          </a:prstGeom>
          <a:noFill/>
          <a:ln w="50800" cap="rnd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 descr="https://ic.pics.livejournal.com/matveychev_oleg/27303223/7823462/7823462_900.jpg">
            <a:extLst>
              <a:ext uri="{FF2B5EF4-FFF2-40B4-BE49-F238E27FC236}">
                <a16:creationId xmlns:a16="http://schemas.microsoft.com/office/drawing/2014/main" xmlns="" id="{E10F0A41-909E-5540-8ADC-0EF4418EE9CD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87959" y="3221288"/>
            <a:ext cx="4167355" cy="2840512"/>
          </a:xfrm>
          <a:prstGeom prst="rect">
            <a:avLst/>
          </a:prstGeom>
          <a:noFill/>
          <a:ln w="50800" cap="rnd">
            <a:solidFill>
              <a:srgbClr val="00CC66"/>
            </a:solidFill>
            <a:prstDash val="sysDot"/>
          </a:ln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5A4218AE-A2AA-EF4D-B97F-E4986B93E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0676" y="6309995"/>
            <a:ext cx="369277" cy="365125"/>
          </a:xfrm>
        </p:spPr>
        <p:txBody>
          <a:bodyPr/>
          <a:lstStyle/>
          <a:p>
            <a:fld id="{A391D962-E59F-6646-8FBD-5F53A0D98DF3}" type="slidenum">
              <a:rPr lang="ru-RU" sz="1800" b="1" smtClean="0">
                <a:solidFill>
                  <a:srgbClr val="F38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</a:t>
            </a:fld>
            <a:endParaRPr lang="ru-RU" sz="1800" b="1" dirty="0">
              <a:solidFill>
                <a:srgbClr val="F38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8D4FB39E-0662-544F-B540-F2A7B97A87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0895" y="713736"/>
            <a:ext cx="541712" cy="54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5350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Овал 71">
            <a:extLst>
              <a:ext uri="{FF2B5EF4-FFF2-40B4-BE49-F238E27FC236}">
                <a16:creationId xmlns:a16="http://schemas.microsoft.com/office/drawing/2014/main" xmlns="" id="{655092D5-DDAA-ED4A-915A-E4CC71089E59}"/>
              </a:ext>
            </a:extLst>
          </p:cNvPr>
          <p:cNvSpPr/>
          <p:nvPr/>
        </p:nvSpPr>
        <p:spPr>
          <a:xfrm>
            <a:off x="2405441" y="4136134"/>
            <a:ext cx="1097563" cy="1097563"/>
          </a:xfrm>
          <a:prstGeom prst="ellipse">
            <a:avLst/>
          </a:prstGeom>
          <a:solidFill>
            <a:srgbClr val="F066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Овал 72">
            <a:extLst>
              <a:ext uri="{FF2B5EF4-FFF2-40B4-BE49-F238E27FC236}">
                <a16:creationId xmlns:a16="http://schemas.microsoft.com/office/drawing/2014/main" xmlns="" id="{2F3C0D37-D07B-D74B-A091-7D9803CC14FD}"/>
              </a:ext>
            </a:extLst>
          </p:cNvPr>
          <p:cNvSpPr/>
          <p:nvPr/>
        </p:nvSpPr>
        <p:spPr>
          <a:xfrm>
            <a:off x="2301597" y="4074334"/>
            <a:ext cx="1097563" cy="1097563"/>
          </a:xfrm>
          <a:prstGeom prst="ellipse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Овал 69">
            <a:extLst>
              <a:ext uri="{FF2B5EF4-FFF2-40B4-BE49-F238E27FC236}">
                <a16:creationId xmlns:a16="http://schemas.microsoft.com/office/drawing/2014/main" xmlns="" id="{4AE762E7-9FCE-924C-9065-454320787B64}"/>
              </a:ext>
            </a:extLst>
          </p:cNvPr>
          <p:cNvSpPr/>
          <p:nvPr/>
        </p:nvSpPr>
        <p:spPr>
          <a:xfrm>
            <a:off x="8077580" y="1525299"/>
            <a:ext cx="1097563" cy="1097563"/>
          </a:xfrm>
          <a:prstGeom prst="ellipse">
            <a:avLst/>
          </a:prstGeom>
          <a:solidFill>
            <a:srgbClr val="F066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Овал 70">
            <a:extLst>
              <a:ext uri="{FF2B5EF4-FFF2-40B4-BE49-F238E27FC236}">
                <a16:creationId xmlns:a16="http://schemas.microsoft.com/office/drawing/2014/main" xmlns="" id="{19C0632A-D6FC-9F43-B06E-013A3F036C08}"/>
              </a:ext>
            </a:extLst>
          </p:cNvPr>
          <p:cNvSpPr/>
          <p:nvPr/>
        </p:nvSpPr>
        <p:spPr>
          <a:xfrm>
            <a:off x="7939011" y="1475074"/>
            <a:ext cx="1097563" cy="1097563"/>
          </a:xfrm>
          <a:prstGeom prst="ellipse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Овал 67">
            <a:extLst>
              <a:ext uri="{FF2B5EF4-FFF2-40B4-BE49-F238E27FC236}">
                <a16:creationId xmlns:a16="http://schemas.microsoft.com/office/drawing/2014/main" xmlns="" id="{8E09E241-2E57-224D-85B2-A16ACDBD97F4}"/>
              </a:ext>
            </a:extLst>
          </p:cNvPr>
          <p:cNvSpPr/>
          <p:nvPr/>
        </p:nvSpPr>
        <p:spPr>
          <a:xfrm>
            <a:off x="5590742" y="4074977"/>
            <a:ext cx="1097563" cy="1097563"/>
          </a:xfrm>
          <a:prstGeom prst="ellipse">
            <a:avLst/>
          </a:prstGeom>
          <a:solidFill>
            <a:srgbClr val="F066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Овал 68">
            <a:extLst>
              <a:ext uri="{FF2B5EF4-FFF2-40B4-BE49-F238E27FC236}">
                <a16:creationId xmlns:a16="http://schemas.microsoft.com/office/drawing/2014/main" xmlns="" id="{0B0E595A-8BE1-C240-8B59-C4A01D5ED28D}"/>
              </a:ext>
            </a:extLst>
          </p:cNvPr>
          <p:cNvSpPr/>
          <p:nvPr/>
        </p:nvSpPr>
        <p:spPr>
          <a:xfrm>
            <a:off x="5485626" y="4035904"/>
            <a:ext cx="1097563" cy="1097563"/>
          </a:xfrm>
          <a:prstGeom prst="ellipse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Овал 64">
            <a:extLst>
              <a:ext uri="{FF2B5EF4-FFF2-40B4-BE49-F238E27FC236}">
                <a16:creationId xmlns:a16="http://schemas.microsoft.com/office/drawing/2014/main" xmlns="" id="{D0A2DD6B-E026-2B41-8EB8-9457C99055E4}"/>
              </a:ext>
            </a:extLst>
          </p:cNvPr>
          <p:cNvSpPr/>
          <p:nvPr/>
        </p:nvSpPr>
        <p:spPr>
          <a:xfrm>
            <a:off x="9070588" y="4023481"/>
            <a:ext cx="1097563" cy="1097563"/>
          </a:xfrm>
          <a:prstGeom prst="ellipse">
            <a:avLst/>
          </a:prstGeom>
          <a:solidFill>
            <a:srgbClr val="F066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Овал 65">
            <a:extLst>
              <a:ext uri="{FF2B5EF4-FFF2-40B4-BE49-F238E27FC236}">
                <a16:creationId xmlns:a16="http://schemas.microsoft.com/office/drawing/2014/main" xmlns="" id="{6DCADE50-74C6-9C48-8400-09B37120BB85}"/>
              </a:ext>
            </a:extLst>
          </p:cNvPr>
          <p:cNvSpPr/>
          <p:nvPr/>
        </p:nvSpPr>
        <p:spPr>
          <a:xfrm>
            <a:off x="8987775" y="3984407"/>
            <a:ext cx="1097563" cy="1097563"/>
          </a:xfrm>
          <a:prstGeom prst="ellipse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xmlns="" id="{2BB07B3D-A780-5E43-ADDA-034A5A0BCA24}"/>
              </a:ext>
            </a:extLst>
          </p:cNvPr>
          <p:cNvSpPr/>
          <p:nvPr/>
        </p:nvSpPr>
        <p:spPr>
          <a:xfrm>
            <a:off x="1276364" y="1515411"/>
            <a:ext cx="1097563" cy="1097563"/>
          </a:xfrm>
          <a:prstGeom prst="ellipse">
            <a:avLst/>
          </a:prstGeom>
          <a:solidFill>
            <a:srgbClr val="F066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xmlns="" id="{4FCF3DF6-1103-EF49-9195-65379C2722F9}"/>
              </a:ext>
            </a:extLst>
          </p:cNvPr>
          <p:cNvSpPr/>
          <p:nvPr/>
        </p:nvSpPr>
        <p:spPr>
          <a:xfrm>
            <a:off x="1137795" y="1465186"/>
            <a:ext cx="1097563" cy="1097563"/>
          </a:xfrm>
          <a:prstGeom prst="ellipse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A49FF0B-6049-B642-A198-75F088098ABD}"/>
              </a:ext>
            </a:extLst>
          </p:cNvPr>
          <p:cNvSpPr txBox="1"/>
          <p:nvPr/>
        </p:nvSpPr>
        <p:spPr>
          <a:xfrm>
            <a:off x="1465792" y="1599149"/>
            <a:ext cx="14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9A0EA4A9-15C6-814E-93F6-81AA7C610D74}"/>
              </a:ext>
            </a:extLst>
          </p:cNvPr>
          <p:cNvSpPr txBox="1"/>
          <p:nvPr/>
        </p:nvSpPr>
        <p:spPr>
          <a:xfrm>
            <a:off x="5822097" y="4145355"/>
            <a:ext cx="14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5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EB8773A5-2824-C044-AC99-DFF9239AF881}"/>
              </a:ext>
            </a:extLst>
          </p:cNvPr>
          <p:cNvSpPr txBox="1"/>
          <p:nvPr/>
        </p:nvSpPr>
        <p:spPr>
          <a:xfrm>
            <a:off x="8276544" y="1575963"/>
            <a:ext cx="14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3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BD42CEEE-9273-4741-9BF5-85F4A7C87553}"/>
              </a:ext>
            </a:extLst>
          </p:cNvPr>
          <p:cNvSpPr txBox="1"/>
          <p:nvPr/>
        </p:nvSpPr>
        <p:spPr>
          <a:xfrm>
            <a:off x="9337462" y="4090289"/>
            <a:ext cx="14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6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3DC70AFA-71E8-C04A-9958-880C2427F685}"/>
              </a:ext>
            </a:extLst>
          </p:cNvPr>
          <p:cNvSpPr txBox="1"/>
          <p:nvPr/>
        </p:nvSpPr>
        <p:spPr>
          <a:xfrm>
            <a:off x="2653978" y="4181213"/>
            <a:ext cx="14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4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xmlns="" id="{A5CEC892-6653-974C-8693-70049B4A669A}"/>
              </a:ext>
            </a:extLst>
          </p:cNvPr>
          <p:cNvSpPr/>
          <p:nvPr/>
        </p:nvSpPr>
        <p:spPr>
          <a:xfrm>
            <a:off x="88711" y="2957262"/>
            <a:ext cx="3472868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На чужой каравай </a:t>
            </a:r>
          </a:p>
          <a:p>
            <a:pPr lvl="0" algn="ctr">
              <a:lnSpc>
                <a:spcPct val="90000"/>
              </a:lnSpc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рта не разевай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5A97DD2C-4973-4CEB-92B3-34E2E89E1334}"/>
              </a:ext>
            </a:extLst>
          </p:cNvPr>
          <p:cNvSpPr/>
          <p:nvPr/>
        </p:nvSpPr>
        <p:spPr>
          <a:xfrm>
            <a:off x="313491" y="174397"/>
            <a:ext cx="114222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8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Перед вами русские, украинские и белорусские пословицы и поговорки. </a:t>
            </a:r>
          </a:p>
          <a:p>
            <a:pPr lvl="0">
              <a:defRPr/>
            </a:pPr>
            <a:r>
              <a:rPr lang="ru-RU" sz="28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Определите, народ какой страны – автор каждой из них </a:t>
            </a:r>
            <a:endParaRPr kumimoji="0" lang="ru-RU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A5CEC892-6653-974C-8693-70049B4A669A}"/>
              </a:ext>
            </a:extLst>
          </p:cNvPr>
          <p:cNvSpPr/>
          <p:nvPr/>
        </p:nvSpPr>
        <p:spPr>
          <a:xfrm>
            <a:off x="7914791" y="5500759"/>
            <a:ext cx="3303641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Нет друга — ищи, </a:t>
            </a:r>
          </a:p>
          <a:p>
            <a:pPr lvl="0" algn="ctr">
              <a:lnSpc>
                <a:spcPct val="90000"/>
              </a:lnSpc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а нашел — береги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A5CEC892-6653-974C-8693-70049B4A669A}"/>
              </a:ext>
            </a:extLst>
          </p:cNvPr>
          <p:cNvSpPr/>
          <p:nvPr/>
        </p:nvSpPr>
        <p:spPr>
          <a:xfrm>
            <a:off x="4734544" y="5552225"/>
            <a:ext cx="2809958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Моя хата с краю, ничего не знаю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A5CEC892-6653-974C-8693-70049B4A669A}"/>
              </a:ext>
            </a:extLst>
          </p:cNvPr>
          <p:cNvSpPr/>
          <p:nvPr/>
        </p:nvSpPr>
        <p:spPr>
          <a:xfrm>
            <a:off x="6974540" y="3027603"/>
            <a:ext cx="3303641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Как кот наплакал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xmlns="" id="{A5CEC892-6653-974C-8693-70049B4A669A}"/>
              </a:ext>
            </a:extLst>
          </p:cNvPr>
          <p:cNvSpPr/>
          <p:nvPr/>
        </p:nvSpPr>
        <p:spPr>
          <a:xfrm>
            <a:off x="1174309" y="5647219"/>
            <a:ext cx="3303641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Одно дерево еще не лес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>
            <a:off x="-658223" y="6158850"/>
            <a:ext cx="1643743" cy="0"/>
          </a:xfrm>
          <a:prstGeom prst="line">
            <a:avLst/>
          </a:prstGeom>
          <a:ln w="444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-959468" y="6396157"/>
            <a:ext cx="2532017" cy="0"/>
          </a:xfrm>
          <a:prstGeom prst="line">
            <a:avLst/>
          </a:prstGeom>
          <a:ln w="44450" cap="rnd">
            <a:solidFill>
              <a:srgbClr val="F066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-603359" y="6646091"/>
            <a:ext cx="1588879" cy="0"/>
          </a:xfrm>
          <a:prstGeom prst="line">
            <a:avLst/>
          </a:prstGeom>
          <a:ln w="444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Овал 46">
            <a:extLst>
              <a:ext uri="{FF2B5EF4-FFF2-40B4-BE49-F238E27FC236}">
                <a16:creationId xmlns:a16="http://schemas.microsoft.com/office/drawing/2014/main" xmlns="" id="{1C1674EC-6D55-054B-9B88-8072522E7C81}"/>
              </a:ext>
            </a:extLst>
          </p:cNvPr>
          <p:cNvSpPr/>
          <p:nvPr/>
        </p:nvSpPr>
        <p:spPr>
          <a:xfrm>
            <a:off x="4655896" y="1521716"/>
            <a:ext cx="1097563" cy="1097563"/>
          </a:xfrm>
          <a:prstGeom prst="ellipse">
            <a:avLst/>
          </a:prstGeom>
          <a:solidFill>
            <a:srgbClr val="F066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xmlns="" id="{8E20C6D1-B697-F047-A1E8-9E2003E569BB}"/>
              </a:ext>
            </a:extLst>
          </p:cNvPr>
          <p:cNvSpPr/>
          <p:nvPr/>
        </p:nvSpPr>
        <p:spPr>
          <a:xfrm>
            <a:off x="4552052" y="1459916"/>
            <a:ext cx="1097563" cy="1097563"/>
          </a:xfrm>
          <a:prstGeom prst="ellipse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77EBA622-EB95-B945-BD70-7C3357C2B0F2}"/>
              </a:ext>
            </a:extLst>
          </p:cNvPr>
          <p:cNvSpPr txBox="1"/>
          <p:nvPr/>
        </p:nvSpPr>
        <p:spPr>
          <a:xfrm>
            <a:off x="4904433" y="1566795"/>
            <a:ext cx="14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1F553FA7-3F1B-2942-8D3F-BD9CAD42DC57}"/>
              </a:ext>
            </a:extLst>
          </p:cNvPr>
          <p:cNvSpPr/>
          <p:nvPr/>
        </p:nvSpPr>
        <p:spPr>
          <a:xfrm>
            <a:off x="3612242" y="2933237"/>
            <a:ext cx="3303641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Не говори гоп, </a:t>
            </a:r>
          </a:p>
          <a:p>
            <a:pPr lvl="0" algn="ctr">
              <a:lnSpc>
                <a:spcPct val="90000"/>
              </a:lnSpc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пока не перепрыгнул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Номер слайда 1">
            <a:extLst>
              <a:ext uri="{FF2B5EF4-FFF2-40B4-BE49-F238E27FC236}">
                <a16:creationId xmlns:a16="http://schemas.microsoft.com/office/drawing/2014/main" xmlns="" id="{59249CFF-CCE7-FE47-ACBB-FD3B7CA3D1F1}"/>
              </a:ext>
            </a:extLst>
          </p:cNvPr>
          <p:cNvSpPr txBox="1">
            <a:spLocks/>
          </p:cNvSpPr>
          <p:nvPr/>
        </p:nvSpPr>
        <p:spPr>
          <a:xfrm>
            <a:off x="11570676" y="6264275"/>
            <a:ext cx="3692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91D962-E59F-6646-8FBD-5F53A0D98DF3}" type="slidenum">
              <a:rPr lang="ru-RU" sz="1800" b="1" smtClean="0">
                <a:solidFill>
                  <a:srgbClr val="F38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ru-RU" sz="1800" b="1" dirty="0">
              <a:solidFill>
                <a:srgbClr val="F38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E846BE59-720C-AA4C-99B2-5384291967C4}"/>
              </a:ext>
            </a:extLst>
          </p:cNvPr>
          <p:cNvSpPr/>
          <p:nvPr/>
        </p:nvSpPr>
        <p:spPr>
          <a:xfrm>
            <a:off x="658356" y="2957262"/>
            <a:ext cx="2334584" cy="590931"/>
          </a:xfrm>
          <a:prstGeom prst="rect">
            <a:avLst/>
          </a:prstGeom>
          <a:noFill/>
          <a:ln w="50800" cap="rnd">
            <a:solidFill>
              <a:srgbClr val="F3804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xmlns="" id="{23F7E4DC-09A4-604A-A2C1-BA92B58279A3}"/>
              </a:ext>
            </a:extLst>
          </p:cNvPr>
          <p:cNvSpPr/>
          <p:nvPr/>
        </p:nvSpPr>
        <p:spPr>
          <a:xfrm>
            <a:off x="3870716" y="2956251"/>
            <a:ext cx="2765438" cy="590931"/>
          </a:xfrm>
          <a:prstGeom prst="rect">
            <a:avLst/>
          </a:prstGeom>
          <a:noFill/>
          <a:ln w="50800" cap="rnd">
            <a:solidFill>
              <a:srgbClr val="F3804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7CB3147F-446D-B84D-8949-C2EC5894AB4F}"/>
              </a:ext>
            </a:extLst>
          </p:cNvPr>
          <p:cNvSpPr/>
          <p:nvPr/>
        </p:nvSpPr>
        <p:spPr>
          <a:xfrm>
            <a:off x="7403484" y="2950634"/>
            <a:ext cx="2334584" cy="590931"/>
          </a:xfrm>
          <a:prstGeom prst="rect">
            <a:avLst/>
          </a:prstGeom>
          <a:noFill/>
          <a:ln w="50800" cap="rnd">
            <a:solidFill>
              <a:srgbClr val="F3804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xmlns="" id="{799997F0-71E5-074C-B0C7-F235FFF03713}"/>
              </a:ext>
            </a:extLst>
          </p:cNvPr>
          <p:cNvSpPr/>
          <p:nvPr/>
        </p:nvSpPr>
        <p:spPr>
          <a:xfrm>
            <a:off x="1293119" y="5553131"/>
            <a:ext cx="2998229" cy="590931"/>
          </a:xfrm>
          <a:prstGeom prst="rect">
            <a:avLst/>
          </a:prstGeom>
          <a:noFill/>
          <a:ln w="50800" cap="rnd">
            <a:solidFill>
              <a:srgbClr val="F3804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xmlns="" id="{24C59343-C5FB-5244-A85A-9827B33E43B5}"/>
              </a:ext>
            </a:extLst>
          </p:cNvPr>
          <p:cNvSpPr/>
          <p:nvPr/>
        </p:nvSpPr>
        <p:spPr>
          <a:xfrm>
            <a:off x="4972231" y="5399056"/>
            <a:ext cx="2334584" cy="868993"/>
          </a:xfrm>
          <a:prstGeom prst="rect">
            <a:avLst/>
          </a:prstGeom>
          <a:noFill/>
          <a:ln w="50800" cap="rnd">
            <a:solidFill>
              <a:srgbClr val="F3804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xmlns="" id="{E5AF5E10-EA0C-6640-BA1C-0A40FA935A6B}"/>
              </a:ext>
            </a:extLst>
          </p:cNvPr>
          <p:cNvSpPr/>
          <p:nvPr/>
        </p:nvSpPr>
        <p:spPr>
          <a:xfrm>
            <a:off x="7983866" y="5358294"/>
            <a:ext cx="3165492" cy="875862"/>
          </a:xfrm>
          <a:prstGeom prst="rect">
            <a:avLst/>
          </a:prstGeom>
          <a:noFill/>
          <a:ln w="50800" cap="rnd">
            <a:solidFill>
              <a:srgbClr val="F3804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80403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52861" y="470627"/>
            <a:ext cx="7038296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3200" dirty="0">
                <a:latin typeface="Arial Narrow" panose="020B0606020202030204" pitchFamily="34" charset="0"/>
              </a:rPr>
              <a:t>Былины — история наших народов </a:t>
            </a:r>
          </a:p>
        </p:txBody>
      </p:sp>
      <p:sp>
        <p:nvSpPr>
          <p:cNvPr id="8" name="Полилиния 7"/>
          <p:cNvSpPr/>
          <p:nvPr/>
        </p:nvSpPr>
        <p:spPr>
          <a:xfrm>
            <a:off x="662363" y="1235621"/>
            <a:ext cx="429837" cy="471434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11" name="Прямоугольник 10"/>
          <p:cNvSpPr/>
          <p:nvPr/>
        </p:nvSpPr>
        <p:spPr>
          <a:xfrm>
            <a:off x="1308081" y="1246779"/>
            <a:ext cx="6800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Вспомните названия и героев древнерусских былин. </a:t>
            </a:r>
          </a:p>
        </p:txBody>
      </p:sp>
      <p:sp>
        <p:nvSpPr>
          <p:cNvPr id="16" name="Овал 15"/>
          <p:cNvSpPr/>
          <p:nvPr/>
        </p:nvSpPr>
        <p:spPr>
          <a:xfrm>
            <a:off x="8976361" y="-1035025"/>
            <a:ext cx="3688079" cy="3688079"/>
          </a:xfrm>
          <a:prstGeom prst="ellipse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8197080" y="-1303409"/>
            <a:ext cx="2847703" cy="2847703"/>
          </a:xfrm>
          <a:prstGeom prst="ellipse">
            <a:avLst/>
          </a:prstGeom>
          <a:noFill/>
          <a:ln w="50800" cap="rnd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олилиния 23"/>
          <p:cNvSpPr/>
          <p:nvPr/>
        </p:nvSpPr>
        <p:spPr>
          <a:xfrm>
            <a:off x="662363" y="1981813"/>
            <a:ext cx="429837" cy="471434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25" name="Прямоугольник 24"/>
          <p:cNvSpPr/>
          <p:nvPr/>
        </p:nvSpPr>
        <p:spPr>
          <a:xfrm>
            <a:off x="1308081" y="1920681"/>
            <a:ext cx="58823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Где разворачиваются действия этих былин? 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662363" y="2633723"/>
            <a:ext cx="429837" cy="471434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27" name="Прямоугольник 26"/>
          <p:cNvSpPr/>
          <p:nvPr/>
        </p:nvSpPr>
        <p:spPr>
          <a:xfrm>
            <a:off x="1308081" y="2594583"/>
            <a:ext cx="58823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Кого защищали былинные герои? </a:t>
            </a:r>
          </a:p>
        </p:txBody>
      </p:sp>
      <p:sp>
        <p:nvSpPr>
          <p:cNvPr id="28" name="Полилиния 27"/>
          <p:cNvSpPr/>
          <p:nvPr/>
        </p:nvSpPr>
        <p:spPr>
          <a:xfrm>
            <a:off x="660672" y="3371175"/>
            <a:ext cx="429837" cy="471434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29" name="Прямоугольник 28"/>
          <p:cNvSpPr/>
          <p:nvPr/>
        </p:nvSpPr>
        <p:spPr>
          <a:xfrm>
            <a:off x="1308081" y="3268485"/>
            <a:ext cx="58823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На каком языке они разговаривали? </a:t>
            </a:r>
          </a:p>
        </p:txBody>
      </p:sp>
      <p:sp>
        <p:nvSpPr>
          <p:cNvPr id="30" name="Полилиния 29"/>
          <p:cNvSpPr/>
          <p:nvPr/>
        </p:nvSpPr>
        <p:spPr>
          <a:xfrm>
            <a:off x="660672" y="4053150"/>
            <a:ext cx="429837" cy="471434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31" name="Прямоугольник 30"/>
          <p:cNvSpPr/>
          <p:nvPr/>
        </p:nvSpPr>
        <p:spPr>
          <a:xfrm>
            <a:off x="1308081" y="3942388"/>
            <a:ext cx="763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Если бы сейчас в реальной жизни вы встретили этих героев, смогли бы понять их речь?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C9FD66B-FA36-804B-A01F-CF9E89F60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0529" y="3053131"/>
            <a:ext cx="2717017" cy="3649448"/>
          </a:xfrm>
          <a:prstGeom prst="rect">
            <a:avLst/>
          </a:prstGeom>
          <a:ln w="38100">
            <a:solidFill>
              <a:srgbClr val="00CC66"/>
            </a:solidFill>
            <a:prstDash val="sysDot"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D52C90D-1B41-484F-8277-8C92BC42D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922" y="4903106"/>
            <a:ext cx="2332650" cy="1799473"/>
          </a:xfrm>
          <a:prstGeom prst="rect">
            <a:avLst/>
          </a:prstGeom>
          <a:ln w="38100">
            <a:solidFill>
              <a:srgbClr val="00CC66"/>
            </a:solidFill>
            <a:prstDash val="sysDot"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A880B50-CE72-3646-AD57-F0EEAC460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208" y="4906417"/>
            <a:ext cx="2735066" cy="1796162"/>
          </a:xfrm>
          <a:prstGeom prst="rect">
            <a:avLst/>
          </a:prstGeom>
          <a:ln w="38100">
            <a:solidFill>
              <a:srgbClr val="00CC66"/>
            </a:solidFill>
            <a:prstDash val="sysDot"/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DACBD841-942D-0447-92AD-4D0BB93C7F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6997" y="4877855"/>
            <a:ext cx="2911208" cy="1814106"/>
          </a:xfrm>
          <a:prstGeom prst="rect">
            <a:avLst/>
          </a:prstGeom>
          <a:ln w="38100">
            <a:solidFill>
              <a:srgbClr val="00CC66"/>
            </a:solidFill>
            <a:prstDash val="sysDot"/>
          </a:ln>
        </p:spPr>
      </p:pic>
      <p:sp>
        <p:nvSpPr>
          <p:cNvPr id="32" name="Номер слайда 1">
            <a:extLst>
              <a:ext uri="{FF2B5EF4-FFF2-40B4-BE49-F238E27FC236}">
                <a16:creationId xmlns:a16="http://schemas.microsoft.com/office/drawing/2014/main" xmlns="" id="{3FCB7FA8-D429-DB43-9DCB-746D9FA705EB}"/>
              </a:ext>
            </a:extLst>
          </p:cNvPr>
          <p:cNvSpPr txBox="1">
            <a:spLocks/>
          </p:cNvSpPr>
          <p:nvPr/>
        </p:nvSpPr>
        <p:spPr>
          <a:xfrm>
            <a:off x="11598269" y="6337454"/>
            <a:ext cx="3692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91D962-E59F-6646-8FBD-5F53A0D98DF3}" type="slidenum">
              <a:rPr lang="ru-RU" sz="1800" b="1" smtClean="0">
                <a:solidFill>
                  <a:srgbClr val="F38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ru-RU" sz="1800" b="1" dirty="0">
              <a:solidFill>
                <a:srgbClr val="F38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B7DB8AB8-C87A-3A44-8F2F-A9E3C3774C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0672" y="470627"/>
            <a:ext cx="580418" cy="58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8425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83605" y="689126"/>
            <a:ext cx="7038296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3600" b="1" dirty="0">
                <a:latin typeface="Arial Narrow" panose="020B0606020202030204" pitchFamily="34" charset="0"/>
              </a:rPr>
              <a:t>Берестяные грамоты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72077" y="4639873"/>
            <a:ext cx="49170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Россия. Первая берестяная грамота, найденная при раскопках в Новгороде в 1951 г.</a:t>
            </a:r>
          </a:p>
        </p:txBody>
      </p:sp>
      <p:sp>
        <p:nvSpPr>
          <p:cNvPr id="16" name="Овал 15"/>
          <p:cNvSpPr/>
          <p:nvPr/>
        </p:nvSpPr>
        <p:spPr>
          <a:xfrm>
            <a:off x="9500468" y="-2039368"/>
            <a:ext cx="3688079" cy="3688079"/>
          </a:xfrm>
          <a:prstGeom prst="ellipse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8318587" y="-2277347"/>
            <a:ext cx="2847703" cy="2847703"/>
          </a:xfrm>
          <a:prstGeom prst="ellipse">
            <a:avLst/>
          </a:prstGeom>
          <a:noFill/>
          <a:ln w="50800" cap="rnd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5A4218AE-A2AA-EF4D-B97F-E4986B93E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0676" y="6309995"/>
            <a:ext cx="369277" cy="365125"/>
          </a:xfrm>
        </p:spPr>
        <p:txBody>
          <a:bodyPr/>
          <a:lstStyle/>
          <a:p>
            <a:fld id="{A391D962-E59F-6646-8FBD-5F53A0D98DF3}" type="slidenum">
              <a:rPr lang="ru-RU" sz="1800" b="1" smtClean="0">
                <a:solidFill>
                  <a:srgbClr val="F38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5</a:t>
            </a:fld>
            <a:endParaRPr lang="ru-RU" sz="1800" b="1" dirty="0">
              <a:solidFill>
                <a:srgbClr val="F38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8D4FB39E-0662-544F-B540-F2A7B97A87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0895" y="713736"/>
            <a:ext cx="541712" cy="54171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C885543-B87C-9E49-BB51-1224383DDD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895" y="1544294"/>
            <a:ext cx="4619456" cy="296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1799E08-BD8B-714D-9EF5-D26AE9538D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408" t="49879" r="3547"/>
          <a:stretch/>
        </p:blipFill>
        <p:spPr>
          <a:xfrm>
            <a:off x="5189168" y="1544294"/>
            <a:ext cx="6258838" cy="191280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3EF7E8EA-4705-C943-A715-09D9105A1DC4}"/>
              </a:ext>
            </a:extLst>
          </p:cNvPr>
          <p:cNvSpPr/>
          <p:nvPr/>
        </p:nvSpPr>
        <p:spPr>
          <a:xfrm>
            <a:off x="5189168" y="3521283"/>
            <a:ext cx="67507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Белоруссия. Берестяная грамота из Витебска 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(найдена в 1959 г.)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528991C-62DB-0840-8512-E71815620B8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12" t="16188" r="5178" b="14933"/>
          <a:stretch/>
        </p:blipFill>
        <p:spPr>
          <a:xfrm>
            <a:off x="5189169" y="4321504"/>
            <a:ext cx="6258838" cy="1551541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C1C47850-0FF9-0441-852B-42CC14F49F01}"/>
              </a:ext>
            </a:extLst>
          </p:cNvPr>
          <p:cNvSpPr/>
          <p:nvPr/>
        </p:nvSpPr>
        <p:spPr>
          <a:xfrm>
            <a:off x="5189168" y="5967234"/>
            <a:ext cx="67507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Украина. Берестяная грамота из Звенигорода Галицкого (найдена в 1989 г.)</a:t>
            </a:r>
          </a:p>
        </p:txBody>
      </p:sp>
    </p:spTree>
    <p:extLst>
      <p:ext uri="{BB962C8B-B14F-4D97-AF65-F5344CB8AC3E}">
        <p14:creationId xmlns:p14="http://schemas.microsoft.com/office/powerpoint/2010/main" xmlns="" val="428619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0A1E7939-390B-4329-B49E-8C36E2006F85}"/>
              </a:ext>
            </a:extLst>
          </p:cNvPr>
          <p:cNvSpPr txBox="1">
            <a:spLocks/>
          </p:cNvSpPr>
          <p:nvPr/>
        </p:nvSpPr>
        <p:spPr>
          <a:xfrm>
            <a:off x="1197304" y="-225080"/>
            <a:ext cx="6053474" cy="16257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C00000"/>
                </a:solidFill>
                <a:latin typeface="Phenomena" panose="00000500000000000000" pitchFamily="50" charset="-52"/>
                <a:ea typeface="+mj-ea"/>
                <a:cs typeface="+mj-cs"/>
              </a:defRPr>
            </a:lvl1pPr>
          </a:lstStyle>
          <a:p>
            <a:r>
              <a:rPr lang="ru-RU" sz="3200" b="0" dirty="0">
                <a:solidFill>
                  <a:srgbClr val="14112C"/>
                </a:solidFill>
                <a:latin typeface="Arial Narrow" panose="020B0606020202030204" pitchFamily="34" charset="0"/>
              </a:rPr>
              <a:t>Послушайте украинскую народную </a:t>
            </a:r>
          </a:p>
          <a:p>
            <a:r>
              <a:rPr lang="ru-RU" sz="3200" b="0" dirty="0">
                <a:solidFill>
                  <a:srgbClr val="14112C"/>
                </a:solidFill>
                <a:latin typeface="Arial Narrow" panose="020B0606020202030204" pitchFamily="34" charset="0"/>
              </a:rPr>
              <a:t>песню «Чернобривцы» (бархатцы)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80B6BCC-B1FC-430B-A429-A79F43FE03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7141" y="2027155"/>
            <a:ext cx="672355" cy="67235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7507085-DF78-45A6-855F-FA77FECE0C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2720" y="299042"/>
            <a:ext cx="852826" cy="7353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1CF97D5-0D2F-49AD-BB4E-BE7EA1D8374E}"/>
              </a:ext>
            </a:extLst>
          </p:cNvPr>
          <p:cNvSpPr txBox="1"/>
          <p:nvPr/>
        </p:nvSpPr>
        <p:spPr>
          <a:xfrm>
            <a:off x="5241717" y="2699510"/>
            <a:ext cx="409326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Як на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ті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чорнобривці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погляну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Бачу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матір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стареньку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Бачу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руки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твої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моя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мамо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Твою ласку я чую,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рідненька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Прилітають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нашого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поля</a:t>
            </a:r>
          </a:p>
          <a:p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Із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далеких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країв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журавлі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Розквітають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квіти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і доля</a:t>
            </a:r>
          </a:p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моїй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українській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землі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Як на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ті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чорнобривці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погляну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Бачу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матір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стареньку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Бачу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руки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твої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моя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мамо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Твою ласку я чую,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рідненька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3DC93B7-AF60-4F1A-BF50-5F9DA1D21EB1}"/>
              </a:ext>
            </a:extLst>
          </p:cNvPr>
          <p:cNvSpPr txBox="1"/>
          <p:nvPr/>
        </p:nvSpPr>
        <p:spPr>
          <a:xfrm>
            <a:off x="1257576" y="2070946"/>
            <a:ext cx="39375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3200" dirty="0">
                <a:solidFill>
                  <a:srgbClr val="14112C"/>
                </a:solidFill>
                <a:latin typeface="Arial Narrow" panose="020B0606020202030204" pitchFamily="34" charset="0"/>
              </a:rPr>
              <a:t>О чем в ней поется?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D36014EC-D222-3947-AD28-483BD842AB94}"/>
              </a:ext>
            </a:extLst>
          </p:cNvPr>
          <p:cNvSpPr/>
          <p:nvPr/>
        </p:nvSpPr>
        <p:spPr>
          <a:xfrm>
            <a:off x="1223626" y="2699510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Чорнобривців</a:t>
            </a:r>
            <a:r>
              <a:rPr lang="ru-RU" dirty="0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насадила </a:t>
            </a:r>
            <a:r>
              <a:rPr lang="ru-RU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мати</a:t>
            </a:r>
            <a:endParaRPr lang="ru-RU" dirty="0">
              <a:solidFill>
                <a:prstClr val="black">
                  <a:lumMod val="95000"/>
                  <a:lumOff val="5000"/>
                </a:prstClr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dirty="0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 </a:t>
            </a:r>
            <a:r>
              <a:rPr lang="ru-RU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моїм</a:t>
            </a:r>
            <a:r>
              <a:rPr lang="ru-RU" dirty="0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світанковім</a:t>
            </a:r>
            <a:r>
              <a:rPr lang="ru-RU" dirty="0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краю,</a:t>
            </a:r>
          </a:p>
          <a:p>
            <a:pPr lvl="0"/>
            <a:r>
              <a:rPr lang="ru-RU" dirty="0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 й </a:t>
            </a:r>
            <a:r>
              <a:rPr lang="ru-RU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навчила</a:t>
            </a:r>
            <a:r>
              <a:rPr lang="ru-RU" dirty="0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веснянки </a:t>
            </a:r>
            <a:r>
              <a:rPr lang="ru-RU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співати</a:t>
            </a:r>
            <a:endParaRPr lang="ru-RU" dirty="0">
              <a:solidFill>
                <a:prstClr val="black">
                  <a:lumMod val="95000"/>
                  <a:lumOff val="5000"/>
                </a:prstClr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dirty="0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 </a:t>
            </a:r>
            <a:r>
              <a:rPr lang="ru-RU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квітучу</a:t>
            </a:r>
            <a:r>
              <a:rPr lang="ru-RU" dirty="0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надію</a:t>
            </a:r>
            <a:r>
              <a:rPr lang="ru-RU" dirty="0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свою.</a:t>
            </a:r>
          </a:p>
          <a:p>
            <a:pPr lvl="0"/>
            <a:endParaRPr lang="ru-RU" dirty="0">
              <a:solidFill>
                <a:prstClr val="black">
                  <a:lumMod val="95000"/>
                  <a:lumOff val="5000"/>
                </a:prstClr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dirty="0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Як на </a:t>
            </a:r>
            <a:r>
              <a:rPr lang="ru-RU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ті</a:t>
            </a:r>
            <a:r>
              <a:rPr lang="ru-RU" dirty="0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чорнобривці</a:t>
            </a:r>
            <a:r>
              <a:rPr lang="ru-RU" dirty="0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погляну</a:t>
            </a:r>
            <a:r>
              <a:rPr lang="ru-RU" dirty="0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lvl="0"/>
            <a:r>
              <a:rPr lang="ru-RU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Бачу</a:t>
            </a:r>
            <a:r>
              <a:rPr lang="ru-RU" dirty="0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матір</a:t>
            </a:r>
            <a:r>
              <a:rPr lang="ru-RU" dirty="0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стареньку</a:t>
            </a:r>
            <a:r>
              <a:rPr lang="ru-RU" dirty="0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ru-RU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Бачу</a:t>
            </a:r>
            <a:r>
              <a:rPr lang="ru-RU" dirty="0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руки </a:t>
            </a:r>
            <a:r>
              <a:rPr lang="ru-RU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твої</a:t>
            </a:r>
            <a:r>
              <a:rPr lang="ru-RU" dirty="0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моя </a:t>
            </a:r>
            <a:r>
              <a:rPr lang="ru-RU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мамо</a:t>
            </a:r>
            <a:r>
              <a:rPr lang="ru-RU" dirty="0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lvl="0"/>
            <a:r>
              <a:rPr lang="ru-RU" dirty="0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Твою ласку я чую, </a:t>
            </a:r>
            <a:r>
              <a:rPr lang="ru-RU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рідненька</a:t>
            </a:r>
            <a:r>
              <a:rPr lang="ru-RU" dirty="0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/>
            <a:endParaRPr lang="ru-RU" dirty="0">
              <a:solidFill>
                <a:prstClr val="black">
                  <a:lumMod val="95000"/>
                  <a:lumOff val="5000"/>
                </a:prstClr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dirty="0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 </a:t>
            </a:r>
            <a:r>
              <a:rPr lang="ru-RU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розлуки</a:t>
            </a:r>
            <a:r>
              <a:rPr lang="ru-RU" dirty="0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зустрічі</a:t>
            </a:r>
            <a:r>
              <a:rPr lang="ru-RU" dirty="0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знаю,</a:t>
            </a:r>
          </a:p>
          <a:p>
            <a:pPr lvl="0"/>
            <a:r>
              <a:rPr lang="ru-RU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Бачив</a:t>
            </a:r>
            <a:r>
              <a:rPr lang="ru-RU" dirty="0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я у </a:t>
            </a:r>
            <a:r>
              <a:rPr lang="ru-RU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чужій</a:t>
            </a:r>
            <a:r>
              <a:rPr lang="ru-RU" dirty="0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стороні</a:t>
            </a:r>
            <a:endParaRPr lang="ru-RU" dirty="0">
              <a:solidFill>
                <a:prstClr val="black">
                  <a:lumMod val="95000"/>
                  <a:lumOff val="5000"/>
                </a:prstClr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Чорнобривці</a:t>
            </a:r>
            <a:r>
              <a:rPr lang="ru-RU" dirty="0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із</a:t>
            </a:r>
            <a:r>
              <a:rPr lang="ru-RU" dirty="0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рідного</a:t>
            </a:r>
            <a:r>
              <a:rPr lang="ru-RU" dirty="0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краю,</a:t>
            </a:r>
          </a:p>
          <a:p>
            <a:pPr lvl="0"/>
            <a:r>
              <a:rPr lang="ru-RU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насіяла</a:t>
            </a:r>
            <a:r>
              <a:rPr lang="ru-RU" dirty="0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ти</a:t>
            </a:r>
            <a:r>
              <a:rPr lang="ru-RU" dirty="0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навесні</a:t>
            </a:r>
            <a:r>
              <a:rPr lang="ru-RU" dirty="0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2" name="Чернобривцы (Константин Огневой) (1).mp3">
            <a:hlinkClick r:id="" action="ppaction://media"/>
            <a:extLst>
              <a:ext uri="{FF2B5EF4-FFF2-40B4-BE49-F238E27FC236}">
                <a16:creationId xmlns:a16="http://schemas.microsoft.com/office/drawing/2014/main" xmlns="" id="{F951525E-F1D6-3A47-B2D8-C8EE3D343C9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56905" y="1400634"/>
            <a:ext cx="626521" cy="626521"/>
          </a:xfrm>
          <a:prstGeom prst="rect">
            <a:avLst/>
          </a:prstGeom>
        </p:spPr>
      </p:pic>
      <p:sp>
        <p:nvSpPr>
          <p:cNvPr id="34" name="Номер слайда 1">
            <a:extLst>
              <a:ext uri="{FF2B5EF4-FFF2-40B4-BE49-F238E27FC236}">
                <a16:creationId xmlns:a16="http://schemas.microsoft.com/office/drawing/2014/main" xmlns="" id="{780B64D1-3043-A543-B5EB-AAD16F8714E1}"/>
              </a:ext>
            </a:extLst>
          </p:cNvPr>
          <p:cNvSpPr txBox="1">
            <a:spLocks/>
          </p:cNvSpPr>
          <p:nvPr/>
        </p:nvSpPr>
        <p:spPr>
          <a:xfrm>
            <a:off x="11545929" y="6304703"/>
            <a:ext cx="3692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91D962-E59F-6646-8FBD-5F53A0D98DF3}" type="slidenum">
              <a:rPr lang="ru-RU" sz="1800" b="1" smtClean="0">
                <a:solidFill>
                  <a:srgbClr val="F38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6</a:t>
            </a:fld>
            <a:endParaRPr lang="ru-RU" sz="1800" b="1" dirty="0">
              <a:solidFill>
                <a:srgbClr val="F38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451B7C77-4747-5449-B8BD-0B95C1AF1D86}"/>
              </a:ext>
            </a:extLst>
          </p:cNvPr>
          <p:cNvSpPr/>
          <p:nvPr/>
        </p:nvSpPr>
        <p:spPr>
          <a:xfrm>
            <a:off x="8529815" y="-737697"/>
            <a:ext cx="4294934" cy="4241036"/>
          </a:xfrm>
          <a:prstGeom prst="ellipse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8E3ED0E9-749C-4847-8EC1-81F6257CCF82}"/>
              </a:ext>
            </a:extLst>
          </p:cNvPr>
          <p:cNvSpPr/>
          <p:nvPr/>
        </p:nvSpPr>
        <p:spPr>
          <a:xfrm>
            <a:off x="8817333" y="-406056"/>
            <a:ext cx="3671751" cy="3647533"/>
          </a:xfrm>
          <a:prstGeom prst="ellipse">
            <a:avLst/>
          </a:prstGeom>
          <a:noFill/>
          <a:ln w="50800" cap="rnd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9228EED7-DEE5-3C46-B93D-BC2BE383A0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72630" y="-69448"/>
            <a:ext cx="2973071" cy="295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096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27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олилиния: фигура 2">
            <a:extLst>
              <a:ext uri="{FF2B5EF4-FFF2-40B4-BE49-F238E27FC236}">
                <a16:creationId xmlns:a16="http://schemas.microsoft.com/office/drawing/2014/main" xmlns="" id="{67BBB37C-37B2-46E1-B494-737192AB6F06}"/>
              </a:ext>
            </a:extLst>
          </p:cNvPr>
          <p:cNvSpPr/>
          <p:nvPr/>
        </p:nvSpPr>
        <p:spPr>
          <a:xfrm>
            <a:off x="1298177" y="-44246"/>
            <a:ext cx="6770089" cy="6902246"/>
          </a:xfrm>
          <a:custGeom>
            <a:avLst/>
            <a:gdLst>
              <a:gd name="connsiteX0" fmla="*/ 0 w 7502013"/>
              <a:gd name="connsiteY0" fmla="*/ 0 h 6902246"/>
              <a:gd name="connsiteX1" fmla="*/ 6115665 w 7502013"/>
              <a:gd name="connsiteY1" fmla="*/ 19665 h 6902246"/>
              <a:gd name="connsiteX2" fmla="*/ 7502013 w 7502013"/>
              <a:gd name="connsiteY2" fmla="*/ 3480620 h 6902246"/>
              <a:gd name="connsiteX3" fmla="*/ 6115665 w 7502013"/>
              <a:gd name="connsiteY3" fmla="*/ 6892413 h 6902246"/>
              <a:gd name="connsiteX4" fmla="*/ 19665 w 7502013"/>
              <a:gd name="connsiteY4" fmla="*/ 6902246 h 6902246"/>
              <a:gd name="connsiteX5" fmla="*/ 0 w 7502013"/>
              <a:gd name="connsiteY5" fmla="*/ 0 h 690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02013" h="6902246">
                <a:moveTo>
                  <a:pt x="0" y="0"/>
                </a:moveTo>
                <a:lnTo>
                  <a:pt x="6115665" y="19665"/>
                </a:lnTo>
                <a:lnTo>
                  <a:pt x="7502013" y="3480620"/>
                </a:lnTo>
                <a:lnTo>
                  <a:pt x="6115665" y="6892413"/>
                </a:lnTo>
                <a:lnTo>
                  <a:pt x="19665" y="6902246"/>
                </a:lnTo>
                <a:lnTo>
                  <a:pt x="0" y="0"/>
                </a:lnTo>
                <a:close/>
              </a:path>
            </a:pathLst>
          </a:custGeom>
          <a:solidFill>
            <a:srgbClr val="F0662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Полилиния: фигура 2">
            <a:extLst>
              <a:ext uri="{FF2B5EF4-FFF2-40B4-BE49-F238E27FC236}">
                <a16:creationId xmlns:a16="http://schemas.microsoft.com/office/drawing/2014/main" xmlns="" id="{D298F1F3-292C-4033-93E9-5C423206BFC1}"/>
              </a:ext>
            </a:extLst>
          </p:cNvPr>
          <p:cNvSpPr/>
          <p:nvPr/>
        </p:nvSpPr>
        <p:spPr>
          <a:xfrm>
            <a:off x="866101" y="-63911"/>
            <a:ext cx="6770089" cy="6902246"/>
          </a:xfrm>
          <a:custGeom>
            <a:avLst/>
            <a:gdLst>
              <a:gd name="connsiteX0" fmla="*/ 0 w 7502013"/>
              <a:gd name="connsiteY0" fmla="*/ 0 h 6902246"/>
              <a:gd name="connsiteX1" fmla="*/ 6115665 w 7502013"/>
              <a:gd name="connsiteY1" fmla="*/ 19665 h 6902246"/>
              <a:gd name="connsiteX2" fmla="*/ 7502013 w 7502013"/>
              <a:gd name="connsiteY2" fmla="*/ 3480620 h 6902246"/>
              <a:gd name="connsiteX3" fmla="*/ 6115665 w 7502013"/>
              <a:gd name="connsiteY3" fmla="*/ 6892413 h 6902246"/>
              <a:gd name="connsiteX4" fmla="*/ 19665 w 7502013"/>
              <a:gd name="connsiteY4" fmla="*/ 6902246 h 6902246"/>
              <a:gd name="connsiteX5" fmla="*/ 0 w 7502013"/>
              <a:gd name="connsiteY5" fmla="*/ 0 h 690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02013" h="6902246">
                <a:moveTo>
                  <a:pt x="0" y="0"/>
                </a:moveTo>
                <a:lnTo>
                  <a:pt x="6115665" y="19665"/>
                </a:lnTo>
                <a:lnTo>
                  <a:pt x="7502013" y="3480620"/>
                </a:lnTo>
                <a:lnTo>
                  <a:pt x="6115665" y="6892413"/>
                </a:lnTo>
                <a:lnTo>
                  <a:pt x="19665" y="6902246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0A1E7939-390B-4329-B49E-8C36E2006F85}"/>
              </a:ext>
            </a:extLst>
          </p:cNvPr>
          <p:cNvSpPr txBox="1">
            <a:spLocks/>
          </p:cNvSpPr>
          <p:nvPr/>
        </p:nvSpPr>
        <p:spPr>
          <a:xfrm>
            <a:off x="1062115" y="498433"/>
            <a:ext cx="10018037" cy="7570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C00000"/>
                </a:solidFill>
                <a:latin typeface="Phenomena" panose="00000500000000000000" pitchFamily="50" charset="-52"/>
                <a:ea typeface="+mj-ea"/>
                <a:cs typeface="+mj-cs"/>
              </a:defRPr>
            </a:lvl1pPr>
          </a:lstStyle>
          <a:p>
            <a:r>
              <a:rPr lang="ru-RU" sz="3200" b="0" dirty="0">
                <a:solidFill>
                  <a:srgbClr val="14112C"/>
                </a:solidFill>
                <a:latin typeface="Arial Narrow" panose="020B0606020202030204" pitchFamily="34" charset="0"/>
              </a:rPr>
              <a:t>Прочитайте и переведите текст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80B6BCC-B1FC-430B-A429-A79F43FE03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4505" y="437996"/>
            <a:ext cx="672355" cy="67235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E978C35-89C5-431D-87FD-EC1D17A736F3}"/>
              </a:ext>
            </a:extLst>
          </p:cNvPr>
          <p:cNvSpPr txBox="1"/>
          <p:nvPr/>
        </p:nvSpPr>
        <p:spPr>
          <a:xfrm>
            <a:off x="262850" y="1679052"/>
            <a:ext cx="706944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181818"/>
                </a:solidFill>
                <a:latin typeface="Arial Narrow" panose="020B0606020202030204" pitchFamily="34" charset="0"/>
              </a:rPr>
              <a:t>«</a:t>
            </a:r>
            <a:r>
              <a:rPr lang="ru-RU" sz="2400" dirty="0" err="1">
                <a:solidFill>
                  <a:srgbClr val="181818"/>
                </a:solidFill>
                <a:latin typeface="Arial Narrow" panose="020B0606020202030204" pitchFamily="34" charset="0"/>
              </a:rPr>
              <a:t>Руск</a:t>
            </a:r>
            <a:r>
              <a:rPr lang="en" sz="2400" dirty="0" err="1">
                <a:solidFill>
                  <a:srgbClr val="181818"/>
                </a:solidFill>
                <a:latin typeface="Arial Narrow" panose="020B0606020202030204" pitchFamily="34" charset="0"/>
              </a:rPr>
              <a:t>i</a:t>
            </a:r>
            <a:r>
              <a:rPr lang="ru-RU" sz="2400" dirty="0">
                <a:solidFill>
                  <a:srgbClr val="181818"/>
                </a:solidFill>
                <a:latin typeface="Arial Narrow" panose="020B0606020202030204" pitchFamily="34" charset="0"/>
              </a:rPr>
              <a:t>х </a:t>
            </a:r>
            <a:r>
              <a:rPr lang="ru-RU" sz="2400" dirty="0" err="1">
                <a:solidFill>
                  <a:srgbClr val="181818"/>
                </a:solidFill>
                <a:latin typeface="Arial Narrow" panose="020B0606020202030204" pitchFamily="34" charset="0"/>
              </a:rPr>
              <a:t>народаў</a:t>
            </a:r>
            <a:r>
              <a:rPr lang="ru-RU" sz="2400" dirty="0">
                <a:solidFill>
                  <a:srgbClr val="181818"/>
                </a:solidFill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solidFill>
                  <a:srgbClr val="181818"/>
                </a:solidFill>
                <a:latin typeface="Arial Narrow" panose="020B0606020202030204" pitchFamily="34" charset="0"/>
              </a:rPr>
              <a:t>тры</a:t>
            </a:r>
            <a:r>
              <a:rPr lang="ru-RU" sz="2400" dirty="0">
                <a:solidFill>
                  <a:srgbClr val="181818"/>
                </a:solidFill>
                <a:latin typeface="Arial Narrow" panose="020B0606020202030204" pitchFamily="34" charset="0"/>
              </a:rPr>
              <a:t>. Усе </a:t>
            </a:r>
            <a:r>
              <a:rPr lang="ru-RU" sz="2400" dirty="0" err="1">
                <a:solidFill>
                  <a:srgbClr val="181818"/>
                </a:solidFill>
                <a:latin typeface="Arial Narrow" panose="020B0606020202030204" pitchFamily="34" charset="0"/>
              </a:rPr>
              <a:t>яны</a:t>
            </a:r>
            <a:r>
              <a:rPr lang="ru-RU" sz="2400" dirty="0">
                <a:solidFill>
                  <a:srgbClr val="181818"/>
                </a:solidFill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solidFill>
                  <a:srgbClr val="181818"/>
                </a:solidFill>
                <a:latin typeface="Arial Narrow" panose="020B0606020202030204" pitchFamily="34" charset="0"/>
              </a:rPr>
              <a:t>аднаго</a:t>
            </a:r>
            <a:r>
              <a:rPr lang="ru-RU" sz="2400" dirty="0">
                <a:solidFill>
                  <a:srgbClr val="181818"/>
                </a:solidFill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solidFill>
                  <a:srgbClr val="181818"/>
                </a:solidFill>
                <a:latin typeface="Arial Narrow" panose="020B0606020202030204" pitchFamily="34" charset="0"/>
              </a:rPr>
              <a:t>кораню</a:t>
            </a:r>
            <a:r>
              <a:rPr lang="ru-RU" sz="2400" dirty="0">
                <a:solidFill>
                  <a:srgbClr val="181818"/>
                </a:solidFill>
                <a:latin typeface="Arial Narrow" panose="020B0606020202030204" pitchFamily="34" charset="0"/>
              </a:rPr>
              <a:t>, але шмат часу </a:t>
            </a:r>
            <a:r>
              <a:rPr lang="ru-RU" sz="2400" dirty="0" err="1">
                <a:solidFill>
                  <a:srgbClr val="181818"/>
                </a:solidFill>
                <a:latin typeface="Arial Narrow" panose="020B0606020202030204" pitchFamily="34" charset="0"/>
              </a:rPr>
              <a:t>жыл</a:t>
            </a:r>
            <a:r>
              <a:rPr lang="en" sz="2400" dirty="0" err="1">
                <a:solidFill>
                  <a:srgbClr val="181818"/>
                </a:solidFill>
                <a:latin typeface="Arial Narrow" panose="020B0606020202030204" pitchFamily="34" charset="0"/>
              </a:rPr>
              <a:t>i</a:t>
            </a:r>
            <a:r>
              <a:rPr lang="en" sz="2400" dirty="0">
                <a:solidFill>
                  <a:srgbClr val="181818"/>
                </a:solidFill>
                <a:latin typeface="Arial Narrow" panose="020B0606020202030204" pitchFamily="34" charset="0"/>
              </a:rPr>
              <a:t> </a:t>
            </a:r>
            <a:r>
              <a:rPr lang="ru-RU" sz="2400" dirty="0">
                <a:solidFill>
                  <a:srgbClr val="181818"/>
                </a:solidFill>
                <a:latin typeface="Arial Narrow" panose="020B0606020202030204" pitchFamily="34" charset="0"/>
              </a:rPr>
              <a:t>па-</a:t>
            </a:r>
            <a:r>
              <a:rPr lang="ru-RU" sz="2400" dirty="0" err="1">
                <a:solidFill>
                  <a:srgbClr val="181818"/>
                </a:solidFill>
                <a:latin typeface="Arial Narrow" panose="020B0606020202030204" pitchFamily="34" charset="0"/>
              </a:rPr>
              <a:t>асобку</a:t>
            </a:r>
            <a:r>
              <a:rPr lang="ru-RU" sz="2400" dirty="0">
                <a:solidFill>
                  <a:srgbClr val="181818"/>
                </a:solidFill>
                <a:latin typeface="Arial Narrow" panose="020B0606020202030204" pitchFamily="34" charset="0"/>
              </a:rPr>
              <a:t> </a:t>
            </a:r>
            <a:r>
              <a:rPr lang="en" sz="2400" dirty="0" err="1">
                <a:solidFill>
                  <a:srgbClr val="181818"/>
                </a:solidFill>
                <a:latin typeface="Arial Narrow" panose="020B0606020202030204" pitchFamily="34" charset="0"/>
              </a:rPr>
              <a:t>i</a:t>
            </a:r>
            <a:r>
              <a:rPr lang="en" sz="2400" dirty="0">
                <a:solidFill>
                  <a:srgbClr val="181818"/>
                </a:solidFill>
                <a:latin typeface="Arial Narrow" panose="020B0606020202030204" pitchFamily="34" charset="0"/>
              </a:rPr>
              <a:t> </a:t>
            </a:r>
            <a:r>
              <a:rPr lang="ru-RU" sz="2400" dirty="0">
                <a:solidFill>
                  <a:srgbClr val="181818"/>
                </a:solidFill>
                <a:latin typeface="Arial Narrow" panose="020B0606020202030204" pitchFamily="34" charset="0"/>
              </a:rPr>
              <a:t>так </a:t>
            </a:r>
            <a:r>
              <a:rPr lang="ru-RU" sz="2400" dirty="0" err="1">
                <a:solidFill>
                  <a:srgbClr val="181818"/>
                </a:solidFill>
                <a:latin typeface="Arial Narrow" panose="020B0606020202030204" pitchFamily="34" charset="0"/>
              </a:rPr>
              <a:t>сталося</a:t>
            </a:r>
            <a:r>
              <a:rPr lang="ru-RU" sz="2400" dirty="0">
                <a:solidFill>
                  <a:srgbClr val="181818"/>
                </a:solidFill>
                <a:latin typeface="Arial Narrow" panose="020B0606020202030204" pitchFamily="34" charset="0"/>
              </a:rPr>
              <a:t> з </a:t>
            </a:r>
            <a:r>
              <a:rPr lang="en" sz="2400" dirty="0" err="1">
                <a:solidFill>
                  <a:srgbClr val="181818"/>
                </a:solidFill>
                <a:latin typeface="Arial Narrow" panose="020B0606020202030204" pitchFamily="34" charset="0"/>
              </a:rPr>
              <a:t>i</a:t>
            </a:r>
            <a:r>
              <a:rPr lang="ru-RU" sz="2400" dirty="0">
                <a:solidFill>
                  <a:srgbClr val="181818"/>
                </a:solidFill>
                <a:latin typeface="Arial Narrow" panose="020B0606020202030204" pitchFamily="34" charset="0"/>
              </a:rPr>
              <a:t>х </a:t>
            </a:r>
            <a:r>
              <a:rPr lang="ru-RU" sz="2400" dirty="0" err="1">
                <a:solidFill>
                  <a:srgbClr val="181818"/>
                </a:solidFill>
                <a:latin typeface="Arial Narrow" panose="020B0606020202030204" pitchFamily="34" charset="0"/>
              </a:rPr>
              <a:t>тры</a:t>
            </a:r>
            <a:r>
              <a:rPr lang="ru-RU" sz="2400" dirty="0">
                <a:solidFill>
                  <a:srgbClr val="181818"/>
                </a:solidFill>
                <a:latin typeface="Arial Narrow" panose="020B0606020202030204" pitchFamily="34" charset="0"/>
              </a:rPr>
              <a:t> розных </a:t>
            </a:r>
            <a:r>
              <a:rPr lang="ru-RU" sz="2400" dirty="0" err="1">
                <a:solidFill>
                  <a:srgbClr val="181818"/>
                </a:solidFill>
                <a:latin typeface="Arial Narrow" panose="020B0606020202030204" pitchFamily="34" charset="0"/>
              </a:rPr>
              <a:t>руск</a:t>
            </a:r>
            <a:r>
              <a:rPr lang="en" sz="2400" dirty="0" err="1">
                <a:solidFill>
                  <a:srgbClr val="181818"/>
                </a:solidFill>
                <a:latin typeface="Arial Narrow" panose="020B0606020202030204" pitchFamily="34" charset="0"/>
              </a:rPr>
              <a:t>i</a:t>
            </a:r>
            <a:r>
              <a:rPr lang="ru-RU" sz="2400" dirty="0">
                <a:solidFill>
                  <a:srgbClr val="181818"/>
                </a:solidFill>
                <a:latin typeface="Arial Narrow" panose="020B0606020202030204" pitchFamily="34" charset="0"/>
              </a:rPr>
              <a:t>х народа; у </a:t>
            </a:r>
            <a:r>
              <a:rPr lang="ru-RU" sz="2400" dirty="0" err="1">
                <a:solidFill>
                  <a:srgbClr val="181818"/>
                </a:solidFill>
                <a:latin typeface="Arial Narrow" panose="020B0606020202030204" pitchFamily="34" charset="0"/>
              </a:rPr>
              <a:t>кожнаго</a:t>
            </a:r>
            <a:r>
              <a:rPr lang="ru-RU" sz="2400" dirty="0">
                <a:solidFill>
                  <a:srgbClr val="181818"/>
                </a:solidFill>
                <a:latin typeface="Arial Narrow" panose="020B0606020202030204" pitchFamily="34" charset="0"/>
              </a:rPr>
              <a:t> – </a:t>
            </a:r>
            <a:r>
              <a:rPr lang="ru-RU" sz="2400" dirty="0" err="1">
                <a:solidFill>
                  <a:srgbClr val="181818"/>
                </a:solidFill>
                <a:latin typeface="Arial Narrow" panose="020B0606020202030204" pitchFamily="34" charset="0"/>
              </a:rPr>
              <a:t>сваё</a:t>
            </a:r>
            <a:r>
              <a:rPr lang="ru-RU" sz="2400" dirty="0">
                <a:solidFill>
                  <a:srgbClr val="181818"/>
                </a:solidFill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solidFill>
                  <a:srgbClr val="181818"/>
                </a:solidFill>
                <a:latin typeface="Arial Narrow" panose="020B0606020202030204" pitchFamily="34" charset="0"/>
              </a:rPr>
              <a:t>найменне</a:t>
            </a:r>
            <a:r>
              <a:rPr lang="ru-RU" sz="2400" dirty="0">
                <a:solidFill>
                  <a:srgbClr val="181818"/>
                </a:solidFill>
                <a:latin typeface="Arial Narrow" panose="020B0606020202030204" pitchFamily="34" charset="0"/>
              </a:rPr>
              <a:t>, свая </a:t>
            </a:r>
            <a:r>
              <a:rPr lang="ru-RU" sz="2400" dirty="0" err="1">
                <a:solidFill>
                  <a:srgbClr val="181818"/>
                </a:solidFill>
                <a:latin typeface="Arial Narrow" panose="020B0606020202030204" pitchFamily="34" charset="0"/>
              </a:rPr>
              <a:t>гаворка</a:t>
            </a:r>
            <a:r>
              <a:rPr lang="ru-RU" sz="2400" dirty="0">
                <a:solidFill>
                  <a:srgbClr val="181818"/>
                </a:solidFill>
                <a:latin typeface="Arial Narrow" panose="020B0606020202030204" pitchFamily="34" charset="0"/>
              </a:rPr>
              <a:t>, свае </a:t>
            </a:r>
            <a:r>
              <a:rPr lang="ru-RU" sz="2400" dirty="0" err="1">
                <a:solidFill>
                  <a:srgbClr val="181818"/>
                </a:solidFill>
                <a:latin typeface="Arial Narrow" panose="020B0606020202030204" pitchFamily="34" charset="0"/>
              </a:rPr>
              <a:t>звыча</a:t>
            </a:r>
            <a:r>
              <a:rPr lang="en" sz="2400" dirty="0" err="1">
                <a:solidFill>
                  <a:srgbClr val="181818"/>
                </a:solidFill>
                <a:latin typeface="Arial Narrow" panose="020B0606020202030204" pitchFamily="34" charset="0"/>
              </a:rPr>
              <a:t>i</a:t>
            </a:r>
            <a:r>
              <a:rPr lang="en" sz="2400" dirty="0">
                <a:solidFill>
                  <a:srgbClr val="181818"/>
                </a:solidFill>
                <a:latin typeface="Arial Narrow" panose="020B0606020202030204" pitchFamily="34" charset="0"/>
              </a:rPr>
              <a:t>, </a:t>
            </a:r>
            <a:r>
              <a:rPr lang="ru-RU" sz="2400" dirty="0">
                <a:solidFill>
                  <a:srgbClr val="181818"/>
                </a:solidFill>
                <a:latin typeface="Arial Narrow" panose="020B0606020202030204" pitchFamily="34" charset="0"/>
              </a:rPr>
              <a:t>свае </a:t>
            </a:r>
            <a:r>
              <a:rPr lang="ru-RU" sz="2400" dirty="0" err="1">
                <a:solidFill>
                  <a:srgbClr val="181818"/>
                </a:solidFill>
                <a:latin typeface="Arial Narrow" panose="020B0606020202030204" pitchFamily="34" charset="0"/>
              </a:rPr>
              <a:t>песьн</a:t>
            </a:r>
            <a:r>
              <a:rPr lang="en" sz="2400" dirty="0" err="1">
                <a:solidFill>
                  <a:srgbClr val="181818"/>
                </a:solidFill>
                <a:latin typeface="Arial Narrow" panose="020B0606020202030204" pitchFamily="34" charset="0"/>
              </a:rPr>
              <a:t>i</a:t>
            </a:r>
            <a:r>
              <a:rPr lang="en" sz="2400" dirty="0">
                <a:solidFill>
                  <a:srgbClr val="181818"/>
                </a:solidFill>
                <a:latin typeface="Arial Narrow" panose="020B0606020202030204" pitchFamily="34" charset="0"/>
              </a:rPr>
              <a:t>, </a:t>
            </a:r>
            <a:r>
              <a:rPr lang="ru-RU" sz="2400" dirty="0">
                <a:solidFill>
                  <a:srgbClr val="181818"/>
                </a:solidFill>
                <a:latin typeface="Arial Narrow" panose="020B0606020202030204" pitchFamily="34" charset="0"/>
              </a:rPr>
              <a:t>свая </a:t>
            </a:r>
            <a:r>
              <a:rPr lang="ru-RU" sz="2400" dirty="0" err="1">
                <a:solidFill>
                  <a:srgbClr val="181818"/>
                </a:solidFill>
                <a:latin typeface="Arial Narrow" panose="020B0606020202030204" pitchFamily="34" charset="0"/>
              </a:rPr>
              <a:t>вопратка</a:t>
            </a:r>
            <a:r>
              <a:rPr lang="ru-RU" sz="2400" dirty="0">
                <a:solidFill>
                  <a:srgbClr val="181818"/>
                </a:solidFill>
                <a:latin typeface="Arial Narrow" panose="020B0606020202030204" pitchFamily="34" charset="0"/>
              </a:rPr>
              <a:t>. </a:t>
            </a:r>
            <a:r>
              <a:rPr lang="ru-RU" sz="2400" dirty="0" err="1">
                <a:solidFill>
                  <a:srgbClr val="181818"/>
                </a:solidFill>
                <a:latin typeface="Arial Narrow" panose="020B0606020202030204" pitchFamily="34" charset="0"/>
              </a:rPr>
              <a:t>Адз</a:t>
            </a:r>
            <a:r>
              <a:rPr lang="en" sz="2400" dirty="0" err="1">
                <a:solidFill>
                  <a:srgbClr val="181818"/>
                </a:solidFill>
                <a:latin typeface="Arial Narrow" panose="020B0606020202030204" pitchFamily="34" charset="0"/>
              </a:rPr>
              <a:t>i</a:t>
            </a:r>
            <a:r>
              <a:rPr lang="ru-RU" sz="2400" dirty="0">
                <a:solidFill>
                  <a:srgbClr val="181818"/>
                </a:solidFill>
                <a:latin typeface="Arial Narrow" panose="020B0606020202030204" pitchFamily="34" charset="0"/>
              </a:rPr>
              <a:t>н </a:t>
            </a:r>
            <a:r>
              <a:rPr lang="ru-RU" sz="2400" dirty="0" err="1">
                <a:solidFill>
                  <a:srgbClr val="181818"/>
                </a:solidFill>
                <a:latin typeface="Arial Narrow" panose="020B0606020202030204" pitchFamily="34" charset="0"/>
              </a:rPr>
              <a:t>руск</a:t>
            </a:r>
            <a:r>
              <a:rPr lang="en" sz="2400" dirty="0" err="1">
                <a:solidFill>
                  <a:srgbClr val="181818"/>
                </a:solidFill>
                <a:latin typeface="Arial Narrow" panose="020B0606020202030204" pitchFamily="34" charset="0"/>
              </a:rPr>
              <a:t>i</a:t>
            </a:r>
            <a:r>
              <a:rPr lang="en" sz="2400" dirty="0">
                <a:solidFill>
                  <a:srgbClr val="181818"/>
                </a:solidFill>
                <a:latin typeface="Arial Narrow" panose="020B0606020202030204" pitchFamily="34" charset="0"/>
              </a:rPr>
              <a:t> </a:t>
            </a:r>
            <a:r>
              <a:rPr lang="ru-RU" sz="2400" dirty="0">
                <a:solidFill>
                  <a:srgbClr val="181818"/>
                </a:solidFill>
                <a:latin typeface="Arial Narrow" panose="020B0606020202030204" pitchFamily="34" charset="0"/>
              </a:rPr>
              <a:t>народ </a:t>
            </a:r>
            <a:r>
              <a:rPr lang="ru-RU" sz="2400" dirty="0" err="1">
                <a:solidFill>
                  <a:srgbClr val="181818"/>
                </a:solidFill>
                <a:latin typeface="Arial Narrow" panose="020B0606020202030204" pitchFamily="34" charset="0"/>
              </a:rPr>
              <a:t>жыве</a:t>
            </a:r>
            <a:r>
              <a:rPr lang="ru-RU" sz="2400" dirty="0">
                <a:solidFill>
                  <a:srgbClr val="181818"/>
                </a:solidFill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solidFill>
                  <a:srgbClr val="181818"/>
                </a:solidFill>
                <a:latin typeface="Arial Narrow" panose="020B0606020202030204" pitchFamily="34" charset="0"/>
              </a:rPr>
              <a:t>пад</a:t>
            </a:r>
            <a:r>
              <a:rPr lang="ru-RU" sz="2400" dirty="0">
                <a:solidFill>
                  <a:srgbClr val="181818"/>
                </a:solidFill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solidFill>
                  <a:srgbClr val="181818"/>
                </a:solidFill>
                <a:latin typeface="Arial Narrow" panose="020B0606020202030204" pitchFamily="34" charset="0"/>
              </a:rPr>
              <a:t>Масквою</a:t>
            </a:r>
            <a:r>
              <a:rPr lang="ru-RU" sz="2400" dirty="0">
                <a:solidFill>
                  <a:srgbClr val="181818"/>
                </a:solidFill>
                <a:latin typeface="Arial Narrow" panose="020B0606020202030204" pitchFamily="34" charset="0"/>
              </a:rPr>
              <a:t> </a:t>
            </a:r>
            <a:r>
              <a:rPr lang="en" sz="2400" dirty="0" err="1">
                <a:solidFill>
                  <a:srgbClr val="181818"/>
                </a:solidFill>
                <a:latin typeface="Arial Narrow" panose="020B0606020202030204" pitchFamily="34" charset="0"/>
              </a:rPr>
              <a:t>i</a:t>
            </a:r>
            <a:r>
              <a:rPr lang="en" sz="2400" dirty="0">
                <a:solidFill>
                  <a:srgbClr val="181818"/>
                </a:solidFill>
                <a:latin typeface="Arial Narrow" panose="020B0606020202030204" pitchFamily="34" charset="0"/>
              </a:rPr>
              <a:t> </a:t>
            </a:r>
            <a:r>
              <a:rPr lang="ru-RU" sz="2400" dirty="0">
                <a:solidFill>
                  <a:srgbClr val="181818"/>
                </a:solidFill>
                <a:latin typeface="Arial Narrow" panose="020B0606020202030204" pitchFamily="34" charset="0"/>
              </a:rPr>
              <a:t>дал</a:t>
            </a:r>
            <a:r>
              <a:rPr lang="en" sz="2400" dirty="0" err="1">
                <a:solidFill>
                  <a:srgbClr val="181818"/>
                </a:solidFill>
                <a:latin typeface="Arial Narrow" panose="020B0606020202030204" pitchFamily="34" charset="0"/>
              </a:rPr>
              <a:t>i</a:t>
            </a:r>
            <a:r>
              <a:rPr lang="en" sz="2400" dirty="0">
                <a:solidFill>
                  <a:srgbClr val="181818"/>
                </a:solidFill>
                <a:latin typeface="Arial Narrow" panose="020B0606020202030204" pitchFamily="34" charset="0"/>
              </a:rPr>
              <a:t>; </a:t>
            </a:r>
            <a:r>
              <a:rPr lang="ru-RU" sz="2400" dirty="0" err="1">
                <a:solidFill>
                  <a:srgbClr val="181818"/>
                </a:solidFill>
                <a:latin typeface="Arial Narrow" panose="020B0606020202030204" pitchFamily="34" charset="0"/>
              </a:rPr>
              <a:t>завецца</a:t>
            </a:r>
            <a:r>
              <a:rPr lang="ru-RU" sz="2400" dirty="0">
                <a:solidFill>
                  <a:srgbClr val="181818"/>
                </a:solidFill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solidFill>
                  <a:srgbClr val="181818"/>
                </a:solidFill>
                <a:latin typeface="Arial Narrow" panose="020B0606020202030204" pitchFamily="34" charset="0"/>
              </a:rPr>
              <a:t>ён</a:t>
            </a:r>
            <a:r>
              <a:rPr lang="ru-RU" sz="2400" dirty="0">
                <a:solidFill>
                  <a:srgbClr val="181818"/>
                </a:solidFill>
                <a:latin typeface="Arial Narrow" panose="020B0606020202030204" pitchFamily="34" charset="0"/>
              </a:rPr>
              <a:t> вял</a:t>
            </a:r>
            <a:r>
              <a:rPr lang="en" sz="2400" dirty="0" err="1">
                <a:solidFill>
                  <a:srgbClr val="181818"/>
                </a:solidFill>
                <a:latin typeface="Arial Narrow" panose="020B0606020202030204" pitchFamily="34" charset="0"/>
              </a:rPr>
              <a:t>i</a:t>
            </a:r>
            <a:r>
              <a:rPr lang="ru-RU" sz="2400" dirty="0" err="1">
                <a:solidFill>
                  <a:srgbClr val="181818"/>
                </a:solidFill>
                <a:latin typeface="Arial Narrow" panose="020B0606020202030204" pitchFamily="34" charset="0"/>
              </a:rPr>
              <a:t>каруск</a:t>
            </a:r>
            <a:r>
              <a:rPr lang="en" sz="2400" dirty="0" err="1">
                <a:solidFill>
                  <a:srgbClr val="181818"/>
                </a:solidFill>
                <a:latin typeface="Arial Narrow" panose="020B0606020202030204" pitchFamily="34" charset="0"/>
              </a:rPr>
              <a:t>i</a:t>
            </a:r>
            <a:r>
              <a:rPr lang="ru-RU" sz="2400" dirty="0">
                <a:solidFill>
                  <a:srgbClr val="181818"/>
                </a:solidFill>
                <a:latin typeface="Arial Narrow" panose="020B0606020202030204" pitchFamily="34" charset="0"/>
              </a:rPr>
              <a:t>м. Друг</a:t>
            </a:r>
            <a:r>
              <a:rPr lang="en" sz="2400" dirty="0" err="1">
                <a:solidFill>
                  <a:srgbClr val="181818"/>
                </a:solidFill>
                <a:latin typeface="Arial Narrow" panose="020B0606020202030204" pitchFamily="34" charset="0"/>
              </a:rPr>
              <a:t>i</a:t>
            </a:r>
            <a:r>
              <a:rPr lang="en" sz="2400" dirty="0">
                <a:solidFill>
                  <a:srgbClr val="181818"/>
                </a:solidFill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solidFill>
                  <a:srgbClr val="181818"/>
                </a:solidFill>
                <a:latin typeface="Arial Narrow" panose="020B0606020202030204" pitchFamily="34" charset="0"/>
              </a:rPr>
              <a:t>жыве</a:t>
            </a:r>
            <a:r>
              <a:rPr lang="ru-RU" sz="2400" dirty="0">
                <a:solidFill>
                  <a:srgbClr val="181818"/>
                </a:solidFill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solidFill>
                  <a:srgbClr val="181818"/>
                </a:solidFill>
                <a:latin typeface="Arial Narrow" panose="020B0606020202030204" pitchFamily="34" charset="0"/>
              </a:rPr>
              <a:t>пад</a:t>
            </a:r>
            <a:r>
              <a:rPr lang="ru-RU" sz="2400" dirty="0">
                <a:solidFill>
                  <a:srgbClr val="181818"/>
                </a:solidFill>
                <a:latin typeface="Arial Narrow" panose="020B0606020202030204" pitchFamily="34" charset="0"/>
              </a:rPr>
              <a:t> К</a:t>
            </a:r>
            <a:r>
              <a:rPr lang="en" sz="2400" dirty="0" err="1">
                <a:solidFill>
                  <a:srgbClr val="181818"/>
                </a:solidFill>
                <a:latin typeface="Arial Narrow" panose="020B0606020202030204" pitchFamily="34" charset="0"/>
              </a:rPr>
              <a:t>i</a:t>
            </a:r>
            <a:r>
              <a:rPr lang="ru-RU" sz="2400" dirty="0" err="1">
                <a:solidFill>
                  <a:srgbClr val="181818"/>
                </a:solidFill>
                <a:latin typeface="Arial Narrow" panose="020B0606020202030204" pitchFamily="34" charset="0"/>
              </a:rPr>
              <a:t>явам</a:t>
            </a:r>
            <a:r>
              <a:rPr lang="ru-RU" sz="2400" dirty="0">
                <a:solidFill>
                  <a:srgbClr val="181818"/>
                </a:solidFill>
                <a:latin typeface="Arial Narrow" panose="020B0606020202030204" pitchFamily="34" charset="0"/>
              </a:rPr>
              <a:t> </a:t>
            </a:r>
            <a:r>
              <a:rPr lang="en" sz="2400" dirty="0" err="1">
                <a:solidFill>
                  <a:srgbClr val="181818"/>
                </a:solidFill>
                <a:latin typeface="Arial Narrow" panose="020B0606020202030204" pitchFamily="34" charset="0"/>
              </a:rPr>
              <a:t>i</a:t>
            </a:r>
            <a:r>
              <a:rPr lang="en" sz="2400" dirty="0">
                <a:solidFill>
                  <a:srgbClr val="181818"/>
                </a:solidFill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solidFill>
                  <a:srgbClr val="181818"/>
                </a:solidFill>
                <a:latin typeface="Arial Narrow" panose="020B0606020202030204" pitchFamily="34" charset="0"/>
              </a:rPr>
              <a:t>завецца</a:t>
            </a:r>
            <a:r>
              <a:rPr lang="ru-RU" sz="2400" dirty="0">
                <a:solidFill>
                  <a:srgbClr val="181818"/>
                </a:solidFill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solidFill>
                  <a:srgbClr val="181818"/>
                </a:solidFill>
                <a:latin typeface="Arial Narrow" panose="020B0606020202030204" pitchFamily="34" charset="0"/>
              </a:rPr>
              <a:t>укра</a:t>
            </a:r>
            <a:r>
              <a:rPr lang="en" sz="2400" dirty="0" err="1">
                <a:solidFill>
                  <a:srgbClr val="181818"/>
                </a:solidFill>
                <a:latin typeface="Arial Narrow" panose="020B0606020202030204" pitchFamily="34" charset="0"/>
              </a:rPr>
              <a:t>i</a:t>
            </a:r>
            <a:r>
              <a:rPr lang="ru-RU" sz="2400" dirty="0" err="1">
                <a:solidFill>
                  <a:srgbClr val="181818"/>
                </a:solidFill>
                <a:latin typeface="Arial Narrow" panose="020B0606020202030204" pitchFamily="34" charset="0"/>
              </a:rPr>
              <a:t>нск</a:t>
            </a:r>
            <a:r>
              <a:rPr lang="en" sz="2400" dirty="0" err="1">
                <a:solidFill>
                  <a:srgbClr val="181818"/>
                </a:solidFill>
                <a:latin typeface="Arial Narrow" panose="020B0606020202030204" pitchFamily="34" charset="0"/>
              </a:rPr>
              <a:t>i</a:t>
            </a:r>
            <a:r>
              <a:rPr lang="ru-RU" sz="2400" dirty="0">
                <a:solidFill>
                  <a:srgbClr val="181818"/>
                </a:solidFill>
                <a:latin typeface="Arial Narrow" panose="020B0606020202030204" pitchFamily="34" charset="0"/>
              </a:rPr>
              <a:t>м. Мы – </a:t>
            </a:r>
            <a:r>
              <a:rPr lang="ru-RU" sz="2400" dirty="0" err="1">
                <a:solidFill>
                  <a:srgbClr val="181818"/>
                </a:solidFill>
                <a:latin typeface="Arial Narrow" panose="020B0606020202030204" pitchFamily="34" charset="0"/>
              </a:rPr>
              <a:t>трэц</a:t>
            </a:r>
            <a:r>
              <a:rPr lang="en" sz="2400" dirty="0" err="1">
                <a:solidFill>
                  <a:srgbClr val="181818"/>
                </a:solidFill>
                <a:latin typeface="Arial Narrow" panose="020B0606020202030204" pitchFamily="34" charset="0"/>
              </a:rPr>
              <a:t>i</a:t>
            </a:r>
            <a:r>
              <a:rPr lang="en" sz="2400" dirty="0">
                <a:solidFill>
                  <a:srgbClr val="181818"/>
                </a:solidFill>
                <a:latin typeface="Arial Narrow" panose="020B0606020202030204" pitchFamily="34" charset="0"/>
              </a:rPr>
              <a:t> </a:t>
            </a:r>
            <a:r>
              <a:rPr lang="ru-RU" sz="2400" dirty="0">
                <a:solidFill>
                  <a:srgbClr val="181818"/>
                </a:solidFill>
                <a:latin typeface="Arial Narrow" panose="020B0606020202030204" pitchFamily="34" charset="0"/>
              </a:rPr>
              <a:t>народ </a:t>
            </a:r>
            <a:r>
              <a:rPr lang="ru-RU" sz="2400" dirty="0" err="1">
                <a:solidFill>
                  <a:srgbClr val="181818"/>
                </a:solidFill>
                <a:latin typeface="Arial Narrow" panose="020B0606020202030204" pitchFamily="34" charset="0"/>
              </a:rPr>
              <a:t>рускаго</a:t>
            </a:r>
            <a:r>
              <a:rPr lang="ru-RU" sz="2400" dirty="0">
                <a:solidFill>
                  <a:srgbClr val="181818"/>
                </a:solidFill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solidFill>
                  <a:srgbClr val="181818"/>
                </a:solidFill>
                <a:latin typeface="Arial Narrow" panose="020B0606020202030204" pitchFamily="34" charset="0"/>
              </a:rPr>
              <a:t>кораню</a:t>
            </a:r>
            <a:r>
              <a:rPr lang="ru-RU" sz="2400" dirty="0">
                <a:solidFill>
                  <a:srgbClr val="181818"/>
                </a:solidFill>
                <a:latin typeface="Arial Narrow" panose="020B0606020202030204" pitchFamily="34" charset="0"/>
              </a:rPr>
              <a:t>, </a:t>
            </a:r>
            <a:r>
              <a:rPr lang="ru-RU" sz="2400" dirty="0" err="1">
                <a:solidFill>
                  <a:srgbClr val="181818"/>
                </a:solidFill>
                <a:latin typeface="Arial Narrow" panose="020B0606020202030204" pitchFamily="34" charset="0"/>
              </a:rPr>
              <a:t>завёмся</a:t>
            </a:r>
            <a:r>
              <a:rPr lang="ru-RU" sz="2400" dirty="0">
                <a:solidFill>
                  <a:srgbClr val="181818"/>
                </a:solidFill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solidFill>
                  <a:srgbClr val="181818"/>
                </a:solidFill>
                <a:latin typeface="Arial Narrow" panose="020B0606020202030204" pitchFamily="34" charset="0"/>
              </a:rPr>
              <a:t>беларусам</a:t>
            </a:r>
            <a:r>
              <a:rPr lang="en" sz="2400" dirty="0" err="1">
                <a:solidFill>
                  <a:srgbClr val="181818"/>
                </a:solidFill>
                <a:latin typeface="Arial Narrow" panose="020B0606020202030204" pitchFamily="34" charset="0"/>
              </a:rPr>
              <a:t>i</a:t>
            </a:r>
            <a:r>
              <a:rPr lang="en" sz="2400" dirty="0">
                <a:solidFill>
                  <a:srgbClr val="181818"/>
                </a:solidFill>
                <a:latin typeface="Arial Narrow" panose="020B0606020202030204" pitchFamily="34" charset="0"/>
              </a:rPr>
              <a:t>, </a:t>
            </a:r>
            <a:r>
              <a:rPr lang="en" sz="2400" dirty="0" err="1">
                <a:solidFill>
                  <a:srgbClr val="181818"/>
                </a:solidFill>
                <a:latin typeface="Arial Narrow" panose="020B0606020202030204" pitchFamily="34" charset="0"/>
              </a:rPr>
              <a:t>i</a:t>
            </a:r>
            <a:r>
              <a:rPr lang="en" sz="2400" dirty="0">
                <a:solidFill>
                  <a:srgbClr val="181818"/>
                </a:solidFill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solidFill>
                  <a:srgbClr val="181818"/>
                </a:solidFill>
                <a:latin typeface="Arial Narrow" panose="020B0606020202030204" pitchFamily="34" charset="0"/>
              </a:rPr>
              <a:t>старонка</a:t>
            </a:r>
            <a:r>
              <a:rPr lang="ru-RU" sz="2400" dirty="0">
                <a:solidFill>
                  <a:srgbClr val="181818"/>
                </a:solidFill>
                <a:latin typeface="Arial Narrow" panose="020B0606020202030204" pitchFamily="34" charset="0"/>
              </a:rPr>
              <a:t> наша </a:t>
            </a:r>
            <a:r>
              <a:rPr lang="ru-RU" sz="2400" dirty="0" err="1">
                <a:solidFill>
                  <a:srgbClr val="181818"/>
                </a:solidFill>
                <a:latin typeface="Arial Narrow" panose="020B0606020202030204" pitchFamily="34" charset="0"/>
              </a:rPr>
              <a:t>завецца</a:t>
            </a:r>
            <a:r>
              <a:rPr lang="ru-RU" sz="2400" dirty="0">
                <a:solidFill>
                  <a:srgbClr val="181818"/>
                </a:solidFill>
                <a:latin typeface="Arial Narrow" panose="020B0606020202030204" pitchFamily="34" charset="0"/>
              </a:rPr>
              <a:t> Беларусь».</a:t>
            </a:r>
          </a:p>
          <a:p>
            <a:endParaRPr lang="ru-RU" sz="2400" dirty="0">
              <a:solidFill>
                <a:srgbClr val="181818"/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1CF97D5-0D2F-49AD-BB4E-BE7EA1D8374E}"/>
              </a:ext>
            </a:extLst>
          </p:cNvPr>
          <p:cNvSpPr txBox="1"/>
          <p:nvPr/>
        </p:nvSpPr>
        <p:spPr>
          <a:xfrm>
            <a:off x="8167774" y="644717"/>
            <a:ext cx="4024226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00CC66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Шмат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много</a:t>
            </a:r>
          </a:p>
          <a:p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00CC66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Па-</a:t>
            </a:r>
            <a:r>
              <a:rPr lang="ru-RU" sz="2400" b="1" dirty="0" err="1">
                <a:solidFill>
                  <a:srgbClr val="00CC66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асобку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по-отдельности</a:t>
            </a:r>
          </a:p>
          <a:p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b="1" dirty="0" err="1">
                <a:solidFill>
                  <a:srgbClr val="00CC66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Найменне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наименование</a:t>
            </a:r>
          </a:p>
          <a:p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b="1" dirty="0" err="1">
                <a:solidFill>
                  <a:srgbClr val="00CC66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Звыча</a:t>
            </a:r>
            <a:r>
              <a:rPr lang="en" sz="2400" b="1" dirty="0" err="1">
                <a:solidFill>
                  <a:srgbClr val="00CC66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sz="2400" b="1" dirty="0">
                <a:solidFill>
                  <a:srgbClr val="00CC66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обычаи</a:t>
            </a:r>
          </a:p>
          <a:p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b="1" dirty="0" err="1">
                <a:solidFill>
                  <a:srgbClr val="00CC66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Вопратка</a:t>
            </a:r>
            <a:r>
              <a:rPr lang="ru-RU" sz="2400" b="1" dirty="0">
                <a:solidFill>
                  <a:srgbClr val="00CC66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одежда, верхняя одежда</a:t>
            </a:r>
          </a:p>
          <a:p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681014DA-CC90-CC4D-AEE3-B9B57CB6DE59}"/>
              </a:ext>
            </a:extLst>
          </p:cNvPr>
          <p:cNvSpPr/>
          <p:nvPr/>
        </p:nvSpPr>
        <p:spPr>
          <a:xfrm>
            <a:off x="2419659" y="4910706"/>
            <a:ext cx="4442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solidFill>
                  <a:srgbClr val="000000"/>
                </a:solidFill>
                <a:latin typeface="Arial" panose="020B0604020202020204" pitchFamily="34" charset="0"/>
                <a:ea typeface="Padauk"/>
                <a:cs typeface="Arial" panose="020B0604020202020204" pitchFamily="34" charset="0"/>
              </a:rPr>
              <a:t>Максим Богданович, белорусский поэт</a:t>
            </a:r>
            <a:endParaRPr lang="ru-RU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Номер слайда 1">
            <a:extLst>
              <a:ext uri="{FF2B5EF4-FFF2-40B4-BE49-F238E27FC236}">
                <a16:creationId xmlns:a16="http://schemas.microsoft.com/office/drawing/2014/main" xmlns="" id="{E98841A3-8C1B-A946-B230-954FE7253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0676" y="6340475"/>
            <a:ext cx="369277" cy="365125"/>
          </a:xfrm>
        </p:spPr>
        <p:txBody>
          <a:bodyPr/>
          <a:lstStyle/>
          <a:p>
            <a:fld id="{A391D962-E59F-6646-8FBD-5F53A0D98DF3}" type="slidenum">
              <a:rPr lang="ru-RU" sz="1800" b="1" smtClean="0">
                <a:solidFill>
                  <a:srgbClr val="F38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7</a:t>
            </a:fld>
            <a:endParaRPr lang="ru-RU" sz="1800" b="1" dirty="0">
              <a:solidFill>
                <a:srgbClr val="F38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93DC37F9-3EEE-C245-9CDC-EA2F2C4C64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0895" y="713736"/>
            <a:ext cx="541712" cy="54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13291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C210589-E38A-4A3F-A211-BCE3F76548F5}"/>
              </a:ext>
            </a:extLst>
          </p:cNvPr>
          <p:cNvSpPr txBox="1"/>
          <p:nvPr/>
        </p:nvSpPr>
        <p:spPr>
          <a:xfrm>
            <a:off x="-1092200" y="487614"/>
            <a:ext cx="14465300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ru-RU" sz="3200" dirty="0">
                <a:latin typeface="Arial Narrow" panose="020B0606020202030204" pitchFamily="34" charset="0"/>
                <a:cs typeface="Arial"/>
                <a:sym typeface="Arial"/>
              </a:rPr>
              <a:t>Рассмотрите марки и монеты. </a:t>
            </a:r>
          </a:p>
          <a:p>
            <a:pPr lvl="0" algn="ctr">
              <a:lnSpc>
                <a:spcPct val="90000"/>
              </a:lnSpc>
              <a:defRPr/>
            </a:pPr>
            <a:r>
              <a:rPr lang="ru-RU" sz="3200" dirty="0">
                <a:latin typeface="Arial Narrow" panose="020B0606020202030204" pitchFamily="34" charset="0"/>
                <a:cs typeface="Arial"/>
                <a:sym typeface="Arial"/>
              </a:rPr>
              <a:t>Найдите одинаковые названия городов, расположенных в разных странах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6020202030204" pitchFamily="34" charset="0"/>
              <a:cs typeface="Arial"/>
              <a:sym typeface="Arial"/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10548257" y="351833"/>
            <a:ext cx="1643743" cy="0"/>
          </a:xfrm>
          <a:prstGeom prst="line">
            <a:avLst/>
          </a:prstGeom>
          <a:ln w="3810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9659983" y="581230"/>
            <a:ext cx="2532017" cy="0"/>
          </a:xfrm>
          <a:prstGeom prst="line">
            <a:avLst/>
          </a:prstGeom>
          <a:ln w="38100" cap="rnd">
            <a:solidFill>
              <a:srgbClr val="F066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10603121" y="815924"/>
            <a:ext cx="1588879" cy="0"/>
          </a:xfrm>
          <a:prstGeom prst="line">
            <a:avLst/>
          </a:prstGeom>
          <a:ln w="3810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85E25FB4-1EB8-504A-BE2F-CFCE31D468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38636" y="151758"/>
            <a:ext cx="917675" cy="91767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02187B9-99B4-B948-9622-EA804C5FCAD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2166" y="1821692"/>
            <a:ext cx="1970617" cy="1948038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0B6DB282-AC71-3746-9BF7-93E49A11E02F}"/>
              </a:ext>
            </a:extLst>
          </p:cNvPr>
          <p:cNvPicPr/>
          <p:nvPr/>
        </p:nvPicPr>
        <p:blipFill>
          <a:blip r:embed="rId6"/>
          <a:stretch/>
        </p:blipFill>
        <p:spPr bwMode="auto">
          <a:xfrm>
            <a:off x="5330834" y="1747133"/>
            <a:ext cx="3035300" cy="170570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6E94514D-87D2-5B42-87F8-027643411849}"/>
              </a:ext>
            </a:extLst>
          </p:cNvPr>
          <p:cNvPicPr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81224" y="4334755"/>
            <a:ext cx="2032500" cy="194033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2FA66E50-9396-6441-96A8-C7082D7F96E1}"/>
              </a:ext>
            </a:extLst>
          </p:cNvPr>
          <p:cNvPicPr/>
          <p:nvPr/>
        </p:nvPicPr>
        <p:blipFill>
          <a:blip r:embed="rId8"/>
          <a:stretch/>
        </p:blipFill>
        <p:spPr bwMode="auto">
          <a:xfrm>
            <a:off x="8677892" y="1722004"/>
            <a:ext cx="2593188" cy="1730829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485595ED-E83E-BA44-9BC9-AA2EC1DB7052}"/>
              </a:ext>
            </a:extLst>
          </p:cNvPr>
          <p:cNvPicPr/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3049" b="100000" l="1518" r="97614"/>
                    </a14:imgEffect>
                  </a14:imgLayer>
                </a14:imgProps>
              </a:ext>
            </a:extLst>
          </a:blip>
          <a:srcRect t="-261"/>
          <a:stretch/>
        </p:blipFill>
        <p:spPr bwMode="auto">
          <a:xfrm>
            <a:off x="2390577" y="1737885"/>
            <a:ext cx="2628500" cy="17149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DB5AB81-8E36-5246-A8D9-BCCBE07459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61908" y="3752934"/>
            <a:ext cx="2285837" cy="2740479"/>
          </a:xfrm>
          <a:prstGeom prst="rect">
            <a:avLst/>
          </a:prstGeom>
        </p:spPr>
      </p:pic>
      <p:sp>
        <p:nvSpPr>
          <p:cNvPr id="16" name="Номер слайда 1">
            <a:extLst>
              <a:ext uri="{FF2B5EF4-FFF2-40B4-BE49-F238E27FC236}">
                <a16:creationId xmlns:a16="http://schemas.microsoft.com/office/drawing/2014/main" xmlns="" id="{4D8D3F30-1083-B147-93EA-74280AE6A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5483" y="6348827"/>
            <a:ext cx="369277" cy="365125"/>
          </a:xfrm>
        </p:spPr>
        <p:txBody>
          <a:bodyPr/>
          <a:lstStyle/>
          <a:p>
            <a:fld id="{A391D962-E59F-6646-8FBD-5F53A0D98DF3}" type="slidenum">
              <a:rPr lang="ru-RU" sz="1800" b="1" smtClean="0">
                <a:solidFill>
                  <a:srgbClr val="F38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8</a:t>
            </a:fld>
            <a:endParaRPr lang="ru-RU" sz="1800" b="1" dirty="0">
              <a:solidFill>
                <a:srgbClr val="F38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9628847-9DA3-514D-9290-5302B5BBD5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55662" y="3512767"/>
            <a:ext cx="2282917" cy="32011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7C36253-3478-2341-B723-A5BA008D188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36077" y="3752934"/>
            <a:ext cx="2276817" cy="268360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9B65AA3D-B9A7-2944-B979-49E1A04455F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91384" y="231953"/>
            <a:ext cx="710954" cy="71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5618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/>
          <p:cNvSpPr/>
          <p:nvPr/>
        </p:nvSpPr>
        <p:spPr>
          <a:xfrm>
            <a:off x="5362736" y="-481917"/>
            <a:ext cx="10196679" cy="10196679"/>
          </a:xfrm>
          <a:prstGeom prst="ellipse">
            <a:avLst/>
          </a:prstGeom>
          <a:solidFill>
            <a:srgbClr val="00CC66"/>
          </a:solidFill>
          <a:ln w="38100" cap="rnd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46" name="Picture 2" descr="Зачем из Украины делают антироссийский проект | Олесь Бузина - Авторский  сайт-сообщество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9004445" y="2425337"/>
            <a:ext cx="2730355" cy="255814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МИД России о сносе памятника Кутузову на Украине: Мы требуем остановить  беспредел | Пикабу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562601" y="3726233"/>
            <a:ext cx="2590800" cy="260037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Украина закрывает русский вопрос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7863840" y="4647462"/>
            <a:ext cx="2682240" cy="263844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В МВД напомнили, как наказывают за использование георгиевско - портал  новостей LB.u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8778240" y="-269780"/>
            <a:ext cx="2804160" cy="28004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5697" y="1571220"/>
            <a:ext cx="475135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Есть ли у наших народов общие страницы истории? </a:t>
            </a:r>
          </a:p>
          <a:p>
            <a:pPr lvl="0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Всегда ли наши народы жили мирно? </a:t>
            </a:r>
          </a:p>
          <a:p>
            <a:pPr lvl="0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Какие из последних событий указывают на хрупкость взаимоотношений между странами (политических, экономических, человеческих)?</a:t>
            </a:r>
          </a:p>
        </p:txBody>
      </p:sp>
      <p:pic>
        <p:nvPicPr>
          <p:cNvPr id="13316" name="Picture 4" descr="https://avatars.mds.yandex.net/get-zen_doc/1779163/pub_5e8df7ef7affda4d0043ad6c_5e8df8d82e4cc44a9d19974c/scale_120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6477000" y="1195930"/>
            <a:ext cx="2641384" cy="262931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0" y="1306139"/>
            <a:ext cx="5151377" cy="0"/>
          </a:xfrm>
          <a:prstGeom prst="line">
            <a:avLst/>
          </a:prstGeom>
          <a:ln w="38100" cap="rnd">
            <a:solidFill>
              <a:srgbClr val="00CC6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BAB524-906C-454E-9BD0-E3D291E0267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0584" y="298703"/>
            <a:ext cx="54729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atin typeface="Arial Narrow" panose="020B0606020202030204" pitchFamily="34" charset="0"/>
                <a:cs typeface="Arial" panose="020B0604020202020204" pitchFamily="34" charset="0"/>
              </a:rPr>
              <a:t>ВОПРОСЫ ДЛЯ ОБСУЖДЕНИЯ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36637" y="5595767"/>
            <a:ext cx="4826100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К кому вы можете обратиться с вопросами о событиях, происходящих в мире? Чьему мнению вы можете доверять?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0" y="5179732"/>
            <a:ext cx="5151377" cy="0"/>
          </a:xfrm>
          <a:prstGeom prst="line">
            <a:avLst/>
          </a:prstGeom>
          <a:ln w="38100" cap="rnd">
            <a:solidFill>
              <a:srgbClr val="F3804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510584" y="802082"/>
            <a:ext cx="35025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Вспомните страницы истории </a:t>
            </a:r>
          </a:p>
        </p:txBody>
      </p:sp>
    </p:spTree>
    <p:extLst>
      <p:ext uri="{BB962C8B-B14F-4D97-AF65-F5344CB8AC3E}">
        <p14:creationId xmlns:p14="http://schemas.microsoft.com/office/powerpoint/2010/main" xmlns="" val="1307557281"/>
      </p:ext>
    </p:extLst>
  </p:cSld>
  <p:clrMapOvr>
    <a:masterClrMapping/>
  </p:clrMapOvr>
</p:sld>
</file>

<file path=ppt/theme/theme1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719</Words>
  <Application>Microsoft Office PowerPoint</Application>
  <PresentationFormat>Произвольный</PresentationFormat>
  <Paragraphs>110</Paragraphs>
  <Slides>11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3_Тема Office</vt:lpstr>
      <vt:lpstr>1_Тема Office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/>
  <cp:revision>2</cp:revision>
  <dcterms:created xsi:type="dcterms:W3CDTF">2022-03-06T07:24:14Z</dcterms:created>
  <dcterms:modified xsi:type="dcterms:W3CDTF">2022-03-09T10:26:39Z</dcterms:modified>
</cp:coreProperties>
</file>