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9"/>
  </p:notesMasterIdLst>
  <p:sldIdLst>
    <p:sldId id="256" r:id="rId2"/>
    <p:sldId id="287" r:id="rId3"/>
    <p:sldId id="272" r:id="rId4"/>
    <p:sldId id="273" r:id="rId5"/>
    <p:sldId id="280" r:id="rId6"/>
    <p:sldId id="274" r:id="rId7"/>
    <p:sldId id="276" r:id="rId8"/>
    <p:sldId id="277" r:id="rId9"/>
    <p:sldId id="278" r:id="rId10"/>
    <p:sldId id="279" r:id="rId11"/>
    <p:sldId id="285" r:id="rId12"/>
    <p:sldId id="266" r:id="rId13"/>
    <p:sldId id="269" r:id="rId14"/>
    <p:sldId id="282" r:id="rId15"/>
    <p:sldId id="283" r:id="rId16"/>
    <p:sldId id="28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CF2"/>
    <a:srgbClr val="EF11DF"/>
    <a:srgbClr val="0FEC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135A-1B90-44B6-A5A4-22317E2806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11D52-60EC-4B3F-9CFD-170E6E9E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11D52-60EC-4B3F-9CFD-170E6E9E00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2F075E-FF7E-41ED-B6B5-B5DD12DC6571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FFF779-04A5-4581-B663-CDEED67B5D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52.gif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png"/><Relationship Id="rId7" Type="http://schemas.openxmlformats.org/officeDocument/2006/relationships/image" Target="../media/image62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gif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04" cy="11430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358246" cy="1285884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/>
              <a:t>Савченко Валентина Ивановна </a:t>
            </a:r>
          </a:p>
          <a:p>
            <a:r>
              <a:rPr lang="ru-RU" sz="3300" b="1" dirty="0" smtClean="0"/>
              <a:t>Старший воспитатель </a:t>
            </a:r>
            <a:r>
              <a:rPr lang="ru-RU" sz="3300" b="1" dirty="0" smtClean="0"/>
              <a:t>МБДОУ </a:t>
            </a:r>
            <a:r>
              <a:rPr lang="ru-RU" sz="3300" b="1" dirty="0" smtClean="0"/>
              <a:t>детский сад № 8 комбинированного вида  ст. Старощербиновская, Краснодарский край</a:t>
            </a:r>
            <a:r>
              <a:rPr lang="ru-RU" sz="2400" b="1" dirty="0" smtClean="0">
                <a:solidFill>
                  <a:srgbClr val="0ECCF2"/>
                </a:solidFill>
              </a:rPr>
              <a:t>.</a:t>
            </a:r>
            <a:endParaRPr lang="ru-RU" sz="2400" b="1" dirty="0">
              <a:solidFill>
                <a:srgbClr val="0ECCF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Тема: «Развитие познавательной   активности  и интересов  у детей старшего дошкольного возраста  в педагогическом процессе  детского сада»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«Использование  (элементов)проектной деятельности для развития  познавательной активности  и любознательности  у старших дошкольников».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Авторская  словесная игра  «Приставалка-рассуждалка»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. ПРЕЗ детали\2b8264d8685b3f5db520e15bd007ff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36" cy="60722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993" y="642918"/>
            <a:ext cx="906100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Дети. </a:t>
            </a:r>
          </a:p>
          <a:p>
            <a:r>
              <a:rPr lang="ru-RU" sz="2400" b="1" dirty="0" smtClean="0"/>
              <a:t>- Когда туча дождевые сталкиваются друг с другом, из них </a:t>
            </a:r>
          </a:p>
          <a:p>
            <a:r>
              <a:rPr lang="ru-RU" sz="2400" b="1" dirty="0" smtClean="0"/>
              <a:t>начинают падать капли дождя.</a:t>
            </a:r>
          </a:p>
          <a:p>
            <a:r>
              <a:rPr lang="ru-RU" sz="2400" b="1" dirty="0" smtClean="0"/>
              <a:t>- Тучи не столкнулись. Поэт сказал, что они собрались</a:t>
            </a:r>
          </a:p>
          <a:p>
            <a:r>
              <a:rPr lang="ru-RU" sz="2400" b="1" dirty="0" smtClean="0"/>
              <a:t> в один кружок. Я думаю, что это несколько маленьких </a:t>
            </a:r>
          </a:p>
          <a:p>
            <a:r>
              <a:rPr lang="ru-RU" sz="2400" b="1" dirty="0" smtClean="0"/>
              <a:t>тучек слились в одну большую. И вся влага из них </a:t>
            </a:r>
          </a:p>
          <a:p>
            <a:r>
              <a:rPr lang="ru-RU" sz="2400" b="1" dirty="0" smtClean="0"/>
              <a:t>пролилась в виде дождя. Вы нам, Мария Васильевна, </a:t>
            </a:r>
          </a:p>
          <a:p>
            <a:r>
              <a:rPr lang="ru-RU" sz="2400" b="1" dirty="0" smtClean="0"/>
              <a:t>уже когда-то давно рассказывали об этом.</a:t>
            </a:r>
          </a:p>
          <a:p>
            <a:r>
              <a:rPr lang="ru-RU" sz="2400" b="1" dirty="0" smtClean="0"/>
              <a:t>Воспитатель. Да, дети, вы вспомнили мой рассказ, значит, </a:t>
            </a:r>
          </a:p>
          <a:p>
            <a:r>
              <a:rPr lang="ru-RU" sz="2400" b="1" dirty="0" smtClean="0"/>
              <a:t>вы использовали имеющиеся у вас знания. Знания </a:t>
            </a:r>
          </a:p>
          <a:p>
            <a:r>
              <a:rPr lang="ru-RU" sz="2400" b="1" dirty="0" smtClean="0"/>
              <a:t>помогают. Но всегда важно рассуждать в поисках ответа.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*(</a:t>
            </a:r>
            <a:r>
              <a:rPr lang="ru-RU" sz="2400" b="1" i="1" dirty="0" smtClean="0">
                <a:solidFill>
                  <a:srgbClr val="FF0000"/>
                </a:solidFill>
              </a:rPr>
              <a:t>Прием, стимулирующий рассуждения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детей как средство поиска правильного ответа</a:t>
            </a:r>
            <a:r>
              <a:rPr lang="ru-RU" sz="2400" b="1" dirty="0" smtClean="0">
                <a:solidFill>
                  <a:srgbClr val="FF0000"/>
                </a:solidFill>
              </a:rPr>
              <a:t>.)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Слушайте следующее интересное стихотворение.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. ПРЕЗ детали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57652" cy="3269197"/>
          </a:xfrm>
          <a:prstGeom prst="rect">
            <a:avLst/>
          </a:prstGeom>
          <a:noFill/>
        </p:spPr>
      </p:pic>
      <p:pic>
        <p:nvPicPr>
          <p:cNvPr id="3" name="Picture 2" descr="C:\Users\7\Documents\РАЗНОЕ ДЛЯ ПРЕЗЕНТ\0_5347e_bd0f5777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3216180" cy="3221823"/>
          </a:xfrm>
          <a:prstGeom prst="rect">
            <a:avLst/>
          </a:prstGeom>
          <a:noFill/>
        </p:spPr>
      </p:pic>
      <p:pic>
        <p:nvPicPr>
          <p:cNvPr id="4" name="Picture 2" descr="E:\1. ПРЕЗ детали\0_53548_56ebea36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04"/>
            <a:ext cx="2428892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Выясняются странные вещи: </a:t>
            </a:r>
          </a:p>
          <a:p>
            <a:r>
              <a:rPr lang="ru-RU" b="1" dirty="0" smtClean="0"/>
              <a:t>уменьшаются старые вещи...</a:t>
            </a:r>
            <a:br>
              <a:rPr lang="ru-RU" b="1" dirty="0" smtClean="0"/>
            </a:br>
            <a:r>
              <a:rPr lang="ru-RU" b="1" dirty="0" smtClean="0"/>
              <a:t>Что-то стало с нашим столом. </a:t>
            </a:r>
          </a:p>
          <a:p>
            <a:r>
              <a:rPr lang="ru-RU" b="1" dirty="0" smtClean="0"/>
              <a:t>А был под столом мой дом!</a:t>
            </a:r>
            <a:br>
              <a:rPr lang="ru-RU" b="1" dirty="0" smtClean="0"/>
            </a:br>
            <a:r>
              <a:rPr lang="ru-RU" b="1" dirty="0" smtClean="0"/>
              <a:t>Но стол стал уменьшаться... </a:t>
            </a:r>
          </a:p>
          <a:p>
            <a:r>
              <a:rPr lang="ru-RU" b="1" dirty="0" smtClean="0"/>
              <a:t>и я перестал помещаться!</a:t>
            </a:r>
            <a:br>
              <a:rPr lang="ru-RU" b="1" dirty="0" smtClean="0"/>
            </a:br>
            <a:r>
              <a:rPr lang="ru-RU" b="1" dirty="0" smtClean="0"/>
              <a:t>И уменьшалась кровать... </a:t>
            </a:r>
          </a:p>
          <a:p>
            <a:r>
              <a:rPr lang="ru-RU" b="1" dirty="0" smtClean="0"/>
              <a:t>и кровать пришлось продавать.</a:t>
            </a:r>
            <a:br>
              <a:rPr lang="ru-RU" b="1" dirty="0" smtClean="0"/>
            </a:br>
            <a:r>
              <a:rPr lang="ru-RU" b="1" dirty="0" smtClean="0"/>
              <a:t>И книжная полка — ниже </a:t>
            </a:r>
          </a:p>
          <a:p>
            <a:pPr algn="just"/>
            <a:r>
              <a:rPr lang="ru-RU" b="1" dirty="0" smtClean="0"/>
              <a:t>и я дотянулся </a:t>
            </a:r>
          </a:p>
          <a:p>
            <a:pPr algn="just"/>
            <a:r>
              <a:rPr lang="ru-RU" b="1" dirty="0" smtClean="0"/>
              <a:t>до книжек!        </a:t>
            </a:r>
            <a:r>
              <a:rPr lang="ru-RU" b="1" i="1" dirty="0" smtClean="0"/>
              <a:t>Э. </a:t>
            </a:r>
            <a:r>
              <a:rPr lang="ru-RU" b="1" i="1" dirty="0" err="1" smtClean="0"/>
              <a:t>Мошковская</a:t>
            </a:r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83960" y="3643314"/>
            <a:ext cx="50600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Почему произошли эти странные вещи?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вы думаете?</a:t>
            </a:r>
            <a:endParaRPr lang="ru-RU" b="1" u="sng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Дети. </a:t>
            </a:r>
            <a:r>
              <a:rPr lang="ru-RU" b="1" dirty="0" smtClean="0">
                <a:solidFill>
                  <a:srgbClr val="7030A0"/>
                </a:solidFill>
              </a:rPr>
              <a:t>- Вещи не могут уменьшаться или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увеличиваться сами собой. Значит, просто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ребенок вырос!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Да, конечно, когда мы растем, все вещи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кажутся меньшими для нас, чем были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раньше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1. ПРЕЗ детали\ф 8р7р6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</p:spPr>
      </p:pic>
      <p:pic>
        <p:nvPicPr>
          <p:cNvPr id="6147" name="Picture 3" descr="C:\Users\7\Documents\РАЗНОЕ ДЛЯ ПРЕЗЕНТ\priroda-16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214695" cy="1409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7868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Воспитатель.</a:t>
            </a:r>
            <a:r>
              <a:rPr lang="ru-RU" sz="2400" b="1" dirty="0" smtClean="0">
                <a:solidFill>
                  <a:schemeClr val="bg1"/>
                </a:solidFill>
              </a:rPr>
              <a:t>	«Солнце встало, удивилось: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— Что случилось, что со мной?  Я за лесом спать ложилось, а проснулось... за рекой.»  </a:t>
            </a:r>
            <a:r>
              <a:rPr lang="ru-RU" sz="2400" b="1" i="1" dirty="0" smtClean="0">
                <a:solidFill>
                  <a:schemeClr val="bg1"/>
                </a:solidFill>
              </a:rPr>
              <a:t>В. Степанов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/>
              <a:t> 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6146" name="Picture 2" descr="C:\Users\7\Documents\РАЗНОЕ ДЛЯ ПРЕЗЕНТ\солнце  ром с улыбкой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572140"/>
            <a:ext cx="989378" cy="1000132"/>
          </a:xfrm>
          <a:prstGeom prst="rect">
            <a:avLst/>
          </a:prstGeom>
          <a:noFill/>
        </p:spPr>
      </p:pic>
      <p:pic>
        <p:nvPicPr>
          <p:cNvPr id="7170" name="Picture 2" descr="E:\1. ПРЕЗ детали\гиф солн 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85728"/>
            <a:ext cx="1071570" cy="1043737"/>
          </a:xfrm>
          <a:prstGeom prst="rect">
            <a:avLst/>
          </a:prstGeom>
          <a:noFill/>
        </p:spPr>
      </p:pic>
      <p:pic>
        <p:nvPicPr>
          <p:cNvPr id="7171" name="Picture 3" descr="E:\1. ПРЕЗ детали\гиф солн за тучей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86124"/>
            <a:ext cx="1285878" cy="114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\Documents\РАЗНОЕ ДЛЯ ПРЕЗЕНТ\0_6945b_ce0010b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362200" cy="63484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1214422"/>
            <a:ext cx="86439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Дети:</a:t>
            </a:r>
          </a:p>
          <a:p>
            <a:r>
              <a:rPr lang="ru-RU" sz="2400" b="1" dirty="0" smtClean="0"/>
              <a:t>- Мы знаем! Солнце всходит на востоке, а заходит </a:t>
            </a:r>
          </a:p>
          <a:p>
            <a:r>
              <a:rPr lang="ru-RU" sz="2400" b="1" dirty="0" smtClean="0"/>
              <a:t>на западе. Вы нам читали об этом книжку.</a:t>
            </a:r>
          </a:p>
          <a:p>
            <a:r>
              <a:rPr lang="ru-RU" sz="2400" b="1" dirty="0" smtClean="0"/>
              <a:t>- И на прогулках мы наблюдали, как солнце двигалось</a:t>
            </a:r>
          </a:p>
          <a:p>
            <a:r>
              <a:rPr lang="ru-RU" sz="2400" b="1" dirty="0" smtClean="0"/>
              <a:t> по небу. Утром, в полдень и вечером оно было в разных </a:t>
            </a:r>
          </a:p>
          <a:p>
            <a:r>
              <a:rPr lang="ru-RU" sz="2400" b="1" dirty="0" smtClean="0"/>
              <a:t>местах, пока совсем не скрылось за горизонтом.</a:t>
            </a:r>
          </a:p>
          <a:p>
            <a:r>
              <a:rPr lang="ru-RU" sz="2400" b="1" u="sng" dirty="0" smtClean="0"/>
              <a:t>Воспитатель.</a:t>
            </a:r>
            <a:r>
              <a:rPr lang="ru-RU" sz="2400" b="1" dirty="0" smtClean="0"/>
              <a:t> И здесь для своего ответа в использовали </a:t>
            </a:r>
          </a:p>
          <a:p>
            <a:r>
              <a:rPr lang="ru-RU" sz="2400" b="1" dirty="0" smtClean="0"/>
              <a:t>свои знания и собственные наблюдения. Молодцы! А теперь послушайте заключительную</a:t>
            </a:r>
          </a:p>
          <a:p>
            <a:r>
              <a:rPr lang="ru-RU" sz="2400" b="1" dirty="0" smtClean="0"/>
              <a:t> в нашей сегодняшней игре «</a:t>
            </a:r>
            <a:r>
              <a:rPr lang="ru-RU" sz="2400" b="1" dirty="0" err="1" smtClean="0"/>
              <a:t>приставалку</a:t>
            </a:r>
            <a:r>
              <a:rPr lang="ru-RU" sz="2400" b="1" dirty="0" smtClean="0"/>
              <a:t>».</a:t>
            </a:r>
          </a:p>
          <a:p>
            <a:endParaRPr lang="ru-RU" dirty="0"/>
          </a:p>
        </p:txBody>
      </p:sp>
      <p:pic>
        <p:nvPicPr>
          <p:cNvPr id="3" name="Picture 3" descr="C:\Users\7\Documents\РАЗНОЕ ДЛЯ ПРЕЗЕНТ\element-15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34903"/>
            <a:ext cx="1357322" cy="157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14356"/>
            <a:ext cx="472667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«Ночью темень. Ночью тишь. </a:t>
            </a:r>
          </a:p>
          <a:p>
            <a:r>
              <a:rPr lang="ru-RU" sz="2400" b="1" dirty="0" smtClean="0"/>
              <a:t>Рыбка, рыбка, где ты спишь?</a:t>
            </a:r>
            <a:br>
              <a:rPr lang="ru-RU" sz="2400" b="1" dirty="0" smtClean="0"/>
            </a:br>
            <a:r>
              <a:rPr lang="ru-RU" sz="2400" b="1" dirty="0" smtClean="0"/>
              <a:t>Лисий след ведет к норе, </a:t>
            </a:r>
          </a:p>
          <a:p>
            <a:r>
              <a:rPr lang="ru-RU" sz="2400" b="1" dirty="0" smtClean="0"/>
              <a:t>След собачий — к конуре,</a:t>
            </a:r>
            <a:br>
              <a:rPr lang="ru-RU" sz="2400" b="1" dirty="0" smtClean="0"/>
            </a:br>
            <a:r>
              <a:rPr lang="ru-RU" sz="2400" b="1" dirty="0" smtClean="0"/>
              <a:t>Белкин след ведет к дуплу, </a:t>
            </a:r>
          </a:p>
          <a:p>
            <a:r>
              <a:rPr lang="ru-RU" sz="2400" b="1" dirty="0" smtClean="0"/>
              <a:t>Мышкин — к дырочке в полу.</a:t>
            </a:r>
            <a:br>
              <a:rPr lang="ru-RU" sz="2400" b="1" dirty="0" smtClean="0"/>
            </a:br>
            <a:r>
              <a:rPr lang="ru-RU" sz="2400" b="1" dirty="0" smtClean="0"/>
              <a:t>Жаль, что в речке, на воде,</a:t>
            </a:r>
          </a:p>
          <a:p>
            <a:r>
              <a:rPr lang="ru-RU" sz="2400" b="1" dirty="0" smtClean="0"/>
              <a:t>Нет следов твоих нигде.</a:t>
            </a:r>
            <a:br>
              <a:rPr lang="ru-RU" sz="2400" b="1" dirty="0" smtClean="0"/>
            </a:br>
            <a:r>
              <a:rPr lang="ru-RU" sz="2400" b="1" dirty="0" smtClean="0"/>
              <a:t>Только темень, только тишь. </a:t>
            </a:r>
          </a:p>
          <a:p>
            <a:r>
              <a:rPr lang="ru-RU" sz="2400" b="1" dirty="0" smtClean="0"/>
              <a:t>Рыбка, рыбка, где ты спишь?»</a:t>
            </a:r>
            <a:br>
              <a:rPr lang="ru-RU" sz="2400" b="1" dirty="0" smtClean="0"/>
            </a:br>
            <a:r>
              <a:rPr lang="ru-RU" sz="2400" b="1" dirty="0" smtClean="0"/>
              <a:t>	</a:t>
            </a:r>
            <a:r>
              <a:rPr lang="ru-RU" sz="2400" b="1" i="1" dirty="0" smtClean="0"/>
              <a:t>И. </a:t>
            </a:r>
            <a:r>
              <a:rPr lang="ru-RU" sz="2400" b="1" i="1" dirty="0" err="1" smtClean="0"/>
              <a:t>Токмакова</a:t>
            </a:r>
            <a:endParaRPr lang="ru-RU" sz="24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3074" name="Picture 2" descr="C:\Users\7\Documents\РАЗНОЕ ДЛЯ ПРЕЗЕНТ\0_69461_9904d40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357826"/>
            <a:ext cx="3867699" cy="1299872"/>
          </a:xfrm>
          <a:prstGeom prst="rect">
            <a:avLst/>
          </a:prstGeom>
          <a:noFill/>
        </p:spPr>
      </p:pic>
      <p:pic>
        <p:nvPicPr>
          <p:cNvPr id="3075" name="Picture 3" descr="C:\Users\7\Documents\РАЗНОЕ ДЛЯ ПРЕЗЕНТ\0_6946b_4a0ea53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857759"/>
            <a:ext cx="1928826" cy="791017"/>
          </a:xfrm>
          <a:prstGeom prst="rect">
            <a:avLst/>
          </a:prstGeom>
          <a:noFill/>
        </p:spPr>
      </p:pic>
      <p:pic>
        <p:nvPicPr>
          <p:cNvPr id="3" name="Picture 2" descr="E:\1. ПРЕЗ детали\mouse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86058"/>
            <a:ext cx="1408446" cy="971519"/>
          </a:xfrm>
          <a:prstGeom prst="rect">
            <a:avLst/>
          </a:prstGeom>
          <a:noFill/>
        </p:spPr>
      </p:pic>
      <p:pic>
        <p:nvPicPr>
          <p:cNvPr id="4" name="Picture 3" descr="E:\1. ПРЕЗ детали\softtoy030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1"/>
            <a:ext cx="1643074" cy="1703305"/>
          </a:xfrm>
          <a:prstGeom prst="rect">
            <a:avLst/>
          </a:prstGeom>
          <a:noFill/>
        </p:spPr>
      </p:pic>
      <p:pic>
        <p:nvPicPr>
          <p:cNvPr id="3076" name="Picture 4" descr="E:\1. ПРЕЗ детали\гиф рыба прыгае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500570"/>
            <a:ext cx="3429024" cy="1714512"/>
          </a:xfrm>
          <a:prstGeom prst="rect">
            <a:avLst/>
          </a:prstGeom>
          <a:noFill/>
        </p:spPr>
      </p:pic>
      <p:pic>
        <p:nvPicPr>
          <p:cNvPr id="3077" name="Picture 5" descr="E:\1. ПРЕЗ детали\Гиф рыбка 6нг7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3" y="565079"/>
            <a:ext cx="785817" cy="782195"/>
          </a:xfrm>
          <a:prstGeom prst="rect">
            <a:avLst/>
          </a:prstGeom>
          <a:noFill/>
        </p:spPr>
      </p:pic>
      <p:pic>
        <p:nvPicPr>
          <p:cNvPr id="3078" name="Picture 6" descr="E:\1. ПРЕЗ детали\д любозн ть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429132"/>
            <a:ext cx="2609850" cy="1752600"/>
          </a:xfrm>
          <a:prstGeom prst="rect">
            <a:avLst/>
          </a:prstGeom>
          <a:noFill/>
        </p:spPr>
      </p:pic>
      <p:pic>
        <p:nvPicPr>
          <p:cNvPr id="3079" name="Picture 7" descr="E:\1. ПРЕЗ детали\0_53524_ee2aa3b1_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1785926"/>
            <a:ext cx="1238252" cy="1238252"/>
          </a:xfrm>
          <a:prstGeom prst="rect">
            <a:avLst/>
          </a:prstGeom>
          <a:noFill/>
        </p:spPr>
      </p:pic>
      <p:pic>
        <p:nvPicPr>
          <p:cNvPr id="1026" name="Picture 2" descr="E:\1. ПРЕЗ детали\69537767_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8974" y="1285860"/>
            <a:ext cx="1443016" cy="1500198"/>
          </a:xfrm>
          <a:prstGeom prst="rect">
            <a:avLst/>
          </a:prstGeom>
          <a:noFill/>
        </p:spPr>
      </p:pic>
      <p:pic>
        <p:nvPicPr>
          <p:cNvPr id="1027" name="Picture 3" descr="E:\1. ПРЕЗ детали\ffa80b632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2285992"/>
            <a:ext cx="10287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" y="210026"/>
            <a:ext cx="88803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Дети. </a:t>
            </a:r>
            <a:r>
              <a:rPr lang="ru-RU" sz="2400" b="1" dirty="0" smtClean="0"/>
              <a:t>- Мы не знаем точно, где спит рыбка. </a:t>
            </a:r>
          </a:p>
          <a:p>
            <a:r>
              <a:rPr lang="ru-RU" sz="2400" b="1" dirty="0" smtClean="0"/>
              <a:t>- Может, на плаву в воде. А может быть, ложится на дно реки.</a:t>
            </a:r>
          </a:p>
          <a:p>
            <a:r>
              <a:rPr lang="ru-RU" sz="2400" b="1" dirty="0" smtClean="0"/>
              <a:t>- А есть рыбка корюшка, которая строит гнездышко на дне реки. Мне читали такую книжку дома.</a:t>
            </a:r>
          </a:p>
          <a:p>
            <a:r>
              <a:rPr lang="ru-RU" sz="2400" b="1" u="sng" dirty="0" smtClean="0"/>
              <a:t>Воспитатель.</a:t>
            </a:r>
            <a:r>
              <a:rPr lang="ru-RU" sz="2400" b="1" dirty="0" smtClean="0"/>
              <a:t> Когда у нас недостаточно</a:t>
            </a:r>
          </a:p>
          <a:p>
            <a:r>
              <a:rPr lang="ru-RU" sz="2400" b="1" dirty="0" smtClean="0"/>
              <a:t> знаний для ответа на вопрос, что нам необходимо</a:t>
            </a:r>
          </a:p>
          <a:p>
            <a:r>
              <a:rPr lang="ru-RU" sz="2400" b="1" dirty="0" smtClean="0"/>
              <a:t> делать? Как вы думаете, нам нужно их пополнить? </a:t>
            </a:r>
          </a:p>
          <a:p>
            <a:r>
              <a:rPr lang="ru-RU" sz="2400" b="1" dirty="0" smtClean="0"/>
              <a:t>Как нам это сделать? *(</a:t>
            </a:r>
            <a:r>
              <a:rPr lang="ru-RU" sz="2400" b="1" i="1" dirty="0" smtClean="0"/>
              <a:t>Прием использования вопросов,</a:t>
            </a:r>
            <a:endParaRPr lang="ru-RU" sz="2400" b="1" dirty="0" smtClean="0"/>
          </a:p>
          <a:p>
            <a:r>
              <a:rPr lang="ru-RU" sz="2400" b="1" i="1" dirty="0" smtClean="0"/>
              <a:t> побуждающих детей задуматься о способах получения </a:t>
            </a:r>
            <a:endParaRPr lang="ru-RU" sz="2400" b="1" dirty="0" smtClean="0"/>
          </a:p>
          <a:p>
            <a:r>
              <a:rPr lang="ru-RU" sz="2400" b="1" i="1" dirty="0" smtClean="0"/>
              <a:t>недостающих знаний</a:t>
            </a:r>
            <a:r>
              <a:rPr lang="ru-RU" sz="2400" b="1" dirty="0" smtClean="0"/>
              <a:t>.)</a:t>
            </a:r>
          </a:p>
          <a:p>
            <a:r>
              <a:rPr lang="ru-RU" sz="2400" b="1" dirty="0" smtClean="0"/>
              <a:t>Дети. - Спросить у моего папы. Он все знает.</a:t>
            </a:r>
          </a:p>
          <a:p>
            <a:r>
              <a:rPr lang="ru-RU" sz="2400" b="1" dirty="0" smtClean="0"/>
              <a:t>- Почитать книги о рыбаках.</a:t>
            </a:r>
          </a:p>
          <a:p>
            <a:r>
              <a:rPr lang="ru-RU" sz="2400" b="1" dirty="0" smtClean="0"/>
              <a:t>- Спросить у воспитателя, пусть нам расскажет.</a:t>
            </a:r>
          </a:p>
          <a:p>
            <a:r>
              <a:rPr lang="ru-RU" sz="2400" b="1" dirty="0" smtClean="0"/>
              <a:t>- Вместе хорошенько подумать.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* Воспитатель обобщает ответы детей и оценивает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высказанные ими мнения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9297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Воспитатель.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Правильно, дети. Необходимо и подумать, и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спросить у взрослых.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вместе с родителями посмотреть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детской энциклопедии или в Интернете.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мы так и поступим.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сегодня дома вместе папой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мамой, со старшими братьями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сестрами поищите ответ на вопрос: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спит рыбка. Ответ будет очень интересным.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завтра мы с вами вместе поговорим об этом.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помните, дети: те ответы, которые вы сами найдете,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ваша память сохранит надолго. Потому что вы  сами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трудились над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поиском ответа на трудный для вас вопрос.</a:t>
            </a:r>
            <a:endParaRPr lang="ru-RU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6929454" y="214290"/>
            <a:ext cx="803670" cy="1428736"/>
          </a:xfrm>
          <a:prstGeom prst="rect">
            <a:avLst/>
          </a:prstGeom>
          <a:noFill/>
        </p:spPr>
      </p:pic>
      <p:pic>
        <p:nvPicPr>
          <p:cNvPr id="6" name="Picture 3" descr="E:\1. ПРЕЗ детали\People_Children_Father_and_son___Children_012789_.jpg"/>
          <p:cNvPicPr>
            <a:picLocks noChangeAspect="1" noChangeArrowheads="1"/>
          </p:cNvPicPr>
          <p:nvPr/>
        </p:nvPicPr>
        <p:blipFill>
          <a:blip r:embed="rId3"/>
          <a:srcRect l="31015"/>
          <a:stretch>
            <a:fillRect/>
          </a:stretch>
        </p:blipFill>
        <p:spPr bwMode="auto">
          <a:xfrm>
            <a:off x="6858016" y="1714488"/>
            <a:ext cx="2065617" cy="1876435"/>
          </a:xfrm>
          <a:prstGeom prst="rect">
            <a:avLst/>
          </a:prstGeom>
          <a:noFill/>
        </p:spPr>
      </p:pic>
      <p:pic>
        <p:nvPicPr>
          <p:cNvPr id="6147" name="Picture 3" descr="E:\1. ПРЕЗ детали\гиф м у комп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0" y="3643314"/>
            <a:ext cx="1300170" cy="1300170"/>
          </a:xfrm>
          <a:prstGeom prst="rect">
            <a:avLst/>
          </a:prstGeom>
          <a:noFill/>
        </p:spPr>
      </p:pic>
      <p:pic>
        <p:nvPicPr>
          <p:cNvPr id="2050" name="Picture 2" descr="E:\1. ПРЕЗ детали\daa2fd2c99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0"/>
            <a:ext cx="1288409" cy="1163724"/>
          </a:xfrm>
          <a:prstGeom prst="rect">
            <a:avLst/>
          </a:prstGeom>
          <a:noFill/>
        </p:spPr>
      </p:pic>
      <p:pic>
        <p:nvPicPr>
          <p:cNvPr id="2051" name="Picture 3" descr="E:\1. ПРЕЗ детали\гиф перел книга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332064"/>
            <a:ext cx="1000132" cy="81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5286380" y="428604"/>
            <a:ext cx="482197" cy="857232"/>
          </a:xfrm>
          <a:prstGeom prst="rect">
            <a:avLst/>
          </a:prstGeom>
          <a:noFill/>
        </p:spPr>
      </p:pic>
      <p:pic>
        <p:nvPicPr>
          <p:cNvPr id="18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8001024" y="214290"/>
            <a:ext cx="482197" cy="857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785794"/>
            <a:ext cx="857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 педагог стимулирует познавательную потребность и познавательную активность детей, формирует желание расширять свои познания и предлагает доступные дошкольникам варианты поисков ответа на  трудные для них вопросы.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1. ПРЕЗ детали\ludi-clipart-15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857760"/>
            <a:ext cx="1049941" cy="1423983"/>
          </a:xfrm>
          <a:prstGeom prst="rect">
            <a:avLst/>
          </a:prstGeom>
          <a:noFill/>
        </p:spPr>
      </p:pic>
      <p:pic>
        <p:nvPicPr>
          <p:cNvPr id="4101" name="Picture 5" descr="E:\1. ПРЕЗ детали\гиф реб в компьют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643446"/>
            <a:ext cx="1214446" cy="1214446"/>
          </a:xfrm>
          <a:prstGeom prst="rect">
            <a:avLst/>
          </a:prstGeom>
          <a:noFill/>
        </p:spPr>
      </p:pic>
      <p:pic>
        <p:nvPicPr>
          <p:cNvPr id="4102" name="Picture 6" descr="E:\1. ПРЕЗ детали\папа и дочь рисуют.jpg"/>
          <p:cNvPicPr>
            <a:picLocks noChangeAspect="1" noChangeArrowheads="1"/>
          </p:cNvPicPr>
          <p:nvPr/>
        </p:nvPicPr>
        <p:blipFill>
          <a:blip r:embed="rId5"/>
          <a:srcRect l="7500" t="20000" r="3750" b="18750"/>
          <a:stretch>
            <a:fillRect/>
          </a:stretch>
        </p:blipFill>
        <p:spPr bwMode="auto">
          <a:xfrm>
            <a:off x="6072198" y="4714884"/>
            <a:ext cx="2700065" cy="1863425"/>
          </a:xfrm>
          <a:prstGeom prst="rect">
            <a:avLst/>
          </a:prstGeom>
          <a:noFill/>
        </p:spPr>
      </p:pic>
      <p:pic>
        <p:nvPicPr>
          <p:cNvPr id="4103" name="Picture 7" descr="E:\1. ПРЕЗ детали\ребен с ноутбуко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786322"/>
            <a:ext cx="1695495" cy="1214446"/>
          </a:xfrm>
          <a:prstGeom prst="rect">
            <a:avLst/>
          </a:prstGeom>
          <a:noFill/>
        </p:spPr>
      </p:pic>
      <p:pic>
        <p:nvPicPr>
          <p:cNvPr id="4104" name="Picture 8" descr="E:\1. ПРЕЗ детали\Важно блест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928934"/>
            <a:ext cx="2924175" cy="1143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928934"/>
            <a:ext cx="2734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«Очень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300037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растить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3929066"/>
            <a:ext cx="8584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почемучек».     А.Г. </a:t>
            </a:r>
            <a:r>
              <a:rPr lang="ru-RU" sz="4800" b="1" dirty="0" err="1" smtClean="0">
                <a:solidFill>
                  <a:srgbClr val="FF0000"/>
                </a:solidFill>
              </a:rPr>
              <a:t>Асмолов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106" name="Picture 10" descr="E:\1. ПРЕЗ детали\0094c85641c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786322"/>
            <a:ext cx="1738313" cy="1738313"/>
          </a:xfrm>
          <a:prstGeom prst="rect">
            <a:avLst/>
          </a:prstGeom>
          <a:noFill/>
        </p:spPr>
      </p:pic>
      <p:pic>
        <p:nvPicPr>
          <p:cNvPr id="5122" name="Picture 2" descr="E:\1. ПРЕЗ детали\АРТ воскл чел.jpg"/>
          <p:cNvPicPr>
            <a:picLocks noChangeAspect="1" noChangeArrowheads="1"/>
          </p:cNvPicPr>
          <p:nvPr/>
        </p:nvPicPr>
        <p:blipFill>
          <a:blip r:embed="rId9"/>
          <a:srcRect r="27941"/>
          <a:stretch>
            <a:fillRect/>
          </a:stretch>
        </p:blipFill>
        <p:spPr bwMode="auto">
          <a:xfrm>
            <a:off x="5500694" y="5786454"/>
            <a:ext cx="430057" cy="877665"/>
          </a:xfrm>
          <a:prstGeom prst="rect">
            <a:avLst/>
          </a:prstGeom>
          <a:noFill/>
        </p:spPr>
      </p:pic>
      <p:pic>
        <p:nvPicPr>
          <p:cNvPr id="15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2428860" y="4572008"/>
            <a:ext cx="482197" cy="857232"/>
          </a:xfrm>
          <a:prstGeom prst="rect">
            <a:avLst/>
          </a:prstGeom>
          <a:noFill/>
        </p:spPr>
      </p:pic>
      <p:pic>
        <p:nvPicPr>
          <p:cNvPr id="16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3000364" y="0"/>
            <a:ext cx="482197" cy="857232"/>
          </a:xfrm>
          <a:prstGeom prst="rect">
            <a:avLst/>
          </a:prstGeom>
          <a:noFill/>
        </p:spPr>
      </p:pic>
      <p:pic>
        <p:nvPicPr>
          <p:cNvPr id="17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5857884" y="2285992"/>
            <a:ext cx="482197" cy="857232"/>
          </a:xfrm>
          <a:prstGeom prst="rect">
            <a:avLst/>
          </a:prstGeom>
          <a:noFill/>
        </p:spPr>
      </p:pic>
      <p:pic>
        <p:nvPicPr>
          <p:cNvPr id="19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1643042" y="5786454"/>
            <a:ext cx="482197" cy="857232"/>
          </a:xfrm>
          <a:prstGeom prst="rect">
            <a:avLst/>
          </a:prstGeom>
          <a:noFill/>
        </p:spPr>
      </p:pic>
      <p:pic>
        <p:nvPicPr>
          <p:cNvPr id="20" name="Picture 2" descr="E:\1. ПРЕЗ детали\АРТ вопрос.jpg"/>
          <p:cNvPicPr>
            <a:picLocks noChangeAspect="1" noChangeArrowheads="1"/>
          </p:cNvPicPr>
          <p:nvPr/>
        </p:nvPicPr>
        <p:blipFill>
          <a:blip r:embed="rId2"/>
          <a:srcRect r="18082"/>
          <a:stretch>
            <a:fillRect/>
          </a:stretch>
        </p:blipFill>
        <p:spPr bwMode="auto">
          <a:xfrm>
            <a:off x="285720" y="500042"/>
            <a:ext cx="482197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 ПРЕЗ детали\69404350_1295336464_le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5"/>
            <a:ext cx="9001156" cy="6657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6"/>
            <a:ext cx="88583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Словесно-познавательная авторская игра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«Приставалка — Рассуждалка»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Обеспечение развития детей в образовательных областях ФГОС ДО: </a:t>
            </a:r>
            <a:r>
              <a:rPr lang="ru-RU" altLang="ko-KR" sz="22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</a:t>
            </a:r>
            <a:r>
              <a:rPr lang="ru-RU" altLang="ko-KR" sz="22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Социально-коммуникативное развитие», «Речевое развитие», «Познавательное развитие», «Художественно-эстетическое развитие».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</a:t>
            </a:r>
            <a:endParaRPr lang="ru-RU" altLang="ko-KR" sz="2200" u="sng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Познакомить со стихотворениями, содержание которых вводит детей в ситуацию произведения, побуждая задуматься в поисках ответа на вопрос, сформулированный в стихотворении.</a:t>
            </a:r>
            <a:endParaRPr lang="ru-RU" altLang="ko-KR" sz="22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Развивать умение рассуждать, припоминать уже имеющиеся знания, опираться на собственные наблюдения;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Закреплять умение формулировать и высказывать ответы на заданный в стихотворении вопрос.</a:t>
            </a:r>
            <a:endParaRPr lang="ru-RU" altLang="ko-KR" sz="22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Учить самостоятельно искать ответы на вопросы, опираясь на собственный опыт и логику.</a:t>
            </a:r>
            <a:endParaRPr lang="ru-RU" altLang="ko-KR" sz="22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Дать детям представление о способах получения нужной им информации.</a:t>
            </a:r>
            <a:endParaRPr lang="ru-RU" altLang="ko-KR" sz="22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</a:pPr>
            <a:r>
              <a:rPr lang="ru-RU" altLang="ko-KR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Стимулировать потребность в получении новых знаний.</a:t>
            </a:r>
            <a:endParaRPr lang="ru-RU" altLang="ko-KR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. ПРЕЗ детали\1257427573_0lik.ru_ce3ae147a6c4.jpg"/>
          <p:cNvPicPr>
            <a:picLocks noChangeAspect="1" noChangeArrowheads="1"/>
          </p:cNvPicPr>
          <p:nvPr/>
        </p:nvPicPr>
        <p:blipFill>
          <a:blip r:embed="rId2"/>
          <a:srcRect b="5999"/>
          <a:stretch>
            <a:fillRect/>
          </a:stretch>
        </p:blipFill>
        <p:spPr bwMode="auto">
          <a:xfrm>
            <a:off x="0" y="214289"/>
            <a:ext cx="9144000" cy="64465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Ход игры</a:t>
            </a:r>
          </a:p>
          <a:p>
            <a:r>
              <a:rPr lang="ru-RU" sz="2400" b="1" i="1" dirty="0" smtClean="0"/>
              <a:t>*Воспитатель, с помощью приема использования художественного слова</a:t>
            </a:r>
            <a:r>
              <a:rPr lang="ru-RU" sz="2400" b="1" dirty="0" smtClean="0"/>
              <a:t>, </a:t>
            </a:r>
            <a:r>
              <a:rPr lang="ru-RU" sz="2400" b="1" i="1" dirty="0" smtClean="0"/>
              <a:t>создаёт возможности </a:t>
            </a:r>
          </a:p>
          <a:p>
            <a:r>
              <a:rPr lang="ru-RU" sz="2400" b="1" i="1" dirty="0" smtClean="0"/>
              <a:t>для  позитивной социализации ребёнка и развития</a:t>
            </a:r>
          </a:p>
          <a:p>
            <a:r>
              <a:rPr lang="ru-RU" sz="2400" b="1" i="1" dirty="0" smtClean="0"/>
              <a:t> познавательной активности  (в соответствии с</a:t>
            </a:r>
            <a:r>
              <a:rPr lang="ru-RU" sz="2000" b="1" i="1" dirty="0" smtClean="0"/>
              <a:t> ФГОС).</a:t>
            </a:r>
            <a:endParaRPr lang="ru-RU" sz="2000" b="1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r>
              <a:rPr lang="ru-RU" sz="2400" b="1" u="sng" dirty="0" smtClean="0"/>
              <a:t>Воспитатель.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Жил-был мальчик. Он всегда задавал много вопросов. Вот послушайте, о чем он спрашивал.</a:t>
            </a:r>
          </a:p>
          <a:p>
            <a:pPr algn="ctr"/>
            <a:r>
              <a:rPr lang="ru-RU" sz="2400" b="1" dirty="0" smtClean="0"/>
              <a:t>— Отчего у мамочки на щеке две ямочки?</a:t>
            </a:r>
          </a:p>
          <a:p>
            <a:pPr algn="ctr"/>
            <a:r>
              <a:rPr lang="ru-RU" sz="2400" b="1" dirty="0" smtClean="0"/>
              <a:t>— Отчего у кошки вместо ручек ножки?</a:t>
            </a:r>
          </a:p>
          <a:p>
            <a:pPr algn="ctr"/>
            <a:r>
              <a:rPr lang="ru-RU" sz="2400" b="1" dirty="0" smtClean="0"/>
              <a:t>— Отчего шоколадки не растут на кроватке?</a:t>
            </a:r>
          </a:p>
          <a:p>
            <a:pPr algn="ctr"/>
            <a:r>
              <a:rPr lang="ru-RU" sz="2400" b="1" dirty="0" smtClean="0"/>
              <a:t>— Отчего у няни волосы в сметане?</a:t>
            </a:r>
          </a:p>
          <a:p>
            <a:pPr algn="ctr"/>
            <a:r>
              <a:rPr lang="ru-RU" sz="2400" b="1" dirty="0" smtClean="0"/>
              <a:t>— Отчего у птичек нет рукавичек?</a:t>
            </a:r>
          </a:p>
          <a:p>
            <a:pPr algn="ctr"/>
            <a:r>
              <a:rPr lang="ru-RU" sz="2400" b="1" dirty="0" smtClean="0"/>
              <a:t>— Отчего лягушки спят без подушки?</a:t>
            </a:r>
          </a:p>
          <a:p>
            <a:pPr algn="ctr"/>
            <a:r>
              <a:rPr lang="ru-RU" sz="2400" b="1" dirty="0" smtClean="0"/>
              <a:t>— Оттого, что у моего сыночка рот без замочка!</a:t>
            </a:r>
          </a:p>
          <a:p>
            <a:endParaRPr lang="ru-RU" sz="2000" dirty="0"/>
          </a:p>
        </p:txBody>
      </p:sp>
      <p:pic>
        <p:nvPicPr>
          <p:cNvPr id="8194" name="Picture 2" descr="E:\1. ПРЕЗ детали\ГИф сорока на Ветк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86706"/>
            <a:ext cx="1357322" cy="1842622"/>
          </a:xfrm>
          <a:prstGeom prst="rect">
            <a:avLst/>
          </a:prstGeom>
          <a:noFill/>
        </p:spPr>
      </p:pic>
      <p:pic>
        <p:nvPicPr>
          <p:cNvPr id="8195" name="Picture 3" descr="E:\1. ПРЕЗ детали\гиф кот идет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3500438"/>
            <a:ext cx="928694" cy="1124209"/>
          </a:xfrm>
          <a:prstGeom prst="rect">
            <a:avLst/>
          </a:prstGeom>
          <a:noFill/>
        </p:spPr>
      </p:pic>
      <p:pic>
        <p:nvPicPr>
          <p:cNvPr id="8196" name="Picture 4" descr="E:\1. ПРЕЗ детали\гиф бл ляг по 2 ма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6996" y="4857760"/>
            <a:ext cx="1491753" cy="102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. ПРЕЗ детали\ae3b9fa66d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77081" cy="64294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785794"/>
            <a:ext cx="8786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стихотворение написал русский поэт Саша Черный и назвал его «Приставалка». Дети, а как бы вы ответили на его вопросы? (</a:t>
            </a:r>
            <a:r>
              <a:rPr lang="ru-RU" sz="2400" b="1" i="1" dirty="0" smtClean="0"/>
              <a:t>Ответы детей</a:t>
            </a:r>
            <a:r>
              <a:rPr lang="ru-RU" sz="2400" b="1" dirty="0" smtClean="0"/>
              <a:t>.) </a:t>
            </a:r>
          </a:p>
          <a:p>
            <a:r>
              <a:rPr lang="ru-RU" sz="2400" b="1" dirty="0" smtClean="0"/>
              <a:t>Вопросы задают не только дети взрослым, но и взрослые детям. Сегодня мы с вами поиграем в игру «Приставалка — Рассуждалка». Я буду читать вам стихи. «Приставать» к вам с вопросом будут именно  детские стихи. Стихи эти непростые: в каждом из них есть вопрос, придуманный детским поэтом для вас, мои милые дети.  Внимательно послушайте, обратите внимание на этот вопрос в тексте стиха  и ответьте на него.  Чтобы правильно ответить, нужно подумать, порассуждать. Вот почему наша игра будет так называться «Приставалка — Рассуждалка». </a:t>
            </a:r>
          </a:p>
          <a:p>
            <a:endParaRPr lang="ru-RU" sz="2400" b="1" dirty="0" smtClean="0"/>
          </a:p>
        </p:txBody>
      </p:sp>
      <p:pic>
        <p:nvPicPr>
          <p:cNvPr id="3" name="Picture 4" descr="C:\Users\7\Documents\РАЗНОЕ ДЛЯ ПРЕЗЕНТ\element-43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08" y="5572140"/>
            <a:ext cx="1135158" cy="107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. ПРЕЗ детали\зас сн д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142852"/>
            <a:ext cx="8572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      Внимательно послушайте первое стихотворение и </a:t>
            </a:r>
          </a:p>
          <a:p>
            <a:r>
              <a:rPr lang="ru-RU" sz="2400" b="1" dirty="0" smtClean="0">
                <a:solidFill>
                  <a:srgbClr val="92D050"/>
                </a:solidFill>
              </a:rPr>
              <a:t>  подумайте над вопросом. Надо обязательно пояснить </a:t>
            </a:r>
          </a:p>
          <a:p>
            <a:r>
              <a:rPr lang="ru-RU" sz="2400" b="1" dirty="0" smtClean="0">
                <a:solidFill>
                  <a:srgbClr val="92D050"/>
                </a:solidFill>
              </a:rPr>
              <a:t>   свой ответ, чтобы я и все дети поняли, почему вы так</a:t>
            </a:r>
          </a:p>
          <a:p>
            <a:r>
              <a:rPr lang="ru-RU" sz="2400" b="1" dirty="0" smtClean="0">
                <a:solidFill>
                  <a:srgbClr val="92D050"/>
                </a:solidFill>
              </a:rPr>
              <a:t>    думаете          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Прием пояснения 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задания детям</a:t>
            </a:r>
            <a:r>
              <a:rPr lang="ru-RU" sz="2400" b="1" dirty="0" smtClean="0">
                <a:solidFill>
                  <a:srgbClr val="FF0000"/>
                </a:solidFill>
              </a:rPr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1" descr="C:\Users\7\Documents\РАЗНОЕ ДЛЯ ПРЕЗЕНТ\0_37773_81a512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86082" cy="3006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2000240"/>
            <a:ext cx="41434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</a:rPr>
              <a:t>День настал и вдруг стемнело.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Свет зажгли, глядим в окно.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Снег ложится белый-белый...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Отчего же так темно?»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	</a:t>
            </a:r>
            <a:r>
              <a:rPr lang="ru-RU" sz="2000" b="1" i="1" dirty="0" smtClean="0">
                <a:solidFill>
                  <a:srgbClr val="FFFF00"/>
                </a:solidFill>
              </a:rPr>
              <a:t>В. Берестов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4365010"/>
            <a:ext cx="671882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r>
              <a:rPr lang="ru-RU" b="1" dirty="0" smtClean="0"/>
              <a:t>Дети:  - Володя. Сильный снегопад закрывает солнечные </a:t>
            </a:r>
          </a:p>
          <a:p>
            <a:pPr algn="r"/>
            <a:r>
              <a:rPr lang="ru-RU" b="1" dirty="0" smtClean="0"/>
              <a:t>лучи, и поэтому темнеет за окном. Когда снег просто </a:t>
            </a:r>
          </a:p>
          <a:p>
            <a:pPr algn="r"/>
            <a:r>
              <a:rPr lang="ru-RU" b="1" dirty="0" smtClean="0"/>
              <a:t>лежит на земле, а не кружится в воздухе, то темно не </a:t>
            </a:r>
          </a:p>
          <a:p>
            <a:pPr algn="r"/>
            <a:r>
              <a:rPr lang="ru-RU" b="1" dirty="0" smtClean="0"/>
              <a:t>бывает.</a:t>
            </a:r>
          </a:p>
          <a:p>
            <a:pPr algn="r"/>
            <a:r>
              <a:rPr lang="ru-RU" b="1" dirty="0" smtClean="0"/>
              <a:t>- Аня. Солнце прячется за снеговые тучи, и кажется, что </a:t>
            </a:r>
          </a:p>
          <a:p>
            <a:pPr algn="r"/>
            <a:r>
              <a:rPr lang="ru-RU" b="1" dirty="0" smtClean="0"/>
              <a:t>стало темнее за окном.</a:t>
            </a:r>
          </a:p>
        </p:txBody>
      </p:sp>
      <p:pic>
        <p:nvPicPr>
          <p:cNvPr id="5122" name="Picture 2" descr="E:\1. ПРЕЗ детали\Аним Снег 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00174"/>
            <a:ext cx="2181844" cy="2064195"/>
          </a:xfrm>
          <a:prstGeom prst="rect">
            <a:avLst/>
          </a:prstGeom>
          <a:noFill/>
        </p:spPr>
      </p:pic>
      <p:pic>
        <p:nvPicPr>
          <p:cNvPr id="5123" name="Picture 3" descr="E:\1. ПРЕЗ детали\снег 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71876"/>
            <a:ext cx="1143008" cy="1143008"/>
          </a:xfrm>
          <a:prstGeom prst="rect">
            <a:avLst/>
          </a:prstGeom>
          <a:noFill/>
        </p:spPr>
      </p:pic>
      <p:pic>
        <p:nvPicPr>
          <p:cNvPr id="5124" name="Picture 4" descr="E:\1. ПРЕЗ детали\тидет снег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571876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42"/>
            <a:ext cx="87868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* Воспитатель не дает оценку, а обращается к другим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детям, чтобы стимулировать и их мыслительную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активность.</a:t>
            </a:r>
          </a:p>
          <a:p>
            <a:r>
              <a:rPr lang="ru-RU" sz="2400" b="1" u="sng" dirty="0" smtClean="0"/>
              <a:t>Воспитатель.</a:t>
            </a:r>
            <a:r>
              <a:rPr lang="ru-RU" sz="2400" b="1" dirty="0" smtClean="0"/>
              <a:t>  Дети, как вы думаете, правильно ответили на вопрос поэта Валентина Берестова  Володя и Аня?</a:t>
            </a:r>
          </a:p>
          <a:p>
            <a:r>
              <a:rPr lang="ru-RU" sz="2400" b="1" u="sng" dirty="0" smtClean="0"/>
              <a:t>Дети:</a:t>
            </a:r>
          </a:p>
          <a:p>
            <a:r>
              <a:rPr lang="ru-RU" sz="2400" b="1" dirty="0" smtClean="0"/>
              <a:t>- Наверное, правильно.</a:t>
            </a:r>
          </a:p>
          <a:p>
            <a:r>
              <a:rPr lang="ru-RU" sz="2400" b="1" dirty="0" smtClean="0"/>
              <a:t>- Правильно, правильно! Я тоже так думала, что </a:t>
            </a:r>
          </a:p>
          <a:p>
            <a:r>
              <a:rPr lang="ru-RU" sz="2400" b="1" dirty="0" smtClean="0"/>
              <a:t>туча, из которой посыпался снег, закрыла солнце. </a:t>
            </a:r>
          </a:p>
          <a:p>
            <a:r>
              <a:rPr lang="ru-RU" sz="2400" b="1" dirty="0" smtClean="0"/>
              <a:t>- Ведь дождевые тучи тоже закрывают солнце, и </a:t>
            </a:r>
          </a:p>
          <a:p>
            <a:r>
              <a:rPr lang="ru-RU" sz="2400" b="1" dirty="0" smtClean="0"/>
              <a:t>летом от этого становится пасмурно. Значит и </a:t>
            </a:r>
          </a:p>
          <a:p>
            <a:r>
              <a:rPr lang="ru-RU" sz="2400" b="1" dirty="0" smtClean="0"/>
              <a:t>зимой так может произойти. Но уже со снеговой тучей.</a:t>
            </a:r>
          </a:p>
          <a:p>
            <a:r>
              <a:rPr lang="ru-RU" sz="2400" b="1" u="sng" dirty="0" smtClean="0"/>
              <a:t>Воспитатель.</a:t>
            </a:r>
            <a:r>
              <a:rPr lang="ru-RU" sz="2400" b="1" dirty="0" smtClean="0"/>
              <a:t> Вы справились с заданием. И вижу,</a:t>
            </a:r>
          </a:p>
          <a:p>
            <a:r>
              <a:rPr lang="ru-RU" sz="2400" b="1" dirty="0" smtClean="0"/>
              <a:t> что в своих рассуждениях вы единодушны. Молодцы! </a:t>
            </a:r>
          </a:p>
          <a:p>
            <a:r>
              <a:rPr lang="ru-RU" sz="2400" b="1" dirty="0" smtClean="0"/>
              <a:t>Слушайте следующее стихотворение-«</a:t>
            </a:r>
            <a:r>
              <a:rPr lang="ru-RU" sz="2400" b="1" dirty="0" err="1" smtClean="0"/>
              <a:t>приставалку</a:t>
            </a:r>
            <a:r>
              <a:rPr lang="ru-RU" sz="2400" b="1" dirty="0" smtClean="0"/>
              <a:t>».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b="1" dirty="0"/>
          </a:p>
        </p:txBody>
      </p:sp>
      <p:pic>
        <p:nvPicPr>
          <p:cNvPr id="13314" name="Picture 2" descr="E:\1. ПРЕЗ детали\324df013fb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142900"/>
            <a:ext cx="1575839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7\Documents\РАЗНОЕ ДЛЯ ПРЕЗЕНТ\1257277664_0lik.ru_69d90aba1a24.jpg"/>
          <p:cNvPicPr>
            <a:picLocks noChangeAspect="1" noChangeArrowheads="1"/>
          </p:cNvPicPr>
          <p:nvPr/>
        </p:nvPicPr>
        <p:blipFill>
          <a:blip r:embed="rId2"/>
          <a:srcRect b="7182"/>
          <a:stretch>
            <a:fillRect/>
          </a:stretch>
        </p:blipFill>
        <p:spPr bwMode="auto">
          <a:xfrm>
            <a:off x="2910076" y="714356"/>
            <a:ext cx="6233924" cy="43396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58347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«Цветок на лугу я сорвал на бегу.</a:t>
            </a:r>
            <a:br>
              <a:rPr lang="ru-RU" sz="2400" b="1" dirty="0" smtClean="0"/>
            </a:br>
            <a:r>
              <a:rPr lang="ru-RU" sz="2400" b="1" dirty="0" smtClean="0"/>
              <a:t>Сорвал, а зачем — объяснить не могу.</a:t>
            </a:r>
            <a:br>
              <a:rPr lang="ru-RU" sz="2400" b="1" dirty="0" smtClean="0"/>
            </a:br>
            <a:r>
              <a:rPr lang="ru-RU" sz="2400" b="1" dirty="0" smtClean="0"/>
              <a:t>В стакане он день постоял и завял.</a:t>
            </a:r>
            <a:br>
              <a:rPr lang="ru-RU" sz="2400" b="1" dirty="0" smtClean="0"/>
            </a:br>
            <a:r>
              <a:rPr lang="ru-RU" sz="2400" b="1" dirty="0" smtClean="0"/>
              <a:t>А сколько бы он на лугу простоял»?</a:t>
            </a:r>
            <a:br>
              <a:rPr lang="ru-RU" sz="2400" b="1" dirty="0" smtClean="0"/>
            </a:br>
            <a:r>
              <a:rPr lang="ru-RU" sz="2400" b="1" dirty="0" smtClean="0"/>
              <a:t>	</a:t>
            </a:r>
            <a:r>
              <a:rPr lang="ru-RU" sz="2400" b="1" i="1" dirty="0" smtClean="0"/>
              <a:t>В. Викторова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28802"/>
            <a:ext cx="928549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Дети: </a:t>
            </a:r>
            <a:r>
              <a:rPr lang="ru-RU" sz="2400" b="1" dirty="0" smtClean="0"/>
              <a:t>Если не срывать цветок с корня, на котором он растет,</a:t>
            </a:r>
          </a:p>
          <a:p>
            <a:r>
              <a:rPr lang="ru-RU" sz="2400" b="1" dirty="0" smtClean="0"/>
              <a:t> то он будет долго цвести, ведь он будет брать соки для </a:t>
            </a:r>
          </a:p>
          <a:p>
            <a:r>
              <a:rPr lang="ru-RU" sz="2400" b="1" dirty="0" smtClean="0"/>
              <a:t>жизни из своего корня. А так он только воду из стакана </a:t>
            </a:r>
          </a:p>
          <a:p>
            <a:r>
              <a:rPr lang="ru-RU" sz="2400" b="1" dirty="0" smtClean="0"/>
              <a:t>мог взять. Этого было недостаточно, и он увял.</a:t>
            </a:r>
          </a:p>
          <a:p>
            <a:r>
              <a:rPr lang="ru-RU" sz="2400" b="1" dirty="0" smtClean="0"/>
              <a:t>Если цветок не срывать, то он не увянет. Он отцветет, и </a:t>
            </a:r>
          </a:p>
          <a:p>
            <a:r>
              <a:rPr lang="ru-RU" sz="2400" b="1" dirty="0" smtClean="0"/>
              <a:t>после этого из цветка получаются семена, из которых на </a:t>
            </a:r>
          </a:p>
          <a:p>
            <a:r>
              <a:rPr lang="ru-RU" sz="2400" b="1" dirty="0" smtClean="0"/>
              <a:t>следующий год вырастают новые, такие же полевые цветы.</a:t>
            </a:r>
          </a:p>
          <a:p>
            <a:r>
              <a:rPr lang="ru-RU" sz="2400" b="1" u="sng" dirty="0" smtClean="0"/>
              <a:t>Воспитатель</a:t>
            </a:r>
            <a:r>
              <a:rPr lang="ru-RU" sz="2400" b="1" dirty="0" smtClean="0"/>
              <a:t> (</a:t>
            </a:r>
            <a:r>
              <a:rPr lang="ru-RU" sz="2400" b="1" i="1" dirty="0" smtClean="0"/>
              <a:t>обращаясь к остальным</a:t>
            </a:r>
            <a:r>
              <a:rPr lang="ru-RU" sz="2400" b="1" dirty="0" smtClean="0"/>
              <a:t>). </a:t>
            </a:r>
          </a:p>
          <a:p>
            <a:r>
              <a:rPr lang="ru-RU" sz="2400" b="1" dirty="0" smtClean="0"/>
              <a:t>Дети, а что скажете вы?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/>
              <a:t>Дети:</a:t>
            </a:r>
            <a:r>
              <a:rPr lang="ru-RU" sz="2400" b="1" dirty="0" smtClean="0"/>
              <a:t> Ответы правильные.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* Воспитатель использует прием,       дающий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нравственную оценку события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сюжета стихотворения.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7\Documents\РАЗНОЕ ДЛЯ ПРЕЗЕНТ\Т пр РИс 67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357694"/>
            <a:ext cx="1853129" cy="1748889"/>
          </a:xfrm>
          <a:prstGeom prst="rect">
            <a:avLst/>
          </a:prstGeom>
          <a:noFill/>
        </p:spPr>
      </p:pic>
      <p:pic>
        <p:nvPicPr>
          <p:cNvPr id="12290" name="Picture 2" descr="E:\1. ПРЕЗ детали\0_6aa8f_f084ba4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43446"/>
            <a:ext cx="1357322" cy="1178231"/>
          </a:xfrm>
          <a:prstGeom prst="rect">
            <a:avLst/>
          </a:prstGeom>
          <a:noFill/>
        </p:spPr>
      </p:pic>
      <p:pic>
        <p:nvPicPr>
          <p:cNvPr id="12291" name="Picture 3" descr="E:\1. ПРЕЗ детали\3754f3ee72f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063635"/>
            <a:ext cx="1018119" cy="179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03" y="714356"/>
            <a:ext cx="90368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Воспитатель. А я думаю, что в стихотворении этот вопрос </a:t>
            </a:r>
          </a:p>
          <a:p>
            <a:r>
              <a:rPr lang="ru-RU" sz="2400" b="1" dirty="0" smtClean="0"/>
              <a:t>задан не зря. Он подсказывает нам, что надо бережно</a:t>
            </a:r>
          </a:p>
          <a:p>
            <a:r>
              <a:rPr lang="ru-RU" sz="2400" b="1" dirty="0" smtClean="0"/>
              <a:t> относиться к природе — зря не рвать цветы. Ведь каждый</a:t>
            </a:r>
          </a:p>
          <a:p>
            <a:r>
              <a:rPr lang="ru-RU" sz="2400" b="1" dirty="0" smtClean="0"/>
              <a:t> цветок приносит красоту — любуйся, сколько хочешь. </a:t>
            </a:r>
          </a:p>
          <a:p>
            <a:r>
              <a:rPr lang="ru-RU" sz="2400" b="1" dirty="0" smtClean="0"/>
              <a:t>И еще вы </a:t>
            </a:r>
            <a:r>
              <a:rPr lang="ru-RU" sz="2400" b="1" dirty="0" err="1" smtClean="0"/>
              <a:t>правильнорассуждаете</a:t>
            </a:r>
            <a:r>
              <a:rPr lang="ru-RU" sz="2400" b="1" dirty="0" smtClean="0"/>
              <a:t>, что сорванный цветок </a:t>
            </a:r>
          </a:p>
          <a:p>
            <a:r>
              <a:rPr lang="ru-RU" sz="2400" b="1" dirty="0" smtClean="0"/>
              <a:t>уничтожает будущее семечко, а значит — новое растение. </a:t>
            </a:r>
          </a:p>
          <a:p>
            <a:r>
              <a:rPr lang="ru-RU" sz="2400" b="1" dirty="0" smtClean="0"/>
              <a:t>Вам нравится игра?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*(</a:t>
            </a:r>
            <a:r>
              <a:rPr lang="ru-RU" sz="2400" b="1" i="1" dirty="0" smtClean="0">
                <a:solidFill>
                  <a:srgbClr val="FF0000"/>
                </a:solidFill>
              </a:rPr>
              <a:t>Прием, выявляющий степень интереса детей к игре.</a:t>
            </a:r>
            <a:r>
              <a:rPr lang="ru-RU" sz="2400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ru-RU" sz="2400" b="1" dirty="0" smtClean="0"/>
              <a:t>Тогда слушайте новый вопрос в новом стихотворении </a:t>
            </a:r>
          </a:p>
          <a:p>
            <a:r>
              <a:rPr lang="ru-RU" sz="2400" b="1" dirty="0" smtClean="0"/>
              <a:t>«Гололедица» того же поэта — Валентина Берестова.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«Не идётся и не </a:t>
            </a:r>
            <a:r>
              <a:rPr lang="ru-RU" sz="2400" b="1" dirty="0" err="1" smtClean="0"/>
              <a:t>едется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Потому что гололедица.</a:t>
            </a:r>
            <a:br>
              <a:rPr lang="ru-RU" sz="2400" b="1" dirty="0" smtClean="0"/>
            </a:br>
            <a:r>
              <a:rPr lang="ru-RU" sz="2400" b="1" dirty="0" smtClean="0"/>
              <a:t>Но зато отлично </a:t>
            </a:r>
            <a:r>
              <a:rPr lang="ru-RU" sz="2400" b="1" dirty="0" err="1" smtClean="0"/>
              <a:t>падается</a:t>
            </a:r>
            <a:r>
              <a:rPr lang="ru-RU" sz="2400" b="1" dirty="0" smtClean="0"/>
              <a:t>!</a:t>
            </a:r>
            <a:br>
              <a:rPr lang="ru-RU" sz="2400" b="1" dirty="0" smtClean="0"/>
            </a:br>
            <a:r>
              <a:rPr lang="ru-RU" sz="2400" b="1" dirty="0" smtClean="0"/>
              <a:t>Почему ж никто не радуется?»</a:t>
            </a:r>
          </a:p>
          <a:p>
            <a:endParaRPr lang="ru-RU" sz="2400" b="1" dirty="0"/>
          </a:p>
        </p:txBody>
      </p:sp>
      <p:pic>
        <p:nvPicPr>
          <p:cNvPr id="9218" name="Picture 2" descr="E:\1. ПРЕЗ детали\snowflake0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8" y="4000504"/>
            <a:ext cx="1952612" cy="1952612"/>
          </a:xfrm>
          <a:prstGeom prst="rect">
            <a:avLst/>
          </a:prstGeom>
          <a:noFill/>
        </p:spPr>
      </p:pic>
      <p:pic>
        <p:nvPicPr>
          <p:cNvPr id="9220" name="Picture 4" descr="E:\1. ПРЕЗ детали\snowflake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29132"/>
            <a:ext cx="1476364" cy="1476364"/>
          </a:xfrm>
          <a:prstGeom prst="rect">
            <a:avLst/>
          </a:prstGeom>
          <a:noFill/>
        </p:spPr>
      </p:pic>
      <p:pic>
        <p:nvPicPr>
          <p:cNvPr id="6" name="Picture 4" descr="E:\1. ПРЕЗ детали\snowflake2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786454"/>
            <a:ext cx="842946" cy="842946"/>
          </a:xfrm>
          <a:prstGeom prst="rect">
            <a:avLst/>
          </a:prstGeom>
          <a:noFill/>
        </p:spPr>
      </p:pic>
      <p:pic>
        <p:nvPicPr>
          <p:cNvPr id="8" name="Picture 2" descr="E:\1. ПРЕЗ детали\snowflake0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643578"/>
            <a:ext cx="1214422" cy="1214422"/>
          </a:xfrm>
          <a:prstGeom prst="rect">
            <a:avLst/>
          </a:prstGeom>
          <a:noFill/>
        </p:spPr>
      </p:pic>
      <p:pic>
        <p:nvPicPr>
          <p:cNvPr id="9" name="Picture 3" descr="E:\1. ПРЕЗ детали\snowflake19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357694"/>
            <a:ext cx="1504944" cy="145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1. ПРЕЗ детали\fon90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29000"/>
            <a:ext cx="3000396" cy="30003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8869159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Дети:</a:t>
            </a:r>
          </a:p>
          <a:p>
            <a:r>
              <a:rPr lang="ru-RU" sz="2400" b="1" dirty="0" smtClean="0"/>
              <a:t>- Дети радуются. Они не боятся гололедицы. Можно </a:t>
            </a:r>
          </a:p>
          <a:p>
            <a:r>
              <a:rPr lang="ru-RU" sz="2400" b="1" dirty="0" smtClean="0"/>
              <a:t>скользить, как на ледяной горке.</a:t>
            </a:r>
          </a:p>
          <a:p>
            <a:r>
              <a:rPr lang="ru-RU" sz="2400" b="1" dirty="0" smtClean="0"/>
              <a:t>Неправда. Не все дети радуются. В гололедицу опасно </a:t>
            </a:r>
          </a:p>
          <a:p>
            <a:r>
              <a:rPr lang="ru-RU" sz="2400" b="1" dirty="0" smtClean="0"/>
              <a:t>ходить. Можно сломать руку или ногу.</a:t>
            </a:r>
          </a:p>
          <a:p>
            <a:r>
              <a:rPr lang="ru-RU" sz="2400" b="1" dirty="0" smtClean="0"/>
              <a:t>Воспитатель. Ваши мнения разделились. А что думает </a:t>
            </a:r>
          </a:p>
          <a:p>
            <a:r>
              <a:rPr lang="ru-RU" sz="2400" b="1" dirty="0" smtClean="0"/>
              <a:t>большинство из вас?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*(</a:t>
            </a:r>
            <a:r>
              <a:rPr lang="ru-RU" sz="2400" b="1" i="1" dirty="0" smtClean="0">
                <a:solidFill>
                  <a:srgbClr val="FF0000"/>
                </a:solidFill>
              </a:rPr>
              <a:t>Педагог выслушивает различные мнения и отмечает,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как думает большинство детей.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2400" b="1" dirty="0" smtClean="0"/>
              <a:t>Послушайте еще </a:t>
            </a:r>
          </a:p>
          <a:p>
            <a:r>
              <a:rPr lang="ru-RU" sz="2400" b="1" dirty="0" smtClean="0"/>
              <a:t>одну «</a:t>
            </a:r>
            <a:r>
              <a:rPr lang="ru-RU" sz="2400" b="1" dirty="0" err="1" smtClean="0"/>
              <a:t>приставалку</a:t>
            </a:r>
            <a:r>
              <a:rPr lang="ru-RU" sz="2400" b="1" dirty="0" smtClean="0"/>
              <a:t>»:</a:t>
            </a:r>
          </a:p>
          <a:p>
            <a:r>
              <a:rPr lang="ru-RU" sz="2400" b="1" dirty="0" smtClean="0"/>
              <a:t>«Тучи встретились друг с другом, </a:t>
            </a:r>
          </a:p>
          <a:p>
            <a:r>
              <a:rPr lang="ru-RU" sz="2400" b="1" dirty="0" smtClean="0"/>
              <a:t>собрались в один кружок,</a:t>
            </a:r>
            <a:br>
              <a:rPr lang="ru-RU" sz="2400" b="1" dirty="0" smtClean="0"/>
            </a:br>
            <a:r>
              <a:rPr lang="ru-RU" sz="2400" b="1" dirty="0" smtClean="0"/>
              <a:t>И заплакали над лугом. </a:t>
            </a:r>
          </a:p>
          <a:p>
            <a:r>
              <a:rPr lang="ru-RU" sz="2400" b="1" dirty="0" smtClean="0"/>
              <a:t>То ли с радости? С испуга? Отчего?</a:t>
            </a:r>
            <a:br>
              <a:rPr lang="ru-RU" sz="2400" b="1" dirty="0" smtClean="0"/>
            </a:br>
            <a:r>
              <a:rPr lang="ru-RU" sz="2400" b="1" dirty="0" smtClean="0"/>
              <a:t>Узнать не мог.»                </a:t>
            </a:r>
          </a:p>
          <a:p>
            <a:r>
              <a:rPr lang="ru-RU" sz="2400" b="1" i="1" dirty="0" smtClean="0"/>
              <a:t>Ф. </a:t>
            </a:r>
            <a:r>
              <a:rPr lang="ru-RU" sz="2400" b="1" i="1" dirty="0" err="1" smtClean="0"/>
              <a:t>Бобылев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3" name="Picture 3" descr="C:\Users\7\Documents\РАЗНОЕ ДЛЯ ПРЕЗЕНТ\urchin-imag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929198"/>
            <a:ext cx="1142976" cy="1585688"/>
          </a:xfrm>
          <a:prstGeom prst="rect">
            <a:avLst/>
          </a:prstGeom>
          <a:noFill/>
        </p:spPr>
      </p:pic>
      <p:pic>
        <p:nvPicPr>
          <p:cNvPr id="6" name="Picture 2" descr="E:\1. ПРЕЗ детали\snowflake0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962028" cy="962028"/>
          </a:xfrm>
          <a:prstGeom prst="rect">
            <a:avLst/>
          </a:prstGeom>
          <a:noFill/>
        </p:spPr>
      </p:pic>
      <p:pic>
        <p:nvPicPr>
          <p:cNvPr id="7" name="Picture 3" descr="E:\1. ПРЕЗ детали\snowflake1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0"/>
            <a:ext cx="1062028" cy="1027769"/>
          </a:xfrm>
          <a:prstGeom prst="rect">
            <a:avLst/>
          </a:prstGeom>
          <a:noFill/>
        </p:spPr>
      </p:pic>
      <p:pic>
        <p:nvPicPr>
          <p:cNvPr id="8" name="Picture 3" descr="E:\1. ПРЕЗ детали\snowflake19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056" y="0"/>
            <a:ext cx="1504944" cy="1456397"/>
          </a:xfrm>
          <a:prstGeom prst="rect">
            <a:avLst/>
          </a:prstGeom>
          <a:noFill/>
        </p:spPr>
      </p:pic>
      <p:pic>
        <p:nvPicPr>
          <p:cNvPr id="10" name="Picture 3" descr="E:\1. ПРЕЗ детали\snowflake19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495565"/>
            <a:ext cx="1362068" cy="1318130"/>
          </a:xfrm>
          <a:prstGeom prst="rect">
            <a:avLst/>
          </a:prstGeom>
          <a:noFill/>
        </p:spPr>
      </p:pic>
      <p:pic>
        <p:nvPicPr>
          <p:cNvPr id="11" name="Picture 3" descr="E:\1. ПРЕЗ детали\snowflake1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14290"/>
            <a:ext cx="814358" cy="788088"/>
          </a:xfrm>
          <a:prstGeom prst="rect">
            <a:avLst/>
          </a:prstGeom>
          <a:noFill/>
        </p:spPr>
      </p:pic>
      <p:pic>
        <p:nvPicPr>
          <p:cNvPr id="12" name="Picture 4" descr="E:\1. ПРЕЗ детали\snowflake2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0"/>
            <a:ext cx="833422" cy="833422"/>
          </a:xfrm>
          <a:prstGeom prst="rect">
            <a:avLst/>
          </a:prstGeom>
          <a:noFill/>
        </p:spPr>
      </p:pic>
      <p:pic>
        <p:nvPicPr>
          <p:cNvPr id="13" name="Picture 2" descr="E:\1. ПРЕЗ детали\snowflake05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1142984"/>
            <a:ext cx="685824" cy="68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1398</Words>
  <Application>Microsoft Office PowerPoint</Application>
  <PresentationFormat>Экран (4:3)</PresentationFormat>
  <Paragraphs>199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Проектное задание  для зачета</dc:title>
  <dc:creator>7</dc:creator>
  <cp:lastModifiedBy>7</cp:lastModifiedBy>
  <cp:revision>69</cp:revision>
  <dcterms:created xsi:type="dcterms:W3CDTF">2014-02-28T16:21:32Z</dcterms:created>
  <dcterms:modified xsi:type="dcterms:W3CDTF">2022-03-16T13:36:24Z</dcterms:modified>
</cp:coreProperties>
</file>