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me" initials="h" lastIdx="0" clrIdx="0">
    <p:extLst>
      <p:ext uri="{19B8F6BF-5375-455C-9EA6-DF929625EA0E}">
        <p15:presenceInfo xmlns:p15="http://schemas.microsoft.com/office/powerpoint/2012/main" userId="ho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E6C00"/>
    <a:srgbClr val="E6A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63B45D7-8A5F-4412-B239-D2FE5B6FC9CA}" type="datetimeFigureOut">
              <a:rPr lang="ru-RU" smtClean="0"/>
              <a:t>14.12.2021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518072-3C80-4E34-889E-2FD8A4E76E92}" type="slidenum">
              <a:rPr lang="ru-RU" smtClean="0"/>
              <a:t>‹#›</a:t>
            </a:fld>
            <a:endParaRPr lang="ru-RU"/>
          </a:p>
        </p:txBody>
      </p:sp>
    </p:spTree>
    <p:extLst>
      <p:ext uri="{BB962C8B-B14F-4D97-AF65-F5344CB8AC3E}">
        <p14:creationId xmlns:p14="http://schemas.microsoft.com/office/powerpoint/2010/main" val="3701118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63B45D7-8A5F-4412-B239-D2FE5B6FC9CA}" type="datetimeFigureOut">
              <a:rPr lang="ru-RU" smtClean="0"/>
              <a:t>14.12.2021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518072-3C80-4E34-889E-2FD8A4E76E92}" type="slidenum">
              <a:rPr lang="ru-RU" smtClean="0"/>
              <a:t>‹#›</a:t>
            </a:fld>
            <a:endParaRPr lang="ru-RU"/>
          </a:p>
        </p:txBody>
      </p:sp>
    </p:spTree>
    <p:extLst>
      <p:ext uri="{BB962C8B-B14F-4D97-AF65-F5344CB8AC3E}">
        <p14:creationId xmlns:p14="http://schemas.microsoft.com/office/powerpoint/2010/main" val="2293248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63B45D7-8A5F-4412-B239-D2FE5B6FC9CA}" type="datetimeFigureOut">
              <a:rPr lang="ru-RU" smtClean="0"/>
              <a:t>14.12.2021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518072-3C80-4E34-889E-2FD8A4E76E92}" type="slidenum">
              <a:rPr lang="ru-RU" smtClean="0"/>
              <a:t>‹#›</a:t>
            </a:fld>
            <a:endParaRPr lang="ru-RU"/>
          </a:p>
        </p:txBody>
      </p:sp>
    </p:spTree>
    <p:extLst>
      <p:ext uri="{BB962C8B-B14F-4D97-AF65-F5344CB8AC3E}">
        <p14:creationId xmlns:p14="http://schemas.microsoft.com/office/powerpoint/2010/main" val="4062925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63B45D7-8A5F-4412-B239-D2FE5B6FC9CA}" type="datetimeFigureOut">
              <a:rPr lang="ru-RU" smtClean="0"/>
              <a:t>14.12.2021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518072-3C80-4E34-889E-2FD8A4E76E92}" type="slidenum">
              <a:rPr lang="ru-RU" smtClean="0"/>
              <a:t>‹#›</a:t>
            </a:fld>
            <a:endParaRPr lang="ru-RU"/>
          </a:p>
        </p:txBody>
      </p:sp>
    </p:spTree>
    <p:extLst>
      <p:ext uri="{BB962C8B-B14F-4D97-AF65-F5344CB8AC3E}">
        <p14:creationId xmlns:p14="http://schemas.microsoft.com/office/powerpoint/2010/main" val="4280527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63B45D7-8A5F-4412-B239-D2FE5B6FC9CA}" type="datetimeFigureOut">
              <a:rPr lang="ru-RU" smtClean="0"/>
              <a:t>14.12.2021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F518072-3C80-4E34-889E-2FD8A4E76E92}" type="slidenum">
              <a:rPr lang="ru-RU" smtClean="0"/>
              <a:t>‹#›</a:t>
            </a:fld>
            <a:endParaRPr lang="ru-RU"/>
          </a:p>
        </p:txBody>
      </p:sp>
    </p:spTree>
    <p:extLst>
      <p:ext uri="{BB962C8B-B14F-4D97-AF65-F5344CB8AC3E}">
        <p14:creationId xmlns:p14="http://schemas.microsoft.com/office/powerpoint/2010/main" val="1069609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63B45D7-8A5F-4412-B239-D2FE5B6FC9CA}" type="datetimeFigureOut">
              <a:rPr lang="ru-RU" smtClean="0"/>
              <a:t>14.12.2021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F518072-3C80-4E34-889E-2FD8A4E76E92}" type="slidenum">
              <a:rPr lang="ru-RU" smtClean="0"/>
              <a:t>‹#›</a:t>
            </a:fld>
            <a:endParaRPr lang="ru-RU"/>
          </a:p>
        </p:txBody>
      </p:sp>
    </p:spTree>
    <p:extLst>
      <p:ext uri="{BB962C8B-B14F-4D97-AF65-F5344CB8AC3E}">
        <p14:creationId xmlns:p14="http://schemas.microsoft.com/office/powerpoint/2010/main" val="204770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63B45D7-8A5F-4412-B239-D2FE5B6FC9CA}" type="datetimeFigureOut">
              <a:rPr lang="ru-RU" smtClean="0"/>
              <a:t>14.12.2021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F518072-3C80-4E34-889E-2FD8A4E76E92}" type="slidenum">
              <a:rPr lang="ru-RU" smtClean="0"/>
              <a:t>‹#›</a:t>
            </a:fld>
            <a:endParaRPr lang="ru-RU"/>
          </a:p>
        </p:txBody>
      </p:sp>
    </p:spTree>
    <p:extLst>
      <p:ext uri="{BB962C8B-B14F-4D97-AF65-F5344CB8AC3E}">
        <p14:creationId xmlns:p14="http://schemas.microsoft.com/office/powerpoint/2010/main" val="2397794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63B45D7-8A5F-4412-B239-D2FE5B6FC9CA}" type="datetimeFigureOut">
              <a:rPr lang="ru-RU" smtClean="0"/>
              <a:t>14.12.2021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F518072-3C80-4E34-889E-2FD8A4E76E92}" type="slidenum">
              <a:rPr lang="ru-RU" smtClean="0"/>
              <a:t>‹#›</a:t>
            </a:fld>
            <a:endParaRPr lang="ru-RU"/>
          </a:p>
        </p:txBody>
      </p:sp>
    </p:spTree>
    <p:extLst>
      <p:ext uri="{BB962C8B-B14F-4D97-AF65-F5344CB8AC3E}">
        <p14:creationId xmlns:p14="http://schemas.microsoft.com/office/powerpoint/2010/main" val="1649513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63B45D7-8A5F-4412-B239-D2FE5B6FC9CA}" type="datetimeFigureOut">
              <a:rPr lang="ru-RU" smtClean="0"/>
              <a:t>14.12.2021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F518072-3C80-4E34-889E-2FD8A4E76E92}" type="slidenum">
              <a:rPr lang="ru-RU" smtClean="0"/>
              <a:t>‹#›</a:t>
            </a:fld>
            <a:endParaRPr lang="ru-RU"/>
          </a:p>
        </p:txBody>
      </p:sp>
    </p:spTree>
    <p:extLst>
      <p:ext uri="{BB962C8B-B14F-4D97-AF65-F5344CB8AC3E}">
        <p14:creationId xmlns:p14="http://schemas.microsoft.com/office/powerpoint/2010/main" val="2865026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63B45D7-8A5F-4412-B239-D2FE5B6FC9CA}" type="datetimeFigureOut">
              <a:rPr lang="ru-RU" smtClean="0"/>
              <a:t>14.12.2021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F518072-3C80-4E34-889E-2FD8A4E76E92}" type="slidenum">
              <a:rPr lang="ru-RU" smtClean="0"/>
              <a:t>‹#›</a:t>
            </a:fld>
            <a:endParaRPr lang="ru-RU"/>
          </a:p>
        </p:txBody>
      </p:sp>
    </p:spTree>
    <p:extLst>
      <p:ext uri="{BB962C8B-B14F-4D97-AF65-F5344CB8AC3E}">
        <p14:creationId xmlns:p14="http://schemas.microsoft.com/office/powerpoint/2010/main" val="729884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63B45D7-8A5F-4412-B239-D2FE5B6FC9CA}" type="datetimeFigureOut">
              <a:rPr lang="ru-RU" smtClean="0"/>
              <a:t>14.12.2021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F518072-3C80-4E34-889E-2FD8A4E76E92}" type="slidenum">
              <a:rPr lang="ru-RU" smtClean="0"/>
              <a:t>‹#›</a:t>
            </a:fld>
            <a:endParaRPr lang="ru-RU"/>
          </a:p>
        </p:txBody>
      </p:sp>
    </p:spTree>
    <p:extLst>
      <p:ext uri="{BB962C8B-B14F-4D97-AF65-F5344CB8AC3E}">
        <p14:creationId xmlns:p14="http://schemas.microsoft.com/office/powerpoint/2010/main" val="393580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B45D7-8A5F-4412-B239-D2FE5B6FC9CA}" type="datetimeFigureOut">
              <a:rPr lang="ru-RU" smtClean="0"/>
              <a:t>14.12.2021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518072-3C80-4E34-889E-2FD8A4E76E92}" type="slidenum">
              <a:rPr lang="ru-RU" smtClean="0"/>
              <a:t>‹#›</a:t>
            </a:fld>
            <a:endParaRPr lang="ru-RU"/>
          </a:p>
        </p:txBody>
      </p:sp>
    </p:spTree>
    <p:extLst>
      <p:ext uri="{BB962C8B-B14F-4D97-AF65-F5344CB8AC3E}">
        <p14:creationId xmlns:p14="http://schemas.microsoft.com/office/powerpoint/2010/main" val="2839846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1524"/>
            <a:ext cx="12192000" cy="6859524"/>
          </a:xfrm>
          <a:prstGeom prst="rect">
            <a:avLst/>
          </a:prstGeom>
        </p:spPr>
      </p:pic>
      <p:sp>
        <p:nvSpPr>
          <p:cNvPr id="5" name="TextBox 4"/>
          <p:cNvSpPr txBox="1"/>
          <p:nvPr/>
        </p:nvSpPr>
        <p:spPr>
          <a:xfrm>
            <a:off x="1191491" y="1122363"/>
            <a:ext cx="9809017" cy="4955203"/>
          </a:xfrm>
          <a:prstGeom prst="rect">
            <a:avLst/>
          </a:prstGeom>
          <a:noFill/>
        </p:spPr>
        <p:txBody>
          <a:bodyPr wrap="square" rtlCol="0">
            <a:spAutoFit/>
          </a:bodyPr>
          <a:lstStyle/>
          <a:p>
            <a:pPr algn="ctr"/>
            <a:endParaRPr lang="ru-RU" sz="3600" b="1" dirty="0" smtClean="0">
              <a:solidFill>
                <a:srgbClr val="8E6C00"/>
              </a:solidFill>
              <a:latin typeface="Times New Roman" panose="02020603050405020304" pitchFamily="18" charset="0"/>
              <a:cs typeface="Times New Roman" panose="02020603050405020304" pitchFamily="18" charset="0"/>
            </a:endParaRPr>
          </a:p>
          <a:p>
            <a:pPr algn="ctr"/>
            <a:r>
              <a:rPr lang="ru-RU" sz="3600" b="1" dirty="0" smtClean="0">
                <a:solidFill>
                  <a:srgbClr val="8E6C00"/>
                </a:solidFill>
                <a:latin typeface="Times New Roman" panose="02020603050405020304" pitchFamily="18" charset="0"/>
                <a:cs typeface="Times New Roman" panose="02020603050405020304" pitchFamily="18" charset="0"/>
              </a:rPr>
              <a:t>«Современные подходы в работе по </a:t>
            </a:r>
          </a:p>
          <a:p>
            <a:pPr algn="ctr"/>
            <a:r>
              <a:rPr lang="ru-RU" sz="3600" b="1" dirty="0" smtClean="0">
                <a:solidFill>
                  <a:srgbClr val="8E6C00"/>
                </a:solidFill>
                <a:latin typeface="Times New Roman" panose="02020603050405020304" pitchFamily="18" charset="0"/>
                <a:cs typeface="Times New Roman" panose="02020603050405020304" pitchFamily="18" charset="0"/>
              </a:rPr>
              <a:t>нравственно – патриотическому воспитанию </a:t>
            </a:r>
          </a:p>
          <a:p>
            <a:pPr algn="ctr"/>
            <a:r>
              <a:rPr lang="ru-RU" sz="3600" b="1" dirty="0">
                <a:solidFill>
                  <a:srgbClr val="8E6C00"/>
                </a:solidFill>
                <a:latin typeface="Times New Roman" panose="02020603050405020304" pitchFamily="18" charset="0"/>
                <a:cs typeface="Times New Roman" panose="02020603050405020304" pitchFamily="18" charset="0"/>
              </a:rPr>
              <a:t>д</a:t>
            </a:r>
            <a:r>
              <a:rPr lang="ru-RU" sz="3600" b="1" dirty="0" smtClean="0">
                <a:solidFill>
                  <a:srgbClr val="8E6C00"/>
                </a:solidFill>
                <a:latin typeface="Times New Roman" panose="02020603050405020304" pitchFamily="18" charset="0"/>
                <a:cs typeface="Times New Roman" panose="02020603050405020304" pitchFamily="18" charset="0"/>
              </a:rPr>
              <a:t>етей старшего дошкольного возраста»</a:t>
            </a:r>
          </a:p>
          <a:p>
            <a:pPr algn="ctr"/>
            <a:endParaRPr lang="ru-RU" sz="3600" b="1" dirty="0">
              <a:solidFill>
                <a:srgbClr val="8E6C00"/>
              </a:solidFill>
              <a:latin typeface="Times New Roman" panose="02020603050405020304" pitchFamily="18" charset="0"/>
              <a:cs typeface="Times New Roman" panose="02020603050405020304" pitchFamily="18" charset="0"/>
            </a:endParaRPr>
          </a:p>
          <a:p>
            <a:pPr algn="ctr"/>
            <a:endParaRPr lang="ru-RU" sz="3600" b="1" dirty="0" smtClean="0">
              <a:solidFill>
                <a:srgbClr val="8E6C00"/>
              </a:solidFill>
              <a:latin typeface="Times New Roman" panose="02020603050405020304" pitchFamily="18" charset="0"/>
              <a:cs typeface="Times New Roman" panose="02020603050405020304" pitchFamily="18" charset="0"/>
            </a:endParaRPr>
          </a:p>
          <a:p>
            <a:pPr algn="ctr"/>
            <a:endParaRPr lang="ru-RU" sz="3600" b="1" dirty="0" smtClean="0">
              <a:solidFill>
                <a:srgbClr val="8E6C00"/>
              </a:solidFill>
              <a:latin typeface="Times New Roman" panose="02020603050405020304" pitchFamily="18" charset="0"/>
              <a:cs typeface="Times New Roman" panose="02020603050405020304" pitchFamily="18" charset="0"/>
            </a:endParaRPr>
          </a:p>
          <a:p>
            <a:pPr algn="ctr"/>
            <a:endParaRPr lang="ru-RU" sz="3600" b="1" dirty="0">
              <a:solidFill>
                <a:srgbClr val="8E6C00"/>
              </a:solidFill>
              <a:latin typeface="Times New Roman" panose="02020603050405020304" pitchFamily="18" charset="0"/>
              <a:cs typeface="Times New Roman" panose="02020603050405020304" pitchFamily="18" charset="0"/>
            </a:endParaRPr>
          </a:p>
          <a:p>
            <a:pPr algn="r"/>
            <a:r>
              <a:rPr lang="ru-RU" sz="2800" b="1" dirty="0" smtClean="0">
                <a:solidFill>
                  <a:srgbClr val="8E6C00"/>
                </a:solidFill>
                <a:latin typeface="Times New Roman" panose="02020603050405020304" pitchFamily="18" charset="0"/>
                <a:cs typeface="Times New Roman" panose="02020603050405020304" pitchFamily="18" charset="0"/>
              </a:rPr>
              <a:t>Подготовила: Е.Н.Глушко</a:t>
            </a:r>
            <a:endParaRPr lang="ru-RU" sz="2800" b="1" dirty="0">
              <a:solidFill>
                <a:srgbClr val="8E6C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4478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9092"/>
            <a:ext cx="12192000" cy="685952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63" y="381000"/>
            <a:ext cx="5809675" cy="435725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4328" y="2069235"/>
            <a:ext cx="5818909" cy="4364182"/>
          </a:xfrm>
          <a:prstGeom prst="rect">
            <a:avLst/>
          </a:prstGeom>
        </p:spPr>
      </p:pic>
      <p:sp>
        <p:nvSpPr>
          <p:cNvPr id="8" name="TextBox 7"/>
          <p:cNvSpPr txBox="1"/>
          <p:nvPr/>
        </p:nvSpPr>
        <p:spPr>
          <a:xfrm>
            <a:off x="6308438" y="997527"/>
            <a:ext cx="5384799" cy="830997"/>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Экскурсия к памятникам нашей станицы</a:t>
            </a:r>
            <a:endParaRPr lang="ru-RU" sz="2400" b="1" dirty="0">
              <a:solidFill>
                <a:srgbClr val="8E6C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9161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9092"/>
            <a:ext cx="12192000" cy="685952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910" y="351782"/>
            <a:ext cx="5517296" cy="4142745"/>
          </a:xfrm>
          <a:prstGeom prst="rect">
            <a:avLst/>
          </a:prstGeom>
        </p:spPr>
      </p:pic>
      <p:sp>
        <p:nvSpPr>
          <p:cNvPr id="7" name="TextBox 6"/>
          <p:cNvSpPr txBox="1"/>
          <p:nvPr/>
        </p:nvSpPr>
        <p:spPr>
          <a:xfrm>
            <a:off x="6788727" y="1122363"/>
            <a:ext cx="3726873" cy="461665"/>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Акция «Свеча памяти»</a:t>
            </a:r>
            <a:endParaRPr lang="ru-RU" sz="2400" b="1" dirty="0">
              <a:solidFill>
                <a:srgbClr val="8E6C0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326" y="1828034"/>
            <a:ext cx="4422787" cy="4627929"/>
          </a:xfrm>
          <a:prstGeom prst="rect">
            <a:avLst/>
          </a:prstGeom>
        </p:spPr>
      </p:pic>
      <p:sp>
        <p:nvSpPr>
          <p:cNvPr id="9" name="TextBox 8"/>
          <p:cNvSpPr txBox="1"/>
          <p:nvPr/>
        </p:nvSpPr>
        <p:spPr>
          <a:xfrm>
            <a:off x="1132887" y="4887385"/>
            <a:ext cx="4741439" cy="830997"/>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Экскурсия к памятнику погибшим воинам в годы ВОВ</a:t>
            </a:r>
            <a:endParaRPr lang="ru-RU" sz="2400" b="1" dirty="0">
              <a:solidFill>
                <a:srgbClr val="8E6C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5061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9092"/>
            <a:ext cx="12192000" cy="685952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64" y="325986"/>
            <a:ext cx="5301023" cy="398035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9787" y="2019608"/>
            <a:ext cx="5937647" cy="4453236"/>
          </a:xfrm>
          <a:prstGeom prst="rect">
            <a:avLst/>
          </a:prstGeom>
        </p:spPr>
      </p:pic>
      <p:sp>
        <p:nvSpPr>
          <p:cNvPr id="7" name="TextBox 6"/>
          <p:cNvSpPr txBox="1"/>
          <p:nvPr/>
        </p:nvSpPr>
        <p:spPr>
          <a:xfrm>
            <a:off x="5985164" y="540327"/>
            <a:ext cx="5223163" cy="830997"/>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Продуктивная деятельность – «Вечный огонь», открытка к 9 мая</a:t>
            </a:r>
            <a:endParaRPr lang="ru-RU" sz="2400" b="1" dirty="0">
              <a:solidFill>
                <a:srgbClr val="8E6C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4263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9092"/>
            <a:ext cx="12192000" cy="6859524"/>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63" y="386561"/>
            <a:ext cx="5957455" cy="4473245"/>
          </a:xfrm>
          <a:prstGeom prst="rect">
            <a:avLst/>
          </a:prstGeom>
        </p:spPr>
      </p:pic>
      <p:sp>
        <p:nvSpPr>
          <p:cNvPr id="7" name="TextBox 6"/>
          <p:cNvSpPr txBox="1"/>
          <p:nvPr/>
        </p:nvSpPr>
        <p:spPr>
          <a:xfrm>
            <a:off x="6733310" y="1122363"/>
            <a:ext cx="4821382" cy="1200329"/>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Тематическая беседа и рассматривание на прогулке</a:t>
            </a:r>
          </a:p>
          <a:p>
            <a:pPr algn="ctr"/>
            <a:r>
              <a:rPr lang="ru-RU" sz="2400" b="1" dirty="0" smtClean="0">
                <a:solidFill>
                  <a:srgbClr val="8E6C00"/>
                </a:solidFill>
                <a:latin typeface="Times New Roman" panose="02020603050405020304" pitchFamily="18" charset="0"/>
                <a:cs typeface="Times New Roman" panose="02020603050405020304" pitchFamily="18" charset="0"/>
              </a:rPr>
              <a:t>«Флаги»</a:t>
            </a:r>
            <a:endParaRPr lang="ru-RU" sz="2400" b="1" dirty="0">
              <a:solidFill>
                <a:srgbClr val="8E6C0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7979" y="2322692"/>
            <a:ext cx="5585258" cy="4188944"/>
          </a:xfrm>
          <a:prstGeom prst="rect">
            <a:avLst/>
          </a:prstGeom>
        </p:spPr>
      </p:pic>
      <p:sp>
        <p:nvSpPr>
          <p:cNvPr id="9" name="TextBox 8"/>
          <p:cNvSpPr txBox="1"/>
          <p:nvPr/>
        </p:nvSpPr>
        <p:spPr>
          <a:xfrm>
            <a:off x="2092035" y="5056910"/>
            <a:ext cx="3517181" cy="1200329"/>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Праздник, посвященный </a:t>
            </a:r>
          </a:p>
          <a:p>
            <a:pPr algn="ctr"/>
            <a:r>
              <a:rPr lang="ru-RU" sz="2400" b="1" dirty="0" smtClean="0">
                <a:solidFill>
                  <a:srgbClr val="8E6C00"/>
                </a:solidFill>
                <a:latin typeface="Times New Roman" panose="02020603050405020304" pitchFamily="18" charset="0"/>
                <a:cs typeface="Times New Roman" panose="02020603050405020304" pitchFamily="18" charset="0"/>
              </a:rPr>
              <a:t>Дню Победы</a:t>
            </a:r>
            <a:endParaRPr lang="ru-RU" sz="2400" b="1" dirty="0">
              <a:solidFill>
                <a:srgbClr val="8E6C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0012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9092"/>
            <a:ext cx="12192000" cy="6859524"/>
          </a:xfrm>
          <a:prstGeom prst="rect">
            <a:avLst/>
          </a:prstGeom>
        </p:spPr>
      </p:pic>
      <p:sp>
        <p:nvSpPr>
          <p:cNvPr id="5" name="TextBox 4"/>
          <p:cNvSpPr txBox="1"/>
          <p:nvPr/>
        </p:nvSpPr>
        <p:spPr>
          <a:xfrm>
            <a:off x="2660073" y="2216727"/>
            <a:ext cx="7445872" cy="1200329"/>
          </a:xfrm>
          <a:prstGeom prst="rect">
            <a:avLst/>
          </a:prstGeom>
          <a:noFill/>
        </p:spPr>
        <p:txBody>
          <a:bodyPr wrap="square" rtlCol="0">
            <a:spAutoFit/>
          </a:bodyPr>
          <a:lstStyle/>
          <a:p>
            <a:pPr algn="ctr"/>
            <a:endParaRPr lang="ru-RU" sz="3600" b="1" dirty="0" smtClean="0">
              <a:solidFill>
                <a:srgbClr val="8E6C00"/>
              </a:solidFill>
              <a:latin typeface="Times New Roman" panose="02020603050405020304" pitchFamily="18" charset="0"/>
              <a:cs typeface="Times New Roman" panose="02020603050405020304" pitchFamily="18" charset="0"/>
            </a:endParaRPr>
          </a:p>
          <a:p>
            <a:pPr algn="ctr"/>
            <a:r>
              <a:rPr lang="ru-RU" sz="3600" b="1" dirty="0" smtClean="0">
                <a:solidFill>
                  <a:srgbClr val="8E6C00"/>
                </a:solidFill>
                <a:latin typeface="Times New Roman" panose="02020603050405020304" pitchFamily="18" charset="0"/>
                <a:cs typeface="Times New Roman" panose="02020603050405020304" pitchFamily="18" charset="0"/>
              </a:rPr>
              <a:t>СПАСИБО ЗА ВНИМАНИЕ!</a:t>
            </a:r>
            <a:endParaRPr lang="ru-RU" sz="3600" b="1" dirty="0">
              <a:solidFill>
                <a:srgbClr val="8E6C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72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9092"/>
            <a:ext cx="12192000" cy="6859524"/>
          </a:xfrm>
          <a:prstGeom prst="rect">
            <a:avLst/>
          </a:prstGeom>
        </p:spPr>
      </p:pic>
      <p:sp>
        <p:nvSpPr>
          <p:cNvPr id="5" name="Прямоугольник 4"/>
          <p:cNvSpPr/>
          <p:nvPr/>
        </p:nvSpPr>
        <p:spPr>
          <a:xfrm>
            <a:off x="471055" y="318655"/>
            <a:ext cx="11291454" cy="5632311"/>
          </a:xfrm>
          <a:prstGeom prst="rect">
            <a:avLst/>
          </a:prstGeom>
        </p:spPr>
        <p:txBody>
          <a:bodyPr wrap="square">
            <a:spAutoFit/>
          </a:bodyPr>
          <a:lstStyle/>
          <a:p>
            <a:pPr algn="just"/>
            <a:endParaRPr lang="ru-RU" sz="2000" b="1" dirty="0" smtClean="0">
              <a:latin typeface="Times New Roman" panose="02020603050405020304" pitchFamily="18" charset="0"/>
              <a:cs typeface="Times New Roman" panose="02020603050405020304" pitchFamily="18" charset="0"/>
            </a:endParaRPr>
          </a:p>
          <a:p>
            <a:pPr algn="just"/>
            <a:r>
              <a:rPr lang="ru-RU" sz="2000" b="1" dirty="0" smtClean="0">
                <a:latin typeface="Times New Roman" panose="02020603050405020304" pitchFamily="18" charset="0"/>
                <a:cs typeface="Times New Roman" panose="02020603050405020304" pitchFamily="18" charset="0"/>
              </a:rPr>
              <a:t>В настоящее время одной из наиболее важных и глобальных проблем общества является состояние духовного, нравственного здоровья россиян. Концепция дошкольного воспитания поставила перед педагогами дошкольных учреждений задачи формирования человека здорового физически, духовно, богатого нравственного, творческого, думающего. Основой новой Концепции образования является федеральный государственный образовательный стандарт дошкольного образования (ФГОС). В нем определены основные принципы дошкольного образования, среди них «приобщение детей к социокультурным нормам, традициям семьи, общества и государства; учет этнокультурной ситуации развития детей».</a:t>
            </a:r>
          </a:p>
          <a:p>
            <a:pPr algn="just"/>
            <a:r>
              <a:rPr lang="ru-RU" sz="2000" b="1" dirty="0">
                <a:latin typeface="Times New Roman" panose="02020603050405020304" pitchFamily="18" charset="0"/>
                <a:cs typeface="Times New Roman" panose="02020603050405020304" pitchFamily="18" charset="0"/>
              </a:rPr>
              <a:t> </a:t>
            </a:r>
            <a:r>
              <a:rPr lang="ru-RU" sz="2000" b="1" dirty="0" smtClean="0">
                <a:latin typeface="Times New Roman" panose="02020603050405020304" pitchFamily="18" charset="0"/>
                <a:cs typeface="Times New Roman" panose="02020603050405020304" pitchFamily="18" charset="0"/>
              </a:rPr>
              <a:t>  Родина, Отчизна, Отечество, Отчий край. Так мы называем землю, на которой родились. И нет ничего дороже у человека. Родина, красота которой открылась ему однажды, как чудо. И перед нами, педагогами, стоит задача открыть это чудо детям. На мой взгляд, нравственно-патриотическое воспитания является важнейшим направлением воспитательной работы, что и отражено в ФГОС.</a:t>
            </a:r>
          </a:p>
          <a:p>
            <a:pPr algn="just"/>
            <a:r>
              <a:rPr lang="ru-RU" sz="2000" b="1" dirty="0" smtClean="0">
                <a:latin typeface="Times New Roman" panose="02020603050405020304" pitchFamily="18" charset="0"/>
                <a:cs typeface="Times New Roman" panose="02020603050405020304" pitchFamily="18" charset="0"/>
              </a:rPr>
              <a:t>  Всем известно, что дошкольный возраст – фундамент общего развития ребенка, стартовый период всех высоких человеческих начал. Ведь с воспитания чувства привязанности к родному дому, детскому саду, родной улице, родной семье начинается формирование того фундамента, на котором будет вырастать более сложное образование – чувство любви к своему Отечеству. </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52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0"/>
            <a:ext cx="12192000" cy="6850432"/>
          </a:xfrm>
          <a:prstGeom prst="rect">
            <a:avLst/>
          </a:prstGeom>
        </p:spPr>
      </p:pic>
      <p:sp>
        <p:nvSpPr>
          <p:cNvPr id="5" name="Прямоугольник 4"/>
          <p:cNvSpPr/>
          <p:nvPr/>
        </p:nvSpPr>
        <p:spPr>
          <a:xfrm>
            <a:off x="526473" y="401783"/>
            <a:ext cx="11166763" cy="5324535"/>
          </a:xfrm>
          <a:prstGeom prst="rect">
            <a:avLst/>
          </a:prstGeom>
        </p:spPr>
        <p:txBody>
          <a:bodyPr wrap="square">
            <a:spAutoFit/>
          </a:bodyPr>
          <a:lstStyle/>
          <a:p>
            <a:pPr algn="just"/>
            <a:r>
              <a:rPr lang="ru-RU" sz="2000" b="1" dirty="0" smtClean="0">
                <a:latin typeface="Times New Roman" panose="02020603050405020304" pitchFamily="18" charset="0"/>
                <a:cs typeface="Times New Roman" panose="02020603050405020304" pitchFamily="18" charset="0"/>
              </a:rPr>
              <a:t>   </a:t>
            </a:r>
          </a:p>
          <a:p>
            <a:pPr algn="just"/>
            <a:r>
              <a:rPr lang="ru-RU" sz="2000" b="1" dirty="0" smtClean="0">
                <a:latin typeface="Times New Roman" panose="02020603050405020304" pitchFamily="18" charset="0"/>
                <a:cs typeface="Times New Roman" panose="02020603050405020304" pitchFamily="18" charset="0"/>
              </a:rPr>
              <a:t>   Работа по патриотическому воспитанию проходит с широким использованием педагогических средств: иллюстративных материалов, художественной литературы, музыкальных произведений и предметов народно-прикладного искусства, диафильмов, слайдов. При этом с сочетанием разнообразных методов и интеграции видов деятельности детей. При отборе произведений важно руководствоваться общими принципами: доступность по содержанию и форме, привлекательность, яркость, эмоциональная насыщенность.   Знакомство с двором, улицей, районом, где живет ребенок, способствует формированию у него представлений о родной станице, ее устройстве, истории, достопримечательностях. Необходимо побуждать детей к творческой деятельности, чтобы их знания и впечатления находили отражение в играх, рисовании, лепке, аппликации, чтении стихов, рассматривании книг, пении. Знакомство дошкольников с родной станицей и родной страной – процесс длительный и сложный. Он не может происходить от случая к случаю. Положительного результата можно достичь только систематической работой, и эта работа, в основном, проводится вне  образовательной деятельности. Работа вне образовательной деятельности включает различные методы и приемы: наблюдения, беседы, игры, труд, самостоятельная деятельность,  экскурсии, походы.</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5654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9092"/>
            <a:ext cx="12192000" cy="6859524"/>
          </a:xfrm>
          <a:prstGeom prst="rect">
            <a:avLst/>
          </a:prstGeom>
        </p:spPr>
      </p:pic>
      <p:sp>
        <p:nvSpPr>
          <p:cNvPr id="5" name="Прямоугольник 4"/>
          <p:cNvSpPr/>
          <p:nvPr/>
        </p:nvSpPr>
        <p:spPr>
          <a:xfrm>
            <a:off x="429491" y="595745"/>
            <a:ext cx="11291453" cy="5262979"/>
          </a:xfrm>
          <a:prstGeom prst="rect">
            <a:avLst/>
          </a:prstGeom>
        </p:spPr>
        <p:txBody>
          <a:bodyPr wrap="square">
            <a:spAutoFit/>
          </a:bodyPr>
          <a:lstStyle/>
          <a:p>
            <a:pPr algn="just"/>
            <a:r>
              <a:rPr lang="ru-RU" sz="2000" b="1" dirty="0" smtClean="0">
                <a:latin typeface="Times New Roman" panose="02020603050405020304" pitchFamily="18" charset="0"/>
                <a:cs typeface="Times New Roman" panose="02020603050405020304" pitchFamily="18" charset="0"/>
              </a:rPr>
              <a:t>   Нравственно-патриотическое воспитание детей, по общему мнению, является одной из основных задач дошкольного образовательного учреждения и включает в себя воспитание у ребенка любви и привязанности к своей семье, дому, детскому саду, улице, городу, формирование бережного отношения к природе, уважения к труду, расширение представлений о стране, развитие чувств ответственности и гордости за достижения страны, чувство уважения к другим народам.</a:t>
            </a:r>
          </a:p>
          <a:p>
            <a:pPr algn="just"/>
            <a:endParaRPr lang="ru-RU" sz="2000" b="1" dirty="0" smtClean="0">
              <a:latin typeface="Times New Roman" panose="02020603050405020304" pitchFamily="18" charset="0"/>
              <a:cs typeface="Times New Roman" panose="02020603050405020304" pitchFamily="18" charset="0"/>
            </a:endParaRPr>
          </a:p>
          <a:p>
            <a:pPr algn="just"/>
            <a:r>
              <a:rPr lang="ru-RU" sz="2000" b="1" dirty="0" smtClean="0">
                <a:latin typeface="Times New Roman" panose="02020603050405020304" pitchFamily="18" charset="0"/>
                <a:cs typeface="Times New Roman" panose="02020603050405020304" pitchFamily="18" charset="0"/>
              </a:rPr>
              <a:t>  Работа по этому направлению в нашей группе ведется последовательно, от более близкого, знакомого (семья, детский сад, улица), к более сложному – станица, край, страна.</a:t>
            </a:r>
          </a:p>
          <a:p>
            <a:pPr algn="just"/>
            <a:endParaRPr lang="ru-RU" sz="2000" b="1" dirty="0" smtClean="0">
              <a:latin typeface="Times New Roman" panose="02020603050405020304" pitchFamily="18" charset="0"/>
              <a:cs typeface="Times New Roman" panose="02020603050405020304" pitchFamily="18" charset="0"/>
            </a:endParaRPr>
          </a:p>
          <a:p>
            <a:pPr algn="just"/>
            <a:r>
              <a:rPr lang="ru-RU" sz="2000" b="1" dirty="0" smtClean="0">
                <a:latin typeface="Times New Roman" panose="02020603050405020304" pitchFamily="18" charset="0"/>
                <a:cs typeface="Times New Roman" panose="02020603050405020304" pitchFamily="18" charset="0"/>
              </a:rPr>
              <a:t>Именно потому, что семья ребенка является ключевым звеном направления нравственно-патриотического воспитания детей, а также в свете новой концепции взаимодействия семьи и дошкольного учреждения, в основе которой лежит идея о том, что за воспитание детей несут ответственность родители, а все другие социальные институты призваны помочь, поддержать и дополнить их воспитательную работу, воспитание у детей патриотических чувств необходимо осуществлять в тесной связи с родителями, семьей.</a:t>
            </a:r>
          </a:p>
          <a:p>
            <a:endParaRPr lang="ru-RU" dirty="0"/>
          </a:p>
        </p:txBody>
      </p:sp>
    </p:spTree>
    <p:extLst>
      <p:ext uri="{BB962C8B-B14F-4D97-AF65-F5344CB8AC3E}">
        <p14:creationId xmlns:p14="http://schemas.microsoft.com/office/powerpoint/2010/main" val="219143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1524"/>
            <a:ext cx="12192000" cy="685952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18" y="417262"/>
            <a:ext cx="5649516" cy="318477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2134" y="2508259"/>
            <a:ext cx="5517249" cy="3881968"/>
          </a:xfrm>
          <a:prstGeom prst="rect">
            <a:avLst/>
          </a:prstGeom>
        </p:spPr>
      </p:pic>
      <p:sp>
        <p:nvSpPr>
          <p:cNvPr id="7" name="TextBox 6"/>
          <p:cNvSpPr txBox="1"/>
          <p:nvPr/>
        </p:nvSpPr>
        <p:spPr>
          <a:xfrm>
            <a:off x="6525491" y="775855"/>
            <a:ext cx="4599709" cy="830997"/>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Тематическая выставка </a:t>
            </a:r>
          </a:p>
          <a:p>
            <a:pPr algn="ctr"/>
            <a:r>
              <a:rPr lang="ru-RU" sz="2400" b="1" dirty="0" smtClean="0">
                <a:solidFill>
                  <a:srgbClr val="8E6C00"/>
                </a:solidFill>
                <a:latin typeface="Times New Roman" panose="02020603050405020304" pitchFamily="18" charset="0"/>
                <a:cs typeface="Times New Roman" panose="02020603050405020304" pitchFamily="18" charset="0"/>
              </a:rPr>
              <a:t>«Край родной – кубанский»</a:t>
            </a:r>
            <a:endParaRPr lang="ru-RU" sz="2400" b="1" dirty="0">
              <a:solidFill>
                <a:srgbClr val="8E6C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343891" y="4724400"/>
            <a:ext cx="4170218" cy="830997"/>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Тематическая выставка, посвященная Дню Победы</a:t>
            </a:r>
            <a:endParaRPr lang="ru-RU" sz="2400" b="1" dirty="0">
              <a:solidFill>
                <a:srgbClr val="8E6C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824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9092"/>
            <a:ext cx="12192000" cy="685952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2" y="383060"/>
            <a:ext cx="5243946" cy="393296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418" y="1994438"/>
            <a:ext cx="6012873" cy="4509655"/>
          </a:xfrm>
          <a:prstGeom prst="rect">
            <a:avLst/>
          </a:prstGeom>
        </p:spPr>
      </p:pic>
      <p:sp>
        <p:nvSpPr>
          <p:cNvPr id="7" name="TextBox 6"/>
          <p:cNvSpPr txBox="1"/>
          <p:nvPr/>
        </p:nvSpPr>
        <p:spPr>
          <a:xfrm>
            <a:off x="6026727" y="678873"/>
            <a:ext cx="5852561" cy="1200329"/>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Беседа с использованием </a:t>
            </a:r>
          </a:p>
          <a:p>
            <a:pPr algn="ctr"/>
            <a:r>
              <a:rPr lang="ru-RU" sz="2400" b="1" dirty="0" smtClean="0">
                <a:solidFill>
                  <a:srgbClr val="8E6C00"/>
                </a:solidFill>
                <a:latin typeface="Times New Roman" panose="02020603050405020304" pitchFamily="18" charset="0"/>
                <a:cs typeface="Times New Roman" panose="02020603050405020304" pitchFamily="18" charset="0"/>
              </a:rPr>
              <a:t>ИКТ технологий</a:t>
            </a:r>
          </a:p>
          <a:p>
            <a:pPr algn="ctr"/>
            <a:r>
              <a:rPr lang="ru-RU" sz="2400" b="1" dirty="0" smtClean="0">
                <a:solidFill>
                  <a:srgbClr val="8E6C00"/>
                </a:solidFill>
                <a:latin typeface="Times New Roman" panose="02020603050405020304" pitchFamily="18" charset="0"/>
                <a:cs typeface="Times New Roman" panose="02020603050405020304" pitchFamily="18" charset="0"/>
              </a:rPr>
              <a:t>«День Защитника Отечества»</a:t>
            </a:r>
            <a:endParaRPr lang="ru-RU" sz="2400" b="1" dirty="0">
              <a:solidFill>
                <a:srgbClr val="8E6C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154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9092"/>
            <a:ext cx="12192000" cy="685952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65" y="389987"/>
            <a:ext cx="5735654" cy="4306703"/>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2103" y="2372123"/>
            <a:ext cx="5481132" cy="4115591"/>
          </a:xfrm>
          <a:prstGeom prst="rect">
            <a:avLst/>
          </a:prstGeom>
        </p:spPr>
      </p:pic>
      <p:sp>
        <p:nvSpPr>
          <p:cNvPr id="7" name="TextBox 6"/>
          <p:cNvSpPr txBox="1"/>
          <p:nvPr/>
        </p:nvSpPr>
        <p:spPr>
          <a:xfrm>
            <a:off x="6580910" y="678873"/>
            <a:ext cx="5112326" cy="1200329"/>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Тематическая ООД </a:t>
            </a:r>
          </a:p>
          <a:p>
            <a:pPr algn="ctr"/>
            <a:r>
              <a:rPr lang="ru-RU" sz="2400" b="1" dirty="0" smtClean="0">
                <a:solidFill>
                  <a:srgbClr val="8E6C00"/>
                </a:solidFill>
                <a:latin typeface="Times New Roman" panose="02020603050405020304" pitchFamily="18" charset="0"/>
                <a:cs typeface="Times New Roman" panose="02020603050405020304" pitchFamily="18" charset="0"/>
              </a:rPr>
              <a:t>«День космонавтики»</a:t>
            </a:r>
          </a:p>
          <a:p>
            <a:pPr algn="ctr"/>
            <a:r>
              <a:rPr lang="ru-RU" sz="2400" b="1" dirty="0">
                <a:solidFill>
                  <a:srgbClr val="8E6C00"/>
                </a:solidFill>
                <a:latin typeface="Times New Roman" panose="02020603050405020304" pitchFamily="18" charset="0"/>
                <a:cs typeface="Times New Roman" panose="02020603050405020304" pitchFamily="18" charset="0"/>
              </a:rPr>
              <a:t>с</a:t>
            </a:r>
            <a:r>
              <a:rPr lang="ru-RU" sz="2400" b="1" dirty="0" smtClean="0">
                <a:solidFill>
                  <a:srgbClr val="8E6C00"/>
                </a:solidFill>
                <a:latin typeface="Times New Roman" panose="02020603050405020304" pitchFamily="18" charset="0"/>
                <a:cs typeface="Times New Roman" panose="02020603050405020304" pitchFamily="18" charset="0"/>
              </a:rPr>
              <a:t> применением ИКТ технологий</a:t>
            </a:r>
            <a:endParaRPr lang="ru-RU" sz="2400" b="1" dirty="0">
              <a:solidFill>
                <a:srgbClr val="8E6C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454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9092"/>
            <a:ext cx="12192000" cy="685952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18" y="360218"/>
            <a:ext cx="5334000" cy="40005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002" y="2147455"/>
            <a:ext cx="5837379" cy="4378035"/>
          </a:xfrm>
          <a:prstGeom prst="rect">
            <a:avLst/>
          </a:prstGeom>
        </p:spPr>
      </p:pic>
      <p:sp>
        <p:nvSpPr>
          <p:cNvPr id="7" name="TextBox 6"/>
          <p:cNvSpPr txBox="1"/>
          <p:nvPr/>
        </p:nvSpPr>
        <p:spPr>
          <a:xfrm>
            <a:off x="6109855" y="858982"/>
            <a:ext cx="5569526" cy="830997"/>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Рассматривание альбома </a:t>
            </a:r>
          </a:p>
          <a:p>
            <a:pPr algn="ctr"/>
            <a:r>
              <a:rPr lang="ru-RU" sz="2400" b="1" dirty="0" smtClean="0">
                <a:solidFill>
                  <a:srgbClr val="8E6C00"/>
                </a:solidFill>
                <a:latin typeface="Times New Roman" panose="02020603050405020304" pitchFamily="18" charset="0"/>
                <a:cs typeface="Times New Roman" panose="02020603050405020304" pitchFamily="18" charset="0"/>
              </a:rPr>
              <a:t>«Они сражались за Родину»</a:t>
            </a:r>
            <a:endParaRPr lang="ru-RU" sz="2400" b="1" dirty="0">
              <a:solidFill>
                <a:srgbClr val="8E6C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302327" y="4730029"/>
            <a:ext cx="3629891" cy="1200329"/>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Рассматривание открыток </a:t>
            </a:r>
          </a:p>
          <a:p>
            <a:pPr algn="ctr"/>
            <a:r>
              <a:rPr lang="ru-RU" sz="2400" b="1" dirty="0" smtClean="0">
                <a:solidFill>
                  <a:srgbClr val="8E6C00"/>
                </a:solidFill>
                <a:latin typeface="Times New Roman" panose="02020603050405020304" pitchFamily="18" charset="0"/>
                <a:cs typeface="Times New Roman" panose="02020603050405020304" pitchFamily="18" charset="0"/>
              </a:rPr>
              <a:t>«Города – герои»</a:t>
            </a:r>
            <a:endParaRPr lang="ru-RU" sz="2400" b="1" dirty="0">
              <a:solidFill>
                <a:srgbClr val="8E6C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85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9092"/>
            <a:ext cx="12192000" cy="685952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115" y="415637"/>
            <a:ext cx="5553885" cy="4170218"/>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289391"/>
            <a:ext cx="5701497" cy="4281055"/>
          </a:xfrm>
          <a:prstGeom prst="rect">
            <a:avLst/>
          </a:prstGeom>
        </p:spPr>
      </p:pic>
      <p:sp>
        <p:nvSpPr>
          <p:cNvPr id="8" name="TextBox 7"/>
          <p:cNvSpPr txBox="1"/>
          <p:nvPr/>
        </p:nvSpPr>
        <p:spPr>
          <a:xfrm>
            <a:off x="6539344" y="762000"/>
            <a:ext cx="4488874" cy="830997"/>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Изготовление Флага РФ – продуктивная деятельность</a:t>
            </a:r>
            <a:endParaRPr lang="ru-RU" sz="2400" b="1" dirty="0">
              <a:solidFill>
                <a:srgbClr val="8E6C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399309" y="4946218"/>
            <a:ext cx="4184074" cy="830997"/>
          </a:xfrm>
          <a:prstGeom prst="rect">
            <a:avLst/>
          </a:prstGeom>
          <a:noFill/>
        </p:spPr>
        <p:txBody>
          <a:bodyPr wrap="square" rtlCol="0">
            <a:spAutoFit/>
          </a:bodyPr>
          <a:lstStyle/>
          <a:p>
            <a:pPr algn="ctr"/>
            <a:r>
              <a:rPr lang="ru-RU" sz="2400" b="1" dirty="0" smtClean="0">
                <a:solidFill>
                  <a:srgbClr val="8E6C00"/>
                </a:solidFill>
                <a:latin typeface="Times New Roman" panose="02020603050405020304" pitchFamily="18" charset="0"/>
                <a:cs typeface="Times New Roman" panose="02020603050405020304" pitchFamily="18" charset="0"/>
              </a:rPr>
              <a:t>Развлечение, посвященное Дню независимости России</a:t>
            </a:r>
            <a:endParaRPr lang="ru-RU" sz="2400" b="1" dirty="0">
              <a:solidFill>
                <a:srgbClr val="8E6C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293993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702</Words>
  <Application>Microsoft Office PowerPoint</Application>
  <PresentationFormat>Широкоэкранный</PresentationFormat>
  <Paragraphs>45</Paragraphs>
  <Slides>14</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home</cp:lastModifiedBy>
  <cp:revision>17</cp:revision>
  <dcterms:created xsi:type="dcterms:W3CDTF">2021-12-14T13:15:45Z</dcterms:created>
  <dcterms:modified xsi:type="dcterms:W3CDTF">2021-12-14T14:16:17Z</dcterms:modified>
</cp:coreProperties>
</file>