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  <p:sldMasterId id="2147483708" r:id="rId2"/>
    <p:sldMasterId id="2147483720" r:id="rId3"/>
  </p:sldMasterIdLst>
  <p:sldIdLst>
    <p:sldId id="256" r:id="rId4"/>
    <p:sldId id="272" r:id="rId5"/>
    <p:sldId id="282" r:id="rId6"/>
    <p:sldId id="261" r:id="rId7"/>
    <p:sldId id="258" r:id="rId8"/>
    <p:sldId id="259" r:id="rId9"/>
    <p:sldId id="262" r:id="rId10"/>
    <p:sldId id="260" r:id="rId11"/>
    <p:sldId id="263" r:id="rId12"/>
    <p:sldId id="264" r:id="rId13"/>
    <p:sldId id="265" r:id="rId14"/>
    <p:sldId id="283" r:id="rId15"/>
    <p:sldId id="285" r:id="rId16"/>
    <p:sldId id="266" r:id="rId17"/>
    <p:sldId id="267" r:id="rId18"/>
    <p:sldId id="268" r:id="rId19"/>
    <p:sldId id="269" r:id="rId20"/>
    <p:sldId id="271" r:id="rId21"/>
    <p:sldId id="270" r:id="rId22"/>
    <p:sldId id="273" r:id="rId23"/>
    <p:sldId id="274" r:id="rId24"/>
    <p:sldId id="275" r:id="rId25"/>
    <p:sldId id="276" r:id="rId26"/>
    <p:sldId id="277" r:id="rId27"/>
    <p:sldId id="278" r:id="rId28"/>
    <p:sldId id="279" r:id="rId29"/>
    <p:sldId id="280" r:id="rId3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20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34" Type="http://schemas.openxmlformats.org/officeDocument/2006/relationships/tableStyles" Target="tableStyle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viewProps" Target="viewProp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presProps" Target="presProp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FA5C30-E397-4530-8F11-80662CAF9C91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15.03.2018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D6F44A-AC56-4AC1-96B8-B330A13C988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44128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FA5C30-E397-4530-8F11-80662CAF9C91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15.03.2018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D6F44A-AC56-4AC1-96B8-B330A13C988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64237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FA5C30-E397-4530-8F11-80662CAF9C91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15.03.2018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D6F44A-AC56-4AC1-96B8-B330A13C988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725056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FA5C30-E397-4530-8F11-80662CAF9C91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15.03.2018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D6F44A-AC56-4AC1-96B8-B330A13C988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640386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FA5C30-E397-4530-8F11-80662CAF9C91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15.03.2018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D6F44A-AC56-4AC1-96B8-B330A13C988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22721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FA5C30-E397-4530-8F11-80662CAF9C91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15.03.2018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D6F44A-AC56-4AC1-96B8-B330A13C988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038366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FA5C30-E397-4530-8F11-80662CAF9C91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15.03.2018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D6F44A-AC56-4AC1-96B8-B330A13C988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19006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FA5C30-E397-4530-8F11-80662CAF9C91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15.03.2018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D6F44A-AC56-4AC1-96B8-B330A13C988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293137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FA5C30-E397-4530-8F11-80662CAF9C91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15.03.2018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D6F44A-AC56-4AC1-96B8-B330A13C988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189246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FA5C30-E397-4530-8F11-80662CAF9C91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15.03.2018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D6F44A-AC56-4AC1-96B8-B330A13C988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213621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FA5C30-E397-4530-8F11-80662CAF9C91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15.03.2018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D6F44A-AC56-4AC1-96B8-B330A13C988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74971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FA5C30-E397-4530-8F11-80662CAF9C91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15.03.2018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D6F44A-AC56-4AC1-96B8-B330A13C988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617138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FA5C30-E397-4530-8F11-80662CAF9C91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15.03.2018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D6F44A-AC56-4AC1-96B8-B330A13C988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298918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FA5C30-E397-4530-8F11-80662CAF9C91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15.03.2018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D6F44A-AC56-4AC1-96B8-B330A13C988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137661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FA5C30-E397-4530-8F11-80662CAF9C91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15.03.2018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D6F44A-AC56-4AC1-96B8-B330A13C988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523738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752475" cy="6858000"/>
          </a:xfrm>
          <a:prstGeom prst="rect">
            <a:avLst/>
          </a:prstGeom>
          <a:gradFill>
            <a:gsLst>
              <a:gs pos="0">
                <a:schemeClr val="accent1">
                  <a:lumMod val="60000"/>
                  <a:lumOff val="40000"/>
                </a:schemeClr>
              </a:gs>
              <a:gs pos="50000">
                <a:schemeClr val="accent1"/>
              </a:gs>
              <a:gs pos="100000">
                <a:schemeClr val="accent6">
                  <a:lumMod val="75000"/>
                </a:schemeClr>
              </a:gs>
            </a:gsLst>
            <a:lin ang="5400000" scaled="0"/>
          </a:gradFill>
          <a:ln>
            <a:noFill/>
          </a:ln>
          <a:effectLst>
            <a:innerShdw blurRad="190500" dist="25400">
              <a:prstClr val="black">
                <a:alpha val="6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16152" y="1267485"/>
            <a:ext cx="7235981" cy="5133316"/>
          </a:xfrm>
        </p:spPr>
        <p:txBody>
          <a:bodyPr/>
          <a:lstStyle>
            <a:lvl1pPr>
              <a:defRPr sz="115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16151" y="201702"/>
            <a:ext cx="6189583" cy="949569"/>
          </a:xfrm>
        </p:spPr>
        <p:txBody>
          <a:bodyPr>
            <a:normAutofit/>
          </a:bodyPr>
          <a:lstStyle>
            <a:lvl1pPr marL="0" indent="0" algn="r">
              <a:buNone/>
              <a:defRPr sz="2400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15.03.2018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150469" y="236415"/>
            <a:ext cx="785301" cy="365125"/>
          </a:xfrm>
        </p:spPr>
        <p:txBody>
          <a:bodyPr/>
          <a:lstStyle>
            <a:lvl1pPr>
              <a:defRPr sz="1400"/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grpSp>
        <p:nvGrpSpPr>
          <p:cNvPr id="7" name="Group 6"/>
          <p:cNvGrpSpPr/>
          <p:nvPr/>
        </p:nvGrpSpPr>
        <p:grpSpPr>
          <a:xfrm>
            <a:off x="7467600" y="209550"/>
            <a:ext cx="657226" cy="431800"/>
            <a:chOff x="7467600" y="209550"/>
            <a:chExt cx="657226" cy="431800"/>
          </a:xfrm>
          <a:solidFill>
            <a:schemeClr val="tx2">
              <a:lumMod val="60000"/>
              <a:lumOff val="40000"/>
            </a:schemeClr>
          </a:solidFill>
        </p:grpSpPr>
        <p:sp>
          <p:nvSpPr>
            <p:cNvPr id="8" name="Freeform 5"/>
            <p:cNvSpPr>
              <a:spLocks/>
            </p:cNvSpPr>
            <p:nvPr/>
          </p:nvSpPr>
          <p:spPr bwMode="auto">
            <a:xfrm>
              <a:off x="7467600" y="209550"/>
              <a:ext cx="242887" cy="431800"/>
            </a:xfrm>
            <a:custGeom>
              <a:avLst/>
              <a:gdLst/>
              <a:ahLst/>
              <a:cxnLst>
                <a:cxn ang="0">
                  <a:pos x="62" y="0"/>
                </a:cxn>
                <a:cxn ang="0">
                  <a:pos x="0" y="0"/>
                </a:cxn>
                <a:cxn ang="0">
                  <a:pos x="89" y="136"/>
                </a:cxn>
                <a:cxn ang="0">
                  <a:pos x="89" y="136"/>
                </a:cxn>
                <a:cxn ang="0">
                  <a:pos x="0" y="272"/>
                </a:cxn>
                <a:cxn ang="0">
                  <a:pos x="62" y="272"/>
                </a:cxn>
                <a:cxn ang="0">
                  <a:pos x="153" y="136"/>
                </a:cxn>
                <a:cxn ang="0">
                  <a:pos x="62" y="0"/>
                </a:cxn>
              </a:cxnLst>
              <a:rect l="0" t="0" r="r" b="b"/>
              <a:pathLst>
                <a:path w="153" h="272">
                  <a:moveTo>
                    <a:pt x="62" y="0"/>
                  </a:moveTo>
                  <a:lnTo>
                    <a:pt x="0" y="0"/>
                  </a:lnTo>
                  <a:lnTo>
                    <a:pt x="89" y="136"/>
                  </a:lnTo>
                  <a:lnTo>
                    <a:pt x="89" y="136"/>
                  </a:lnTo>
                  <a:lnTo>
                    <a:pt x="0" y="272"/>
                  </a:lnTo>
                  <a:lnTo>
                    <a:pt x="62" y="272"/>
                  </a:lnTo>
                  <a:lnTo>
                    <a:pt x="153" y="136"/>
                  </a:lnTo>
                  <a:lnTo>
                    <a:pt x="62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5"/>
            <p:cNvSpPr>
              <a:spLocks/>
            </p:cNvSpPr>
            <p:nvPr/>
          </p:nvSpPr>
          <p:spPr bwMode="auto">
            <a:xfrm>
              <a:off x="7677151" y="209550"/>
              <a:ext cx="242887" cy="431800"/>
            </a:xfrm>
            <a:custGeom>
              <a:avLst/>
              <a:gdLst/>
              <a:ahLst/>
              <a:cxnLst>
                <a:cxn ang="0">
                  <a:pos x="62" y="0"/>
                </a:cxn>
                <a:cxn ang="0">
                  <a:pos x="0" y="0"/>
                </a:cxn>
                <a:cxn ang="0">
                  <a:pos x="89" y="136"/>
                </a:cxn>
                <a:cxn ang="0">
                  <a:pos x="89" y="136"/>
                </a:cxn>
                <a:cxn ang="0">
                  <a:pos x="0" y="272"/>
                </a:cxn>
                <a:cxn ang="0">
                  <a:pos x="62" y="272"/>
                </a:cxn>
                <a:cxn ang="0">
                  <a:pos x="153" y="136"/>
                </a:cxn>
                <a:cxn ang="0">
                  <a:pos x="62" y="0"/>
                </a:cxn>
              </a:cxnLst>
              <a:rect l="0" t="0" r="r" b="b"/>
              <a:pathLst>
                <a:path w="153" h="272">
                  <a:moveTo>
                    <a:pt x="62" y="0"/>
                  </a:moveTo>
                  <a:lnTo>
                    <a:pt x="0" y="0"/>
                  </a:lnTo>
                  <a:lnTo>
                    <a:pt x="89" y="136"/>
                  </a:lnTo>
                  <a:lnTo>
                    <a:pt x="89" y="136"/>
                  </a:lnTo>
                  <a:lnTo>
                    <a:pt x="0" y="272"/>
                  </a:lnTo>
                  <a:lnTo>
                    <a:pt x="62" y="272"/>
                  </a:lnTo>
                  <a:lnTo>
                    <a:pt x="153" y="136"/>
                  </a:lnTo>
                  <a:lnTo>
                    <a:pt x="62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5"/>
            <p:cNvSpPr>
              <a:spLocks/>
            </p:cNvSpPr>
            <p:nvPr/>
          </p:nvSpPr>
          <p:spPr bwMode="auto">
            <a:xfrm>
              <a:off x="7881939" y="209550"/>
              <a:ext cx="242887" cy="431800"/>
            </a:xfrm>
            <a:custGeom>
              <a:avLst/>
              <a:gdLst/>
              <a:ahLst/>
              <a:cxnLst>
                <a:cxn ang="0">
                  <a:pos x="62" y="0"/>
                </a:cxn>
                <a:cxn ang="0">
                  <a:pos x="0" y="0"/>
                </a:cxn>
                <a:cxn ang="0">
                  <a:pos x="89" y="136"/>
                </a:cxn>
                <a:cxn ang="0">
                  <a:pos x="89" y="136"/>
                </a:cxn>
                <a:cxn ang="0">
                  <a:pos x="0" y="272"/>
                </a:cxn>
                <a:cxn ang="0">
                  <a:pos x="62" y="272"/>
                </a:cxn>
                <a:cxn ang="0">
                  <a:pos x="153" y="136"/>
                </a:cxn>
                <a:cxn ang="0">
                  <a:pos x="62" y="0"/>
                </a:cxn>
              </a:cxnLst>
              <a:rect l="0" t="0" r="r" b="b"/>
              <a:pathLst>
                <a:path w="153" h="272">
                  <a:moveTo>
                    <a:pt x="62" y="0"/>
                  </a:moveTo>
                  <a:lnTo>
                    <a:pt x="0" y="0"/>
                  </a:lnTo>
                  <a:lnTo>
                    <a:pt x="89" y="136"/>
                  </a:lnTo>
                  <a:lnTo>
                    <a:pt x="89" y="136"/>
                  </a:lnTo>
                  <a:lnTo>
                    <a:pt x="0" y="272"/>
                  </a:lnTo>
                  <a:lnTo>
                    <a:pt x="62" y="272"/>
                  </a:lnTo>
                  <a:lnTo>
                    <a:pt x="153" y="136"/>
                  </a:lnTo>
                  <a:lnTo>
                    <a:pt x="62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0"/>
                            </p:stCondLst>
                            <p:childTnLst>
                              <p:par>
                                <p:cTn id="9" presetID="10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1" grpId="1" animBg="1"/>
    </p:bld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5257800"/>
            <a:ext cx="7239000" cy="1143000"/>
          </a:xfrm>
        </p:spPr>
        <p:txBody>
          <a:bodyPr>
            <a:noAutofit/>
          </a:bodyPr>
          <a:lstStyle>
            <a:lvl1pPr algn="l">
              <a:defRPr sz="7200" baseline="0">
                <a:ln w="12700">
                  <a:solidFill>
                    <a:schemeClr val="tx2"/>
                  </a:solidFill>
                </a:ln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19200" y="838200"/>
            <a:ext cx="7467600" cy="4419600"/>
          </a:xfrm>
        </p:spPr>
        <p:txBody>
          <a:bodyPr>
            <a:normAutofit/>
          </a:bodyPr>
          <a:lstStyle>
            <a:lvl1pPr>
              <a:defRPr sz="2800"/>
            </a:lvl1pPr>
            <a:lvl2pPr>
              <a:defRPr sz="1800">
                <a:solidFill>
                  <a:schemeClr val="tx1"/>
                </a:solidFill>
              </a:defRPr>
            </a:lvl2pPr>
            <a:lvl3pPr>
              <a:defRPr sz="1800">
                <a:solidFill>
                  <a:schemeClr val="tx1"/>
                </a:solidFill>
              </a:defRPr>
            </a:lvl3pPr>
            <a:lvl4pPr>
              <a:defRPr sz="1800">
                <a:solidFill>
                  <a:schemeClr val="tx1"/>
                </a:solidFill>
              </a:defRPr>
            </a:lvl4pPr>
            <a:lvl5pPr>
              <a:defRPr sz="1800">
                <a:solidFill>
                  <a:schemeClr val="tx1"/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15.03.2018</a:t>
            </a:fld>
            <a:endParaRPr lang="ru-RU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19199" y="4484080"/>
            <a:ext cx="7239001" cy="762000"/>
          </a:xfrm>
        </p:spPr>
        <p:txBody>
          <a:bodyPr bIns="0" anchor="b"/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1219200" y="5257800"/>
            <a:ext cx="7239000" cy="1143000"/>
          </a:xfrm>
        </p:spPr>
        <p:txBody>
          <a:bodyPr>
            <a:noAutofit/>
          </a:bodyPr>
          <a:lstStyle>
            <a:lvl1pPr algn="l">
              <a:defRPr sz="7200" baseline="0">
                <a:ln w="12700">
                  <a:solidFill>
                    <a:schemeClr val="tx2"/>
                  </a:solidFill>
                </a:ln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9" name="Date Placeholder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15.03.2018</a:t>
            </a:fld>
            <a:endParaRPr lang="ru-RU"/>
          </a:p>
        </p:txBody>
      </p:sp>
      <p:sp>
        <p:nvSpPr>
          <p:cNvPr id="20" name="Slide Number Placeholder 1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15.03.2018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216152" y="841248"/>
            <a:ext cx="3730752" cy="43891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5102352" y="841248"/>
            <a:ext cx="3730752" cy="43891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19200" y="841248"/>
            <a:ext cx="3733800" cy="533400"/>
          </a:xfrm>
        </p:spPr>
        <p:txBody>
          <a:bodyPr anchor="t">
            <a:normAutofit/>
          </a:bodyPr>
          <a:lstStyle>
            <a:lvl1pPr marL="0" indent="0">
              <a:buNone/>
              <a:defRPr sz="1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05400" y="841248"/>
            <a:ext cx="3735267" cy="533400"/>
          </a:xfrm>
        </p:spPr>
        <p:txBody>
          <a:bodyPr anchor="t">
            <a:normAutofit/>
          </a:bodyPr>
          <a:lstStyle>
            <a:lvl1pPr marL="0" indent="0">
              <a:buNone/>
              <a:defRPr sz="1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15.03.2018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1216152" y="1380744"/>
            <a:ext cx="3730752" cy="384048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5102352" y="1380743"/>
            <a:ext cx="3730752" cy="384048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15.03.2018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15.03.2018</a:t>
            </a:fld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FA5C30-E397-4530-8F11-80662CAF9C91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15.03.2018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D6F44A-AC56-4AC1-96B8-B330A13C988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6810336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15000" y="395287"/>
            <a:ext cx="3008313" cy="1162050"/>
          </a:xfrm>
        </p:spPr>
        <p:txBody>
          <a:bodyPr anchor="b"/>
          <a:lstStyle>
            <a:lvl1pPr algn="l">
              <a:defRPr sz="2000" b="1">
                <a:ln>
                  <a:noFill/>
                </a:ln>
                <a:solidFill>
                  <a:srgbClr val="FF7605"/>
                </a:solidFill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715000" y="1557337"/>
            <a:ext cx="3008313" cy="4386263"/>
          </a:xfrm>
        </p:spPr>
        <p:txBody>
          <a:bodyPr/>
          <a:lstStyle>
            <a:lvl1pPr marL="0" indent="0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3"/>
          </p:nvPr>
        </p:nvSpPr>
        <p:spPr>
          <a:xfrm>
            <a:off x="914400" y="381000"/>
            <a:ext cx="4800600" cy="59436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15.03.2018</a:t>
            </a:fld>
            <a:endParaRPr lang="ru-RU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4624754"/>
            <a:ext cx="5486400" cy="404446"/>
          </a:xfrm>
        </p:spPr>
        <p:txBody>
          <a:bodyPr bIns="0" anchor="b"/>
          <a:lstStyle>
            <a:lvl1pPr algn="l">
              <a:defRPr sz="2000" b="1">
                <a:ln w="12700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323975" y="381000"/>
            <a:ext cx="5867400" cy="4081462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19200" y="5029200"/>
            <a:ext cx="4038600" cy="1371600"/>
          </a:xfrm>
        </p:spPr>
        <p:txBody>
          <a:bodyPr/>
          <a:lstStyle>
            <a:lvl1pPr marL="0" indent="0">
              <a:buNone/>
              <a:defRPr sz="14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15.03.2018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15.03.2018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15.03.2018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FA5C30-E397-4530-8F11-80662CAF9C91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15.03.2018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D6F44A-AC56-4AC1-96B8-B330A13C988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86090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FA5C30-E397-4530-8F11-80662CAF9C91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15.03.2018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D6F44A-AC56-4AC1-96B8-B330A13C988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0887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FA5C30-E397-4530-8F11-80662CAF9C91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15.03.2018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D6F44A-AC56-4AC1-96B8-B330A13C988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33503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FA5C30-E397-4530-8F11-80662CAF9C91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15.03.2018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D6F44A-AC56-4AC1-96B8-B330A13C988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52457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FA5C30-E397-4530-8F11-80662CAF9C91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15.03.2018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D6F44A-AC56-4AC1-96B8-B330A13C988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46732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FA5C30-E397-4530-8F11-80662CAF9C91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15.03.2018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D6F44A-AC56-4AC1-96B8-B330A13C988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46433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4FA5C30-E397-4530-8F11-80662CAF9C91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15.03.2018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1D6F44A-AC56-4AC1-96B8-B330A13C988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09490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4FA5C30-E397-4530-8F11-80662CAF9C91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15.03.2018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1D6F44A-AC56-4AC1-96B8-B330A13C988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88061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0" y="0"/>
            <a:ext cx="228600" cy="6858000"/>
          </a:xfrm>
          <a:prstGeom prst="rect">
            <a:avLst/>
          </a:prstGeom>
          <a:gradFill>
            <a:gsLst>
              <a:gs pos="0">
                <a:schemeClr val="accent1"/>
              </a:gs>
              <a:gs pos="52000">
                <a:schemeClr val="accent6">
                  <a:lumMod val="75000"/>
                </a:schemeClr>
              </a:gs>
              <a:gs pos="100000">
                <a:schemeClr val="accent6">
                  <a:lumMod val="50000"/>
                </a:schemeClr>
              </a:gs>
            </a:gsLst>
            <a:lin ang="5400000" scaled="0"/>
          </a:gradFill>
          <a:ln>
            <a:noFill/>
          </a:ln>
          <a:effectLst>
            <a:innerShdw blurRad="190500" dist="25400">
              <a:prstClr val="black">
                <a:alpha val="6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0" y="0"/>
            <a:ext cx="228600" cy="6858000"/>
          </a:xfrm>
          <a:prstGeom prst="rect">
            <a:avLst/>
          </a:prstGeom>
          <a:gradFill>
            <a:gsLst>
              <a:gs pos="0">
                <a:schemeClr val="accent1">
                  <a:lumMod val="60000"/>
                  <a:lumOff val="40000"/>
                </a:schemeClr>
              </a:gs>
              <a:gs pos="50000">
                <a:schemeClr val="accent1"/>
              </a:gs>
              <a:gs pos="100000">
                <a:schemeClr val="accent6">
                  <a:lumMod val="75000"/>
                </a:schemeClr>
              </a:gs>
            </a:gsLst>
            <a:lin ang="5400000" scaled="0"/>
          </a:gradFill>
          <a:ln>
            <a:noFill/>
          </a:ln>
          <a:effectLst>
            <a:innerShdw blurRad="190500" dist="25400">
              <a:prstClr val="black">
                <a:alpha val="6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19200" y="5257800"/>
            <a:ext cx="7239000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19200" y="838200"/>
            <a:ext cx="7467600" cy="4419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59680" y="6553200"/>
            <a:ext cx="71628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lumMod val="60000"/>
                    <a:lumOff val="4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86800" y="5740400"/>
            <a:ext cx="381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0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6" name="Freeform 5"/>
          <p:cNvSpPr>
            <a:spLocks/>
          </p:cNvSpPr>
          <p:nvPr/>
        </p:nvSpPr>
        <p:spPr bwMode="auto">
          <a:xfrm>
            <a:off x="8453438" y="5715000"/>
            <a:ext cx="242887" cy="431800"/>
          </a:xfrm>
          <a:custGeom>
            <a:avLst/>
            <a:gdLst/>
            <a:ahLst/>
            <a:cxnLst>
              <a:cxn ang="0">
                <a:pos x="62" y="0"/>
              </a:cxn>
              <a:cxn ang="0">
                <a:pos x="0" y="0"/>
              </a:cxn>
              <a:cxn ang="0">
                <a:pos x="89" y="136"/>
              </a:cxn>
              <a:cxn ang="0">
                <a:pos x="89" y="136"/>
              </a:cxn>
              <a:cxn ang="0">
                <a:pos x="0" y="272"/>
              </a:cxn>
              <a:cxn ang="0">
                <a:pos x="62" y="272"/>
              </a:cxn>
              <a:cxn ang="0">
                <a:pos x="153" y="136"/>
              </a:cxn>
              <a:cxn ang="0">
                <a:pos x="62" y="0"/>
              </a:cxn>
            </a:cxnLst>
            <a:rect l="0" t="0" r="r" b="b"/>
            <a:pathLst>
              <a:path w="153" h="272">
                <a:moveTo>
                  <a:pt x="62" y="0"/>
                </a:moveTo>
                <a:lnTo>
                  <a:pt x="0" y="0"/>
                </a:lnTo>
                <a:lnTo>
                  <a:pt x="89" y="136"/>
                </a:lnTo>
                <a:lnTo>
                  <a:pt x="89" y="136"/>
                </a:lnTo>
                <a:lnTo>
                  <a:pt x="0" y="272"/>
                </a:lnTo>
                <a:lnTo>
                  <a:pt x="62" y="272"/>
                </a:lnTo>
                <a:lnTo>
                  <a:pt x="153" y="136"/>
                </a:lnTo>
                <a:lnTo>
                  <a:pt x="62" y="0"/>
                </a:lnTo>
                <a:close/>
              </a:path>
            </a:pathLst>
          </a:custGeom>
          <a:solidFill>
            <a:schemeClr val="tx2">
              <a:lumMod val="60000"/>
              <a:lumOff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6200000">
            <a:off x="-1198682" y="4821116"/>
            <a:ext cx="2625969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15.03.2018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0"/>
                            </p:stCondLst>
                            <p:childTnLst>
                              <p:par>
                                <p:cTn id="9" presetID="10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3" grpId="1" animBg="1"/>
    </p:bldLst>
  </p:timing>
  <p:txStyles>
    <p:titleStyle>
      <a:lvl1pPr algn="l" defTabSz="914400" rtl="0" eaLnBrk="1" latinLnBrk="0" hangingPunct="1">
        <a:spcBef>
          <a:spcPct val="0"/>
        </a:spcBef>
        <a:buNone/>
        <a:defRPr sz="7200" b="1" kern="1200">
          <a:ln w="12700">
            <a:solidFill>
              <a:schemeClr val="tx2"/>
            </a:solidFill>
          </a:ln>
          <a:solidFill>
            <a:schemeClr val="bg1"/>
          </a:solidFill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»"/>
        <a:defRPr sz="28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˃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Calibri" pitchFamily="34" charset="0"/>
        <a:buChar char="+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Clr>
          <a:schemeClr val="tx1"/>
        </a:buClr>
        <a:buFont typeface="Calibri" pitchFamily="34" charset="0"/>
        <a:buChar char="&gt;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Calibri" pitchFamily="34" charset="0"/>
        <a:buChar char="+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Clr>
          <a:schemeClr val="tx1"/>
        </a:buClr>
        <a:buFont typeface="Calibri" pitchFamily="34" charset="0"/>
        <a:buChar char="»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Clr>
          <a:schemeClr val="tx1"/>
        </a:buClr>
        <a:buFont typeface="Calibri" pitchFamily="34" charset="0"/>
        <a:buChar char="−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hyperlink" Target="http://www.klass39.ru/wp-content/uploads/2015/03/%D0%94%D0%B5%D0%B9%D0%BD%D0%B5%D0%BA%D0%B0_%D0%BE%D0%B1%D0%BE%D1%80%D0%BE%D0%BD%D0%B0_%D0%A1%D0%B5%D0%B2%D0%B0%D1%81%D1%82%D0%BE%D0%BF%D0%BE%D0%BB%D1%8F.jpg" TargetMode="External"/><Relationship Id="rId1" Type="http://schemas.openxmlformats.org/officeDocument/2006/relationships/slideLayout" Target="../slideLayouts/slideLayout2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4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2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26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26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g"/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26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24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g"/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26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043608" y="2924944"/>
            <a:ext cx="7846640" cy="2592288"/>
          </a:xfrm>
        </p:spPr>
        <p:txBody>
          <a:bodyPr>
            <a:normAutofit/>
          </a:bodyPr>
          <a:lstStyle/>
          <a:p>
            <a:pPr algn="ctr"/>
            <a:r>
              <a:rPr lang="ru-RU" sz="5400" dirty="0" smtClean="0">
                <a:solidFill>
                  <a:schemeClr val="accent2">
                    <a:lumMod val="75000"/>
                  </a:schemeClr>
                </a:solidFill>
              </a:rPr>
              <a:t>Воссоединение </a:t>
            </a:r>
            <a:br>
              <a:rPr lang="ru-RU" sz="5400" dirty="0" smtClean="0">
                <a:solidFill>
                  <a:schemeClr val="accent2">
                    <a:lumMod val="75000"/>
                  </a:schemeClr>
                </a:solidFill>
              </a:rPr>
            </a:br>
            <a:r>
              <a:rPr lang="ru-RU" sz="5400" dirty="0" smtClean="0">
                <a:solidFill>
                  <a:schemeClr val="accent2">
                    <a:lumMod val="75000"/>
                  </a:schemeClr>
                </a:solidFill>
              </a:rPr>
              <a:t>Крыма с Россией</a:t>
            </a:r>
            <a:endParaRPr lang="ru-RU" sz="5400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1026" name="Picture 2" descr="C:\Users\Daria\Desktop\krym_nash.jpe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331640" y="332656"/>
            <a:ext cx="3816424" cy="27803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221122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 txBox="1">
            <a:spLocks/>
          </p:cNvSpPr>
          <p:nvPr/>
        </p:nvSpPr>
        <p:spPr>
          <a:xfrm>
            <a:off x="405334" y="145090"/>
            <a:ext cx="8568952" cy="2628900"/>
          </a:xfrm>
          <a:prstGeom prst="rect">
            <a:avLst/>
          </a:prstGeom>
        </p:spPr>
        <p:txBody>
          <a:bodyPr/>
          <a:lstStyle>
            <a:lvl1pPr marL="274320" indent="-274320" algn="l" rtl="0" eaLnBrk="1" latinLnBrk="0" hangingPunct="1">
              <a:spcBef>
                <a:spcPts val="600"/>
              </a:spcBef>
              <a:buClr>
                <a:schemeClr val="accent1"/>
              </a:buClr>
              <a:buSzPct val="70000"/>
              <a:buFont typeface="Wingdings"/>
              <a:buChar char="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7432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0000"/>
              <a:buFont typeface="Wingdings 2"/>
              <a:buChar char="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182880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SzPct val="60000"/>
              <a:buFont typeface="Wingdings"/>
              <a:buChar char="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8720" indent="-182880" algn="l" rtl="0" eaLnBrk="1" latinLnBrk="0" hangingPunct="1">
              <a:spcBef>
                <a:spcPct val="20000"/>
              </a:spcBef>
              <a:buClr>
                <a:schemeClr val="accent1">
                  <a:tint val="60000"/>
                </a:schemeClr>
              </a:buClr>
              <a:buSzPct val="60000"/>
              <a:buFont typeface="Wingdings"/>
              <a:buChar char="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63040" indent="-182880" algn="l" rtl="0" eaLnBrk="1" latinLnBrk="0" hangingPunct="1">
              <a:spcBef>
                <a:spcPct val="20000"/>
              </a:spcBef>
              <a:buClr>
                <a:schemeClr val="accent2">
                  <a:tint val="60000"/>
                </a:schemeClr>
              </a:buClr>
              <a:buSzPct val="68000"/>
              <a:buFont typeface="Wingdings 2"/>
              <a:buChar char="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182880" algn="l" rtl="0" eaLnBrk="1" latinLnBrk="0" hangingPunct="1">
              <a:spcBef>
                <a:spcPct val="20000"/>
              </a:spcBef>
              <a:buClr>
                <a:schemeClr val="accent1"/>
              </a:buClr>
              <a:buChar char="•"/>
              <a:defRPr kumimoji="0"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011680" indent="-182880" algn="l" rtl="0" eaLnBrk="1" latinLnBrk="0" hangingPunct="1">
              <a:spcBef>
                <a:spcPct val="20000"/>
              </a:spcBef>
              <a:buClr>
                <a:schemeClr val="accent1">
                  <a:tint val="60000"/>
                </a:schemeClr>
              </a:buClr>
              <a:buSzPct val="60000"/>
              <a:buFont typeface="Wingdings"/>
              <a:buChar char="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286000" indent="-182880" algn="l" rtl="0" eaLnBrk="1" latinLnBrk="0" hangingPunct="1">
              <a:spcBef>
                <a:spcPct val="20000"/>
              </a:spcBef>
              <a:buClr>
                <a:schemeClr val="accent2"/>
              </a:buClr>
              <a:buChar char="•"/>
              <a:defRPr kumimoji="0" sz="1400" kern="1200" cap="small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560320" indent="-182880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Char char="•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В 1854—1855 гг. в Крыму разыгрались главные события Восточной войны (1853—1856), более известной под названием Крымской. Героическая оборона Севастополя длилась 349 дней и показала всему миру величие непобежденного русского народа. Руководили обороной Севастополя начальник штаба Черноморского флота вице-адмирал В. А. Корнилов и командующий эскадрой вице-адмирал П. С. Нахимов</a:t>
            </a:r>
          </a:p>
        </p:txBody>
      </p:sp>
      <p:pic>
        <p:nvPicPr>
          <p:cNvPr id="5" name="Picture 6" descr="https://encrypted-tbn2.gstatic.com/images?q=tbn:ANd9GcQGleoxIdd5aaUUpnOFPxHqZ4L2KsaKsoTTasdrAwLTjRqDOASV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94998" y="3315883"/>
            <a:ext cx="4394812" cy="28872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2" descr="https://encrypted-tbn2.gstatic.com/images?q=tbn:ANd9GcS8hNJyTK-viJ1I0X97Z7UCeD54jzbnx1KktLIQJ2OcfM4U860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88024" y="3315883"/>
            <a:ext cx="4067944" cy="291664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7065230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87624" y="5445224"/>
            <a:ext cx="7239000" cy="1143000"/>
          </a:xfrm>
        </p:spPr>
        <p:txBody>
          <a:bodyPr/>
          <a:lstStyle/>
          <a:p>
            <a:r>
              <a:rPr lang="ru-RU" sz="3600" dirty="0" smtClean="0">
                <a:solidFill>
                  <a:schemeClr val="accent2">
                    <a:lumMod val="75000"/>
                  </a:schemeClr>
                </a:solidFill>
              </a:rPr>
              <a:t>Оборона Севастополя 1941-1942г.</a:t>
            </a:r>
            <a:endParaRPr lang="ru-RU" sz="3600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27584" y="476672"/>
            <a:ext cx="7467600" cy="1468760"/>
          </a:xfrm>
        </p:spPr>
        <p:txBody>
          <a:bodyPr>
            <a:normAutofit fontScale="62500" lnSpcReduction="20000"/>
          </a:bodyPr>
          <a:lstStyle/>
          <a:p>
            <a:pPr algn="just"/>
            <a:r>
              <a:rPr lang="ru-RU" sz="3600" b="1" dirty="0">
                <a:solidFill>
                  <a:schemeClr val="accent2">
                    <a:lumMod val="75000"/>
                  </a:schemeClr>
                </a:solidFill>
                <a:cs typeface="Times New Roman" pitchFamily="18" charset="0"/>
              </a:rPr>
              <a:t>30 октября 1941 года началась оборона Севастополя</a:t>
            </a:r>
          </a:p>
          <a:p>
            <a:pPr algn="just"/>
            <a:r>
              <a:rPr lang="ru-RU" sz="3600" b="1" dirty="0">
                <a:solidFill>
                  <a:schemeClr val="accent2">
                    <a:lumMod val="75000"/>
                  </a:schemeClr>
                </a:solidFill>
                <a:cs typeface="Times New Roman" pitchFamily="18" charset="0"/>
              </a:rPr>
              <a:t>Оборона Севастополя продолжалась 250 дней</a:t>
            </a:r>
          </a:p>
          <a:p>
            <a:pPr algn="just"/>
            <a:r>
              <a:rPr lang="ru-RU" sz="3600" b="1" dirty="0">
                <a:solidFill>
                  <a:schemeClr val="accent2">
                    <a:lumMod val="75000"/>
                  </a:schemeClr>
                </a:solidFill>
                <a:cs typeface="Times New Roman" pitchFamily="18" charset="0"/>
              </a:rPr>
              <a:t>В борьбе за город противник потерял около 300 тысяч человек убитыми и ранеными</a:t>
            </a:r>
          </a:p>
          <a:p>
            <a:endParaRPr lang="ru-RU" dirty="0"/>
          </a:p>
        </p:txBody>
      </p:sp>
      <p:pic>
        <p:nvPicPr>
          <p:cNvPr id="7" name="Рисунок 6" descr="18 марта единый урок Крым в истории России ИЛИ Мы вместе календарь история ">
            <a:hlinkClick r:id="rId2" tooltip="&quot;18 марта единый урок Крым в истории России ИЛИ Мы вместе календарь история &quot;"/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83568" y="1776272"/>
            <a:ext cx="8091686" cy="409439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3769349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12574" y="-315416"/>
            <a:ext cx="7467600" cy="1143000"/>
          </a:xfrm>
        </p:spPr>
        <p:txBody>
          <a:bodyPr/>
          <a:lstStyle/>
          <a:p>
            <a:pPr algn="ctr"/>
            <a:r>
              <a:rPr lang="ru-RU" sz="3600" dirty="0" smtClean="0">
                <a:solidFill>
                  <a:schemeClr val="accent2">
                    <a:lumMod val="75000"/>
                  </a:schemeClr>
                </a:solidFill>
              </a:rPr>
              <a:t>Крым – Россия!</a:t>
            </a:r>
            <a:endParaRPr lang="ru-RU" sz="3600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951545" y="836712"/>
            <a:ext cx="7467600" cy="4873752"/>
          </a:xfrm>
        </p:spPr>
        <p:txBody>
          <a:bodyPr/>
          <a:lstStyle/>
          <a:p>
            <a:pPr algn="just"/>
            <a:r>
              <a:rPr lang="ru-RU" b="1" dirty="0" smtClean="0">
                <a:solidFill>
                  <a:srgbClr val="FF0000"/>
                </a:solidFill>
              </a:rPr>
              <a:t>18 марта 2014 года – </a:t>
            </a:r>
            <a:r>
              <a:rPr lang="ru-RU" b="1" dirty="0" smtClean="0"/>
              <a:t>день воссоединения Крыма с Россией.</a:t>
            </a:r>
            <a:endParaRPr lang="ru-RU" b="1" dirty="0"/>
          </a:p>
        </p:txBody>
      </p:sp>
      <p:pic>
        <p:nvPicPr>
          <p:cNvPr id="6" name="Объект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827585" y="1820839"/>
            <a:ext cx="7488832" cy="47153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70671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Объект 2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42875" y="152400"/>
            <a:ext cx="8858250" cy="6553200"/>
          </a:xfrm>
          <a:solidFill>
            <a:schemeClr val="bg1"/>
          </a:solidFill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95975" y="404813"/>
            <a:ext cx="3249613" cy="490537"/>
          </a:xfrm>
        </p:spPr>
        <p:txBody>
          <a:bodyPr rtlCol="0">
            <a:normAutofit fontScale="90000"/>
          </a:bodyPr>
          <a:lstStyle/>
          <a:p>
            <a:pPr algn="l" eaLnBrk="1" fontAlgn="auto" hangingPunct="1">
              <a:spcAft>
                <a:spcPts val="0"/>
              </a:spcAft>
              <a:defRPr/>
            </a:pPr>
            <a:r>
              <a:rPr lang="ru-RU" b="1" dirty="0"/>
              <a:t>к</a:t>
            </a:r>
            <a:r>
              <a:rPr lang="ru-RU" b="1" dirty="0" smtClean="0"/>
              <a:t>арта Крыма</a:t>
            </a:r>
          </a:p>
        </p:txBody>
      </p:sp>
      <p:pic>
        <p:nvPicPr>
          <p:cNvPr id="4" name="Picture 2" descr="C:\Users\user\Desktop\Emblem_of_Crimea.svg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76256" y="4325618"/>
            <a:ext cx="1905000" cy="21717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6971187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59632" y="-171400"/>
            <a:ext cx="7239000" cy="1143000"/>
          </a:xfrm>
        </p:spPr>
        <p:txBody>
          <a:bodyPr/>
          <a:lstStyle/>
          <a:p>
            <a:pPr algn="ctr"/>
            <a:r>
              <a:rPr lang="ru-RU" sz="3600" dirty="0" smtClean="0">
                <a:solidFill>
                  <a:schemeClr val="accent2">
                    <a:lumMod val="75000"/>
                  </a:schemeClr>
                </a:solidFill>
              </a:rPr>
              <a:t>«Крым – жемчужина России»</a:t>
            </a:r>
            <a:endParaRPr lang="ru-RU" sz="3600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971600" y="5445224"/>
            <a:ext cx="7467600" cy="4419600"/>
          </a:xfrm>
        </p:spPr>
        <p:txBody>
          <a:bodyPr>
            <a:normAutofit/>
          </a:bodyPr>
          <a:lstStyle/>
          <a:p>
            <a:pPr algn="ctr"/>
            <a:r>
              <a:rPr lang="ru-RU" sz="3600" dirty="0" smtClean="0"/>
              <a:t>Ласточкино гнездо</a:t>
            </a:r>
            <a:endParaRPr lang="ru-RU" sz="36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63688" y="1412776"/>
            <a:ext cx="5846684" cy="38977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44407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19200" y="5229200"/>
            <a:ext cx="7241232" cy="1171600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20228" y="5013176"/>
            <a:ext cx="7467600" cy="1348435"/>
          </a:xfrm>
        </p:spPr>
        <p:txBody>
          <a:bodyPr>
            <a:normAutofit/>
          </a:bodyPr>
          <a:lstStyle/>
          <a:p>
            <a:r>
              <a:rPr lang="ru-RU" sz="3600" dirty="0" smtClean="0"/>
              <a:t>Памятник затопленным кораблям в Севастополе.</a:t>
            </a:r>
            <a:endParaRPr lang="ru-RU" sz="3600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7543" y="1196752"/>
            <a:ext cx="8172971" cy="3631721"/>
          </a:xfrm>
          <a:prstGeom prst="rect">
            <a:avLst/>
          </a:prstGeom>
        </p:spPr>
      </p:pic>
      <p:sp>
        <p:nvSpPr>
          <p:cNvPr id="6" name="Заголовок 1"/>
          <p:cNvSpPr txBox="1">
            <a:spLocks/>
          </p:cNvSpPr>
          <p:nvPr/>
        </p:nvSpPr>
        <p:spPr>
          <a:xfrm>
            <a:off x="1259632" y="188640"/>
            <a:ext cx="7239000" cy="78296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7200" b="1" kern="1200" baseline="0">
                <a:ln w="12700">
                  <a:solidFill>
                    <a:schemeClr val="tx2"/>
                  </a:solidFill>
                </a:ln>
                <a:solidFill>
                  <a:schemeClr val="bg1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3600" dirty="0" smtClean="0">
                <a:solidFill>
                  <a:schemeClr val="accent2">
                    <a:lumMod val="75000"/>
                  </a:schemeClr>
                </a:solidFill>
              </a:rPr>
              <a:t>«Крым – жемчужина России»</a:t>
            </a:r>
            <a:endParaRPr lang="ru-RU" sz="3600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48200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6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55576" y="5949280"/>
            <a:ext cx="7467600" cy="646584"/>
          </a:xfrm>
        </p:spPr>
        <p:txBody>
          <a:bodyPr/>
          <a:lstStyle/>
          <a:p>
            <a:r>
              <a:rPr lang="ru-RU" dirty="0" smtClean="0"/>
              <a:t>Водопад </a:t>
            </a:r>
            <a:r>
              <a:rPr lang="ru-RU" dirty="0" err="1" smtClean="0"/>
              <a:t>Джур-Джур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99592" y="1268760"/>
            <a:ext cx="7488832" cy="4212468"/>
          </a:xfrm>
          <a:prstGeom prst="rect">
            <a:avLst/>
          </a:prstGeom>
        </p:spPr>
      </p:pic>
      <p:sp>
        <p:nvSpPr>
          <p:cNvPr id="5" name="Заголовок 1"/>
          <p:cNvSpPr txBox="1">
            <a:spLocks/>
          </p:cNvSpPr>
          <p:nvPr/>
        </p:nvSpPr>
        <p:spPr>
          <a:xfrm>
            <a:off x="1259632" y="188640"/>
            <a:ext cx="7239000" cy="78296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7200" b="1" kern="1200" baseline="0">
                <a:ln w="12700">
                  <a:solidFill>
                    <a:schemeClr val="tx2"/>
                  </a:solidFill>
                </a:ln>
                <a:solidFill>
                  <a:schemeClr val="bg1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3600" dirty="0" smtClean="0">
                <a:solidFill>
                  <a:schemeClr val="accent2">
                    <a:lumMod val="75000"/>
                  </a:schemeClr>
                </a:solidFill>
              </a:rPr>
              <a:t>«Крым – жемчужина России»</a:t>
            </a:r>
            <a:endParaRPr lang="ru-RU" sz="3600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00255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5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259632" y="5949280"/>
            <a:ext cx="7467600" cy="574576"/>
          </a:xfrm>
        </p:spPr>
        <p:txBody>
          <a:bodyPr/>
          <a:lstStyle/>
          <a:p>
            <a:r>
              <a:rPr lang="ru-RU" dirty="0" smtClean="0"/>
              <a:t>Генуэзская крепость</a:t>
            </a:r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19672" y="1268760"/>
            <a:ext cx="6048672" cy="4536504"/>
          </a:xfrm>
          <a:prstGeom prst="rect">
            <a:avLst/>
          </a:prstGeom>
        </p:spPr>
      </p:pic>
      <p:sp>
        <p:nvSpPr>
          <p:cNvPr id="7" name="Заголовок 1"/>
          <p:cNvSpPr txBox="1">
            <a:spLocks/>
          </p:cNvSpPr>
          <p:nvPr/>
        </p:nvSpPr>
        <p:spPr>
          <a:xfrm>
            <a:off x="1259632" y="188640"/>
            <a:ext cx="7239000" cy="78296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7200" b="1" kern="1200" baseline="0">
                <a:ln w="12700">
                  <a:solidFill>
                    <a:schemeClr val="tx2"/>
                  </a:solidFill>
                </a:ln>
                <a:solidFill>
                  <a:schemeClr val="bg1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3600" dirty="0" smtClean="0">
                <a:solidFill>
                  <a:schemeClr val="accent2">
                    <a:lumMod val="75000"/>
                  </a:schemeClr>
                </a:solidFill>
              </a:rPr>
              <a:t>«Крым – жемчужина России»</a:t>
            </a:r>
            <a:endParaRPr lang="ru-RU" sz="3600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962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7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19200" y="5157192"/>
            <a:ext cx="7385248" cy="1243608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15616" y="6130415"/>
            <a:ext cx="7467600" cy="646584"/>
          </a:xfrm>
        </p:spPr>
        <p:txBody>
          <a:bodyPr/>
          <a:lstStyle/>
          <a:p>
            <a:r>
              <a:rPr lang="ru-RU" dirty="0" err="1" smtClean="0"/>
              <a:t>Ливадийский</a:t>
            </a:r>
            <a:r>
              <a:rPr lang="ru-RU" dirty="0" smtClean="0"/>
              <a:t> дворец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43149" y="1153953"/>
            <a:ext cx="7071966" cy="4717639"/>
          </a:xfrm>
          <a:prstGeom prst="rect">
            <a:avLst/>
          </a:prstGeom>
        </p:spPr>
      </p:pic>
      <p:sp>
        <p:nvSpPr>
          <p:cNvPr id="5" name="Заголовок 1"/>
          <p:cNvSpPr txBox="1">
            <a:spLocks/>
          </p:cNvSpPr>
          <p:nvPr/>
        </p:nvSpPr>
        <p:spPr>
          <a:xfrm>
            <a:off x="1259632" y="188640"/>
            <a:ext cx="7239000" cy="78296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7200" b="1" kern="1200" baseline="0">
                <a:ln w="12700">
                  <a:solidFill>
                    <a:schemeClr val="tx2"/>
                  </a:solidFill>
                </a:ln>
                <a:solidFill>
                  <a:schemeClr val="bg1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3600" dirty="0" smtClean="0">
                <a:solidFill>
                  <a:schemeClr val="accent2">
                    <a:lumMod val="75000"/>
                  </a:schemeClr>
                </a:solidFill>
              </a:rPr>
              <a:t>«Крым – жемчужина России»</a:t>
            </a:r>
            <a:endParaRPr lang="ru-RU" sz="3600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93544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5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Новый свет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15616" y="1412776"/>
            <a:ext cx="6912768" cy="4627555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1418793" y="116632"/>
            <a:ext cx="696963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3600" b="1" dirty="0">
                <a:solidFill>
                  <a:srgbClr val="4584D3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«Крым – жемчужина России»</a:t>
            </a:r>
          </a:p>
        </p:txBody>
      </p:sp>
    </p:spTree>
    <p:extLst>
      <p:ext uri="{BB962C8B-B14F-4D97-AF65-F5344CB8AC3E}">
        <p14:creationId xmlns:p14="http://schemas.microsoft.com/office/powerpoint/2010/main" val="19793544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3608" y="-19000"/>
            <a:ext cx="7128792" cy="936104"/>
          </a:xfrm>
        </p:spPr>
        <p:txBody>
          <a:bodyPr/>
          <a:lstStyle/>
          <a:p>
            <a:pPr algn="ctr"/>
            <a:r>
              <a:rPr lang="ru-RU" sz="6000" dirty="0" smtClean="0">
                <a:solidFill>
                  <a:schemeClr val="accent2">
                    <a:lumMod val="75000"/>
                  </a:schemeClr>
                </a:solidFill>
              </a:rPr>
              <a:t>Крым – Россия!</a:t>
            </a:r>
            <a:endParaRPr lang="ru-RU" sz="6000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764704"/>
            <a:ext cx="8219256" cy="4752528"/>
          </a:xfrm>
        </p:spPr>
        <p:txBody>
          <a:bodyPr/>
          <a:lstStyle/>
          <a:p>
            <a:pPr algn="just"/>
            <a:r>
              <a:rPr lang="ru-RU" b="1" dirty="0" smtClean="0">
                <a:solidFill>
                  <a:srgbClr val="C00000"/>
                </a:solidFill>
              </a:rPr>
              <a:t>18 марта 2014г </a:t>
            </a:r>
            <a:r>
              <a:rPr lang="ru-RU" dirty="0" smtClean="0"/>
              <a:t>Президент Российской Федерации </a:t>
            </a:r>
            <a:r>
              <a:rPr lang="ru-RU" dirty="0" err="1" smtClean="0"/>
              <a:t>В.В.Путин</a:t>
            </a:r>
            <a:r>
              <a:rPr lang="ru-RU" dirty="0" smtClean="0"/>
              <a:t> подписал межгосударственный договор о принятии Крыма и Севастополя в состав Российской Федерации, в соответствии с которым в составе России образуется два новых субъекта – Республика Крым и город федерального значения Севастополь. Договор вступил в силу 21 марта. Это событие имеет важное значение в новейшей российской истории.</a:t>
            </a:r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39952" y="4413369"/>
            <a:ext cx="4098032" cy="23222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16834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95400" y="5157192"/>
            <a:ext cx="7745288" cy="1143000"/>
          </a:xfrm>
        </p:spPr>
        <p:txBody>
          <a:bodyPr/>
          <a:lstStyle/>
          <a:p>
            <a:r>
              <a:rPr lang="ru-RU" sz="3600" dirty="0" smtClean="0">
                <a:solidFill>
                  <a:schemeClr val="accent2">
                    <a:lumMod val="75000"/>
                  </a:schemeClr>
                </a:solidFill>
              </a:rPr>
              <a:t>Феодосия-город-порт, город-курорт</a:t>
            </a:r>
            <a:endParaRPr lang="ru-RU" sz="3600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61930" y="1340768"/>
            <a:ext cx="6069074" cy="3803856"/>
          </a:xfrm>
        </p:spPr>
      </p:pic>
      <p:sp>
        <p:nvSpPr>
          <p:cNvPr id="3" name="Прямоугольник 2"/>
          <p:cNvSpPr/>
          <p:nvPr/>
        </p:nvSpPr>
        <p:spPr>
          <a:xfrm>
            <a:off x="1763688" y="332656"/>
            <a:ext cx="640871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3600" b="1" dirty="0">
                <a:solidFill>
                  <a:srgbClr val="4584D3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«Крым – жемчужина России»</a:t>
            </a:r>
          </a:p>
        </p:txBody>
      </p:sp>
    </p:spTree>
    <p:extLst>
      <p:ext uri="{BB962C8B-B14F-4D97-AF65-F5344CB8AC3E}">
        <p14:creationId xmlns:p14="http://schemas.microsoft.com/office/powerpoint/2010/main" val="24185342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3600" dirty="0" smtClean="0">
                <a:solidFill>
                  <a:schemeClr val="accent2">
                    <a:lumMod val="75000"/>
                  </a:schemeClr>
                </a:solidFill>
              </a:rPr>
              <a:t>Пейзажи Судака</a:t>
            </a:r>
            <a:endParaRPr lang="ru-RU" sz="3600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9552" y="1196752"/>
            <a:ext cx="3456384" cy="4464496"/>
          </a:xfrm>
        </p:spPr>
      </p:pic>
      <p:pic>
        <p:nvPicPr>
          <p:cNvPr id="6" name="Объект 5"/>
          <p:cNvPicPr>
            <a:picLocks noGrp="1" noChangeAspect="1"/>
          </p:cNvPicPr>
          <p:nvPr>
            <p:ph sz="quarter" idx="1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72000" y="1844824"/>
            <a:ext cx="3915519" cy="3672408"/>
          </a:xfrm>
        </p:spPr>
      </p:pic>
      <p:sp>
        <p:nvSpPr>
          <p:cNvPr id="3" name="Прямоугольник 2"/>
          <p:cNvSpPr/>
          <p:nvPr/>
        </p:nvSpPr>
        <p:spPr>
          <a:xfrm>
            <a:off x="1475656" y="323165"/>
            <a:ext cx="645239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3600" b="1" dirty="0">
                <a:solidFill>
                  <a:srgbClr val="4584D3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«Крым – жемчужина России»</a:t>
            </a:r>
          </a:p>
        </p:txBody>
      </p:sp>
    </p:spTree>
    <p:extLst>
      <p:ext uri="{BB962C8B-B14F-4D97-AF65-F5344CB8AC3E}">
        <p14:creationId xmlns:p14="http://schemas.microsoft.com/office/powerpoint/2010/main" val="4349619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1115616" y="0"/>
            <a:ext cx="7239000" cy="1143000"/>
          </a:xfrm>
        </p:spPr>
        <p:txBody>
          <a:bodyPr/>
          <a:lstStyle/>
          <a:p>
            <a:pPr algn="ctr"/>
            <a:r>
              <a:rPr lang="ru-RU" sz="3600" dirty="0" smtClean="0">
                <a:solidFill>
                  <a:schemeClr val="accent2">
                    <a:lumMod val="75000"/>
                  </a:schemeClr>
                </a:solidFill>
              </a:rPr>
              <a:t>Ялта-чудо Крыма</a:t>
            </a:r>
            <a:endParaRPr lang="ru-RU" sz="3600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11" name="Текст 10"/>
          <p:cNvSpPr>
            <a:spLocks noGrp="1"/>
          </p:cNvSpPr>
          <p:nvPr>
            <p:ph type="body" idx="1"/>
          </p:nvPr>
        </p:nvSpPr>
        <p:spPr>
          <a:xfrm>
            <a:off x="539552" y="1340768"/>
            <a:ext cx="3733800" cy="533400"/>
          </a:xfrm>
        </p:spPr>
        <p:txBody>
          <a:bodyPr>
            <a:normAutofit/>
          </a:bodyPr>
          <a:lstStyle/>
          <a:p>
            <a:pPr algn="ctr"/>
            <a:r>
              <a:rPr lang="ru-RU" sz="2400" dirty="0" smtClean="0"/>
              <a:t>Медведь-гора</a:t>
            </a:r>
            <a:endParaRPr lang="ru-RU" sz="2400" dirty="0"/>
          </a:p>
        </p:txBody>
      </p:sp>
      <p:sp>
        <p:nvSpPr>
          <p:cNvPr id="13" name="Текст 12"/>
          <p:cNvSpPr>
            <a:spLocks noGrp="1"/>
          </p:cNvSpPr>
          <p:nvPr>
            <p:ph type="body" sz="quarter" idx="3"/>
          </p:nvPr>
        </p:nvSpPr>
        <p:spPr>
          <a:xfrm>
            <a:off x="4355976" y="1484784"/>
            <a:ext cx="4608512" cy="533400"/>
          </a:xfrm>
        </p:spPr>
        <p:txBody>
          <a:bodyPr>
            <a:noAutofit/>
          </a:bodyPr>
          <a:lstStyle/>
          <a:p>
            <a:pPr algn="ctr"/>
            <a:r>
              <a:rPr lang="ru-RU" sz="2400" dirty="0" smtClean="0"/>
              <a:t>Никитский ботанический сад</a:t>
            </a:r>
            <a:endParaRPr lang="ru-RU" sz="2400" dirty="0"/>
          </a:p>
        </p:txBody>
      </p:sp>
      <p:pic>
        <p:nvPicPr>
          <p:cNvPr id="15" name="Объект 14"/>
          <p:cNvPicPr>
            <a:picLocks noGrp="1" noChangeAspect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7544" y="2204864"/>
            <a:ext cx="3746253" cy="2376264"/>
          </a:xfrm>
        </p:spPr>
      </p:pic>
      <p:pic>
        <p:nvPicPr>
          <p:cNvPr id="16" name="Объект 15"/>
          <p:cNvPicPr>
            <a:picLocks noGrp="1" noChangeAspect="1"/>
          </p:cNvPicPr>
          <p:nvPr>
            <p:ph sz="quarter" idx="1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44008" y="2060848"/>
            <a:ext cx="3839965" cy="4248472"/>
          </a:xfrm>
        </p:spPr>
      </p:pic>
    </p:spTree>
    <p:extLst>
      <p:ext uri="{BB962C8B-B14F-4D97-AF65-F5344CB8AC3E}">
        <p14:creationId xmlns:p14="http://schemas.microsoft.com/office/powerpoint/2010/main" val="37472087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1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1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 build="p" animBg="1"/>
      <p:bldP spid="13" grpId="0" build="p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1115616" y="-171400"/>
            <a:ext cx="7239000" cy="1143000"/>
          </a:xfrm>
        </p:spPr>
        <p:txBody>
          <a:bodyPr/>
          <a:lstStyle/>
          <a:p>
            <a:pPr algn="ctr"/>
            <a:r>
              <a:rPr lang="ru-RU" sz="3600" dirty="0" smtClean="0">
                <a:solidFill>
                  <a:schemeClr val="accent2">
                    <a:lumMod val="75000"/>
                  </a:schemeClr>
                </a:solidFill>
              </a:rPr>
              <a:t>Севастополь-священный город</a:t>
            </a:r>
            <a:endParaRPr lang="ru-RU" sz="3600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9" name="Объект 8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1560" y="1700808"/>
            <a:ext cx="4141226" cy="3816424"/>
          </a:xfrm>
        </p:spPr>
      </p:pic>
      <p:pic>
        <p:nvPicPr>
          <p:cNvPr id="11" name="Объект 10"/>
          <p:cNvPicPr>
            <a:picLocks noGrp="1" noChangeAspect="1"/>
          </p:cNvPicPr>
          <p:nvPr>
            <p:ph sz="quarter" idx="14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60032" y="2060848"/>
            <a:ext cx="3997842" cy="3384376"/>
          </a:xfrm>
        </p:spPr>
      </p:pic>
    </p:spTree>
    <p:extLst>
      <p:ext uri="{BB962C8B-B14F-4D97-AF65-F5344CB8AC3E}">
        <p14:creationId xmlns:p14="http://schemas.microsoft.com/office/powerpoint/2010/main" val="20497610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115616" y="116632"/>
            <a:ext cx="7239000" cy="1143000"/>
          </a:xfrm>
        </p:spPr>
        <p:txBody>
          <a:bodyPr/>
          <a:lstStyle/>
          <a:p>
            <a:pPr algn="ctr"/>
            <a:r>
              <a:rPr lang="ru-RU" sz="3600" dirty="0" smtClean="0">
                <a:solidFill>
                  <a:schemeClr val="accent2">
                    <a:lumMod val="75000"/>
                  </a:schemeClr>
                </a:solidFill>
              </a:rPr>
              <a:t>Евпатория-детская здравница</a:t>
            </a:r>
            <a:endParaRPr lang="ru-RU" sz="3600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7" name="Объект 6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7544" y="2276872"/>
            <a:ext cx="3850543" cy="3325341"/>
          </a:xfrm>
        </p:spPr>
      </p:pic>
      <p:pic>
        <p:nvPicPr>
          <p:cNvPr id="9" name="Объект 8"/>
          <p:cNvPicPr>
            <a:picLocks noGrp="1" noChangeAspect="1"/>
          </p:cNvPicPr>
          <p:nvPr>
            <p:ph sz="quarter" idx="1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99992" y="2564904"/>
            <a:ext cx="4280713" cy="2848620"/>
          </a:xfrm>
        </p:spPr>
      </p:pic>
    </p:spTree>
    <p:extLst>
      <p:ext uri="{BB962C8B-B14F-4D97-AF65-F5344CB8AC3E}">
        <p14:creationId xmlns:p14="http://schemas.microsoft.com/office/powerpoint/2010/main" val="2541828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3608" y="1844824"/>
            <a:ext cx="6912768" cy="4608513"/>
          </a:xfrm>
        </p:spPr>
      </p:pic>
      <p:sp>
        <p:nvSpPr>
          <p:cNvPr id="4" name="Прямоугольник 3"/>
          <p:cNvSpPr/>
          <p:nvPr/>
        </p:nvSpPr>
        <p:spPr>
          <a:xfrm>
            <a:off x="395536" y="260648"/>
            <a:ext cx="820891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dirty="0" smtClean="0">
                <a:ln w="12700">
                  <a:solidFill>
                    <a:srgbClr val="073E87"/>
                  </a:solidFill>
                </a:ln>
                <a:solidFill>
                  <a:srgbClr val="4584D3">
                    <a:lumMod val="75000"/>
                  </a:srgbClr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ea typeface="+mj-ea"/>
                <a:cs typeface="+mj-cs"/>
              </a:rPr>
              <a:t>Бахчисарай - бывшая </a:t>
            </a:r>
            <a:r>
              <a:rPr lang="ru-RU" sz="3600" b="1" dirty="0">
                <a:ln w="12700">
                  <a:solidFill>
                    <a:srgbClr val="073E87"/>
                  </a:solidFill>
                </a:ln>
                <a:solidFill>
                  <a:srgbClr val="4584D3">
                    <a:lumMod val="75000"/>
                  </a:srgbClr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ea typeface="+mj-ea"/>
                <a:cs typeface="+mj-cs"/>
              </a:rPr>
              <a:t>столица </a:t>
            </a:r>
            <a:r>
              <a:rPr lang="ru-RU" sz="3600" b="1" dirty="0">
                <a:ln w="12700">
                  <a:solidFill>
                    <a:srgbClr val="073E87"/>
                  </a:solidFill>
                </a:ln>
                <a:solidFill>
                  <a:schemeClr val="accent2">
                    <a:lumMod val="75000"/>
                  </a:schemeClr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ea typeface="+mj-ea"/>
                <a:cs typeface="+mj-cs"/>
              </a:rPr>
              <a:t>Крымского </a:t>
            </a:r>
            <a:r>
              <a:rPr lang="ru-RU" sz="3600" b="1" dirty="0" smtClean="0">
                <a:ln w="12700">
                  <a:solidFill>
                    <a:srgbClr val="073E87"/>
                  </a:solidFill>
                </a:ln>
                <a:solidFill>
                  <a:schemeClr val="accent2">
                    <a:lumMod val="75000"/>
                  </a:schemeClr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ea typeface="+mj-ea"/>
                <a:cs typeface="+mj-cs"/>
              </a:rPr>
              <a:t> ханства</a:t>
            </a:r>
            <a:endParaRPr lang="ru-RU" sz="3600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38778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71600" y="-171400"/>
            <a:ext cx="7239000" cy="1143000"/>
          </a:xfrm>
        </p:spPr>
        <p:txBody>
          <a:bodyPr/>
          <a:lstStyle/>
          <a:p>
            <a:pPr algn="ctr"/>
            <a:r>
              <a:rPr lang="ru-RU" sz="3600" dirty="0" smtClean="0">
                <a:solidFill>
                  <a:schemeClr val="accent2">
                    <a:lumMod val="75000"/>
                  </a:schemeClr>
                </a:solidFill>
              </a:rPr>
              <a:t>Симферополь - столица Крыма</a:t>
            </a:r>
            <a:endParaRPr lang="ru-RU" sz="3600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9552" y="2924944"/>
            <a:ext cx="3600399" cy="3240360"/>
          </a:xfrm>
        </p:spPr>
      </p:pic>
      <p:pic>
        <p:nvPicPr>
          <p:cNvPr id="6" name="Объект 5"/>
          <p:cNvPicPr>
            <a:picLocks noGrp="1" noChangeAspect="1"/>
          </p:cNvPicPr>
          <p:nvPr>
            <p:ph sz="quarter" idx="1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83968" y="1556792"/>
            <a:ext cx="4468353" cy="4032448"/>
          </a:xfrm>
        </p:spPr>
      </p:pic>
    </p:spTree>
    <p:extLst>
      <p:ext uri="{BB962C8B-B14F-4D97-AF65-F5344CB8AC3E}">
        <p14:creationId xmlns:p14="http://schemas.microsoft.com/office/powerpoint/2010/main" val="19662960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3370386"/>
          </a:xfrm>
        </p:spPr>
        <p:txBody>
          <a:bodyPr/>
          <a:lstStyle/>
          <a:p>
            <a:pPr algn="ctr"/>
            <a:endParaRPr lang="ru-RU" dirty="0"/>
          </a:p>
        </p:txBody>
      </p:sp>
      <p:pic>
        <p:nvPicPr>
          <p:cNvPr id="3" name="Рисунок 1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26233" y="-60325"/>
            <a:ext cx="9140825" cy="6918325"/>
          </a:xfrm>
          <a:prstGeom prst="rect">
            <a:avLst/>
          </a:prstGeom>
          <a:gradFill>
            <a:gsLst>
              <a:gs pos="87000">
                <a:srgbClr val="FF0000"/>
              </a:gs>
              <a:gs pos="64000">
                <a:srgbClr val="134FF9"/>
              </a:gs>
              <a:gs pos="28000">
                <a:sysClr val="window" lastClr="FFFFFF"/>
              </a:gs>
            </a:gsLst>
            <a:lin ang="5400000" scaled="0"/>
          </a:gradFill>
          <a:ln>
            <a:noFill/>
          </a:ln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403648" y="1916832"/>
            <a:ext cx="8132763" cy="31765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068429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Объект 1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93663" y="657225"/>
            <a:ext cx="8956675" cy="5543550"/>
          </a:xfrm>
          <a:solidFill>
            <a:schemeClr val="bg1"/>
          </a:solidFill>
        </p:spPr>
      </p:pic>
    </p:spTree>
    <p:extLst>
      <p:ext uri="{BB962C8B-B14F-4D97-AF65-F5344CB8AC3E}">
        <p14:creationId xmlns:p14="http://schemas.microsoft.com/office/powerpoint/2010/main" val="21203724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763688" y="2231469"/>
            <a:ext cx="5641967" cy="42218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7584" y="1556792"/>
            <a:ext cx="7467600" cy="1143000"/>
          </a:xfrm>
        </p:spPr>
        <p:txBody>
          <a:bodyPr>
            <a:noAutofit/>
          </a:bodyPr>
          <a:lstStyle/>
          <a:p>
            <a:pPr algn="just"/>
            <a:r>
              <a:rPr lang="ru-RU" sz="3200" dirty="0" smtClean="0"/>
              <a:t/>
            </a:r>
            <a:br>
              <a:rPr lang="ru-RU" sz="3200" dirty="0" smtClean="0"/>
            </a:br>
            <a:r>
              <a:rPr lang="ru-RU" sz="3200" dirty="0"/>
              <a:t/>
            </a:r>
            <a:br>
              <a:rPr lang="ru-RU" sz="3200" dirty="0"/>
            </a:br>
            <a:r>
              <a:rPr lang="ru-RU" sz="3200" dirty="0" smtClean="0">
                <a:solidFill>
                  <a:schemeClr val="accent2">
                    <a:lumMod val="75000"/>
                  </a:schemeClr>
                </a:solidFill>
              </a:rPr>
              <a:t>Название «Крым» происходит от тюркского – вал, стена, ров.</a:t>
            </a:r>
            <a:br>
              <a:rPr lang="ru-RU" sz="3200" dirty="0" smtClean="0">
                <a:solidFill>
                  <a:schemeClr val="accent2">
                    <a:lumMod val="75000"/>
                  </a:schemeClr>
                </a:solidFill>
              </a:rPr>
            </a:br>
            <a:r>
              <a:rPr lang="ru-RU" sz="3200" dirty="0" err="1" smtClean="0">
                <a:solidFill>
                  <a:schemeClr val="accent2">
                    <a:lumMod val="75000"/>
                  </a:schemeClr>
                </a:solidFill>
              </a:rPr>
              <a:t>Перекопский</a:t>
            </a:r>
            <a:r>
              <a:rPr lang="ru-RU" sz="3200" dirty="0" smtClean="0">
                <a:solidFill>
                  <a:schemeClr val="accent2">
                    <a:lumMod val="75000"/>
                  </a:schemeClr>
                </a:solidFill>
              </a:rPr>
              <a:t> или Турецкий вал отделял Крым от материка. Он был построен 2 тыс. лет назад. Его длина почти 8,5 км.</a:t>
            </a:r>
            <a:endParaRPr lang="ru-RU" sz="3200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48975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3528" y="3391688"/>
            <a:ext cx="4032448" cy="32876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99592" y="1721387"/>
            <a:ext cx="7467600" cy="1143000"/>
          </a:xfrm>
        </p:spPr>
        <p:txBody>
          <a:bodyPr>
            <a:noAutofit/>
          </a:bodyPr>
          <a:lstStyle/>
          <a:p>
            <a:pPr algn="just"/>
            <a:r>
              <a:rPr lang="ru-RU" sz="3600" dirty="0" smtClean="0">
                <a:solidFill>
                  <a:schemeClr val="accent2">
                    <a:lumMod val="75000"/>
                  </a:schemeClr>
                </a:solidFill>
              </a:rPr>
              <a:t>На Крымском полуострове на протяжении всей истории велась борьба за его богатые территории среди самых разных народов, населявших его.</a:t>
            </a:r>
            <a:endParaRPr lang="ru-RU" sz="3600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5" name="Рисунок 4" descr="Карта Крыма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431497" y="3212976"/>
            <a:ext cx="4528911" cy="338437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3" name="TextBox 2"/>
          <p:cNvSpPr txBox="1"/>
          <p:nvPr/>
        </p:nvSpPr>
        <p:spPr>
          <a:xfrm>
            <a:off x="5399221" y="3501008"/>
            <a:ext cx="357775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chemeClr val="bg1"/>
                </a:solidFill>
              </a:rPr>
              <a:t>Полуостров Крым находится на востоке Европы </a:t>
            </a:r>
            <a:endParaRPr lang="ru-RU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82273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27784" y="3090427"/>
            <a:ext cx="5256584" cy="3591455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7584" y="2348880"/>
            <a:ext cx="7467600" cy="1143000"/>
          </a:xfrm>
        </p:spPr>
        <p:txBody>
          <a:bodyPr>
            <a:noAutofit/>
          </a:bodyPr>
          <a:lstStyle/>
          <a:p>
            <a:pPr algn="just"/>
            <a:r>
              <a:rPr lang="ru-RU" sz="3600" dirty="0" smtClean="0">
                <a:solidFill>
                  <a:schemeClr val="accent2">
                    <a:lumMod val="75000"/>
                  </a:schemeClr>
                </a:solidFill>
              </a:rPr>
              <a:t>В свое время Крым был частью Римской империи, и в Севастополе (тогда называвшемся Херсонес) размещались многочисленные римские легионы и непотопляемая флотилия.</a:t>
            </a:r>
            <a:endParaRPr lang="ru-RU" sz="3600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76394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99792" y="3392452"/>
            <a:ext cx="4608512" cy="3365083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620688"/>
            <a:ext cx="8568952" cy="3735288"/>
          </a:xfrm>
        </p:spPr>
        <p:txBody>
          <a:bodyPr>
            <a:noAutofit/>
          </a:bodyPr>
          <a:lstStyle/>
          <a:p>
            <a:pPr algn="just"/>
            <a:r>
              <a:rPr lang="ru-RU" sz="2400" dirty="0">
                <a:solidFill>
                  <a:schemeClr val="accent2">
                    <a:lumMod val="75000"/>
                  </a:schemeClr>
                </a:solidFill>
              </a:rPr>
              <a:t>По церковным преданиям и историческим свидетельствам, крещение Великого </a:t>
            </a:r>
            <a:r>
              <a:rPr lang="ru-RU" sz="2400" dirty="0" smtClean="0">
                <a:solidFill>
                  <a:schemeClr val="accent2">
                    <a:lumMod val="75000"/>
                  </a:schemeClr>
                </a:solidFill>
              </a:rPr>
              <a:t>князя Владимира Святославовича состоялось </a:t>
            </a:r>
            <a:r>
              <a:rPr lang="ru-RU" sz="2400" dirty="0">
                <a:solidFill>
                  <a:schemeClr val="accent2">
                    <a:lumMod val="75000"/>
                  </a:schemeClr>
                </a:solidFill>
              </a:rPr>
              <a:t>в 988 году в городе </a:t>
            </a:r>
            <a:r>
              <a:rPr lang="ru-RU" sz="2400" dirty="0" smtClean="0">
                <a:solidFill>
                  <a:schemeClr val="accent2">
                    <a:lumMod val="75000"/>
                  </a:schemeClr>
                </a:solidFill>
              </a:rPr>
              <a:t>Херсонесе, или</a:t>
            </a:r>
            <a:r>
              <a:rPr lang="ru-RU" sz="2400" dirty="0">
                <a:solidFill>
                  <a:schemeClr val="accent2">
                    <a:lumMod val="75000"/>
                  </a:schemeClr>
                </a:solidFill>
              </a:rPr>
              <a:t> </a:t>
            </a:r>
            <a:r>
              <a:rPr lang="ru-RU" sz="2400" i="1" dirty="0" err="1">
                <a:solidFill>
                  <a:schemeClr val="accent2">
                    <a:lumMod val="75000"/>
                  </a:schemeClr>
                </a:solidFill>
              </a:rPr>
              <a:t>Корсуне</a:t>
            </a:r>
            <a:r>
              <a:rPr lang="ru-RU" sz="2400" dirty="0">
                <a:solidFill>
                  <a:schemeClr val="accent2">
                    <a:lumMod val="75000"/>
                  </a:schemeClr>
                </a:solidFill>
              </a:rPr>
              <a:t> (так его называли древние </a:t>
            </a:r>
            <a:r>
              <a:rPr lang="ru-RU" sz="2400" dirty="0" err="1">
                <a:solidFill>
                  <a:schemeClr val="accent2">
                    <a:lumMod val="75000"/>
                  </a:schemeClr>
                </a:solidFill>
              </a:rPr>
              <a:t>русичи</a:t>
            </a:r>
            <a:r>
              <a:rPr lang="ru-RU" sz="2400" dirty="0">
                <a:solidFill>
                  <a:schemeClr val="accent2">
                    <a:lumMod val="75000"/>
                  </a:schemeClr>
                </a:solidFill>
              </a:rPr>
              <a:t>, а теперь — Национальный заповедник «Херсонес Таврический» в г. </a:t>
            </a:r>
            <a:r>
              <a:rPr lang="ru-RU" sz="2400" dirty="0" smtClean="0">
                <a:solidFill>
                  <a:schemeClr val="accent2">
                    <a:lumMod val="75000"/>
                  </a:schemeClr>
                </a:solidFill>
              </a:rPr>
              <a:t>Севастополе). </a:t>
            </a:r>
            <a:r>
              <a:rPr lang="ru-RU" sz="2400" dirty="0">
                <a:solidFill>
                  <a:schemeClr val="accent2">
                    <a:lumMod val="75000"/>
                  </a:schemeClr>
                </a:solidFill>
              </a:rPr>
              <a:t>В «Повести временных </a:t>
            </a:r>
            <a:r>
              <a:rPr lang="ru-RU" sz="2400" dirty="0" smtClean="0">
                <a:solidFill>
                  <a:schemeClr val="accent2">
                    <a:lumMod val="75000"/>
                  </a:schemeClr>
                </a:solidFill>
              </a:rPr>
              <a:t>лет»</a:t>
            </a:r>
            <a:r>
              <a:rPr lang="ru-RU" sz="2400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sz="2400" dirty="0" smtClean="0">
                <a:solidFill>
                  <a:schemeClr val="accent2">
                    <a:lumMod val="75000"/>
                  </a:schemeClr>
                </a:solidFill>
              </a:rPr>
              <a:t>преподобный</a:t>
            </a:r>
            <a:r>
              <a:rPr lang="ru-RU" sz="2400" dirty="0">
                <a:solidFill>
                  <a:schemeClr val="accent2">
                    <a:lumMod val="75000"/>
                  </a:schemeClr>
                </a:solidFill>
              </a:rPr>
              <a:t> Нестор </a:t>
            </a:r>
            <a:r>
              <a:rPr lang="ru-RU" sz="2400" dirty="0" smtClean="0">
                <a:solidFill>
                  <a:schemeClr val="accent2">
                    <a:lumMod val="75000"/>
                  </a:schemeClr>
                </a:solidFill>
              </a:rPr>
              <a:t>Летописец</a:t>
            </a:r>
            <a:r>
              <a:rPr lang="ru-RU" sz="2400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sz="2400" dirty="0" smtClean="0">
                <a:solidFill>
                  <a:schemeClr val="accent2">
                    <a:lumMod val="75000"/>
                  </a:schemeClr>
                </a:solidFill>
              </a:rPr>
              <a:t>упоминает </a:t>
            </a:r>
            <a:r>
              <a:rPr lang="ru-RU" sz="2400" dirty="0">
                <a:solidFill>
                  <a:schemeClr val="accent2">
                    <a:lumMod val="75000"/>
                  </a:schemeClr>
                </a:solidFill>
              </a:rPr>
              <a:t>про городскую соборную </a:t>
            </a:r>
            <a:r>
              <a:rPr lang="ru-RU" sz="2400" dirty="0" smtClean="0">
                <a:solidFill>
                  <a:schemeClr val="accent2">
                    <a:lumMod val="75000"/>
                  </a:schemeClr>
                </a:solidFill>
              </a:rPr>
              <a:t>церковь: </a:t>
            </a:r>
            <a:r>
              <a:rPr lang="ru-RU" sz="2400" dirty="0">
                <a:solidFill>
                  <a:schemeClr val="accent2">
                    <a:lumMod val="75000"/>
                  </a:schemeClr>
                </a:solidFill>
              </a:rPr>
              <a:t>«посреди града, где собираются </a:t>
            </a:r>
            <a:r>
              <a:rPr lang="ru-RU" sz="2400" dirty="0" err="1">
                <a:solidFill>
                  <a:schemeClr val="accent2">
                    <a:lumMod val="75000"/>
                  </a:schemeClr>
                </a:solidFill>
              </a:rPr>
              <a:t>корсунцы</a:t>
            </a:r>
            <a:r>
              <a:rPr lang="ru-RU" sz="2400" dirty="0">
                <a:solidFill>
                  <a:schemeClr val="accent2">
                    <a:lumMod val="75000"/>
                  </a:schemeClr>
                </a:solidFill>
              </a:rPr>
              <a:t> на торг», которая, как предполагают ученые, могла быть наиболее вероятным местом судьбоносного для </a:t>
            </a:r>
            <a:r>
              <a:rPr lang="ru-RU" sz="2400" dirty="0" smtClean="0">
                <a:solidFill>
                  <a:schemeClr val="accent2">
                    <a:lumMod val="75000"/>
                  </a:schemeClr>
                </a:solidFill>
              </a:rPr>
              <a:t>всей Руси </a:t>
            </a:r>
            <a:r>
              <a:rPr lang="ru-RU" sz="2400" dirty="0">
                <a:solidFill>
                  <a:schemeClr val="accent2">
                    <a:lumMod val="75000"/>
                  </a:schemeClr>
                </a:solidFill>
              </a:rPr>
              <a:t>события.</a:t>
            </a:r>
            <a:br>
              <a:rPr lang="ru-RU" sz="2400" dirty="0">
                <a:solidFill>
                  <a:schemeClr val="accent2">
                    <a:lumMod val="75000"/>
                  </a:schemeClr>
                </a:solidFill>
              </a:rPr>
            </a:br>
            <a:r>
              <a:rPr lang="ru-RU" sz="1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/>
            </a:r>
            <a:br>
              <a:rPr lang="ru-RU" sz="1800" dirty="0">
                <a:solidFill>
                  <a:schemeClr val="tx1">
                    <a:lumMod val="65000"/>
                    <a:lumOff val="35000"/>
                  </a:schemeClr>
                </a:solidFill>
              </a:rPr>
            </a:br>
            <a:endParaRPr lang="ru-RU" sz="18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15403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32298" y="1628800"/>
            <a:ext cx="3651870" cy="486916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99592" y="692696"/>
            <a:ext cx="7467600" cy="1143000"/>
          </a:xfrm>
        </p:spPr>
        <p:txBody>
          <a:bodyPr>
            <a:normAutofit fontScale="90000"/>
          </a:bodyPr>
          <a:lstStyle/>
          <a:p>
            <a:pPr algn="just"/>
            <a:r>
              <a:rPr lang="ru-RU" sz="4000" dirty="0" smtClean="0">
                <a:solidFill>
                  <a:schemeClr val="accent2">
                    <a:lumMod val="75000"/>
                  </a:schemeClr>
                </a:solidFill>
              </a:rPr>
              <a:t>Именно в Крыму Кирилл и Мефодий работали над созданием славянской письменности.</a:t>
            </a:r>
            <a:endParaRPr lang="ru-RU" sz="4000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80759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-1251520"/>
            <a:ext cx="8219256" cy="3893294"/>
          </a:xfrm>
        </p:spPr>
        <p:txBody>
          <a:bodyPr>
            <a:normAutofit/>
          </a:bodyPr>
          <a:lstStyle/>
          <a:p>
            <a:r>
              <a:rPr lang="ru-RU" sz="2400" dirty="0" smtClean="0">
                <a:solidFill>
                  <a:schemeClr val="accent2">
                    <a:lumMod val="75000"/>
                  </a:schemeClr>
                </a:solidFill>
              </a:rPr>
              <a:t>19 </a:t>
            </a:r>
            <a:r>
              <a:rPr lang="ru-RU" sz="2400" dirty="0">
                <a:solidFill>
                  <a:schemeClr val="accent2">
                    <a:lumMod val="75000"/>
                  </a:schemeClr>
                </a:solidFill>
              </a:rPr>
              <a:t>апреля 1783 года был издан манифест Екатерины II о присоединении Крыма к России. Манифест был подготовлен князем Потемкиным. В этом документе крымским жителям обещалось «свято и непоколебимо за себя и преемников престола нашего содержать их </a:t>
            </a:r>
            <a:r>
              <a:rPr lang="ru-RU" sz="2400" dirty="0" smtClean="0">
                <a:solidFill>
                  <a:schemeClr val="accent2">
                    <a:lumMod val="75000"/>
                  </a:schemeClr>
                </a:solidFill>
              </a:rPr>
              <a:t>в </a:t>
            </a:r>
            <a:r>
              <a:rPr lang="ru-RU" sz="2400" dirty="0" err="1" smtClean="0">
                <a:solidFill>
                  <a:schemeClr val="accent2">
                    <a:lumMod val="75000"/>
                  </a:schemeClr>
                </a:solidFill>
              </a:rPr>
              <a:t>равне</a:t>
            </a:r>
            <a:r>
              <a:rPr lang="ru-RU" sz="2400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sz="2400" dirty="0">
                <a:solidFill>
                  <a:schemeClr val="accent2">
                    <a:lumMod val="75000"/>
                  </a:schemeClr>
                </a:solidFill>
              </a:rPr>
              <a:t>с природными нашими подданными, охранять и защищать их лица, имущество, храмы и природную их веру</a:t>
            </a:r>
            <a:r>
              <a:rPr lang="ru-RU" sz="2400" dirty="0" smtClean="0">
                <a:solidFill>
                  <a:schemeClr val="accent2">
                    <a:lumMod val="75000"/>
                  </a:schemeClr>
                </a:solidFill>
              </a:rPr>
              <a:t>...».</a:t>
            </a:r>
            <a:endParaRPr lang="ru-RU" sz="2400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59632" y="2733937"/>
            <a:ext cx="6463343" cy="39749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2723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hermal">
  <a:themeElements>
    <a:clrScheme name="Волна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Thermal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hermal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63500" dist="38100" dir="81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101600" dist="63500" dir="8100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3000000"/>
            </a:lightRig>
          </a:scene3d>
          <a:sp3d>
            <a:bevelT h="1905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lumMod val="125000"/>
              </a:schemeClr>
            </a:gs>
            <a:gs pos="55000">
              <a:schemeClr val="phClr">
                <a:shade val="100000"/>
                <a:satMod val="100000"/>
                <a:lumMod val="100000"/>
              </a:schemeClr>
            </a:gs>
            <a:gs pos="100000">
              <a:schemeClr val="phClr">
                <a:shade val="90000"/>
                <a:satMod val="300000"/>
                <a:lumMod val="9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8000"/>
                <a:satMod val="13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275</TotalTime>
  <Words>396</Words>
  <Application>Microsoft Office PowerPoint</Application>
  <PresentationFormat>Экран (4:3)</PresentationFormat>
  <Paragraphs>41</Paragraphs>
  <Slides>27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3</vt:i4>
      </vt:variant>
      <vt:variant>
        <vt:lpstr>Заголовки слайдов</vt:lpstr>
      </vt:variant>
      <vt:variant>
        <vt:i4>27</vt:i4>
      </vt:variant>
    </vt:vector>
  </HeadingPairs>
  <TitlesOfParts>
    <vt:vector size="30" baseType="lpstr">
      <vt:lpstr>Тема Office</vt:lpstr>
      <vt:lpstr>1_Тема Office</vt:lpstr>
      <vt:lpstr>Thermal</vt:lpstr>
      <vt:lpstr>Воссоединение  Крыма с Россией</vt:lpstr>
      <vt:lpstr>Крым – Россия!</vt:lpstr>
      <vt:lpstr>Презентация PowerPoint</vt:lpstr>
      <vt:lpstr>  Название «Крым» происходит от тюркского – вал, стена, ров. Перекопский или Турецкий вал отделял Крым от материка. Он был построен 2 тыс. лет назад. Его длина почти 8,5 км.</vt:lpstr>
      <vt:lpstr>На Крымском полуострове на протяжении всей истории велась борьба за его богатые территории среди самых разных народов, населявших его.</vt:lpstr>
      <vt:lpstr>В свое время Крым был частью Римской империи, и в Севастополе (тогда называвшемся Херсонес) размещались многочисленные римские легионы и непотопляемая флотилия.</vt:lpstr>
      <vt:lpstr>По церковным преданиям и историческим свидетельствам, крещение Великого князя Владимира Святославовича состоялось в 988 году в городе Херсонесе, или Корсуне (так его называли древние русичи, а теперь — Национальный заповедник «Херсонес Таврический» в г. Севастополе). В «Повести временных лет» преподобный Нестор Летописец упоминает про городскую соборную церковь: «посреди града, где собираются корсунцы на торг», которая, как предполагают ученые, могла быть наиболее вероятным местом судьбоносного для всей Руси события.  </vt:lpstr>
      <vt:lpstr>Именно в Крыму Кирилл и Мефодий работали над созданием славянской письменности.</vt:lpstr>
      <vt:lpstr>19 апреля 1783 года был издан манифест Екатерины II о присоединении Крыма к России. Манифест был подготовлен князем Потемкиным. В этом документе крымским жителям обещалось «свято и непоколебимо за себя и преемников престола нашего содержать их в равне с природными нашими подданными, охранять и защищать их лица, имущество, храмы и природную их веру...».</vt:lpstr>
      <vt:lpstr>Презентация PowerPoint</vt:lpstr>
      <vt:lpstr>Оборона Севастополя 1941-1942г.</vt:lpstr>
      <vt:lpstr>Крым – Россия!</vt:lpstr>
      <vt:lpstr>карта Крыма</vt:lpstr>
      <vt:lpstr>«Крым – жемчужина России»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Феодосия-город-порт, город-курорт</vt:lpstr>
      <vt:lpstr>Пейзажи Судака</vt:lpstr>
      <vt:lpstr>Ялта-чудо Крыма</vt:lpstr>
      <vt:lpstr>Севастополь-священный город</vt:lpstr>
      <vt:lpstr>Евпатория-детская здравница</vt:lpstr>
      <vt:lpstr>Презентация PowerPoint</vt:lpstr>
      <vt:lpstr>Симферополь - столица Крыма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«Россия и Крым – общая судьба»</dc:title>
  <dc:creator>Daria Vasilyeva</dc:creator>
  <cp:lastModifiedBy>ИРИНА</cp:lastModifiedBy>
  <cp:revision>27</cp:revision>
  <dcterms:created xsi:type="dcterms:W3CDTF">2015-03-15T16:53:25Z</dcterms:created>
  <dcterms:modified xsi:type="dcterms:W3CDTF">2018-03-15T13:02:42Z</dcterms:modified>
</cp:coreProperties>
</file>