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2" r:id="rId2"/>
    <p:sldMasterId id="2147483694" r:id="rId3"/>
    <p:sldMasterId id="2147483698" r:id="rId4"/>
  </p:sldMasterIdLst>
  <p:notesMasterIdLst>
    <p:notesMasterId r:id="rId22"/>
  </p:notesMasterIdLst>
  <p:sldIdLst>
    <p:sldId id="276" r:id="rId5"/>
    <p:sldId id="278" r:id="rId6"/>
    <p:sldId id="280" r:id="rId7"/>
    <p:sldId id="281" r:id="rId8"/>
    <p:sldId id="287" r:id="rId9"/>
    <p:sldId id="262" r:id="rId10"/>
    <p:sldId id="288" r:id="rId11"/>
    <p:sldId id="290" r:id="rId12"/>
    <p:sldId id="289" r:id="rId13"/>
    <p:sldId id="291" r:id="rId14"/>
    <p:sldId id="292" r:id="rId15"/>
    <p:sldId id="263" r:id="rId16"/>
    <p:sldId id="309" r:id="rId17"/>
    <p:sldId id="311" r:id="rId18"/>
    <p:sldId id="310" r:id="rId19"/>
    <p:sldId id="269" r:id="rId20"/>
    <p:sldId id="296" r:id="rId21"/>
  </p:sldIdLst>
  <p:sldSz cx="9144000" cy="6858000" type="screen4x3"/>
  <p:notesSz cx="9144000" cy="6858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FF00"/>
    <a:srgbClr val="FFCC99"/>
    <a:srgbClr val="FFCC66"/>
    <a:srgbClr val="99CCFF"/>
    <a:srgbClr val="FF0000"/>
    <a:srgbClr val="29292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8960" autoAdjust="0"/>
  </p:normalViewPr>
  <p:slideViewPr>
    <p:cSldViewPr snapToGrid="0">
      <p:cViewPr varScale="1">
        <p:scale>
          <a:sx n="92" d="100"/>
          <a:sy n="92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E582B9-FEE9-45F7-B4BC-A3C2D9E611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A358-27F4-413A-A930-6C811C9E4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138C1-D3A8-40F8-8C69-75F27C9EEA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6055-C392-4A47-9AC0-84FB250CF9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28C5D9-BA2C-42D2-9D21-3D37F352A4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800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800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01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1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547DEA-2214-409E-B46F-F347AC41B2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4E8C09-BF4F-49D1-BCE0-5421228F4F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AEB716-F502-40EA-8B16-5F9091D563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22A903-754E-4CBE-966D-CF8A9EA72B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5BA157-1E12-4B1F-9C80-C08AAE4309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66EDF-93D4-4E4B-A8A8-D838FA8731A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15A68A-EC20-415B-9EEE-32146DE24D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1A647-44BC-4456-A01F-F36D02750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9DEAC6-844E-4B79-9AD6-9D3F2747F8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103405-AC34-483B-9BB8-D742E2C25C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B58414-F3EA-452B-9EE4-7D624FDD533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6972AA-F17A-4CA8-9CE2-587BEAA350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FAD720-F5DB-4DDE-AC1F-E95E706A9E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B993D-7214-4C1D-A34D-A684DD90D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0815D-4389-4AC8-8628-14A148D7FC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7CC2D-B7EE-42A4-9343-DDF135D421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C3503-20C3-42B2-AECA-94A03135D1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5021-DEB3-4264-A4CA-F7076E130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8D06B-1CA1-41C1-8FB4-9B0DB4001F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94432-E182-494E-BB2F-FFE2D4780D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D27A9-03A1-4E40-9B37-EE77CA1F5A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0738-0138-4778-80B6-0E1DFECC39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503A-1548-4DAC-BBAC-2764F54CA7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6D27-0478-4446-AA79-67970836B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11C049-8F3F-40B2-8E55-8755375B46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63B57-00F7-495C-A5CB-048759D0A6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EB64F-64BA-4465-A335-0984DEEEA5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D33C1-3EDB-4FAC-B96E-F5DDB8CF83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126EE-F671-4BFE-8C0F-1DF0E218D6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BCF77-8092-4E77-861D-7BCC6CD94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EAF0A-31AD-47D3-AD60-FE1AB755E8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C0D9-A64B-4675-9A75-A0F3361402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7372-EF68-4201-B196-BF4430111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FAFA0-AD1F-472D-B99E-47EEB7DF82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3130C-0CD5-4044-9DE4-3364760E6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185E-D313-4C20-A7CA-746E1B55A4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B38B-11AC-409C-BFA0-697770FB6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3777-39BB-43E4-A695-26953CD2BA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33C1E-5009-4382-94B2-4B567A94C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F8387-F119-424C-9DC6-A0D406BE5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5E951-2624-4475-9D97-6EE9DC7E40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2DFAA3-F844-4B13-B9EC-BC4358C00A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53" r:id="rId1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1802E0-0009-4EAE-BA69-B8977CAC7AC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269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698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69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69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9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69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E978C34-6128-443A-9EF4-07DFB736B81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21E403-ACA5-4B88-9DDF-5CAF668FF3A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0" y="1074738"/>
            <a:ext cx="9144000" cy="5783262"/>
          </a:xfrm>
          <a:prstGeom prst="rect">
            <a:avLst/>
          </a:prstGeom>
          <a:solidFill>
            <a:srgbClr val="A50021"/>
          </a:solidFill>
          <a:ln w="9525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1739" name="Picture 11" descr="g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8" y="2001838"/>
            <a:ext cx="2663825" cy="37449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1740" name="WordArt 12"/>
          <p:cNvSpPr>
            <a:spLocks noChangeArrowheads="1" noChangeShapeType="1" noTextEdit="1"/>
          </p:cNvSpPr>
          <p:nvPr/>
        </p:nvSpPr>
        <p:spPr bwMode="auto">
          <a:xfrm>
            <a:off x="2571750" y="5832475"/>
            <a:ext cx="3975100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Георгий Константинович Жуков</a:t>
            </a:r>
          </a:p>
        </p:txBody>
      </p:sp>
      <p:sp>
        <p:nvSpPr>
          <p:cNvPr id="201741" name="WordArt 13"/>
          <p:cNvSpPr>
            <a:spLocks noChangeArrowheads="1" noChangeShapeType="1" noTextEdit="1"/>
          </p:cNvSpPr>
          <p:nvPr/>
        </p:nvSpPr>
        <p:spPr bwMode="auto">
          <a:xfrm>
            <a:off x="309563" y="1238250"/>
            <a:ext cx="85756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Маршал Советского Союза</a:t>
            </a:r>
          </a:p>
        </p:txBody>
      </p:sp>
      <p:sp>
        <p:nvSpPr>
          <p:cNvPr id="201742" name="WordArt 14"/>
          <p:cNvSpPr>
            <a:spLocks noChangeArrowheads="1" noChangeShapeType="1" noTextEdit="1"/>
          </p:cNvSpPr>
          <p:nvPr/>
        </p:nvSpPr>
        <p:spPr bwMode="auto">
          <a:xfrm>
            <a:off x="4229100" y="6580188"/>
            <a:ext cx="669925" cy="16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017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9650" y="6384925"/>
            <a:ext cx="1300163" cy="328613"/>
          </a:xfrm>
          <a:prstGeom prst="actionButtonBlank">
            <a:avLst/>
          </a:prstGeom>
          <a:solidFill>
            <a:srgbClr val="3399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А В Т О Р</a:t>
            </a:r>
          </a:p>
        </p:txBody>
      </p:sp>
      <p:sp>
        <p:nvSpPr>
          <p:cNvPr id="2017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58213" y="6381750"/>
            <a:ext cx="385762" cy="328613"/>
          </a:xfrm>
          <a:prstGeom prst="actionButtonBlank">
            <a:avLst/>
          </a:prstGeom>
          <a:solidFill>
            <a:srgbClr val="3399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175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1725" y="6381750"/>
            <a:ext cx="1038225" cy="328613"/>
          </a:xfrm>
          <a:prstGeom prst="actionButtonBlank">
            <a:avLst/>
          </a:prstGeom>
          <a:solidFill>
            <a:srgbClr val="3399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В КОНЕЦ</a:t>
            </a:r>
          </a:p>
        </p:txBody>
      </p:sp>
      <p:grpSp>
        <p:nvGrpSpPr>
          <p:cNvPr id="201757" name="Group 29"/>
          <p:cNvGrpSpPr>
            <a:grpSpLocks/>
          </p:cNvGrpSpPr>
          <p:nvPr/>
        </p:nvGrpSpPr>
        <p:grpSpPr bwMode="auto">
          <a:xfrm>
            <a:off x="0" y="25400"/>
            <a:ext cx="9144000" cy="1063625"/>
            <a:chOff x="0" y="16"/>
            <a:chExt cx="5760" cy="670"/>
          </a:xfrm>
        </p:grpSpPr>
        <p:sp>
          <p:nvSpPr>
            <p:cNvPr id="201752" name="Line 24"/>
            <p:cNvSpPr>
              <a:spLocks noChangeShapeType="1"/>
            </p:cNvSpPr>
            <p:nvPr/>
          </p:nvSpPr>
          <p:spPr bwMode="auto">
            <a:xfrm flipV="1">
              <a:off x="0" y="685"/>
              <a:ext cx="5760" cy="1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75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789" y="74"/>
              <a:ext cx="4917" cy="5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2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ДОРОГАМИ ВОЙНЫ, ДОРОГАМИ ПОБЕДЫ</a:t>
              </a:r>
            </a:p>
          </p:txBody>
        </p:sp>
        <p:pic>
          <p:nvPicPr>
            <p:cNvPr id="201755" name="Picture 27" descr="00033"/>
            <p:cNvPicPr>
              <a:picLocks noChangeAspect="1" noChangeArrowheads="1"/>
            </p:cNvPicPr>
            <p:nvPr/>
          </p:nvPicPr>
          <p:blipFill>
            <a:blip r:embed="rId4" cstate="print"/>
            <a:srcRect l="11075" t="7083" r="10078" b="3151"/>
            <a:stretch>
              <a:fillRect/>
            </a:stretch>
          </p:blipFill>
          <p:spPr bwMode="auto">
            <a:xfrm>
              <a:off x="18" y="16"/>
              <a:ext cx="731" cy="624"/>
            </a:xfrm>
            <a:prstGeom prst="rect">
              <a:avLst/>
            </a:prstGeom>
            <a:solidFill>
              <a:srgbClr val="A50021"/>
            </a:solidFill>
          </p:spPr>
        </p:pic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WordArt 2"/>
          <p:cNvSpPr>
            <a:spLocks noChangeArrowheads="1" noChangeShapeType="1" noTextEdit="1"/>
          </p:cNvSpPr>
          <p:nvPr/>
        </p:nvSpPr>
        <p:spPr bwMode="auto">
          <a:xfrm>
            <a:off x="615950" y="101600"/>
            <a:ext cx="792003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"/>
                <a:cs typeface="Arial"/>
              </a:rPr>
              <a:t>КУРСКАЯ БИТВА</a:t>
            </a:r>
          </a:p>
        </p:txBody>
      </p:sp>
      <p:pic>
        <p:nvPicPr>
          <p:cNvPr id="249859" name="Picture 3" descr="viktory">
            <a:hlinkClick r:id="" action="ppaction://noaction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213" y="1590675"/>
            <a:ext cx="3457575" cy="3424238"/>
          </a:xfrm>
          <a:ln w="38100">
            <a:solidFill>
              <a:srgbClr val="A50021"/>
            </a:solidFill>
          </a:ln>
        </p:spPr>
      </p:pic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503238" y="5221288"/>
            <a:ext cx="8135937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/>
              <a:t>  Лето 1943 года — участие в планировании и командовании войсковыми операциями на Курской дуге.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berl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12875"/>
            <a:ext cx="4968875" cy="4165600"/>
          </a:xfrm>
          <a:solidFill>
            <a:srgbClr val="A50021"/>
          </a:solidFill>
          <a:ln w="57150">
            <a:solidFill>
              <a:schemeClr val="tx1"/>
            </a:solidFill>
          </a:ln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5219700" y="5713413"/>
            <a:ext cx="40560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8 мая 1945г. </a:t>
            </a:r>
          </a:p>
          <a:p>
            <a:r>
              <a:rPr lang="ru-RU" sz="2000" b="1"/>
              <a:t>подписывает акт о капитуляции Германии.</a:t>
            </a:r>
          </a:p>
        </p:txBody>
      </p:sp>
      <p:pic>
        <p:nvPicPr>
          <p:cNvPr id="250884" name="Picture 4" descr="ГЕОРГИЙ ЖУКОВ ПОДПИСЫВАЕТ АКТ О КАПИТУЛЯЦИИ ГЕРМАНИИ 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5963" y="1412875"/>
            <a:ext cx="2971800" cy="4176713"/>
          </a:xfrm>
          <a:noFill/>
          <a:ln w="57150">
            <a:solidFill>
              <a:schemeClr val="tx1"/>
            </a:solidFill>
          </a:ln>
        </p:spPr>
      </p:pic>
      <p:sp>
        <p:nvSpPr>
          <p:cNvPr id="250885" name="WordArt 5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59769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ШТУРМ БЕРЛИНА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88900" y="5810250"/>
            <a:ext cx="5508625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300" b="1"/>
              <a:t>Весной 1945 года Жуков командует операцией по взятию Берлина.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7" name="WordArt 9"/>
          <p:cNvSpPr>
            <a:spLocks noChangeArrowheads="1" noChangeShapeType="1" noTextEdit="1"/>
          </p:cNvSpPr>
          <p:nvPr/>
        </p:nvSpPr>
        <p:spPr bwMode="auto">
          <a:xfrm>
            <a:off x="222250" y="476250"/>
            <a:ext cx="8686800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МАРШАЛ ПОБЕДЫ</a:t>
            </a:r>
          </a:p>
        </p:txBody>
      </p:sp>
      <p:grpSp>
        <p:nvGrpSpPr>
          <p:cNvPr id="124945" name="Group 17"/>
          <p:cNvGrpSpPr>
            <a:grpSpLocks/>
          </p:cNvGrpSpPr>
          <p:nvPr/>
        </p:nvGrpSpPr>
        <p:grpSpPr bwMode="auto">
          <a:xfrm>
            <a:off x="268288" y="4941888"/>
            <a:ext cx="8605837" cy="1773237"/>
            <a:chOff x="169" y="3113"/>
            <a:chExt cx="5421" cy="1117"/>
          </a:xfrm>
        </p:grpSpPr>
        <p:sp>
          <p:nvSpPr>
            <p:cNvPr id="124942" name="AutoShape 14"/>
            <p:cNvSpPr>
              <a:spLocks noChangeArrowheads="1"/>
            </p:cNvSpPr>
            <p:nvPr/>
          </p:nvSpPr>
          <p:spPr bwMode="auto">
            <a:xfrm>
              <a:off x="169" y="3113"/>
              <a:ext cx="5421" cy="1117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4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50" y="3339"/>
              <a:ext cx="5161" cy="569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20644"/>
                  <a:gd name="adj2" fmla="val 9"/>
                </a:avLst>
              </a:prstTxWarp>
            </a:bodyPr>
            <a:lstStyle/>
            <a:p>
              <a:r>
                <a:rPr lang="ru-RU" sz="3600" kern="10" normalizeH="1">
                  <a:ln w="9525">
                    <a:solidFill>
                      <a:srgbClr val="5F5F5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ПРИНИМАЛ ПАРАД ПОБЕДЫ 24 ИЮНЯ1945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WordArt 4"/>
          <p:cNvSpPr>
            <a:spLocks noChangeArrowheads="1" noChangeShapeType="1" noTextEdit="1"/>
          </p:cNvSpPr>
          <p:nvPr/>
        </p:nvSpPr>
        <p:spPr bwMode="auto">
          <a:xfrm>
            <a:off x="225425" y="92075"/>
            <a:ext cx="8678863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 Black"/>
              </a:rPr>
              <a:t>ПОСЛЕ ВОЙНЫ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6365875" y="2103438"/>
            <a:ext cx="2714625" cy="421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1945- 1946 г. главнокомандующий Группой советских войск в Германии, главнокомандующий Сухопутными войсками</a:t>
            </a:r>
          </a:p>
          <a:p>
            <a:r>
              <a:rPr lang="ru-RU" b="1">
                <a:solidFill>
                  <a:srgbClr val="A50021"/>
                </a:solidFill>
              </a:rPr>
              <a:t>1953-1955 г. первый заместитель министра обороны </a:t>
            </a:r>
          </a:p>
          <a:p>
            <a:r>
              <a:rPr lang="ru-RU" b="1">
                <a:solidFill>
                  <a:srgbClr val="A50021"/>
                </a:solidFill>
              </a:rPr>
              <a:t>1955- 1957 г. Министр обороны СССР</a:t>
            </a:r>
          </a:p>
          <a:p>
            <a:r>
              <a:rPr lang="ru-RU" b="1">
                <a:solidFill>
                  <a:srgbClr val="A50021"/>
                </a:solidFill>
              </a:rPr>
              <a:t>1941- 1958 г. Депутат Верховного Совета СССР. </a:t>
            </a:r>
          </a:p>
        </p:txBody>
      </p:sp>
      <p:pic>
        <p:nvPicPr>
          <p:cNvPr id="271370" name="Picture 10" descr="P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74813"/>
            <a:ext cx="5976938" cy="492760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2843213" y="1895475"/>
            <a:ext cx="6143625" cy="421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27 октября 1957  обвинён в проведении линии "на ликвидацию руководства и контроля над армией и флотом со стороны партии, её ЦК и правительства« и  снят со всех постов. </a:t>
            </a:r>
          </a:p>
          <a:p>
            <a:endParaRPr lang="ru-RU" b="1">
              <a:solidFill>
                <a:srgbClr val="A50021"/>
              </a:solidFill>
            </a:endParaRPr>
          </a:p>
          <a:p>
            <a:endParaRPr lang="ru-RU" b="1">
              <a:solidFill>
                <a:srgbClr val="A50021"/>
              </a:solidFill>
            </a:endParaRPr>
          </a:p>
          <a:p>
            <a:r>
              <a:rPr lang="ru-RU" b="1">
                <a:solidFill>
                  <a:srgbClr val="A50021"/>
                </a:solidFill>
              </a:rPr>
              <a:t>Поводом к отставке послужило предпринятое министром формирование частей спецназа для диверсионно-разведывательной деятельности. </a:t>
            </a:r>
          </a:p>
          <a:p>
            <a:endParaRPr lang="ru-RU" b="1">
              <a:solidFill>
                <a:srgbClr val="A50021"/>
              </a:solidFill>
            </a:endParaRPr>
          </a:p>
          <a:p>
            <a:endParaRPr lang="ru-RU" b="1">
              <a:solidFill>
                <a:srgbClr val="A50021"/>
              </a:solidFill>
            </a:endParaRPr>
          </a:p>
          <a:p>
            <a:r>
              <a:rPr lang="ru-RU" b="1">
                <a:solidFill>
                  <a:srgbClr val="A50021"/>
                </a:solidFill>
              </a:rPr>
              <a:t>Опала маршала продолжалась вплоть до падения Хрущёва. В 1965 г. Жукову разрешили присутствовать на торжественном заседании в честь 20-летия Победы </a:t>
            </a:r>
          </a:p>
        </p:txBody>
      </p:sp>
      <p:sp>
        <p:nvSpPr>
          <p:cNvPr id="273413" name="WordArt 5"/>
          <p:cNvSpPr>
            <a:spLocks noChangeArrowheads="1" noChangeShapeType="1" noTextEdit="1"/>
          </p:cNvSpPr>
          <p:nvPr/>
        </p:nvSpPr>
        <p:spPr bwMode="auto">
          <a:xfrm>
            <a:off x="268288" y="260350"/>
            <a:ext cx="86788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 Black"/>
              </a:rPr>
              <a:t>ОПАЛА МАРШАЛА</a:t>
            </a:r>
          </a:p>
        </p:txBody>
      </p:sp>
      <p:pic>
        <p:nvPicPr>
          <p:cNvPr id="273417" name="Picture 9" descr="jukov_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9138"/>
            <a:ext cx="2592388" cy="28797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3" name="AutoShape 9"/>
          <p:cNvSpPr>
            <a:spLocks noChangeArrowheads="1"/>
          </p:cNvSpPr>
          <p:nvPr/>
        </p:nvSpPr>
        <p:spPr bwMode="auto">
          <a:xfrm>
            <a:off x="5049838" y="3724275"/>
            <a:ext cx="3087687" cy="2636838"/>
          </a:xfrm>
          <a:prstGeom prst="plus">
            <a:avLst>
              <a:gd name="adj" fmla="val 987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2388" name="WordArt 4"/>
          <p:cNvSpPr>
            <a:spLocks noChangeArrowheads="1" noChangeShapeType="1" noTextEdit="1"/>
          </p:cNvSpPr>
          <p:nvPr/>
        </p:nvSpPr>
        <p:spPr bwMode="auto">
          <a:xfrm>
            <a:off x="1295400" y="333375"/>
            <a:ext cx="65532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Rounded MT Bold"/>
              </a:rPr>
              <a:t>ПОСЛЕДНИЕ ГОДЫ ЖИЗНИ 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4243388" y="1382713"/>
            <a:ext cx="4837112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35000"/>
              </a:lnSpc>
              <a:spcBef>
                <a:spcPct val="20000"/>
              </a:spcBef>
            </a:pPr>
            <a:r>
              <a:rPr lang="ru-RU" sz="2000" b="1" u="sng">
                <a:latin typeface="Times New Roman" pitchFamily="18" charset="0"/>
              </a:rPr>
              <a:t>С 1965г.</a:t>
            </a:r>
          </a:p>
          <a:p>
            <a:pPr algn="l">
              <a:lnSpc>
                <a:spcPct val="135000"/>
              </a:lnSpc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</a:rPr>
              <a:t>    Жуков живет в   деревне Сосновка. </a:t>
            </a:r>
          </a:p>
          <a:p>
            <a:pPr algn="l">
              <a:lnSpc>
                <a:spcPct val="135000"/>
              </a:lnSpc>
              <a:spcBef>
                <a:spcPct val="20000"/>
              </a:spcBef>
            </a:pPr>
            <a:r>
              <a:rPr lang="ru-RU" sz="2000" b="1" u="sng">
                <a:latin typeface="Times New Roman" pitchFamily="18" charset="0"/>
              </a:rPr>
              <a:t>1967г.</a:t>
            </a:r>
          </a:p>
          <a:p>
            <a:pPr algn="l">
              <a:lnSpc>
                <a:spcPct val="135000"/>
              </a:lnSpc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</a:rPr>
              <a:t>    Серьезно болен, лежит в госпитале.</a:t>
            </a:r>
          </a:p>
        </p:txBody>
      </p:sp>
      <p:pic>
        <p:nvPicPr>
          <p:cNvPr id="272391" name="Picture 7" descr="zhukov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3663950" cy="5113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5084763" y="3776663"/>
            <a:ext cx="3024187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92929"/>
                </a:solidFill>
              </a:rPr>
              <a:t>18 июня 1974 г.</a:t>
            </a:r>
          </a:p>
          <a:p>
            <a:pPr>
              <a:spcBef>
                <a:spcPct val="55000"/>
              </a:spcBef>
              <a:spcAft>
                <a:spcPct val="55000"/>
              </a:spcAft>
            </a:pPr>
            <a:r>
              <a:rPr lang="ru-RU" sz="2000" b="1">
                <a:solidFill>
                  <a:srgbClr val="292929"/>
                </a:solidFill>
                <a:latin typeface="Times New Roman" pitchFamily="18" charset="0"/>
              </a:rPr>
              <a:t>Георгий Константинович Жуков</a:t>
            </a:r>
          </a:p>
          <a:p>
            <a:r>
              <a:rPr lang="ru-RU" sz="2400" b="1">
                <a:solidFill>
                  <a:srgbClr val="292929"/>
                </a:solidFill>
              </a:rPr>
              <a:t> СКОНЧАЛСЯ </a:t>
            </a:r>
          </a:p>
          <a:p>
            <a:endParaRPr lang="ru-RU" sz="1000" b="1">
              <a:solidFill>
                <a:srgbClr val="292929"/>
              </a:solidFill>
            </a:endParaRPr>
          </a:p>
          <a:p>
            <a:r>
              <a:rPr lang="ru-RU" sz="2000" b="1">
                <a:solidFill>
                  <a:srgbClr val="292929"/>
                </a:solidFill>
                <a:latin typeface="Times New Roman" pitchFamily="18" charset="0"/>
              </a:rPr>
              <a:t>похоронен у Кремлёвской стены</a:t>
            </a:r>
            <a:endParaRPr lang="ru-RU" sz="2400" b="1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26" name="Group 18"/>
          <p:cNvGraphicFramePr>
            <a:graphicFrameLocks noGrp="1"/>
          </p:cNvGraphicFramePr>
          <p:nvPr/>
        </p:nvGraphicFramePr>
        <p:xfrm>
          <a:off x="1025525" y="1570038"/>
          <a:ext cx="7120255" cy="3720148"/>
        </p:xfrm>
        <a:graphic>
          <a:graphicData uri="http://schemas.openxmlformats.org/drawingml/2006/table">
            <a:tbl>
              <a:tblPr/>
              <a:tblGrid>
                <a:gridCol w="691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   </a:t>
                      </a:r>
                      <a:r>
                        <a:rPr kumimoji="0" lang="ru-RU" sz="186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1014" name="Picture 6" descr="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4386262" cy="5545137"/>
          </a:xfrm>
          <a:prstGeom prst="rect">
            <a:avLst/>
          </a:prstGeom>
          <a:noFill/>
        </p:spPr>
      </p:pic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4787900" y="2409825"/>
            <a:ext cx="4356100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>
                <a:solidFill>
                  <a:schemeClr val="bg1"/>
                </a:solidFill>
              </a:rPr>
              <a:t>В 1969 г. вышли в свет с большими сокращениями мемуары Г. К. Жукова . При жизни маршала их перевели на основные европейские языки.</a:t>
            </a:r>
            <a:r>
              <a:rPr lang="ru-RU">
                <a:solidFill>
                  <a:schemeClr val="bg1"/>
                </a:solidFill>
              </a:rPr>
              <a:t> </a:t>
            </a:r>
            <a:endParaRPr lang="ru-RU" sz="2400">
              <a:solidFill>
                <a:schemeClr val="bg1"/>
              </a:solidFill>
            </a:endParaRPr>
          </a:p>
          <a:p>
            <a:pPr algn="l"/>
            <a:endParaRPr lang="ru-RU" sz="2400">
              <a:solidFill>
                <a:schemeClr val="bg1"/>
              </a:solidFill>
            </a:endParaRPr>
          </a:p>
          <a:p>
            <a:pPr algn="l"/>
            <a:r>
              <a:rPr lang="ru-RU" sz="2400">
                <a:solidFill>
                  <a:schemeClr val="bg1"/>
                </a:solidFill>
              </a:rPr>
              <a:t>Книга выдержала двенадцать изданий. </a:t>
            </a:r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212725" y="188913"/>
            <a:ext cx="86566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rial Black" pitchFamily="34" charset="0"/>
              </a:rPr>
              <a:t>НАСЛЕДИЕ ПОЛКОВОДЦА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imgby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92150"/>
            <a:ext cx="4911725" cy="4824413"/>
          </a:xfrm>
          <a:prstGeom prst="rect">
            <a:avLst/>
          </a:prstGeom>
          <a:noFill/>
        </p:spPr>
      </p:pic>
      <p:sp>
        <p:nvSpPr>
          <p:cNvPr id="254979" name="WordArt 3"/>
          <p:cNvSpPr>
            <a:spLocks noChangeArrowheads="1" noChangeShapeType="1" noTextEdit="1"/>
          </p:cNvSpPr>
          <p:nvPr/>
        </p:nvSpPr>
        <p:spPr bwMode="auto">
          <a:xfrm>
            <a:off x="1116013" y="5876925"/>
            <a:ext cx="7559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памятник Г.К.Жукову при въезде на Красную площадь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6084888" y="6100763"/>
            <a:ext cx="2951162" cy="650875"/>
          </a:xfrm>
          <a:prstGeom prst="rect">
            <a:avLst/>
          </a:prstGeom>
          <a:solidFill>
            <a:schemeClr val="accent1">
              <a:alpha val="75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A50021"/>
                </a:solidFill>
              </a:rPr>
              <a:t>Государственный музей Г.К.Жукова</a:t>
            </a:r>
            <a:r>
              <a:rPr lang="ru-RU" b="1"/>
              <a:t> 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81050" y="188913"/>
            <a:ext cx="75819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600" b="1"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204807" name="WordArt 7"/>
          <p:cNvSpPr>
            <a:spLocks noChangeArrowheads="1" noChangeShapeType="1" noTextEdit="1"/>
          </p:cNvSpPr>
          <p:nvPr/>
        </p:nvSpPr>
        <p:spPr bwMode="auto">
          <a:xfrm>
            <a:off x="1204913" y="260350"/>
            <a:ext cx="6734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НА   РОДИНЕ   МАРШАЛА</a:t>
            </a:r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>
            <a:off x="8316913" y="6165850"/>
            <a:ext cx="654050" cy="530225"/>
          </a:xfrm>
          <a:prstGeom prst="verticalScrol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19" name="Group 19"/>
          <p:cNvGrpSpPr>
            <a:grpSpLocks/>
          </p:cNvGrpSpPr>
          <p:nvPr/>
        </p:nvGrpSpPr>
        <p:grpSpPr bwMode="auto">
          <a:xfrm>
            <a:off x="755650" y="1052513"/>
            <a:ext cx="6769100" cy="5113337"/>
            <a:chOff x="476" y="663"/>
            <a:chExt cx="4264" cy="3221"/>
          </a:xfrm>
        </p:grpSpPr>
        <p:sp>
          <p:nvSpPr>
            <p:cNvPr id="204811" name="AutoShape 11"/>
            <p:cNvSpPr>
              <a:spLocks noChangeArrowheads="1"/>
            </p:cNvSpPr>
            <p:nvPr/>
          </p:nvSpPr>
          <p:spPr bwMode="auto">
            <a:xfrm>
              <a:off x="476" y="663"/>
              <a:ext cx="4264" cy="3221"/>
            </a:xfrm>
            <a:prstGeom prst="verticalScroll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4812" name="Group 12"/>
            <p:cNvGrpSpPr>
              <a:grpSpLocks/>
            </p:cNvGrpSpPr>
            <p:nvPr/>
          </p:nvGrpSpPr>
          <p:grpSpPr bwMode="auto">
            <a:xfrm>
              <a:off x="1156" y="738"/>
              <a:ext cx="3266" cy="2899"/>
              <a:chOff x="1156" y="255"/>
              <a:chExt cx="3266" cy="3511"/>
            </a:xfrm>
          </p:grpSpPr>
          <p:sp>
            <p:nvSpPr>
              <p:cNvPr id="204813" name="Text Box 13"/>
              <p:cNvSpPr txBox="1">
                <a:spLocks noChangeArrowheads="1"/>
              </p:cNvSpPr>
              <p:nvPr/>
            </p:nvSpPr>
            <p:spPr bwMode="auto">
              <a:xfrm>
                <a:off x="1565" y="255"/>
                <a:ext cx="2857" cy="2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4814" name="Text Box 14"/>
              <p:cNvSpPr txBox="1">
                <a:spLocks noChangeArrowheads="1"/>
              </p:cNvSpPr>
              <p:nvPr/>
            </p:nvSpPr>
            <p:spPr bwMode="auto">
              <a:xfrm>
                <a:off x="1156" y="709"/>
                <a:ext cx="2949" cy="18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</a:pPr>
                <a:r>
                  <a:rPr lang="ru-RU" sz="32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19 ноября 1896 г.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</a:pPr>
                <a:r>
                  <a:rPr lang="ru-RU" sz="24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родился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</a:pPr>
                <a:r>
                  <a:rPr lang="ru-RU" sz="24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 деревне Стрелковка Калужской губернии</a:t>
                </a:r>
                <a:endParaRPr lang="ru-RU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</a:pPr>
                <a:r>
                  <a:rPr lang="ru-RU" sz="24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 </a:t>
                </a:r>
              </a:p>
              <a:p>
                <a:endParaRPr lang="ru-RU" sz="2400">
                  <a:solidFill>
                    <a:srgbClr val="A50021"/>
                  </a:solidFill>
                </a:endParaRPr>
              </a:p>
            </p:txBody>
          </p:sp>
          <p:sp>
            <p:nvSpPr>
              <p:cNvPr id="204815" name="Text Box 15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2359" cy="6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/>
                  <a:t>Адрес музея:</a:t>
                </a:r>
              </a:p>
              <a:p>
                <a:r>
                  <a:rPr lang="ru-RU"/>
                  <a:t>Калужская область , г.Жуков,</a:t>
                </a:r>
              </a:p>
              <a:p>
                <a:r>
                  <a:rPr lang="ru-RU"/>
                  <a:t> ул. Советская, 1</a:t>
                </a:r>
              </a:p>
            </p:txBody>
          </p:sp>
          <p:sp>
            <p:nvSpPr>
              <p:cNvPr id="204816" name="Text Box 16"/>
              <p:cNvSpPr txBox="1">
                <a:spLocks noChangeArrowheads="1"/>
              </p:cNvSpPr>
              <p:nvPr/>
            </p:nvSpPr>
            <p:spPr bwMode="auto">
              <a:xfrm>
                <a:off x="1429" y="1929"/>
                <a:ext cx="2449" cy="11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/>
                  <a:t>На родине маршала был открыт </a:t>
                </a:r>
              </a:p>
              <a:p>
                <a:r>
                  <a:rPr lang="ru-RU"/>
                  <a:t>5 мая 1995 года, в канун празднования 50-й годовщины Победы нашего народа в Великой Отечественной войне.</a:t>
                </a:r>
              </a:p>
            </p:txBody>
          </p:sp>
        </p:grpSp>
        <p:sp>
          <p:nvSpPr>
            <p:cNvPr id="2048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720" y="743"/>
              <a:ext cx="2320" cy="2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      СПРАВКА     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0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2205038"/>
            <a:ext cx="6875462" cy="33845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solidFill>
                  <a:srgbClr val="663300"/>
                </a:solidFill>
              </a:rPr>
              <a:t>19 ноября 1896 г</a:t>
            </a:r>
            <a:r>
              <a:rPr lang="ru-RU" sz="2000">
                <a:solidFill>
                  <a:srgbClr val="663300"/>
                </a:solidFill>
              </a:rPr>
              <a:t>.          родился в деревне Стрелковка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63300"/>
                </a:solidFill>
              </a:rPr>
              <a:t>                                      Калужской губернии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solidFill>
                  <a:srgbClr val="663300"/>
                </a:solidFill>
              </a:rPr>
              <a:t>июнь 1907г.</a:t>
            </a:r>
            <a:r>
              <a:rPr lang="ru-RU" sz="2000">
                <a:solidFill>
                  <a:srgbClr val="663300"/>
                </a:solidFill>
              </a:rPr>
              <a:t>                  уезжает в Москву к своему дяде-скорняку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63300"/>
                </a:solidFill>
              </a:rPr>
              <a:t>                                      Пилихину  М. А. и становится учеником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>
                <a:solidFill>
                  <a:srgbClr val="663300"/>
                </a:solidFill>
              </a:rPr>
              <a:t>1908</a:t>
            </a:r>
            <a:r>
              <a:rPr lang="ru-RU" sz="2000" u="sng">
                <a:solidFill>
                  <a:srgbClr val="663300"/>
                </a:solidFill>
              </a:rPr>
              <a:t>г.</a:t>
            </a:r>
            <a:r>
              <a:rPr lang="ru-RU" sz="2000">
                <a:solidFill>
                  <a:srgbClr val="663300"/>
                </a:solidFill>
              </a:rPr>
              <a:t>                            поступает на вечерние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63300"/>
                </a:solidFill>
              </a:rPr>
              <a:t>                                      общеобразовательные курсы и успешно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63300"/>
                </a:solidFill>
              </a:rPr>
              <a:t>                                      заканчивает их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solidFill>
                  <a:srgbClr val="663300"/>
                </a:solidFill>
              </a:rPr>
              <a:t>1911г. </a:t>
            </a:r>
            <a:r>
              <a:rPr lang="ru-RU" sz="2000">
                <a:solidFill>
                  <a:srgbClr val="663300"/>
                </a:solidFill>
              </a:rPr>
              <a:t>                           он кончает учиться и остается у дяди 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63300"/>
                </a:solidFill>
              </a:rPr>
              <a:t>                                      подмастерье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solidFill>
                  <a:srgbClr val="663300"/>
                </a:solidFill>
              </a:rPr>
              <a:t>август 1915г.</a:t>
            </a:r>
            <a:r>
              <a:rPr lang="ru-RU" sz="2000">
                <a:solidFill>
                  <a:srgbClr val="663300"/>
                </a:solidFill>
              </a:rPr>
              <a:t>                  досрочный призыв в армию</a:t>
            </a:r>
            <a:r>
              <a:rPr lang="ru-RU" sz="2000" u="sng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557213" y="188913"/>
            <a:ext cx="80279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3300"/>
                </a:solidFill>
                <a:latin typeface="Arial Black" pitchFamily="34" charset="0"/>
              </a:rPr>
              <a:t>БИОГРАФИЧЕСКАЯ СПРАВКА</a:t>
            </a:r>
          </a:p>
        </p:txBody>
      </p:sp>
      <p:pic>
        <p:nvPicPr>
          <p:cNvPr id="206856" name="Picture 8" descr="strel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76363"/>
            <a:ext cx="1843087" cy="4105275"/>
          </a:xfrm>
          <a:prstGeom prst="rect">
            <a:avLst/>
          </a:prstGeom>
          <a:solidFill>
            <a:schemeClr val="bg2"/>
          </a:solidFill>
          <a:ln w="2857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6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6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1295400" y="1196975"/>
            <a:ext cx="6551613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66"/>
                </a:solidFill>
              </a:rPr>
              <a:t>ДВАЖДЫ НАГРАЖДЁН ОРДЕНОМ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66"/>
                </a:solidFill>
              </a:rPr>
              <a:t>СВЯТОГО ГЕОРГИЯ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79388" y="122238"/>
            <a:ext cx="8713787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ПЕРВАЯ МИРОВАЯ ВОЙНА</a:t>
            </a:r>
          </a:p>
        </p:txBody>
      </p:sp>
      <p:sp>
        <p:nvSpPr>
          <p:cNvPr id="209926" name="WordArt 6"/>
          <p:cNvSpPr>
            <a:spLocks noChangeArrowheads="1" noChangeShapeType="1" noTextEdit="1"/>
          </p:cNvSpPr>
          <p:nvPr/>
        </p:nvSpPr>
        <p:spPr bwMode="auto">
          <a:xfrm>
            <a:off x="933450" y="6275388"/>
            <a:ext cx="72771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"/>
                <a:cs typeface="Arial"/>
              </a:rPr>
              <a:t>ВИЦЕ- УНТЕР- ОФИЦЕР ЖУКОВ  Г.К.</a:t>
            </a:r>
          </a:p>
        </p:txBody>
      </p:sp>
      <p:pic>
        <p:nvPicPr>
          <p:cNvPr id="209928" name="Picture 8" descr="Ph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349500"/>
            <a:ext cx="2497137" cy="3529013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09929" name="Picture 9" descr="1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68413"/>
            <a:ext cx="1428750" cy="4724400"/>
          </a:xfrm>
          <a:prstGeom prst="rect">
            <a:avLst/>
          </a:prstGeom>
          <a:noFill/>
        </p:spPr>
      </p:pic>
      <p:pic>
        <p:nvPicPr>
          <p:cNvPr id="209930" name="Picture 10" descr="1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96988"/>
            <a:ext cx="142875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/>
      <p:bldP spid="2099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jivopis_st590_raz_jap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981075"/>
            <a:ext cx="4319587" cy="296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63" name="WordArt 3"/>
          <p:cNvSpPr>
            <a:spLocks noChangeArrowheads="1" noChangeShapeType="1" noTextEdit="1"/>
          </p:cNvSpPr>
          <p:nvPr/>
        </p:nvSpPr>
        <p:spPr bwMode="auto">
          <a:xfrm>
            <a:off x="1401763" y="44450"/>
            <a:ext cx="6265862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ХАЛХИН-ГОЛ</a:t>
            </a:r>
          </a:p>
        </p:txBody>
      </p:sp>
      <p:pic>
        <p:nvPicPr>
          <p:cNvPr id="245764" name="Picture 4" descr="image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981075"/>
            <a:ext cx="4457700" cy="2952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65" name="Picture 5" descr="zvezda1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lum contrast="36000"/>
          </a:blip>
          <a:srcRect l="3726" r="-1065" b="2036"/>
          <a:stretch>
            <a:fillRect/>
          </a:stretch>
        </p:blipFill>
        <p:spPr>
          <a:xfrm>
            <a:off x="107950" y="4005263"/>
            <a:ext cx="1758950" cy="2781300"/>
          </a:xfrm>
          <a:ln w="28575">
            <a:solidFill>
              <a:srgbClr val="6699FF"/>
            </a:solidFill>
          </a:ln>
        </p:spPr>
      </p:pic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2051050" y="4365625"/>
            <a:ext cx="6913563" cy="222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Летом 1939г. войска под командованием комкора Жукова окружили и наголову разгромили главные силы 6-й японской армии на р. Халхин – Гол (Монголия), за что он был награжден первой Звездой Герой Советского Союза.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2249488"/>
            <a:ext cx="3816350" cy="46085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400" u="sng"/>
              <a:t>1941г</a:t>
            </a:r>
            <a:r>
              <a:rPr lang="ru-RU" sz="2400"/>
              <a:t>.-Генерал армии.</a:t>
            </a:r>
          </a:p>
          <a:p>
            <a:pPr algn="l">
              <a:lnSpc>
                <a:spcPct val="80000"/>
              </a:lnSpc>
            </a:pPr>
            <a:r>
              <a:rPr lang="ru-RU" sz="2400" u="sng"/>
              <a:t>1941г</a:t>
            </a:r>
            <a:r>
              <a:rPr lang="ru-RU" sz="2400"/>
              <a:t>.-разгромил фашистов под Москвой</a:t>
            </a:r>
          </a:p>
          <a:p>
            <a:pPr algn="l">
              <a:lnSpc>
                <a:spcPct val="80000"/>
              </a:lnSpc>
            </a:pPr>
            <a:r>
              <a:rPr lang="ru-RU" sz="2400" u="sng"/>
              <a:t>1943г</a:t>
            </a:r>
            <a:r>
              <a:rPr lang="ru-RU" sz="2400"/>
              <a:t>.-Маршал Советского Союза. </a:t>
            </a:r>
          </a:p>
          <a:p>
            <a:pPr algn="l">
              <a:lnSpc>
                <a:spcPct val="80000"/>
              </a:lnSpc>
            </a:pPr>
            <a:r>
              <a:rPr lang="ru-RU" sz="2400"/>
              <a:t>Дважды награжден орденом </a:t>
            </a:r>
            <a:r>
              <a:rPr lang="ru-RU" sz="2400" b="1">
                <a:hlinkClick r:id="rId2" action="ppaction://hlinksldjump"/>
              </a:rPr>
              <a:t>Победа</a:t>
            </a:r>
            <a:r>
              <a:rPr lang="ru-RU" sz="2400"/>
              <a:t>, а также орденом </a:t>
            </a:r>
          </a:p>
          <a:p>
            <a:pPr algn="l">
              <a:lnSpc>
                <a:spcPct val="80000"/>
              </a:lnSpc>
            </a:pPr>
            <a:r>
              <a:rPr lang="ru-RU" sz="2400"/>
              <a:t>Суворова </a:t>
            </a:r>
            <a:r>
              <a:rPr lang="en-US" sz="2400"/>
              <a:t>I </a:t>
            </a:r>
            <a:r>
              <a:rPr lang="ru-RU" sz="2400"/>
              <a:t>степени</a:t>
            </a:r>
            <a:r>
              <a:rPr lang="ru-RU" sz="2400">
                <a:hlinkClick r:id="rId3" action="ppaction://hlinksldjump"/>
              </a:rPr>
              <a:t>   </a:t>
            </a:r>
            <a:endParaRPr lang="ru-RU" sz="2400"/>
          </a:p>
        </p:txBody>
      </p:sp>
      <p:sp>
        <p:nvSpPr>
          <p:cNvPr id="119815" name="WordArt 7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4676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ВТОРАЯ МИРОВАЯ ВОЙНА</a:t>
            </a:r>
          </a:p>
        </p:txBody>
      </p:sp>
      <p:pic>
        <p:nvPicPr>
          <p:cNvPr id="119817" name="Picture 9" descr="jukov_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1268413"/>
            <a:ext cx="4298950" cy="5373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9818" name="AutoShape 10" descr="Папирус"/>
          <p:cNvSpPr>
            <a:spLocks noChangeArrowheads="1"/>
          </p:cNvSpPr>
          <p:nvPr/>
        </p:nvSpPr>
        <p:spPr bwMode="auto">
          <a:xfrm>
            <a:off x="8316913" y="6021388"/>
            <a:ext cx="654050" cy="530225"/>
          </a:xfrm>
          <a:prstGeom prst="verticalScroll">
            <a:avLst>
              <a:gd name="adj" fmla="val 12500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9832" name="Group 24"/>
          <p:cNvGrpSpPr>
            <a:grpSpLocks/>
          </p:cNvGrpSpPr>
          <p:nvPr/>
        </p:nvGrpSpPr>
        <p:grpSpPr bwMode="auto">
          <a:xfrm>
            <a:off x="790575" y="234950"/>
            <a:ext cx="7561263" cy="6388100"/>
            <a:chOff x="498" y="148"/>
            <a:chExt cx="4763" cy="4024"/>
          </a:xfrm>
        </p:grpSpPr>
        <p:sp>
          <p:nvSpPr>
            <p:cNvPr id="119826" name="AutoShape 18" descr="Папирус"/>
            <p:cNvSpPr>
              <a:spLocks noChangeArrowheads="1"/>
            </p:cNvSpPr>
            <p:nvPr/>
          </p:nvSpPr>
          <p:spPr bwMode="auto">
            <a:xfrm>
              <a:off x="498" y="148"/>
              <a:ext cx="4763" cy="4024"/>
            </a:xfrm>
            <a:prstGeom prst="verticalScroll">
              <a:avLst>
                <a:gd name="adj" fmla="val 1250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9827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" y="981"/>
              <a:ext cx="1967" cy="26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9828" name="Rectangle 20"/>
            <p:cNvSpPr>
              <a:spLocks noChangeArrowheads="1"/>
            </p:cNvSpPr>
            <p:nvPr/>
          </p:nvSpPr>
          <p:spPr bwMode="auto">
            <a:xfrm>
              <a:off x="3198" y="822"/>
              <a:ext cx="1316" cy="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ru-RU" sz="1600" b="1">
                  <a:solidFill>
                    <a:srgbClr val="A50021"/>
                  </a:solidFill>
                </a:rPr>
                <a:t>Учрежден 8 ноября 1943 года. Орден “Победа” является высшим военным орденом СССР. </a:t>
              </a:r>
            </a:p>
          </p:txBody>
        </p:sp>
        <p:sp>
          <p:nvSpPr>
            <p:cNvPr id="119829" name="Text Box 21"/>
            <p:cNvSpPr txBox="1">
              <a:spLocks noChangeArrowheads="1"/>
            </p:cNvSpPr>
            <p:nvPr/>
          </p:nvSpPr>
          <p:spPr bwMode="auto">
            <a:xfrm>
              <a:off x="1541" y="271"/>
              <a:ext cx="308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A50021"/>
                  </a:solidFill>
                </a:rPr>
                <a:t>ОРДЕН ПОБЕДЫ</a:t>
              </a:r>
            </a:p>
          </p:txBody>
        </p:sp>
        <p:sp>
          <p:nvSpPr>
            <p:cNvPr id="119830" name="Rectangle 22"/>
            <p:cNvSpPr>
              <a:spLocks noChangeArrowheads="1"/>
            </p:cNvSpPr>
            <p:nvPr/>
          </p:nvSpPr>
          <p:spPr bwMode="auto">
            <a:xfrm>
              <a:off x="3016" y="1797"/>
              <a:ext cx="1678" cy="2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A50021"/>
                  </a:solidFill>
                </a:rPr>
                <a:t>Жуков Г. К. – дважды кавалер этого ордена. Орденом №1 был награжден 10 апреля 1944 года за  Проскуровско – Черниговскую  операцию.  Вторым орденом был награжден  30 марта 1945г. за Висло – Одерскую операцию</a:t>
              </a:r>
              <a:r>
                <a:rPr lang="ru-RU" b="1">
                  <a:solidFill>
                    <a:srgbClr val="A50021"/>
                  </a:solidFill>
                </a:rPr>
                <a:t>.</a:t>
              </a:r>
              <a:r>
                <a:rPr lang="ru-RU">
                  <a:solidFill>
                    <a:srgbClr val="A50021"/>
                  </a:solidFill>
                </a:rPr>
                <a:t> 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9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9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8"/>
                  </p:tgtEl>
                </p:cond>
              </p:nextCondLst>
            </p:seq>
          </p:childTnLst>
        </p:cTn>
      </p:par>
    </p:tnLst>
    <p:bldLst>
      <p:bldP spid="1198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" y="1196975"/>
            <a:ext cx="2484438" cy="3455988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ru-RU" sz="2400" b="1" u="sng">
                <a:solidFill>
                  <a:srgbClr val="FF3300"/>
                </a:solidFill>
              </a:rPr>
              <a:t>1941г</a:t>
            </a:r>
            <a:r>
              <a:rPr lang="ru-RU" sz="2400" b="1">
                <a:solidFill>
                  <a:srgbClr val="FF3300"/>
                </a:solidFill>
              </a:rPr>
              <a:t>. руководит разгромом фашистов под Москвой, командует Западным фронтом.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46788" name="WordArt 4"/>
          <p:cNvSpPr>
            <a:spLocks noChangeArrowheads="1" noChangeShapeType="1" noTextEdit="1"/>
          </p:cNvSpPr>
          <p:nvPr/>
        </p:nvSpPr>
        <p:spPr bwMode="auto">
          <a:xfrm>
            <a:off x="827088" y="168275"/>
            <a:ext cx="75612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БИТВА ЗА МОСКВУ</a:t>
            </a:r>
          </a:p>
        </p:txBody>
      </p:sp>
      <p:graphicFrame>
        <p:nvGraphicFramePr>
          <p:cNvPr id="246789" name="Group 5"/>
          <p:cNvGraphicFramePr>
            <a:graphicFrameLocks noGrp="1"/>
          </p:cNvGraphicFramePr>
          <p:nvPr/>
        </p:nvGraphicFramePr>
        <p:xfrm>
          <a:off x="107950" y="6308725"/>
          <a:ext cx="2898775" cy="518160"/>
        </p:xfrm>
        <a:graphic>
          <a:graphicData uri="http://schemas.openxmlformats.org/drawingml/2006/table">
            <a:tbl>
              <a:tblPr/>
              <a:tblGrid>
                <a:gridCol w="28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ГЕОРГИЙ ЖУКОВ ВО ВРЕМЯ БИТВЫ ЗА МОСКВУ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6795" name="Picture 11" descr="ГЕОРГИЙ ЖУКОВ ВО ВРЕМЯ БИТВЫ ЗА МОСКВУ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652963"/>
            <a:ext cx="2286000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46799" name="Group 15"/>
          <p:cNvGrpSpPr>
            <a:grpSpLocks/>
          </p:cNvGrpSpPr>
          <p:nvPr/>
        </p:nvGrpSpPr>
        <p:grpSpPr bwMode="auto">
          <a:xfrm>
            <a:off x="3203575" y="876300"/>
            <a:ext cx="5724525" cy="5105400"/>
            <a:chOff x="1746" y="799"/>
            <a:chExt cx="3606" cy="3216"/>
          </a:xfrm>
        </p:grpSpPr>
        <p:pic>
          <p:nvPicPr>
            <p:cNvPr id="246796" name="Picture 12" descr="Photo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6" y="799"/>
              <a:ext cx="3606" cy="321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46798" name="Picture 14" descr="Photo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1292"/>
              <a:ext cx="1155" cy="1736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46800" name="AutoShape 16" descr="Папирус"/>
          <p:cNvSpPr>
            <a:spLocks noChangeArrowheads="1"/>
          </p:cNvSpPr>
          <p:nvPr/>
        </p:nvSpPr>
        <p:spPr bwMode="auto">
          <a:xfrm>
            <a:off x="8316913" y="6165850"/>
            <a:ext cx="654050" cy="530225"/>
          </a:xfrm>
          <a:prstGeom prst="verticalScroll">
            <a:avLst>
              <a:gd name="adj" fmla="val 12500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6806" name="Group 22"/>
          <p:cNvGrpSpPr>
            <a:grpSpLocks/>
          </p:cNvGrpSpPr>
          <p:nvPr/>
        </p:nvGrpSpPr>
        <p:grpSpPr bwMode="auto">
          <a:xfrm>
            <a:off x="790575" y="234950"/>
            <a:ext cx="7561263" cy="6388100"/>
            <a:chOff x="498" y="148"/>
            <a:chExt cx="4763" cy="4024"/>
          </a:xfrm>
        </p:grpSpPr>
        <p:sp>
          <p:nvSpPr>
            <p:cNvPr id="246802" name="AutoShape 18" descr="Папирус"/>
            <p:cNvSpPr>
              <a:spLocks noChangeArrowheads="1"/>
            </p:cNvSpPr>
            <p:nvPr/>
          </p:nvSpPr>
          <p:spPr bwMode="auto">
            <a:xfrm>
              <a:off x="498" y="148"/>
              <a:ext cx="4763" cy="4024"/>
            </a:xfrm>
            <a:prstGeom prst="verticalScroll">
              <a:avLst>
                <a:gd name="adj" fmla="val 1250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3" name="Rectangle 19"/>
            <p:cNvSpPr>
              <a:spLocks noChangeArrowheads="1"/>
            </p:cNvSpPr>
            <p:nvPr/>
          </p:nvSpPr>
          <p:spPr bwMode="auto">
            <a:xfrm>
              <a:off x="1075" y="1026"/>
              <a:ext cx="3610" cy="19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A50021"/>
                  </a:solidFill>
                </a:rPr>
                <a:t>21 октября 1941 года по указанию Сталина в газетах было опубликовано постановление Государственного Комитета обороны о назначении Жукова ответственным за оборону Москвы. В связи с возросшей опасностью столица объявлялась на осадном положении. В постановлении говорилось: "Настоящим объявляется, что оборона столицы на рубежах, отстоящих на 100—120 километров западнее Москвы, поручена командующему Западным фронтом генералу армии товарищу Жукову". </a:t>
              </a:r>
            </a:p>
          </p:txBody>
        </p:sp>
        <p:sp>
          <p:nvSpPr>
            <p:cNvPr id="246804" name="Rectangle 20"/>
            <p:cNvSpPr>
              <a:spLocks noChangeArrowheads="1"/>
            </p:cNvSpPr>
            <p:nvPr/>
          </p:nvSpPr>
          <p:spPr bwMode="auto">
            <a:xfrm>
              <a:off x="1565" y="210"/>
              <a:ext cx="3493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A50021"/>
                  </a:solidFill>
                  <a:latin typeface="Arial Black" pitchFamily="34" charset="0"/>
                </a:rPr>
                <a:t>БИТВА  ЗА МОСКВУ</a:t>
              </a:r>
            </a:p>
          </p:txBody>
        </p:sp>
        <p:pic>
          <p:nvPicPr>
            <p:cNvPr id="246805" name="Picture 21" descr="Photo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4" y="3022"/>
              <a:ext cx="1792" cy="1036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6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8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AutoShape 4"/>
          <p:cNvSpPr>
            <a:spLocks noChangeArrowheads="1"/>
          </p:cNvSpPr>
          <p:nvPr/>
        </p:nvSpPr>
        <p:spPr bwMode="auto">
          <a:xfrm>
            <a:off x="84138" y="4724400"/>
            <a:ext cx="8964612" cy="2039938"/>
          </a:xfrm>
          <a:prstGeom prst="roundRect">
            <a:avLst>
              <a:gd name="adj" fmla="val 16667"/>
            </a:avLst>
          </a:prstGeom>
          <a:solidFill>
            <a:schemeClr val="accent1">
              <a:alpha val="46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8834" name="WordArt 2"/>
          <p:cNvSpPr>
            <a:spLocks noChangeArrowheads="1" noChangeShapeType="1" noTextEdit="1"/>
          </p:cNvSpPr>
          <p:nvPr/>
        </p:nvSpPr>
        <p:spPr bwMode="auto">
          <a:xfrm>
            <a:off x="1042988" y="123825"/>
            <a:ext cx="7273925" cy="1001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БЛОКАДА ЛЕНИНГРАДА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288925" y="4732338"/>
            <a:ext cx="8642350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 b="1">
                <a:latin typeface="Monotype Corsiva" pitchFamily="66" charset="0"/>
              </a:rPr>
              <a:t>С сентября 1941 года Жуков командует войсками Ленинградского фронта и организует оборону Ленинграда. Также координирует действиями по прорыву блокады Ленинграда.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4" name="AutoShape 6"/>
          <p:cNvSpPr>
            <a:spLocks noChangeArrowheads="1"/>
          </p:cNvSpPr>
          <p:nvPr/>
        </p:nvSpPr>
        <p:spPr bwMode="auto">
          <a:xfrm>
            <a:off x="666750" y="5043488"/>
            <a:ext cx="7720013" cy="1720850"/>
          </a:xfrm>
          <a:prstGeom prst="roundRect">
            <a:avLst>
              <a:gd name="adj" fmla="val 16667"/>
            </a:avLst>
          </a:prstGeom>
          <a:solidFill>
            <a:schemeClr val="accent1">
              <a:alpha val="46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7810" name="WordArt 2"/>
          <p:cNvSpPr>
            <a:spLocks noChangeArrowheads="1" noChangeShapeType="1" noTextEdit="1"/>
          </p:cNvSpPr>
          <p:nvPr/>
        </p:nvSpPr>
        <p:spPr bwMode="auto">
          <a:xfrm>
            <a:off x="1116013" y="123825"/>
            <a:ext cx="7343775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"/>
                <a:cs typeface="Arial"/>
              </a:rPr>
              <a:t>СТАЛИНГРАДСКАЯ БИТВА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50838" y="5164138"/>
            <a:ext cx="8355012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В 1943 году удостоен звания Маршала Советского Союза за эффективные действия по координации фронтов во время Сталинградской битвы и прорыв блокады Ленинграда. </a:t>
            </a:r>
          </a:p>
        </p:txBody>
      </p:sp>
      <p:pic>
        <p:nvPicPr>
          <p:cNvPr id="247812" name="Picture 4">
            <a:hlinkClick r:id="" action="ppaction://noaction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36888" y="1498600"/>
            <a:ext cx="3068637" cy="3098800"/>
          </a:xfrm>
          <a:noFill/>
          <a:ln w="38100">
            <a:solidFill>
              <a:srgbClr val="A50021"/>
            </a:solidFill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</p:sld>
</file>

<file path=ppt/theme/theme1.xml><?xml version="1.0" encoding="utf-8"?>
<a:theme xmlns:a="http://schemas.openxmlformats.org/drawingml/2006/main" name="jukovgk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jukovgk</Template>
  <TotalTime>3</TotalTime>
  <Words>694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Arial Rounded MT Bold</vt:lpstr>
      <vt:lpstr>Garamond</vt:lpstr>
      <vt:lpstr>Monotype Corsiva</vt:lpstr>
      <vt:lpstr>Tahoma</vt:lpstr>
      <vt:lpstr>Times New Roman</vt:lpstr>
      <vt:lpstr>Verdana</vt:lpstr>
      <vt:lpstr>Wingdings</vt:lpstr>
      <vt:lpstr>jukovgk</vt:lpstr>
      <vt:lpstr>Течение</vt:lpstr>
      <vt:lpstr>Разрез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Larisa Okisheva</cp:lastModifiedBy>
  <cp:revision>4</cp:revision>
  <dcterms:created xsi:type="dcterms:W3CDTF">2012-02-14T03:17:30Z</dcterms:created>
  <dcterms:modified xsi:type="dcterms:W3CDTF">2020-01-24T06:44:46Z</dcterms:modified>
</cp:coreProperties>
</file>