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71" r:id="rId3"/>
    <p:sldId id="266" r:id="rId4"/>
    <p:sldId id="261" r:id="rId5"/>
    <p:sldId id="262" r:id="rId6"/>
    <p:sldId id="267" r:id="rId7"/>
    <p:sldId id="268" r:id="rId8"/>
    <p:sldId id="270" r:id="rId9"/>
    <p:sldId id="273" r:id="rId10"/>
    <p:sldId id="274" r:id="rId11"/>
    <p:sldId id="286" r:id="rId12"/>
    <p:sldId id="275" r:id="rId13"/>
    <p:sldId id="287" r:id="rId14"/>
    <p:sldId id="276" r:id="rId15"/>
    <p:sldId id="279" r:id="rId16"/>
    <p:sldId id="277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79" autoAdjust="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5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60ABB-F0AB-4B3F-BE48-5FC9AB702882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08C87-379D-4C44-935D-4D4247B100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08908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№4                                                                                   «Что вы знаете о составе минеральной воды?»                                               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CaCl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KCl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48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 каком веществе идёт речь?»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sz="3600" b="1" dirty="0" smtClean="0"/>
              <a:t>Химическое соединение, без которого невозможна жизнь растений, животных и человека</a:t>
            </a:r>
          </a:p>
          <a:p>
            <a:pPr lvl="0"/>
            <a:r>
              <a:rPr lang="ru-RU" sz="3600" b="1" dirty="0" smtClean="0"/>
              <a:t>Это вещество - символ гостеприимства и радушия русской нации</a:t>
            </a:r>
          </a:p>
          <a:p>
            <a:r>
              <a:rPr lang="ru-RU" sz="3600" b="1" dirty="0" smtClean="0"/>
              <a:t>Говорят, чтобы узнать человека, надо с ним пуд этого вещества съесть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 каком веществе идёт речь?»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Хлорид натрия</a:t>
            </a:r>
          </a:p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Поваренная соль</a:t>
            </a:r>
          </a:p>
          <a:p>
            <a:pPr algn="ctr"/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 →  Na</a:t>
            </a:r>
            <a:r>
              <a:rPr lang="en-US" sz="4800" b="1" baseline="300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4800" b="1" baseline="30000" dirty="0">
                <a:latin typeface="Times New Roman" pitchFamily="18" charset="0"/>
                <a:cs typeface="Times New Roman" pitchFamily="18" charset="0"/>
              </a:rPr>
              <a:t>−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Знаете ли вы, что…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Толщина пласта соли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городе                       Соль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Илецк превышает 1,5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Поваренной солью, извлеченной только из морской воды, можно было бы засыпать всю сушу Земного шара слоем 130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А для территории Европы этого количества хватило бы для слоя толщиной около 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км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Подведём итоги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Оцените свою работу на уроке.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Если сумма баллов, набранных за урок: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14 – 16 – «Ура! Я на вершине»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 – 13 – «До вершины еще один перевал»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– 10 – «До вершины еще долго, но  я на верном пути»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меньше 10 – «Накрыло лавиной, но мы не отступим»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§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400" b="1" smtClean="0">
                <a:latin typeface="Times New Roman" pitchFamily="18" charset="0"/>
                <a:cs typeface="Times New Roman" pitchFamily="18" charset="0"/>
              </a:rPr>
              <a:t>, №2; тест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Вашу поддержку и понимание!</a:t>
            </a:r>
            <a: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FFFF00"/>
                </a:solidFill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Удачи при восхождении к новым вершинам знаний!</a:t>
            </a:r>
          </a:p>
          <a:p>
            <a:endParaRPr lang="ru-RU" dirty="0"/>
          </a:p>
        </p:txBody>
      </p:sp>
      <p:pic>
        <p:nvPicPr>
          <p:cNvPr id="10" name="Picture 2" descr="C:\Users\User\Desktop\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08920"/>
            <a:ext cx="3888432" cy="31246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" name="Picture 3" descr="C:\Users\User\Desktop\8b388992f2e2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14"/>
          <a:stretch/>
        </p:blipFill>
        <p:spPr bwMode="auto">
          <a:xfrm>
            <a:off x="4283968" y="3068960"/>
            <a:ext cx="4070515" cy="3096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осталось время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Из перечня веществ выпишите формулы солей и составьте для них уравнения диссоциации: </a:t>
            </a:r>
            <a:r>
              <a:rPr lang="en-US" b="1" dirty="0" smtClean="0"/>
              <a:t>CO</a:t>
            </a:r>
            <a:r>
              <a:rPr lang="ru-RU" b="1" baseline="-25000" dirty="0" smtClean="0"/>
              <a:t>2</a:t>
            </a:r>
            <a:r>
              <a:rPr lang="ru-RU" b="1" dirty="0" smtClean="0"/>
              <a:t>, </a:t>
            </a:r>
            <a:r>
              <a:rPr lang="en-US" b="1" dirty="0" err="1" smtClean="0"/>
              <a:t>NaOH</a:t>
            </a:r>
            <a:r>
              <a:rPr lang="ru-RU" b="1" dirty="0" smtClean="0"/>
              <a:t>, </a:t>
            </a:r>
            <a:r>
              <a:rPr lang="en-US" b="1" dirty="0" err="1" smtClean="0"/>
              <a:t>KCl</a:t>
            </a:r>
            <a:r>
              <a:rPr lang="ru-RU" b="1" dirty="0" smtClean="0"/>
              <a:t>, </a:t>
            </a:r>
            <a:r>
              <a:rPr lang="en-US" b="1" dirty="0" smtClean="0"/>
              <a:t>H</a:t>
            </a:r>
            <a:r>
              <a:rPr lang="ru-RU" b="1" baseline="-25000" dirty="0" smtClean="0"/>
              <a:t>2</a:t>
            </a:r>
            <a:r>
              <a:rPr lang="en-US" b="1" dirty="0" smtClean="0"/>
              <a:t>SO</a:t>
            </a:r>
            <a:r>
              <a:rPr lang="ru-RU" b="1" baseline="-25000" dirty="0" smtClean="0"/>
              <a:t>4</a:t>
            </a:r>
            <a:r>
              <a:rPr lang="ru-RU" b="1" dirty="0" smtClean="0"/>
              <a:t>, </a:t>
            </a:r>
            <a:r>
              <a:rPr lang="en-US" b="1" dirty="0" smtClean="0"/>
              <a:t>Ca</a:t>
            </a:r>
            <a:r>
              <a:rPr lang="ru-RU" b="1" dirty="0" smtClean="0"/>
              <a:t>(</a:t>
            </a:r>
            <a:r>
              <a:rPr lang="en-US" b="1" dirty="0" smtClean="0"/>
              <a:t>NO</a:t>
            </a:r>
            <a:r>
              <a:rPr lang="ru-RU" b="1" baseline="-25000" dirty="0" smtClean="0"/>
              <a:t>3</a:t>
            </a:r>
            <a:r>
              <a:rPr lang="ru-RU" b="1" dirty="0" smtClean="0"/>
              <a:t>)</a:t>
            </a:r>
            <a:r>
              <a:rPr lang="ru-RU" b="1" baseline="-25000" dirty="0" smtClean="0"/>
              <a:t>2</a:t>
            </a:r>
            <a:r>
              <a:rPr lang="ru-RU" b="1" dirty="0" smtClean="0"/>
              <a:t>, </a:t>
            </a:r>
            <a:r>
              <a:rPr lang="en-US" b="1" dirty="0" err="1" smtClean="0"/>
              <a:t>MgO</a:t>
            </a:r>
            <a:r>
              <a:rPr lang="ru-RU" b="1" dirty="0" smtClean="0"/>
              <a:t>, </a:t>
            </a:r>
            <a:r>
              <a:rPr lang="en-US" b="1" dirty="0" smtClean="0"/>
              <a:t>Na</a:t>
            </a:r>
            <a:r>
              <a:rPr lang="ru-RU" b="1" baseline="-25000" dirty="0" smtClean="0"/>
              <a:t>2</a:t>
            </a:r>
            <a:r>
              <a:rPr lang="en-US" b="1" dirty="0" smtClean="0"/>
              <a:t>SO</a:t>
            </a:r>
            <a:r>
              <a:rPr lang="ru-RU" b="1" baseline="-25000" dirty="0" smtClean="0"/>
              <a:t>4</a:t>
            </a:r>
            <a:r>
              <a:rPr lang="ru-RU" b="1" dirty="0" smtClean="0"/>
              <a:t>, </a:t>
            </a:r>
            <a:r>
              <a:rPr lang="en-US" b="1" dirty="0" smtClean="0"/>
              <a:t>HNO</a:t>
            </a:r>
            <a:r>
              <a:rPr lang="ru-RU" b="1" baseline="-25000" dirty="0" smtClean="0"/>
              <a:t>3</a:t>
            </a:r>
            <a:r>
              <a:rPr lang="ru-RU" b="1" dirty="0" smtClean="0"/>
              <a:t>, </a:t>
            </a:r>
            <a:r>
              <a:rPr lang="en-US" b="1" dirty="0" smtClean="0"/>
              <a:t>Mg</a:t>
            </a:r>
            <a:r>
              <a:rPr lang="ru-RU" b="1" dirty="0" smtClean="0"/>
              <a:t>(</a:t>
            </a:r>
            <a:r>
              <a:rPr lang="en-US" b="1" dirty="0" smtClean="0"/>
              <a:t>NO</a:t>
            </a:r>
            <a:r>
              <a:rPr lang="ru-RU" b="1" baseline="-25000" dirty="0" smtClean="0"/>
              <a:t>3</a:t>
            </a:r>
            <a:r>
              <a:rPr lang="ru-RU" b="1" dirty="0" smtClean="0"/>
              <a:t>)</a:t>
            </a:r>
            <a:r>
              <a:rPr lang="ru-RU" b="1" baseline="-25000" dirty="0" smtClean="0"/>
              <a:t>2</a:t>
            </a:r>
            <a:r>
              <a:rPr lang="ru-RU" b="1" dirty="0" smtClean="0"/>
              <a:t>, </a:t>
            </a:r>
            <a:r>
              <a:rPr lang="en-US" b="1" dirty="0" smtClean="0"/>
              <a:t>Al</a:t>
            </a:r>
            <a:r>
              <a:rPr lang="ru-RU" b="1" baseline="-25000" dirty="0" smtClean="0"/>
              <a:t>2</a:t>
            </a:r>
            <a:r>
              <a:rPr lang="ru-RU" b="1" dirty="0" smtClean="0"/>
              <a:t>(</a:t>
            </a:r>
            <a:r>
              <a:rPr lang="en-US" b="1" dirty="0" smtClean="0"/>
              <a:t>SO</a:t>
            </a:r>
            <a:r>
              <a:rPr lang="ru-RU" b="1" baseline="-25000" dirty="0" smtClean="0"/>
              <a:t>4</a:t>
            </a:r>
            <a:r>
              <a:rPr lang="ru-RU" b="1" dirty="0" smtClean="0"/>
              <a:t>)</a:t>
            </a:r>
            <a:r>
              <a:rPr lang="ru-RU" b="1" baseline="-25000" dirty="0" smtClean="0"/>
              <a:t>3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Три пути ведут к знанию: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путь размышления – самый благородный,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путь подражания – 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самый легкий,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 путь опыта – 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это самый горький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Конфуций</a:t>
            </a:r>
          </a:p>
          <a:p>
            <a:endParaRPr lang="ru-RU" dirty="0"/>
          </a:p>
        </p:txBody>
      </p:sp>
      <p:pic>
        <p:nvPicPr>
          <p:cNvPr id="8" name="Picture 2" descr="I:\УчГода СЕРПУХОВ в работу\портреты видных людей +цитаты\конфуцийd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4038600" cy="44798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Задание №1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 smtClean="0"/>
              <a:t>Электролиты – это …</a:t>
            </a:r>
          </a:p>
          <a:p>
            <a:r>
              <a:rPr lang="ru-RU" sz="3600" b="1" dirty="0" err="1" smtClean="0"/>
              <a:t>Неэлектролиты</a:t>
            </a:r>
            <a:r>
              <a:rPr lang="ru-RU" sz="3600" b="1" dirty="0" smtClean="0"/>
              <a:t> – это…</a:t>
            </a:r>
          </a:p>
          <a:p>
            <a:r>
              <a:rPr lang="ru-RU" sz="3600" b="1" dirty="0" smtClean="0"/>
              <a:t> Углекислый газ  – это…</a:t>
            </a:r>
          </a:p>
          <a:p>
            <a:r>
              <a:rPr lang="ru-RU" sz="3600" b="1" dirty="0" smtClean="0"/>
              <a:t>Ионы – это …</a:t>
            </a:r>
          </a:p>
          <a:p>
            <a:r>
              <a:rPr lang="ru-RU" sz="3600" b="1" dirty="0" smtClean="0"/>
              <a:t>Катионы – это …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 smtClean="0"/>
              <a:t>Анионы – это … </a:t>
            </a:r>
          </a:p>
          <a:p>
            <a:r>
              <a:rPr lang="ru-RU" sz="3600" b="1" dirty="0" smtClean="0"/>
              <a:t>Электролитическая диссоциация – это …</a:t>
            </a:r>
          </a:p>
          <a:p>
            <a:r>
              <a:rPr lang="ru-RU" sz="3600" b="1" dirty="0" smtClean="0"/>
              <a:t> Кислоты – это …</a:t>
            </a:r>
          </a:p>
          <a:p>
            <a:r>
              <a:rPr lang="ru-RU" sz="3600" b="1" dirty="0" smtClean="0"/>
              <a:t>Основания –это …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Электролиты</a:t>
            </a:r>
          </a:p>
          <a:p>
            <a:pPr algn="ctr">
              <a:buNone/>
            </a:pPr>
            <a:endParaRPr lang="ru-RU" dirty="0"/>
          </a:p>
          <a:p>
            <a:pPr algn="ctr"/>
            <a:endParaRPr lang="ru-RU" dirty="0" smtClean="0"/>
          </a:p>
          <a:p>
            <a:pPr>
              <a:buNone/>
            </a:pPr>
            <a:r>
              <a:rPr lang="ru-RU" sz="4000" b="1" dirty="0" smtClean="0"/>
              <a:t>   кислоты        основания           ?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979712" y="2276872"/>
            <a:ext cx="2232248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211960" y="2276872"/>
            <a:ext cx="288032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211960" y="2276872"/>
            <a:ext cx="3096344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Электролиты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dirty="0"/>
          </a:p>
          <a:p>
            <a:pPr>
              <a:buNone/>
            </a:pPr>
            <a:r>
              <a:rPr lang="ru-RU" sz="4000" b="1" dirty="0" smtClean="0"/>
              <a:t>Кислоты</a:t>
            </a:r>
            <a:r>
              <a:rPr lang="ru-RU" sz="4800" b="1" dirty="0" smtClean="0"/>
              <a:t>   </a:t>
            </a:r>
            <a:r>
              <a:rPr lang="ru-RU" sz="4000" b="1" dirty="0" smtClean="0"/>
              <a:t> Основания            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Соли</a:t>
            </a:r>
            <a:endParaRPr lang="ru-RU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907704" y="2420888"/>
            <a:ext cx="2592288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427984" y="2420888"/>
            <a:ext cx="72008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99992" y="2420888"/>
            <a:ext cx="2880320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Диссоциация кислот, оснований, солей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Научиться составлять уравнения диссоциации солей</a:t>
            </a:r>
          </a:p>
          <a:p>
            <a:pPr>
              <a:buNone/>
            </a:pP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№2                                                      Работа по инструктивной карте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Соли – это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сложные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вещества, состоящие из ионов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металлов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кислотных остатков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CuSO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→ Cu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+ SO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2−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AlCl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→ Al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3+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+ 3Cl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−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Ca(NO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→ Ca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+ 2NO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baseline="30000" dirty="0" smtClean="0">
                <a:latin typeface="Times New Roman" pitchFamily="18" charset="0"/>
                <a:cs typeface="Times New Roman" pitchFamily="18" charset="0"/>
              </a:rPr>
              <a:t>−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 Соли – это электролиты, которые при диссоциации образуют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катионы металлов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анионы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кислотных остатков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447622_himiya-fo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№3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123728" y="2132856"/>
            <a:ext cx="5256584" cy="3993307"/>
          </a:xfrm>
        </p:spPr>
        <p:txBody>
          <a:bodyPr/>
          <a:lstStyle/>
          <a:p>
            <a:pPr algn="just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1) CaSO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4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+ SO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2−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2) FeCl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→  Fe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3+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3Cl</a:t>
            </a:r>
            <a:r>
              <a:rPr lang="en-US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−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3) 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 → 3Na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+ PO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3−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(N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2+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2NO</a:t>
            </a:r>
            <a:r>
              <a:rPr lang="en-US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−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461</Words>
  <Application>Microsoft Office PowerPoint</Application>
  <PresentationFormat>Экран (4:3)</PresentationFormat>
  <Paragraphs>86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Задание №1</vt:lpstr>
      <vt:lpstr>Презентация PowerPoint</vt:lpstr>
      <vt:lpstr>Презентация PowerPoint</vt:lpstr>
      <vt:lpstr>Тема урока </vt:lpstr>
      <vt:lpstr>Цель урока</vt:lpstr>
      <vt:lpstr>Задание №2                                                      Работа по инструктивной карте</vt:lpstr>
      <vt:lpstr>Задание №3</vt:lpstr>
      <vt:lpstr>Задание №4                                                                                   «Что вы знаете о составе минеральной воды?»                                                </vt:lpstr>
      <vt:lpstr>«О каком веществе идёт речь?»</vt:lpstr>
      <vt:lpstr>«О каком веществе идёт речь?»</vt:lpstr>
      <vt:lpstr>Знаете ли вы, что…</vt:lpstr>
      <vt:lpstr>Подведём итоги</vt:lpstr>
      <vt:lpstr>Домашнее задание</vt:lpstr>
      <vt:lpstr>Спасибо за Вашу поддержку и понимание! </vt:lpstr>
      <vt:lpstr>Если осталось время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user</cp:lastModifiedBy>
  <cp:revision>36</cp:revision>
  <dcterms:created xsi:type="dcterms:W3CDTF">2017-03-11T12:59:08Z</dcterms:created>
  <dcterms:modified xsi:type="dcterms:W3CDTF">2023-02-18T07:54:36Z</dcterms:modified>
</cp:coreProperties>
</file>