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embeddedFontLst>
    <p:embeddedFont>
      <p:font typeface="Arial Black"/>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9" roundtripDataSignature="AMtx7mjfbP0mVE7kmp4qrZpeirVLhxHl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rialBlack-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u.m.wikipedia.org/wiki/%D0%A4%D0%B8%D1%88%D0%B8%D0%BD%D0%B3" TargetMode="External"/><Relationship Id="rId3" Type="http://schemas.openxmlformats.org/officeDocument/2006/relationships/hyperlink" Target="https://ru.m.wikipedia.org/wiki/%D0%A1%D0%BE%D1%86%D0%B8%D0%B0%D0%BB%D1%8C%D0%BD%D0%B0%D1%8F_%D1%81%D0%B5%D1%82%D1%8C" TargetMode="External"/><Relationship Id="rId4" Type="http://schemas.openxmlformats.org/officeDocument/2006/relationships/hyperlink" Target="https://ru.m.wikipedia.org/wiki/%D0%90%D0%BD%D0%B3%D0%BB%D0%B8%D0%B9%D1%81%D0%BA%D0%B8%D0%B9_%D1%8F%D0%B7%D1%8B%D0%BA" TargetMode="External"/></Relationships>
</file>

<file path=ppt/notesSlides/_rels/notesSlide6.xml.rels><?xml version="1.0" encoding="UTF-8" standalone="yes"?><Relationships xmlns="http://schemas.openxmlformats.org/package/2006/relationships"><Relationship Id="rId20" Type="http://schemas.openxmlformats.org/officeDocument/2006/relationships/hyperlink" Target="https://fincult.info/article/fishing-chto-eto-takoe-i-kak-ot-nego-zashchititsya/" TargetMode="External"/><Relationship Id="rId11" Type="http://schemas.openxmlformats.org/officeDocument/2006/relationships/hyperlink" Target="https://fincult.info/services/grabli/servis-obyavleniy/vash-tovar-kupili-pereydite-po-ssylke/" TargetMode="External"/><Relationship Id="rId10" Type="http://schemas.openxmlformats.org/officeDocument/2006/relationships/hyperlink" Target="https://fincult.info/services/grabli/sayty/vvedite-rekvizity-bankovskoy-karty/" TargetMode="External"/><Relationship Id="rId13" Type="http://schemas.openxmlformats.org/officeDocument/2006/relationships/hyperlink" Target="https://fincult.info/services/grabli/sayty/zapolnite-opros-zaplatite-nalog-my-vernem/" TargetMode="External"/><Relationship Id="rId12" Type="http://schemas.openxmlformats.org/officeDocument/2006/relationships/hyperlink" Target="https://fincult.info/services/grabli/sayty/kupi-bilety-v-kino-na-etom-sayte-tam-dayut-skidku/" TargetMode="External"/><Relationship Id="rId1" Type="http://schemas.openxmlformats.org/officeDocument/2006/relationships/notesMaster" Target="../notesMasters/notesMaster1.xml"/><Relationship Id="rId2" Type="http://schemas.openxmlformats.org/officeDocument/2006/relationships/hyperlink" Target="https://fincult.info/services/grabli/beskontaktnaya-oplata/perevedite-dengi-na-bezopasnyy-schet-cherez-bankomat-my-prishlem-za-vami-taksi/" TargetMode="External"/><Relationship Id="rId3" Type="http://schemas.openxmlformats.org/officeDocument/2006/relationships/hyperlink" Target="https://fincult.info/services/grabli/sayty/podderzhite-razrabotku-vaktsiny-ot-koronavirusa/" TargetMode="External"/><Relationship Id="rId4" Type="http://schemas.openxmlformats.org/officeDocument/2006/relationships/hyperlink" Target="https://fincult.info/services/grabli/beskontaktnaya-oplata/otmenilsya-reys-iz-za-koronavirusa-my-vernem-dengi/" TargetMode="External"/><Relationship Id="rId9" Type="http://schemas.openxmlformats.org/officeDocument/2006/relationships/hyperlink" Target="https://fincult.info/article/kak-raspoznat-strakhovykh-moshennikov/" TargetMode="External"/><Relationship Id="rId15" Type="http://schemas.openxmlformats.org/officeDocument/2006/relationships/hyperlink" Target="https://fincult.info/article/fishing-chto-eto-takoe-i-kak-ot-nego-zashchititsya/" TargetMode="External"/><Relationship Id="rId14" Type="http://schemas.openxmlformats.org/officeDocument/2006/relationships/hyperlink" Target="https://fincult.info/services/grabli/sotsialnye-seti-i-messendzhery/vvedite-nomer-snils-i-poluchite-120-000-rubley-/" TargetMode="External"/><Relationship Id="rId17" Type="http://schemas.openxmlformats.org/officeDocument/2006/relationships/hyperlink" Target="https://fincult.info/services/grabli/beskontaktnaya-oplata/srochno-oplatite-strakhovku-chtoby-poluchit-kredit/" TargetMode="External"/><Relationship Id="rId16" Type="http://schemas.openxmlformats.org/officeDocument/2006/relationships/hyperlink" Target="https://fincult.info/services/grabli/beskontaktnaya-oplata/net-vremeni-obyasnyat-lichnye-sms-ot-moshennikov-s-prosboy-popolnit-schet/" TargetMode="External"/><Relationship Id="rId5" Type="http://schemas.openxmlformats.org/officeDocument/2006/relationships/hyperlink" Target="https://fincult.info/article/zvonyat-s-nomera-banka-i-prosyat-predostavit-konfidentsialnye-dannye-chto-delat/" TargetMode="External"/><Relationship Id="rId19" Type="http://schemas.openxmlformats.org/officeDocument/2006/relationships/hyperlink" Target="https://fincult.info/article/moshennichestvo-ot-imeni-bankov-gosudarstvennykh-uchrezhdeniy-ofitsialnykh-lits/" TargetMode="External"/><Relationship Id="rId6" Type="http://schemas.openxmlformats.org/officeDocument/2006/relationships/hyperlink" Target="https://fincult.info/services/grabli/sms/u-vas-dolg-po-zhkkh-zakroyte-nemedlenno/" TargetMode="External"/><Relationship Id="rId18" Type="http://schemas.openxmlformats.org/officeDocument/2006/relationships/hyperlink" Target="https://fincult.info/article/zachem-moshenniki-vydayut-sebya-za-yuristov/" TargetMode="External"/><Relationship Id="rId7" Type="http://schemas.openxmlformats.org/officeDocument/2006/relationships/hyperlink" Target="https://fincult.info/article/lzhebanki-kak-izbezhat-lovushki-moshennikov/" TargetMode="External"/><Relationship Id="rId8" Type="http://schemas.openxmlformats.org/officeDocument/2006/relationships/hyperlink" Target="https://fincult.info/article/kak-otlichit-chestnye-mfo-ot-moshennikov/"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sz="1200">
                <a:solidFill>
                  <a:schemeClr val="dk1"/>
                </a:solidFill>
                <a:latin typeface="Calibri"/>
                <a:ea typeface="Calibri"/>
                <a:cs typeface="Calibri"/>
                <a:sym typeface="Calibri"/>
              </a:rPr>
              <a:t>    ДЛЯ ПЕРЕХОДА НА СЛЕДУЮЩИЙ СЛАЙД НЕОБХОДИМО НАЖАТЬ ПРАВУЮ КНОПКУ МИШКИ /СТРЕЛКА  ПЕРЕХОДА НА КЛАВИАТУРЕ.</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Темой нашей сегодняшней встречи- Кибермошенничество.</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Информационные технологии плотно вошли в нашу жизнь: </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-Мы все чаще используем для оплаты товаров банковские карты, и иные электронные средства платежа, ведь это действительно удобно: нет нужды носить с собой крупные суммы денег, получать сдачу мелочью. </a:t>
            </a:r>
            <a:endParaRPr/>
          </a:p>
          <a:p>
            <a:pPr indent="-171450" lvl="0" marL="171450" rtl="0" algn="l">
              <a:spcBef>
                <a:spcPts val="0"/>
              </a:spcBef>
              <a:spcAft>
                <a:spcPts val="0"/>
              </a:spcAft>
              <a:buClr>
                <a:schemeClr val="dk1"/>
              </a:buClr>
              <a:buSzPts val="1200"/>
              <a:buFont typeface="Calibri"/>
              <a:buChar char="-"/>
            </a:pPr>
            <a:r>
              <a:rPr lang="ru-RU" sz="1200">
                <a:solidFill>
                  <a:schemeClr val="dk1"/>
                </a:solidFill>
                <a:latin typeface="Calibri"/>
                <a:ea typeface="Calibri"/>
                <a:cs typeface="Calibri"/>
                <a:sym typeface="Calibri"/>
              </a:rPr>
              <a:t>Мы все чаще предпочитаем онлайн покупки походам в магазины, в приоритете идет безналичный расчет.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ru-RU" sz="1200">
                <a:solidFill>
                  <a:schemeClr val="dk1"/>
                </a:solidFill>
                <a:latin typeface="Calibri"/>
                <a:ea typeface="Calibri"/>
                <a:cs typeface="Calibri"/>
                <a:sym typeface="Calibri"/>
              </a:rPr>
              <a:t>     Дистанционная работа, дистанционная учеба, онлайн шопинг, повсеместный безналичный расчет - это лишь небольшие изменения, отразившиеся на нашей жизни с учетом современной ситуации…</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ru-RU" sz="1200">
                <a:solidFill>
                  <a:schemeClr val="dk1"/>
                </a:solidFill>
                <a:latin typeface="Calibri"/>
                <a:ea typeface="Calibri"/>
                <a:cs typeface="Calibri"/>
                <a:sym typeface="Calibri"/>
              </a:rPr>
              <a:t>      Отсутствие необходимости держать в кармане или кошельке крупные суммы денег, а также возможность блокировать карту при ее утере, с одной стороны, внушает определенную уверенность в защищенности наших средств, а использование онлайн-переводов позволяет обезопасить себя от «карманников». </a:t>
            </a:r>
            <a:endParaRPr/>
          </a:p>
          <a:p>
            <a:pPr indent="0" lvl="0" marL="0" marR="0" rtl="0" algn="l">
              <a:lnSpc>
                <a:spcPct val="100000"/>
              </a:lnSpc>
              <a:spcBef>
                <a:spcPts val="0"/>
              </a:spcBef>
              <a:spcAft>
                <a:spcPts val="0"/>
              </a:spcAft>
              <a:buClr>
                <a:schemeClr val="dk1"/>
              </a:buClr>
              <a:buSzPts val="1200"/>
              <a:buFont typeface="Calibri"/>
              <a:buNone/>
            </a:pPr>
            <a:r>
              <a:rPr lang="ru-RU" sz="1200">
                <a:solidFill>
                  <a:schemeClr val="dk1"/>
                </a:solidFill>
                <a:latin typeface="Calibri"/>
                <a:ea typeface="Calibri"/>
                <a:cs typeface="Calibri"/>
                <a:sym typeface="Calibri"/>
              </a:rPr>
              <a:t>Однако необходимо не забывать, что получение физического доступа к пластиковой карте или к кошельку является далеко не единственным способом похищения ваших денежных средств. И важно знать, откуда может прийти опасность, чтобы сохранить наши средства.</a:t>
            </a:r>
            <a:endParaRPr/>
          </a:p>
          <a:p>
            <a:pPr indent="0" lvl="0" marL="0" rtl="0" algn="l">
              <a:spcBef>
                <a:spcPts val="0"/>
              </a:spcBef>
              <a:spcAft>
                <a:spcPts val="0"/>
              </a:spcAft>
              <a:buNone/>
            </a:pPr>
            <a:r>
              <a:t/>
            </a:r>
            <a:endParaRPr/>
          </a:p>
        </p:txBody>
      </p:sp>
      <p:sp>
        <p:nvSpPr>
          <p:cNvPr id="91" name="Google Shape;9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sz="1200">
                <a:solidFill>
                  <a:schemeClr val="dk1"/>
                </a:solidFill>
                <a:latin typeface="Calibri"/>
                <a:ea typeface="Calibri"/>
                <a:cs typeface="Calibri"/>
                <a:sym typeface="Calibri"/>
              </a:rPr>
              <a:t>Вам приходит СМС-сообщение о том, что вы нарушили режим самоизоляции и требуется оплатить штраф. Приводятся ссылки на постановление Правительства. В противном случае по факту правонарушения будет заведено уголовное дело.</a:t>
            </a:r>
            <a:endParaRPr/>
          </a:p>
          <a:p>
            <a:pPr indent="0" lvl="0" marL="0" rtl="0" algn="l">
              <a:spcBef>
                <a:spcPts val="0"/>
              </a:spcBef>
              <a:spcAft>
                <a:spcPts val="0"/>
              </a:spcAft>
              <a:buNone/>
            </a:pPr>
            <a:r>
              <a:rPr lang="ru-RU" sz="1200" u="sng">
                <a:solidFill>
                  <a:schemeClr val="dk1"/>
                </a:solidFill>
                <a:latin typeface="Calibri"/>
                <a:ea typeface="Calibri"/>
                <a:cs typeface="Calibri"/>
                <a:sym typeface="Calibri"/>
              </a:rPr>
              <a:t>Ваши действия:</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 Перешлете деньги по предоставленным реквизитам;</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 Обратитесь в полицию;</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 Удалите СМС-сообщение.</a:t>
            </a:r>
            <a:endParaRPr/>
          </a:p>
        </p:txBody>
      </p:sp>
      <p:sp>
        <p:nvSpPr>
          <p:cNvPr id="241" name="Google Shape;241;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58775" lvl="0" marL="0" rtl="0" algn="just">
              <a:spcBef>
                <a:spcPts val="0"/>
              </a:spcBef>
              <a:spcAft>
                <a:spcPts val="0"/>
              </a:spcAft>
              <a:buNone/>
            </a:pPr>
            <a:r>
              <a:rPr b="0" lang="ru-RU">
                <a:solidFill>
                  <a:srgbClr val="002060"/>
                </a:solidFill>
              </a:rPr>
              <a:t>Чтобы не дать мошенникам вас обокрасть, ни в коем случае не пересылайте незнакомцам деньги и не сообщайте полные реквизиты своей банковской карты.</a:t>
            </a:r>
            <a:endParaRPr/>
          </a:p>
          <a:p>
            <a:pPr indent="358775" lvl="0" marL="0" rtl="0" algn="just">
              <a:spcBef>
                <a:spcPts val="0"/>
              </a:spcBef>
              <a:spcAft>
                <a:spcPts val="0"/>
              </a:spcAft>
              <a:buNone/>
            </a:pPr>
            <a:r>
              <a:rPr b="0" lang="ru-RU">
                <a:solidFill>
                  <a:srgbClr val="002060"/>
                </a:solidFill>
              </a:rPr>
              <a:t>Составлять протоколы о правонарушении и назначать штрафы могут только сотрудники органов исполнительной власти, например полиции. </a:t>
            </a:r>
            <a:endParaRPr/>
          </a:p>
          <a:p>
            <a:pPr indent="358775" lvl="0" marL="0" rtl="0" algn="just">
              <a:spcBef>
                <a:spcPts val="0"/>
              </a:spcBef>
              <a:spcAft>
                <a:spcPts val="0"/>
              </a:spcAft>
              <a:buNone/>
            </a:pPr>
            <a:r>
              <a:rPr b="0" lang="ru-RU">
                <a:solidFill>
                  <a:srgbClr val="002060"/>
                </a:solidFill>
              </a:rPr>
              <a:t>При оплате штрафа следует всегда внимательно проверять реквизиты получателя. Им не может быть частное лицо. </a:t>
            </a:r>
            <a:endParaRPr/>
          </a:p>
          <a:p>
            <a:pPr indent="358775" lvl="0" marL="0" rtl="0" algn="just">
              <a:spcBef>
                <a:spcPts val="0"/>
              </a:spcBef>
              <a:spcAft>
                <a:spcPts val="0"/>
              </a:spcAft>
              <a:buNone/>
            </a:pPr>
            <a:r>
              <a:rPr b="0" lang="ru-RU">
                <a:solidFill>
                  <a:srgbClr val="002060"/>
                </a:solidFill>
              </a:rPr>
              <a:t>Если вы столкнулись с мошенничеством, звоните в полицию по номеру «02» со стационарного телефона или «102» с мобильного.</a:t>
            </a:r>
            <a:endParaRPr b="0" sz="1200">
              <a:solidFill>
                <a:schemeClr val="dk1"/>
              </a:solidFill>
              <a:latin typeface="Calibri"/>
              <a:ea typeface="Calibri"/>
              <a:cs typeface="Calibri"/>
              <a:sym typeface="Calibri"/>
            </a:endParaRPr>
          </a:p>
        </p:txBody>
      </p:sp>
      <p:sp>
        <p:nvSpPr>
          <p:cNvPr id="261" name="Google Shape;26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sz="1200">
                <a:solidFill>
                  <a:schemeClr val="dk1"/>
                </a:solidFill>
                <a:latin typeface="Calibri"/>
                <a:ea typeface="Calibri"/>
                <a:cs typeface="Calibri"/>
                <a:sym typeface="Calibri"/>
              </a:rPr>
              <a:t>Вы захотели новый телефон и решили подзаработать. Воспользовались предложением  работодателя быстро и легко получить деньги за несложные задания (зарегистрировались на сайте и начали работу). Для снятия заработанных денег вам потребовалось ввести свой номер телефона и активизировать ссылку, в пришедшем СМС -сообщении. </a:t>
            </a:r>
            <a:endParaRPr/>
          </a:p>
          <a:p>
            <a:pPr indent="0" lvl="0" marL="0" rtl="0" algn="l">
              <a:spcBef>
                <a:spcPts val="0"/>
              </a:spcBef>
              <a:spcAft>
                <a:spcPts val="0"/>
              </a:spcAft>
              <a:buNone/>
            </a:pPr>
            <a:r>
              <a:rPr b="0" lang="ru-RU" sz="1200" u="sng">
                <a:solidFill>
                  <a:schemeClr val="dk1"/>
                </a:solidFill>
                <a:latin typeface="Calibri"/>
                <a:ea typeface="Calibri"/>
                <a:cs typeface="Calibri"/>
                <a:sym typeface="Calibri"/>
              </a:rPr>
              <a:t>Как вы думаете, что произошло потом?</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-на ваш счет поступила заработанная сумма;</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-после активизации ссылки баланс Вашего телефона уменьшился на 300 рублей;</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-сумма заработанных денег удвоилась.</a:t>
            </a:r>
            <a:endParaRPr/>
          </a:p>
        </p:txBody>
      </p:sp>
      <p:sp>
        <p:nvSpPr>
          <p:cNvPr id="275" name="Google Shape;27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58775" lvl="0" marL="0" rtl="0" algn="just">
              <a:spcBef>
                <a:spcPts val="0"/>
              </a:spcBef>
              <a:spcAft>
                <a:spcPts val="0"/>
              </a:spcAft>
              <a:buNone/>
            </a:pPr>
            <a:r>
              <a:rPr b="0" lang="ru-RU">
                <a:solidFill>
                  <a:srgbClr val="002060"/>
                </a:solidFill>
              </a:rPr>
              <a:t>Мошенники часто заманивают в свои схемы «супервыгодными» предложениями. Человек выполняет несложные задания и думает, что получит за это денежное вознаграждение. </a:t>
            </a:r>
            <a:endParaRPr b="0">
              <a:solidFill>
                <a:srgbClr val="002060"/>
              </a:solidFill>
            </a:endParaRPr>
          </a:p>
          <a:p>
            <a:pPr indent="358775" lvl="0" marL="0" rtl="0" algn="just">
              <a:spcBef>
                <a:spcPts val="0"/>
              </a:spcBef>
              <a:spcAft>
                <a:spcPts val="0"/>
              </a:spcAft>
              <a:buNone/>
            </a:pPr>
            <a:r>
              <a:rPr b="0" lang="ru-RU">
                <a:solidFill>
                  <a:srgbClr val="002060"/>
                </a:solidFill>
              </a:rPr>
              <a:t>Но в его личном кабинете копятся баллы, как в онлайн-игре, а не рубли, и получить их он не сможет. </a:t>
            </a:r>
            <a:endParaRPr b="0">
              <a:solidFill>
                <a:srgbClr val="002060"/>
              </a:solidFill>
            </a:endParaRPr>
          </a:p>
          <a:p>
            <a:pPr indent="358775" lvl="0" marL="0" rtl="0" algn="just">
              <a:spcBef>
                <a:spcPts val="0"/>
              </a:spcBef>
              <a:spcAft>
                <a:spcPts val="0"/>
              </a:spcAft>
              <a:buNone/>
            </a:pPr>
            <a:r>
              <a:rPr b="0" lang="ru-RU">
                <a:solidFill>
                  <a:srgbClr val="002060"/>
                </a:solidFill>
              </a:rPr>
              <a:t>Аккаунт блокируют, когда человек пытается вывести свой «заработок». На прощание аферисты снимают деньги с баланса его мобильного телефона: присылают СМС со ссылкой, и если по ней перейти, человек невольно подтверждает списание</a:t>
            </a:r>
            <a:endParaRPr b="0"/>
          </a:p>
        </p:txBody>
      </p:sp>
      <p:sp>
        <p:nvSpPr>
          <p:cNvPr id="294" name="Google Shape;29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sz="1200">
                <a:solidFill>
                  <a:schemeClr val="dk1"/>
                </a:solidFill>
                <a:latin typeface="Calibri"/>
                <a:ea typeface="Calibri"/>
                <a:cs typeface="Calibri"/>
                <a:sym typeface="Calibri"/>
              </a:rPr>
              <a:t>Вам в ВКонтакте написала давняя знакомая. Сказала, что потеряла Ваш номер телефона и попросила его напомнить. Позже она предложила помочь принять СМС- сообщение, якобы  с кодом-подтверждения  покупки  и направить код ей, так как ее телефон разрядился.  </a:t>
            </a:r>
            <a:endParaRPr/>
          </a:p>
          <a:p>
            <a:pPr indent="0" lvl="0" marL="0" rtl="0" algn="l">
              <a:spcBef>
                <a:spcPts val="0"/>
              </a:spcBef>
              <a:spcAft>
                <a:spcPts val="0"/>
              </a:spcAft>
              <a:buNone/>
            </a:pPr>
            <a:r>
              <a:rPr lang="ru-RU" sz="1200" u="sng">
                <a:solidFill>
                  <a:schemeClr val="dk1"/>
                </a:solidFill>
                <a:latin typeface="Calibri"/>
                <a:ea typeface="Calibri"/>
                <a:cs typeface="Calibri"/>
                <a:sym typeface="Calibri"/>
              </a:rPr>
              <a:t>Ваши действия:</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-сообщите свой номер телефона и продиктуете код-подтверждения покупки;</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-позвоните знакомой, уточните информацию и перешлете код-подтверждения;</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-откажитесь от передачи  информации.</a:t>
            </a:r>
            <a:endParaRPr/>
          </a:p>
        </p:txBody>
      </p:sp>
      <p:sp>
        <p:nvSpPr>
          <p:cNvPr id="307" name="Google Shape;307;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58775" lvl="0" marL="0" rtl="0" algn="just">
              <a:lnSpc>
                <a:spcPct val="90000"/>
              </a:lnSpc>
              <a:spcBef>
                <a:spcPts val="0"/>
              </a:spcBef>
              <a:spcAft>
                <a:spcPts val="0"/>
              </a:spcAft>
              <a:buNone/>
            </a:pPr>
            <a:r>
              <a:rPr b="0" lang="ru-RU">
                <a:solidFill>
                  <a:srgbClr val="002060"/>
                </a:solidFill>
              </a:rPr>
              <a:t>Киберпреступники взламывают или копируют профиль человека в соцсети, а затем «стучатся» ко всем его знакомым из списка контактов.</a:t>
            </a:r>
            <a:endParaRPr b="0">
              <a:solidFill>
                <a:srgbClr val="002060"/>
              </a:solidFill>
            </a:endParaRPr>
          </a:p>
          <a:p>
            <a:pPr indent="358775" lvl="0" marL="0" rtl="0" algn="just">
              <a:lnSpc>
                <a:spcPct val="90000"/>
              </a:lnSpc>
              <a:spcBef>
                <a:spcPts val="0"/>
              </a:spcBef>
              <a:spcAft>
                <a:spcPts val="0"/>
              </a:spcAft>
              <a:buNone/>
            </a:pPr>
            <a:r>
              <a:rPr b="0" lang="ru-RU">
                <a:solidFill>
                  <a:srgbClr val="002060"/>
                </a:solidFill>
              </a:rPr>
              <a:t>Во первых, необходимо сообщить знакомому о возможном взломе или подделке его профиля. </a:t>
            </a:r>
            <a:endParaRPr b="0">
              <a:solidFill>
                <a:srgbClr val="002060"/>
              </a:solidFill>
            </a:endParaRPr>
          </a:p>
          <a:p>
            <a:pPr indent="358775" lvl="0" marL="0" rtl="0" algn="just">
              <a:lnSpc>
                <a:spcPct val="90000"/>
              </a:lnSpc>
              <a:spcBef>
                <a:spcPts val="0"/>
              </a:spcBef>
              <a:spcAft>
                <a:spcPts val="0"/>
              </a:spcAft>
              <a:buNone/>
            </a:pPr>
            <a:r>
              <a:rPr b="0" lang="ru-RU">
                <a:solidFill>
                  <a:srgbClr val="002060"/>
                </a:solidFill>
              </a:rPr>
              <a:t>Во вторых, нужно помнить твердо: никому и ни при каких условиях нельзя сообщать коды из СМС-сообщений, которые присылает банк. Тем более нельзя называть секретный CVC/CVV-код с обратной стороны карты.</a:t>
            </a:r>
            <a:endParaRPr b="0">
              <a:solidFill>
                <a:srgbClr val="002060"/>
              </a:solidFill>
            </a:endParaRPr>
          </a:p>
          <a:p>
            <a:pPr indent="358775" lvl="0" marL="0" rtl="0" algn="just">
              <a:lnSpc>
                <a:spcPct val="90000"/>
              </a:lnSpc>
              <a:spcBef>
                <a:spcPts val="0"/>
              </a:spcBef>
              <a:spcAft>
                <a:spcPts val="0"/>
              </a:spcAft>
              <a:buNone/>
            </a:pPr>
            <a:r>
              <a:rPr b="0" lang="ru-RU">
                <a:solidFill>
                  <a:srgbClr val="002060"/>
                </a:solidFill>
              </a:rPr>
              <a:t>В третьих, для покупок в интернете стоит использовать отдельную карту и не хранить на ней деньги — класть только ту сумму, которая необходима для покупки, прямо перед оплатой. </a:t>
            </a:r>
            <a:endParaRPr/>
          </a:p>
        </p:txBody>
      </p:sp>
      <p:sp>
        <p:nvSpPr>
          <p:cNvPr id="326" name="Google Shape;32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ru-RU" sz="1200">
                <a:solidFill>
                  <a:srgbClr val="FF5050"/>
                </a:solidFill>
                <a:latin typeface="Calibri"/>
                <a:ea typeface="Calibri"/>
                <a:cs typeface="Calibri"/>
                <a:sym typeface="Calibri"/>
              </a:rPr>
              <a:t>КАК ОБЕЗОПАСИТЬ  СЕБЯ ОТ СОЦИАЛЬНЫХ ИНЖЕНЕРОВ?</a:t>
            </a:r>
            <a:endParaRPr/>
          </a:p>
          <a:p>
            <a:pPr indent="0" lvl="0" marL="0" marR="0" rtl="0" algn="l">
              <a:lnSpc>
                <a:spcPct val="100000"/>
              </a:lnSpc>
              <a:spcBef>
                <a:spcPts val="0"/>
              </a:spcBef>
              <a:spcAft>
                <a:spcPts val="0"/>
              </a:spcAft>
              <a:buClr>
                <a:schemeClr val="lt1"/>
              </a:buClr>
              <a:buSzPts val="1200"/>
              <a:buFont typeface="Calibri"/>
              <a:buNone/>
            </a:pPr>
            <a:r>
              <a:rPr b="0" lang="ru-RU" sz="1200">
                <a:solidFill>
                  <a:schemeClr val="lt1"/>
                </a:solidFill>
              </a:rPr>
              <a:t>- Никому ни при каких обстоятельствах не сообщайте полные реквизиты банковской карты, включая трехзначный код с обратной стороны; а также ПИН-коды и пароли из СМС – сообщений от банка;</a:t>
            </a:r>
            <a:endParaRPr/>
          </a:p>
          <a:p>
            <a:pPr indent="0" lvl="0" marL="0" marR="0" rtl="0" algn="l">
              <a:lnSpc>
                <a:spcPct val="100000"/>
              </a:lnSpc>
              <a:spcBef>
                <a:spcPts val="0"/>
              </a:spcBef>
              <a:spcAft>
                <a:spcPts val="0"/>
              </a:spcAft>
              <a:buClr>
                <a:schemeClr val="lt1"/>
              </a:buClr>
              <a:buSzPts val="1200"/>
              <a:buFont typeface="Calibri"/>
              <a:buNone/>
            </a:pPr>
            <a:r>
              <a:rPr b="0" lang="ru-RU" sz="1200">
                <a:solidFill>
                  <a:schemeClr val="lt1"/>
                </a:solidFill>
              </a:rPr>
              <a:t>- Не переходите по сомнительным ссылкам из сообщений;</a:t>
            </a:r>
            <a:endParaRPr/>
          </a:p>
          <a:p>
            <a:pPr indent="0" lvl="0" marL="0" marR="0" rtl="0" algn="l">
              <a:lnSpc>
                <a:spcPct val="100000"/>
              </a:lnSpc>
              <a:spcBef>
                <a:spcPts val="0"/>
              </a:spcBef>
              <a:spcAft>
                <a:spcPts val="0"/>
              </a:spcAft>
              <a:buClr>
                <a:schemeClr val="lt1"/>
              </a:buClr>
              <a:buSzPts val="1200"/>
              <a:buFont typeface="Calibri"/>
              <a:buNone/>
            </a:pPr>
            <a:r>
              <a:rPr b="0" lang="ru-RU" sz="1200">
                <a:solidFill>
                  <a:schemeClr val="lt1"/>
                </a:solidFill>
              </a:rPr>
              <a:t>- Не храните много денег на карте, которой расплачиваетесь в интернете;</a:t>
            </a:r>
            <a:endParaRPr/>
          </a:p>
          <a:p>
            <a:pPr indent="0" lvl="0" marL="0" marR="0" rtl="0" algn="l">
              <a:lnSpc>
                <a:spcPct val="100000"/>
              </a:lnSpc>
              <a:spcBef>
                <a:spcPts val="0"/>
              </a:spcBef>
              <a:spcAft>
                <a:spcPts val="0"/>
              </a:spcAft>
              <a:buClr>
                <a:schemeClr val="lt1"/>
              </a:buClr>
              <a:buSzPts val="1200"/>
              <a:buFont typeface="Calibri"/>
              <a:buNone/>
            </a:pPr>
            <a:r>
              <a:rPr b="0" lang="ru-RU" sz="1200">
                <a:solidFill>
                  <a:schemeClr val="lt1"/>
                </a:solidFill>
              </a:rPr>
              <a:t>- Получив внезапный звонок из какой-либо финансовой организации со срочным вопросом или предложением, положите трубку и позвоните туда сами;</a:t>
            </a:r>
            <a:endParaRPr/>
          </a:p>
          <a:p>
            <a:pPr indent="0" lvl="0" marL="0" marR="0" rtl="0" algn="l">
              <a:lnSpc>
                <a:spcPct val="100000"/>
              </a:lnSpc>
              <a:spcBef>
                <a:spcPts val="0"/>
              </a:spcBef>
              <a:spcAft>
                <a:spcPts val="0"/>
              </a:spcAft>
              <a:buClr>
                <a:schemeClr val="lt1"/>
              </a:buClr>
              <a:buSzPts val="1200"/>
              <a:buFont typeface="Calibri"/>
              <a:buNone/>
            </a:pPr>
            <a:r>
              <a:rPr b="0" lang="ru-RU" sz="1200">
                <a:solidFill>
                  <a:schemeClr val="lt1"/>
                </a:solidFill>
              </a:rPr>
              <a:t>- Не соглашайтесь сходу ни на какие «заманчивые предложения».</a:t>
            </a:r>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chemeClr val="lt1"/>
              </a:solidFill>
            </a:endParaRPr>
          </a:p>
          <a:p>
            <a:pPr indent="0" lvl="0" marL="0" rtl="0" algn="l">
              <a:spcBef>
                <a:spcPts val="0"/>
              </a:spcBef>
              <a:spcAft>
                <a:spcPts val="0"/>
              </a:spcAft>
              <a:buNone/>
            </a:pPr>
            <a:r>
              <a:t/>
            </a:r>
            <a:endParaRPr b="1" sz="1200">
              <a:solidFill>
                <a:srgbClr val="FF5050"/>
              </a:solidFill>
              <a:latin typeface="Calibri"/>
              <a:ea typeface="Calibri"/>
              <a:cs typeface="Calibri"/>
              <a:sym typeface="Calibri"/>
            </a:endParaRPr>
          </a:p>
        </p:txBody>
      </p:sp>
      <p:sp>
        <p:nvSpPr>
          <p:cNvPr id="335" name="Google Shape;335;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sz="1200">
                <a:solidFill>
                  <a:schemeClr val="dk1"/>
                </a:solidFill>
                <a:latin typeface="Calibri"/>
                <a:ea typeface="Calibri"/>
                <a:cs typeface="Calibri"/>
                <a:sym typeface="Calibri"/>
              </a:rPr>
              <a:t>Еще одним распространенным видом киберпреступлений, который мы сегодня разберем, является мошенничество с банковскими картами. </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Наверняка, у многих из вас есть своя банковская карта куда приходит зарплата.</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По своей сути банковская карта – это ключ к вашему счету в банке. Спереди на ней указан ее номер, срок действия и имя владельца. Задняя сторона содержит код верификации CVV или CVC. Верификация – это по-простому подтверждение подлинности. </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На чипе и магнитной ленте карты записаны следующие данные - копия того, что указано на карте (ФИО, № карты, срок действия).</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Для того, чтобы банкомат понял, что перед ним оригинальная карта, а не записанная болванка, на ней присутствуют еще несколько элементов безопасности – это название банка-эмитента (который выпустил карту), логотип платежной системы (например, мастеркард, виза или мир) и его голограмма.</a:t>
            </a:r>
            <a:endParaRPr/>
          </a:p>
          <a:p>
            <a:pPr indent="0" lvl="0" marL="0" rtl="0" algn="l">
              <a:spcBef>
                <a:spcPts val="0"/>
              </a:spcBef>
              <a:spcAft>
                <a:spcPts val="0"/>
              </a:spcAft>
              <a:buNone/>
            </a:pPr>
            <a:r>
              <a:t/>
            </a:r>
            <a:endParaRPr/>
          </a:p>
        </p:txBody>
      </p:sp>
      <p:sp>
        <p:nvSpPr>
          <p:cNvPr id="363" name="Google Shape;363;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sz="1200">
                <a:solidFill>
                  <a:schemeClr val="dk1"/>
                </a:solidFill>
                <a:latin typeface="Calibri"/>
                <a:ea typeface="Calibri"/>
                <a:cs typeface="Calibri"/>
                <a:sym typeface="Calibri"/>
              </a:rPr>
              <a:t>В настоящее время все чаще можно видеть банковские карты, которые поддерживают бесконтактную технологию оплаты. </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Такие карты имеют значок на лицевой стороне, похожий на WiFi. </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Расплачиваясь за товар или услугу, карту можно не доставать из кармана или кошелька и не показывать продавцу. Есть один недостаток: карту могут украсть и ею пользоваться.</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Чтобы не было случайностей, и чтобы мошенники не могли воспользоваться всеми средствами на карте в случае ее кражи, необходимо установить суточный лимит, например, 1000 рублей. И обязательно подключить смс-уведомления!</a:t>
            </a:r>
            <a:endParaRPr/>
          </a:p>
          <a:p>
            <a:pPr indent="0" lvl="0" marL="0" rtl="0" algn="l">
              <a:spcBef>
                <a:spcPts val="0"/>
              </a:spcBef>
              <a:spcAft>
                <a:spcPts val="0"/>
              </a:spcAft>
              <a:buNone/>
            </a:pPr>
            <a:r>
              <a:t/>
            </a:r>
            <a:endParaRPr/>
          </a:p>
        </p:txBody>
      </p:sp>
      <p:sp>
        <p:nvSpPr>
          <p:cNvPr id="386" name="Google Shape;38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ru-RU" sz="1200">
                <a:solidFill>
                  <a:schemeClr val="dk1"/>
                </a:solidFill>
                <a:latin typeface="Calibri"/>
                <a:ea typeface="Calibri"/>
                <a:cs typeface="Calibri"/>
                <a:sym typeface="Calibri"/>
              </a:rPr>
              <a:t>Чтобы получить доступ к вашим данным мошенники устанавливают на банковских или POS-терминалах в торговых точках специальные устройства, которые считывают информацию с ваших карт. Эти устройства называются СКИММИРЫ – от английского слова «Быстро просматривать».</a:t>
            </a:r>
            <a:endParaRPr/>
          </a:p>
          <a:p>
            <a:pPr indent="0" lvl="0" marL="0" marR="0" rtl="0" algn="l">
              <a:lnSpc>
                <a:spcPct val="100000"/>
              </a:lnSpc>
              <a:spcBef>
                <a:spcPts val="0"/>
              </a:spcBef>
              <a:spcAft>
                <a:spcPts val="0"/>
              </a:spcAft>
              <a:buClr>
                <a:schemeClr val="dk1"/>
              </a:buClr>
              <a:buSzPts val="1200"/>
              <a:buFont typeface="Calibri"/>
              <a:buNone/>
            </a:pPr>
            <a:r>
              <a:rPr b="1" lang="ru-RU" sz="1200">
                <a:solidFill>
                  <a:schemeClr val="dk1"/>
                </a:solidFill>
                <a:latin typeface="Calibri"/>
                <a:ea typeface="Calibri"/>
                <a:cs typeface="Calibri"/>
                <a:sym typeface="Calibri"/>
              </a:rPr>
              <a:t>Скимминг</a:t>
            </a:r>
            <a:r>
              <a:rPr lang="ru-RU" sz="1200">
                <a:solidFill>
                  <a:schemeClr val="dk1"/>
                </a:solidFill>
                <a:latin typeface="Calibri"/>
                <a:ea typeface="Calibri"/>
                <a:cs typeface="Calibri"/>
                <a:sym typeface="Calibri"/>
              </a:rPr>
              <a:t> – вид мошенничества, при котором третьи лица завладевают электронными данными карты и PIN-кодом с помощью технических приборов, расположенных на банкомате (накладная клавиатура, накладка на картоприемник, видеокамеру над клавиатурой  и прочее).</a:t>
            </a:r>
            <a:endParaRPr/>
          </a:p>
          <a:p>
            <a:pPr indent="0" lvl="0" marL="0" marR="0" rtl="0" algn="l">
              <a:lnSpc>
                <a:spcPct val="100000"/>
              </a:lnSpc>
              <a:spcBef>
                <a:spcPts val="0"/>
              </a:spcBef>
              <a:spcAft>
                <a:spcPts val="0"/>
              </a:spcAft>
              <a:buClr>
                <a:schemeClr val="dk1"/>
              </a:buClr>
              <a:buSzPts val="1200"/>
              <a:buFont typeface="Calibri"/>
              <a:buNone/>
            </a:pPr>
            <a:r>
              <a:rPr lang="ru-RU" sz="1200">
                <a:solidFill>
                  <a:schemeClr val="dk1"/>
                </a:solidFill>
                <a:latin typeface="Calibri"/>
                <a:ea typeface="Calibri"/>
                <a:cs typeface="Calibri"/>
                <a:sym typeface="Calibri"/>
              </a:rPr>
              <a:t>Достаточно один раз воспользоваться таким банкоматом, и ваши деньги могут снять, перевести на несколько счетов и обналичить. </a:t>
            </a:r>
            <a:endParaRPr/>
          </a:p>
          <a:p>
            <a:pPr indent="0" lvl="0" marL="0" rtl="0" algn="l">
              <a:spcBef>
                <a:spcPts val="0"/>
              </a:spcBef>
              <a:spcAft>
                <a:spcPts val="0"/>
              </a:spcAft>
              <a:buNone/>
            </a:pPr>
            <a:r>
              <a:t/>
            </a:r>
            <a:endParaRPr/>
          </a:p>
        </p:txBody>
      </p:sp>
      <p:sp>
        <p:nvSpPr>
          <p:cNvPr id="409" name="Google Shape;409;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sz="1200">
                <a:solidFill>
                  <a:schemeClr val="dk1"/>
                </a:solidFill>
                <a:latin typeface="Calibri"/>
                <a:ea typeface="Calibri"/>
                <a:cs typeface="Calibri"/>
                <a:sym typeface="Calibri"/>
              </a:rPr>
              <a:t>     ДЛЯ ПЕРЕХОДА НА СЛЕДУЮЩИЙ СЛАЙД НЕОБХОДИМО НАЖАТЬ ПРАВУЮ КНОПКУ МИШКИ /СТРЕЛКА  ПЕРЕХОДА НА КЛАВИАТУРЕ.</a:t>
            </a:r>
            <a:endParaRPr/>
          </a:p>
        </p:txBody>
      </p:sp>
      <p:sp>
        <p:nvSpPr>
          <p:cNvPr id="98" name="Google Shape;9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ru-RU" sz="1200">
                <a:solidFill>
                  <a:schemeClr val="dk1"/>
                </a:solidFill>
                <a:latin typeface="Calibri"/>
                <a:ea typeface="Calibri"/>
                <a:cs typeface="Calibri"/>
                <a:sym typeface="Calibri"/>
              </a:rPr>
              <a:t>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 (нужны номер карты, имя владельца, срок действия карты и номер CVC или CVV на оборотной стороне карты).</a:t>
            </a:r>
            <a:endParaRPr/>
          </a:p>
          <a:p>
            <a:pPr indent="0" lvl="0" marL="0" rtl="0" algn="l">
              <a:spcBef>
                <a:spcPts val="0"/>
              </a:spcBef>
              <a:spcAft>
                <a:spcPts val="0"/>
              </a:spcAft>
              <a:buNone/>
            </a:pPr>
            <a:r>
              <a:t/>
            </a:r>
            <a:endParaRPr/>
          </a:p>
        </p:txBody>
      </p:sp>
      <p:sp>
        <p:nvSpPr>
          <p:cNvPr id="420" name="Google Shape;420;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sz="1200">
                <a:solidFill>
                  <a:schemeClr val="dk1"/>
                </a:solidFill>
                <a:latin typeface="Calibri"/>
                <a:ea typeface="Calibri"/>
                <a:cs typeface="Calibri"/>
                <a:sym typeface="Calibri"/>
              </a:rPr>
              <a:t>Как решить проблему?</a:t>
            </a:r>
            <a:endParaRPr/>
          </a:p>
          <a:p>
            <a:pPr indent="0" lvl="0" marL="0" marR="0" rtl="0" algn="l">
              <a:lnSpc>
                <a:spcPct val="100000"/>
              </a:lnSpc>
              <a:spcBef>
                <a:spcPts val="0"/>
              </a:spcBef>
              <a:spcAft>
                <a:spcPts val="0"/>
              </a:spcAft>
              <a:buClr>
                <a:schemeClr val="dk1"/>
              </a:buClr>
              <a:buSzPts val="1200"/>
              <a:buFont typeface="Calibri"/>
              <a:buNone/>
            </a:pPr>
            <a:r>
              <a:rPr b="0" lang="ru-RU" sz="1200">
                <a:solidFill>
                  <a:schemeClr val="dk1"/>
                </a:solidFill>
                <a:latin typeface="Calibri"/>
                <a:ea typeface="Calibri"/>
                <a:cs typeface="Calibri"/>
                <a:sym typeface="Calibri"/>
              </a:rPr>
              <a:t>-  </a:t>
            </a:r>
            <a:r>
              <a:rPr b="0" lang="ru-RU" sz="1200">
                <a:solidFill>
                  <a:srgbClr val="17375E"/>
                </a:solidFill>
              </a:rPr>
              <a:t>Используйте банковскую карту только в тех местах, которые заслуживают доверия;</a:t>
            </a:r>
            <a:endParaRPr/>
          </a:p>
          <a:p>
            <a:pPr indent="0" lvl="0" marL="0" marR="0" rtl="0" algn="l">
              <a:lnSpc>
                <a:spcPct val="100000"/>
              </a:lnSpc>
              <a:spcBef>
                <a:spcPts val="0"/>
              </a:spcBef>
              <a:spcAft>
                <a:spcPts val="0"/>
              </a:spcAft>
              <a:buClr>
                <a:srgbClr val="17375E"/>
              </a:buClr>
              <a:buSzPts val="1200"/>
              <a:buFont typeface="Calibri"/>
              <a:buNone/>
            </a:pPr>
            <a:r>
              <a:rPr b="0" lang="ru-RU" sz="1200">
                <a:solidFill>
                  <a:srgbClr val="17375E"/>
                </a:solidFill>
                <a:latin typeface="Calibri"/>
                <a:ea typeface="Calibri"/>
                <a:cs typeface="Calibri"/>
                <a:sym typeface="Calibri"/>
              </a:rPr>
              <a:t>-  </a:t>
            </a:r>
            <a:r>
              <a:rPr b="0" lang="ru-RU" sz="1200">
                <a:solidFill>
                  <a:srgbClr val="17375E"/>
                </a:solidFill>
              </a:rPr>
              <a:t>Осмотрите банкомат. На нем не должно быть посторонних предметов;</a:t>
            </a:r>
            <a:endParaRPr/>
          </a:p>
          <a:p>
            <a:pPr indent="0" lvl="0" marL="0" marR="0" rtl="0" algn="l">
              <a:lnSpc>
                <a:spcPct val="100000"/>
              </a:lnSpc>
              <a:spcBef>
                <a:spcPts val="0"/>
              </a:spcBef>
              <a:spcAft>
                <a:spcPts val="0"/>
              </a:spcAft>
              <a:buClr>
                <a:srgbClr val="17375E"/>
              </a:buClr>
              <a:buSzPts val="1200"/>
              <a:buFont typeface="Calibri"/>
              <a:buNone/>
            </a:pPr>
            <a:r>
              <a:rPr b="0" lang="ru-RU" sz="1200">
                <a:solidFill>
                  <a:srgbClr val="17375E"/>
                </a:solidFill>
              </a:rPr>
              <a:t>-  Осмотрите банкомат. На нем не должно быть посторонних предметов;</a:t>
            </a:r>
            <a:endParaRPr/>
          </a:p>
          <a:p>
            <a:pPr indent="-171450" lvl="0" marL="171450" marR="0" rtl="0" algn="l">
              <a:lnSpc>
                <a:spcPct val="100000"/>
              </a:lnSpc>
              <a:spcBef>
                <a:spcPts val="0"/>
              </a:spcBef>
              <a:spcAft>
                <a:spcPts val="0"/>
              </a:spcAft>
              <a:buClr>
                <a:srgbClr val="17375E"/>
              </a:buClr>
              <a:buSzPts val="1200"/>
              <a:buFont typeface="Calibri"/>
              <a:buChar char="-"/>
            </a:pPr>
            <a:r>
              <a:rPr b="0" lang="ru-RU" sz="1200">
                <a:solidFill>
                  <a:srgbClr val="17375E"/>
                </a:solidFill>
              </a:rPr>
              <a:t>Набирая ПИН-код, прикрывайте клавиатуру рукой;</a:t>
            </a:r>
            <a:endParaRPr/>
          </a:p>
          <a:p>
            <a:pPr indent="-171450" lvl="0" marL="171450" marR="0" rtl="0" algn="l">
              <a:lnSpc>
                <a:spcPct val="100000"/>
              </a:lnSpc>
              <a:spcBef>
                <a:spcPts val="0"/>
              </a:spcBef>
              <a:spcAft>
                <a:spcPts val="0"/>
              </a:spcAft>
              <a:buClr>
                <a:srgbClr val="17375E"/>
              </a:buClr>
              <a:buSzPts val="1200"/>
              <a:buFont typeface="Calibri"/>
              <a:buChar char="-"/>
            </a:pPr>
            <a:r>
              <a:rPr b="0" lang="ru-RU" sz="1200">
                <a:solidFill>
                  <a:srgbClr val="17375E"/>
                </a:solidFill>
              </a:rPr>
              <a:t>При наборе ПИН-кода вводимые цифры не должны отображаться (****);</a:t>
            </a:r>
            <a:endParaRPr/>
          </a:p>
          <a:p>
            <a:pPr indent="-171450" lvl="0" marL="171450" marR="0" rtl="0" algn="l">
              <a:lnSpc>
                <a:spcPct val="100000"/>
              </a:lnSpc>
              <a:spcBef>
                <a:spcPts val="0"/>
              </a:spcBef>
              <a:spcAft>
                <a:spcPts val="0"/>
              </a:spcAft>
              <a:buClr>
                <a:srgbClr val="17375E"/>
              </a:buClr>
              <a:buSzPts val="1200"/>
              <a:buFont typeface="Calibri"/>
              <a:buChar char="-"/>
            </a:pPr>
            <a:r>
              <a:rPr b="0" lang="ru-RU" sz="1200">
                <a:solidFill>
                  <a:srgbClr val="17375E"/>
                </a:solidFill>
              </a:rPr>
              <a:t>Не теряйте карту из виду (в магазине, кафе);</a:t>
            </a:r>
            <a:endParaRPr/>
          </a:p>
          <a:p>
            <a:pPr indent="-171450" lvl="0" marL="171450" marR="0" rtl="0" algn="l">
              <a:lnSpc>
                <a:spcPct val="100000"/>
              </a:lnSpc>
              <a:spcBef>
                <a:spcPts val="0"/>
              </a:spcBef>
              <a:spcAft>
                <a:spcPts val="0"/>
              </a:spcAft>
              <a:buClr>
                <a:srgbClr val="17375E"/>
              </a:buClr>
              <a:buSzPts val="1200"/>
              <a:buFont typeface="Calibri"/>
              <a:buChar char="-"/>
            </a:pPr>
            <a:r>
              <a:rPr b="0" lang="ru-RU" sz="1200">
                <a:solidFill>
                  <a:srgbClr val="17375E"/>
                </a:solidFill>
              </a:rPr>
              <a:t>Подключите мобильный банк и СМС-уведомления;</a:t>
            </a:r>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rgbClr val="17375E"/>
              </a:solidFill>
            </a:endParaRPr>
          </a:p>
          <a:p>
            <a:pPr indent="-95250" lvl="0" marL="171450" marR="0" rtl="0" algn="l">
              <a:lnSpc>
                <a:spcPct val="100000"/>
              </a:lnSpc>
              <a:spcBef>
                <a:spcPts val="0"/>
              </a:spcBef>
              <a:spcAft>
                <a:spcPts val="0"/>
              </a:spcAft>
              <a:buClr>
                <a:schemeClr val="dk1"/>
              </a:buClr>
              <a:buSzPts val="1200"/>
              <a:buFont typeface="Calibri"/>
              <a:buNone/>
            </a:pPr>
            <a:r>
              <a:t/>
            </a:r>
            <a:endParaRPr b="1" sz="1200">
              <a:solidFill>
                <a:srgbClr val="17375E"/>
              </a:solidFill>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rgbClr val="17375E"/>
              </a:solidFill>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rgbClr val="17375E"/>
              </a:solidFill>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432" name="Google Shape;43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sz="1200">
                <a:solidFill>
                  <a:schemeClr val="dk1"/>
                </a:solidFill>
                <a:latin typeface="Calibri"/>
                <a:ea typeface="Calibri"/>
                <a:cs typeface="Calibri"/>
                <a:sym typeface="Calibri"/>
              </a:rPr>
              <a:t>     ДЛЯ ПЕРЕХОДА НА СЛЕДУЮЩИЙ СЛАЙД НЕОБХОДИМО НАЖАТЬ ПРАВУЮ КНОПКУ МИШКИ /СТРЕЛКА  ПЕРЕХОДА НА КЛАВИАТУРЕ.</a:t>
            </a:r>
            <a:endParaRPr/>
          </a:p>
        </p:txBody>
      </p:sp>
      <p:sp>
        <p:nvSpPr>
          <p:cNvPr id="106" name="Google Shape;106;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sz="1200">
                <a:solidFill>
                  <a:schemeClr val="dk1"/>
                </a:solidFill>
                <a:latin typeface="Calibri"/>
                <a:ea typeface="Calibri"/>
                <a:cs typeface="Calibri"/>
                <a:sym typeface="Calibri"/>
              </a:rPr>
              <a:t>Итак, существует ряд мошеннических действий, с которыми может столкнуться каждый из нас, о них мы и поговорим сегодня, а также узнаем, как же защитить себя от кибермошенников, и что же делать, если мошенникам все же удалось украсть деньги.</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Цель нашей сегодняшней встречи – научиться распознавать мошенника, и понимать что делать, если Вас обманули.</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 Мы остановимся на основных видах финансового мошенничества:</a:t>
            </a:r>
            <a:endParaRPr/>
          </a:p>
          <a:p>
            <a:pPr indent="-171450" lvl="0" marL="171450" marR="0" rtl="0" algn="l">
              <a:lnSpc>
                <a:spcPct val="100000"/>
              </a:lnSpc>
              <a:spcBef>
                <a:spcPts val="0"/>
              </a:spcBef>
              <a:spcAft>
                <a:spcPts val="0"/>
              </a:spcAft>
              <a:buClr>
                <a:srgbClr val="FF0000"/>
              </a:buClr>
              <a:buSzPts val="1200"/>
              <a:buFont typeface="Calibri"/>
              <a:buChar char="-"/>
            </a:pPr>
            <a:r>
              <a:rPr b="1" lang="ru-RU" sz="1200" u="sng">
                <a:solidFill>
                  <a:srgbClr val="FF0000"/>
                </a:solidFill>
                <a:latin typeface="Calibri"/>
                <a:ea typeface="Calibri"/>
                <a:cs typeface="Calibri"/>
                <a:sym typeface="Calibri"/>
              </a:rPr>
              <a:t>Социальная инженЕрия -</a:t>
            </a:r>
            <a:r>
              <a:rPr b="0" lang="ru-RU">
                <a:solidFill>
                  <a:srgbClr val="17365D"/>
                </a:solidFill>
              </a:rPr>
              <a:t>это махинации, которые совершают специалисты с помощью манипуляции другими людьми с целью совершения незаконных действий или разглашения конфиденциальной информации. </a:t>
            </a:r>
            <a:endParaRPr/>
          </a:p>
          <a:p>
            <a:pPr indent="-171450" lvl="0" marL="171450" marR="0" rtl="0" algn="l">
              <a:lnSpc>
                <a:spcPct val="100000"/>
              </a:lnSpc>
              <a:spcBef>
                <a:spcPts val="0"/>
              </a:spcBef>
              <a:spcAft>
                <a:spcPts val="0"/>
              </a:spcAft>
              <a:buClr>
                <a:schemeClr val="dk1"/>
              </a:buClr>
              <a:buSzPts val="1200"/>
              <a:buFont typeface="Calibri"/>
              <a:buChar char="-"/>
            </a:pPr>
            <a:r>
              <a:rPr b="1" lang="ru-RU" sz="1200" u="sng">
                <a:solidFill>
                  <a:schemeClr val="dk1"/>
                </a:solidFill>
                <a:latin typeface="Calibri"/>
                <a:ea typeface="Calibri"/>
                <a:cs typeface="Calibri"/>
                <a:sym typeface="Calibri"/>
              </a:rPr>
              <a:t>Мошенничество с банковскими картами </a:t>
            </a:r>
            <a:r>
              <a:rPr b="0" lang="ru-RU" sz="1200" u="none">
                <a:solidFill>
                  <a:schemeClr val="dk1"/>
                </a:solidFill>
                <a:latin typeface="Calibri"/>
                <a:ea typeface="Calibri"/>
                <a:cs typeface="Calibri"/>
                <a:sym typeface="Calibri"/>
              </a:rPr>
              <a:t>-</a:t>
            </a:r>
            <a:r>
              <a:rPr b="0" lang="ru-RU">
                <a:solidFill>
                  <a:srgbClr val="17365D"/>
                </a:solidFill>
              </a:rPr>
              <a:t>это махинации, при которых третьи лица завладевают электронными данными карты и PIN-кодом  с помощью технических приборов.</a:t>
            </a:r>
            <a:endParaRPr/>
          </a:p>
          <a:p>
            <a:pPr indent="0" lvl="0" marL="0" rtl="0" algn="l">
              <a:spcBef>
                <a:spcPts val="0"/>
              </a:spcBef>
              <a:spcAft>
                <a:spcPts val="0"/>
              </a:spcAft>
              <a:buNone/>
            </a:pPr>
            <a:r>
              <a:rPr b="0" lang="ru-RU" sz="1200">
                <a:solidFill>
                  <a:srgbClr val="17365D"/>
                </a:solidFill>
                <a:latin typeface="Calibri"/>
                <a:ea typeface="Calibri"/>
                <a:cs typeface="Calibri"/>
                <a:sym typeface="Calibri"/>
              </a:rPr>
              <a:t>В этом разделе мы с вами еще рассмотрим мошенничество </a:t>
            </a:r>
            <a:r>
              <a:rPr b="1" lang="ru-RU" sz="1200">
                <a:solidFill>
                  <a:srgbClr val="17365D"/>
                </a:solidFill>
                <a:latin typeface="Calibri"/>
                <a:ea typeface="Calibri"/>
                <a:cs typeface="Calibri"/>
                <a:sym typeface="Calibri"/>
              </a:rPr>
              <a:t>при использовании бесконтактных банковских карт.</a:t>
            </a:r>
            <a:endParaRPr/>
          </a:p>
          <a:p>
            <a:pPr indent="-95250" lvl="0" marL="17145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16" name="Google Shape;11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ru-RU" sz="1200">
                <a:solidFill>
                  <a:schemeClr val="dk1"/>
                </a:solidFill>
                <a:latin typeface="Calibri"/>
                <a:ea typeface="Calibri"/>
                <a:cs typeface="Calibri"/>
                <a:sym typeface="Calibri"/>
              </a:rPr>
              <a:t>Остановимся более подробней на видах социальной инжен</a:t>
            </a:r>
            <a:r>
              <a:rPr b="1" lang="ru-RU" sz="2800">
                <a:solidFill>
                  <a:srgbClr val="FF0000"/>
                </a:solidFill>
                <a:latin typeface="Calibri"/>
                <a:ea typeface="Calibri"/>
                <a:cs typeface="Calibri"/>
                <a:sym typeface="Calibri"/>
              </a:rPr>
              <a:t>Е</a:t>
            </a:r>
            <a:r>
              <a:rPr lang="ru-RU" sz="1200">
                <a:solidFill>
                  <a:schemeClr val="dk1"/>
                </a:solidFill>
                <a:latin typeface="Calibri"/>
                <a:ea typeface="Calibri"/>
                <a:cs typeface="Calibri"/>
                <a:sym typeface="Calibri"/>
              </a:rPr>
              <a:t>рии.</a:t>
            </a:r>
            <a:endParaRPr/>
          </a:p>
          <a:p>
            <a:pPr indent="0" lvl="0" marL="0" rtl="0" algn="l">
              <a:lnSpc>
                <a:spcPct val="90000"/>
              </a:lnSpc>
              <a:spcBef>
                <a:spcPts val="0"/>
              </a:spcBef>
              <a:spcAft>
                <a:spcPts val="0"/>
              </a:spcAft>
              <a:buNone/>
            </a:pPr>
            <a:r>
              <a:rPr lang="ru-RU" sz="1200">
                <a:solidFill>
                  <a:schemeClr val="dk1"/>
                </a:solidFill>
                <a:latin typeface="Calibri"/>
                <a:ea typeface="Calibri"/>
                <a:cs typeface="Calibri"/>
                <a:sym typeface="Calibri"/>
              </a:rPr>
              <a:t>Скорее всего многие из вас сталкивались с таким мошенничеством:</a:t>
            </a:r>
            <a:endParaRPr/>
          </a:p>
          <a:p>
            <a:pPr indent="0" lvl="0" marL="0" marR="0" rtl="0" algn="l">
              <a:lnSpc>
                <a:spcPct val="90000"/>
              </a:lnSpc>
              <a:spcBef>
                <a:spcPts val="0"/>
              </a:spcBef>
              <a:spcAft>
                <a:spcPts val="0"/>
              </a:spcAft>
              <a:buClr>
                <a:schemeClr val="dk1"/>
              </a:buClr>
              <a:buSzPts val="1200"/>
              <a:buFont typeface="Calibri"/>
              <a:buNone/>
            </a:pPr>
            <a:r>
              <a:rPr b="1" lang="ru-RU" sz="1200">
                <a:solidFill>
                  <a:schemeClr val="dk1"/>
                </a:solidFill>
                <a:latin typeface="Calibri"/>
                <a:ea typeface="Calibri"/>
                <a:cs typeface="Calibri"/>
                <a:sym typeface="Calibri"/>
              </a:rPr>
              <a:t>SMS-мошенничество</a:t>
            </a:r>
            <a:r>
              <a:rPr lang="ru-RU" sz="1200">
                <a:solidFill>
                  <a:schemeClr val="dk1"/>
                </a:solidFill>
                <a:latin typeface="Calibri"/>
                <a:ea typeface="Calibri"/>
                <a:cs typeface="Calibri"/>
                <a:sym typeface="Calibri"/>
              </a:rPr>
              <a:t> – вид финансового мошенничества, при котором производится рассылка SMS-сообщений, содержащих ложную информацию и требующих совершить определенные финансовые операции.</a:t>
            </a:r>
            <a:endParaRPr/>
          </a:p>
          <a:p>
            <a:pPr indent="0" lvl="0" marL="0" marR="0" rtl="0" algn="l">
              <a:lnSpc>
                <a:spcPct val="90000"/>
              </a:lnSpc>
              <a:spcBef>
                <a:spcPts val="0"/>
              </a:spcBef>
              <a:spcAft>
                <a:spcPts val="0"/>
              </a:spcAft>
              <a:buClr>
                <a:schemeClr val="dk1"/>
              </a:buClr>
              <a:buSzPts val="1200"/>
              <a:buFont typeface="Calibri"/>
              <a:buNone/>
            </a:pPr>
            <a:r>
              <a:rPr b="1" lang="ru-RU" sz="1200">
                <a:solidFill>
                  <a:schemeClr val="dk1"/>
                </a:solidFill>
                <a:latin typeface="Calibri"/>
                <a:ea typeface="Calibri"/>
                <a:cs typeface="Calibri"/>
                <a:sym typeface="Calibri"/>
              </a:rPr>
              <a:t>Фишинг</a:t>
            </a:r>
            <a:r>
              <a:rPr lang="ru-RU" sz="1200">
                <a:solidFill>
                  <a:schemeClr val="dk1"/>
                </a:solidFill>
                <a:latin typeface="Calibri"/>
                <a:ea typeface="Calibri"/>
                <a:cs typeface="Calibri"/>
                <a:sym typeface="Calibri"/>
              </a:rPr>
              <a:t> – вид Интернет-мошенничества, при котором от имени общеизвестных компаний жертве направляются письма по электронной почте с предложением перейти на  сайт компании, который внешне почти не отличим от оригинального сайта настоящей компании. На ложной странице сайта пользователю предлагается оставить свои платежные реквизиты, которые, в случае их введения, в дальнейшем используются мошенниками. Мошенничество обычно можно распознать по адресной строке, электронный адрес в которой не соответствует официальному электронному адресу компании.</a:t>
            </a:r>
            <a:endParaRPr/>
          </a:p>
          <a:p>
            <a:pPr indent="0" lvl="0" marL="0" marR="0" rtl="0" algn="l">
              <a:lnSpc>
                <a:spcPct val="90000"/>
              </a:lnSpc>
              <a:spcBef>
                <a:spcPts val="0"/>
              </a:spcBef>
              <a:spcAft>
                <a:spcPts val="0"/>
              </a:spcAft>
              <a:buClr>
                <a:schemeClr val="dk1"/>
              </a:buClr>
              <a:buSzPts val="1200"/>
              <a:buFont typeface="Calibri"/>
              <a:buNone/>
            </a:pPr>
            <a:r>
              <a:rPr b="1" lang="ru-RU" sz="1200">
                <a:solidFill>
                  <a:schemeClr val="dk1"/>
                </a:solidFill>
                <a:latin typeface="Calibri"/>
                <a:ea typeface="Calibri"/>
                <a:cs typeface="Calibri"/>
                <a:sym typeface="Calibri"/>
              </a:rPr>
              <a:t>Фарминг</a:t>
            </a:r>
            <a:r>
              <a:rPr lang="ru-RU" sz="1200">
                <a:solidFill>
                  <a:schemeClr val="dk1"/>
                </a:solidFill>
                <a:latin typeface="Calibri"/>
                <a:ea typeface="Calibri"/>
                <a:cs typeface="Calibri"/>
                <a:sym typeface="Calibri"/>
              </a:rPr>
              <a:t> – вид Интернет-мошенничества, при котором с помощью специальных вредоносных программ пользователь  скрытно перенаправляется на сайт-клон общеизвестной компании, который внешне почти не отличим от оригинального сайта настоящей компании. На ложной странице сайта пользователю предлагается оставить свои платежные реквизиты, которые, в случае их введения, в дальнейшем используются мошенниками. Каких-либо особых отличий поддельного сайта от настоящего визуальными средствами обычно обнаружить невозможно.</a:t>
            </a:r>
            <a:endParaRPr/>
          </a:p>
          <a:p>
            <a:pPr indent="0" lvl="0" marL="0" rtl="0" algn="l">
              <a:spcBef>
                <a:spcPts val="0"/>
              </a:spcBef>
              <a:spcAft>
                <a:spcPts val="0"/>
              </a:spcAft>
              <a:buNone/>
            </a:pPr>
            <a:r>
              <a:rPr i="1" lang="ru-RU" sz="1000">
                <a:solidFill>
                  <a:schemeClr val="dk1"/>
                </a:solidFill>
                <a:latin typeface="Calibri"/>
                <a:ea typeface="Calibri"/>
                <a:cs typeface="Calibri"/>
                <a:sym typeface="Calibri"/>
              </a:rPr>
              <a:t>       </a:t>
            </a:r>
            <a:r>
              <a:rPr i="1" lang="ru-RU" sz="1000">
                <a:solidFill>
                  <a:srgbClr val="244061"/>
                </a:solidFill>
                <a:latin typeface="Calibri"/>
                <a:ea typeface="Calibri"/>
                <a:cs typeface="Calibri"/>
                <a:sym typeface="Calibri"/>
              </a:rPr>
              <a:t>В классическом </a:t>
            </a:r>
            <a:r>
              <a:rPr i="1" lang="ru-RU" sz="1000" u="sng" strike="noStrike">
                <a:solidFill>
                  <a:srgbClr val="244061"/>
                </a:solidFill>
                <a:latin typeface="Calibri"/>
                <a:ea typeface="Calibri"/>
                <a:cs typeface="Calibri"/>
                <a:sym typeface="Calibri"/>
                <a:hlinkClick r:id="rId2">
                  <a:extLst>
                    <a:ext uri="{A12FA001-AC4F-418D-AE19-62706E023703}">
                      <ahyp:hlinkClr val="tx"/>
                    </a:ext>
                  </a:extLst>
                </a:hlinkClick>
              </a:rPr>
              <a:t>фишинге</a:t>
            </a:r>
            <a:r>
              <a:rPr i="1" lang="ru-RU" sz="1000">
                <a:solidFill>
                  <a:srgbClr val="244061"/>
                </a:solidFill>
                <a:latin typeface="Calibri"/>
                <a:ea typeface="Calibri"/>
                <a:cs typeface="Calibri"/>
                <a:sym typeface="Calibri"/>
              </a:rPr>
              <a:t> злоумышленник распространяет письма электронной почты среди пользователей </a:t>
            </a:r>
            <a:r>
              <a:rPr i="1" lang="ru-RU" sz="1000" u="sng" strike="noStrike">
                <a:solidFill>
                  <a:srgbClr val="244061"/>
                </a:solidFill>
                <a:latin typeface="Calibri"/>
                <a:ea typeface="Calibri"/>
                <a:cs typeface="Calibri"/>
                <a:sym typeface="Calibri"/>
                <a:hlinkClick r:id="rId3">
                  <a:extLst>
                    <a:ext uri="{A12FA001-AC4F-418D-AE19-62706E023703}">
                      <ahyp:hlinkClr val="tx"/>
                    </a:ext>
                  </a:extLst>
                </a:hlinkClick>
              </a:rPr>
              <a:t>социальных сетей</a:t>
            </a:r>
            <a:r>
              <a:rPr i="1" lang="ru-RU" sz="1000">
                <a:solidFill>
                  <a:srgbClr val="244061"/>
                </a:solidFill>
                <a:latin typeface="Calibri"/>
                <a:ea typeface="Calibri"/>
                <a:cs typeface="Calibri"/>
                <a:sym typeface="Calibri"/>
              </a:rPr>
              <a:t>, онлайн-банкинга, почтовых веб-сервисов, заманивая на поддельные сайты пользователей, ставших жертвой обмана, с целью получения их логинов и паролей. Многие пользователи, активно использующие современные веб-сервисы, не раз сталкивались с подобными случаями фишинга и проявляют осторожность к подозрительным сообщениям. В схеме классического фишинга основным «слабым» звеном, определяющим эффективность всей схемы, является зависимость от пользователя — поверит он фишеру или нет. При этом с течением времени повышается информированность пользователей о фишинговых атаках. Банки, социальные сети, прочие веб-службы предупреждают о разнообразных мошеннических приемах с использованием методов социальной инженерии. Все это снижает количество откликов в фишинговой схеме — все меньше пользователей удается завлечь обманным путём на поддельный сайт. Поэтому злоумышленники придумали механизм скрытого перенаправления пользователей на фишинговые сайты, получивший название фарминга («pharming» — производное от слов «phishing» и </a:t>
            </a:r>
            <a:r>
              <a:rPr i="1" lang="ru-RU" sz="1000" u="sng" strike="noStrike">
                <a:solidFill>
                  <a:srgbClr val="244061"/>
                </a:solidFill>
                <a:latin typeface="Calibri"/>
                <a:ea typeface="Calibri"/>
                <a:cs typeface="Calibri"/>
                <a:sym typeface="Calibri"/>
                <a:hlinkClick r:id="rId4">
                  <a:extLst>
                    <a:ext uri="{A12FA001-AC4F-418D-AE19-62706E023703}">
                      <ahyp:hlinkClr val="tx"/>
                    </a:ext>
                  </a:extLst>
                </a:hlinkClick>
              </a:rPr>
              <a:t>англ.</a:t>
            </a:r>
            <a:r>
              <a:rPr i="1" lang="ru-RU" sz="1000">
                <a:solidFill>
                  <a:srgbClr val="244061"/>
                </a:solidFill>
                <a:latin typeface="Calibri"/>
                <a:ea typeface="Calibri"/>
                <a:cs typeface="Calibri"/>
                <a:sym typeface="Calibri"/>
              </a:rPr>
              <a:t> «farming» — занятие сельским хозяйством, животноводством). Злоумышленник распространяет на компьютеры пользователей специальные вредоносные программы, которые после запуска на компьютере перенаправляют обращения к заданным сайтам на поддельные сайты. Таким образом, обеспечивается высокая скрытность атаки, а участие пользователя сведено к минимуму — достаточно дождаться, когда пользователь решит посетить интересующие злоумышленника сайты. Вредоносные программы, реализующие фарминг-атаку, используют два основных приема для скрытного перенаправления на поддельные сайты — манипулирование файлом HOSTS или изменением информации DNS.</a:t>
            </a:r>
            <a:endParaRPr/>
          </a:p>
          <a:p>
            <a:pPr indent="0" lvl="0" marL="0" rtl="0" algn="l">
              <a:spcBef>
                <a:spcPts val="0"/>
              </a:spcBef>
              <a:spcAft>
                <a:spcPts val="0"/>
              </a:spcAft>
              <a:buNone/>
            </a:pPr>
            <a:r>
              <a:rPr b="1" i="1" lang="ru-RU" sz="1200">
                <a:solidFill>
                  <a:schemeClr val="dk1"/>
                </a:solidFill>
                <a:latin typeface="Calibri"/>
                <a:ea typeface="Calibri"/>
                <a:cs typeface="Calibri"/>
                <a:sym typeface="Calibri"/>
              </a:rPr>
              <a:t>Способов абсолютной защиты от фарминг-атак не существует, поэтому необходимо использовать профилактические меры:</a:t>
            </a:r>
            <a:endParaRPr/>
          </a:p>
          <a:p>
            <a:pPr indent="0" lvl="0" marL="0" rtl="0" algn="l">
              <a:spcBef>
                <a:spcPts val="0"/>
              </a:spcBef>
              <a:spcAft>
                <a:spcPts val="0"/>
              </a:spcAft>
              <a:buNone/>
            </a:pPr>
            <a:r>
              <a:rPr b="1" i="1" lang="ru-RU" sz="1200">
                <a:solidFill>
                  <a:schemeClr val="dk1"/>
                </a:solidFill>
                <a:latin typeface="Calibri"/>
                <a:ea typeface="Calibri"/>
                <a:cs typeface="Calibri"/>
                <a:sym typeface="Calibri"/>
              </a:rPr>
              <a:t>Использовать и регулярно обновлять лицензионное антивирусное программное обеспечение.</a:t>
            </a:r>
            <a:endParaRPr/>
          </a:p>
          <a:p>
            <a:pPr indent="0" lvl="0" marL="0" rtl="0" algn="l">
              <a:spcBef>
                <a:spcPts val="0"/>
              </a:spcBef>
              <a:spcAft>
                <a:spcPts val="0"/>
              </a:spcAft>
              <a:buNone/>
            </a:pPr>
            <a:r>
              <a:rPr b="1" i="1" lang="ru-RU" sz="1200">
                <a:solidFill>
                  <a:schemeClr val="dk1"/>
                </a:solidFill>
                <a:latin typeface="Calibri"/>
                <a:ea typeface="Calibri"/>
                <a:cs typeface="Calibri"/>
                <a:sym typeface="Calibri"/>
              </a:rPr>
              <a:t>Использовать защиту электронного почтового ящика (отключить предварительный просмотр).</a:t>
            </a:r>
            <a:endParaRPr/>
          </a:p>
          <a:p>
            <a:pPr indent="0" lvl="0" marL="0" rtl="0" algn="l">
              <a:spcBef>
                <a:spcPts val="0"/>
              </a:spcBef>
              <a:spcAft>
                <a:spcPts val="0"/>
              </a:spcAft>
              <a:buNone/>
            </a:pPr>
            <a:r>
              <a:rPr b="1" i="1" lang="ru-RU" sz="1200">
                <a:solidFill>
                  <a:schemeClr val="dk1"/>
                </a:solidFill>
                <a:latin typeface="Calibri"/>
                <a:ea typeface="Calibri"/>
                <a:cs typeface="Calibri"/>
                <a:sym typeface="Calibri"/>
              </a:rPr>
              <a:t>Не открывать и не загружать вложения электронных писем от незнакомых и сомнительных адресатов.</a:t>
            </a:r>
            <a:endParaRPr/>
          </a:p>
          <a:p>
            <a:pPr indent="0" lvl="0" marL="0" rtl="0" algn="l">
              <a:spcBef>
                <a:spcPts val="0"/>
              </a:spcBef>
              <a:spcAft>
                <a:spcPts val="0"/>
              </a:spcAft>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b="1" i="1" lang="ru-RU" sz="1200">
                <a:solidFill>
                  <a:schemeClr val="dk1"/>
                </a:solidFill>
                <a:latin typeface="Calibri"/>
                <a:ea typeface="Calibri"/>
                <a:cs typeface="Calibri"/>
                <a:sym typeface="Calibri"/>
              </a:rPr>
              <a:t>Нигерийское письмо</a:t>
            </a:r>
            <a:r>
              <a:rPr i="1" lang="ru-RU" sz="1200">
                <a:solidFill>
                  <a:schemeClr val="dk1"/>
                </a:solidFill>
                <a:latin typeface="Calibri"/>
                <a:ea typeface="Calibri"/>
                <a:cs typeface="Calibri"/>
                <a:sym typeface="Calibri"/>
              </a:rPr>
              <a:t> – </a:t>
            </a:r>
            <a:r>
              <a:rPr i="0" lang="ru-RU" sz="1200">
                <a:solidFill>
                  <a:schemeClr val="dk1"/>
                </a:solidFill>
                <a:latin typeface="Calibri"/>
                <a:ea typeface="Calibri"/>
                <a:cs typeface="Calibri"/>
                <a:sym typeface="Calibri"/>
              </a:rPr>
              <a:t>распространенный вид мошенничества, который основан на массовой рассылке писем/ «писем счастья» (изначально в бумажной форме, затем в электронной) с обещаниями финансового характера (перечислить деньги, оставить наследство, совершить дарение) адресату с условием предварительного совершения определенных финансовых операций последним - буквально «мошенничество с предоплатой». Обещания финансового характера никогда не выполняются. Письма названы так потому, что особое распространение этот вид мошенничества получил в Нигерии.</a:t>
            </a:r>
            <a:endParaRPr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i="1" sz="1200">
              <a:solidFill>
                <a:schemeClr val="dk1"/>
              </a:solidFill>
              <a:latin typeface="Calibri"/>
              <a:ea typeface="Calibri"/>
              <a:cs typeface="Calibri"/>
              <a:sym typeface="Calibri"/>
            </a:endParaRPr>
          </a:p>
        </p:txBody>
      </p:sp>
      <p:sp>
        <p:nvSpPr>
          <p:cNvPr id="132" name="Google Shape;13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sz="1200">
                <a:solidFill>
                  <a:schemeClr val="dk1"/>
                </a:solidFill>
                <a:latin typeface="Calibri"/>
                <a:ea typeface="Calibri"/>
                <a:cs typeface="Calibri"/>
                <a:sym typeface="Calibri"/>
              </a:rPr>
              <a:t>В широком смысле социальные инженеры – это специалисты, которые умеют манипулировать другими людьми. Но обычно мы слышим о тех социальных инженерах, которые с помощью психологических приемов выманивают деньги или данные для доступа к чужому счету.</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Давайте разберем самые распространенные психологические уловки, которые используют мошенники</a:t>
            </a:r>
            <a:endParaRPr/>
          </a:p>
          <a:p>
            <a:pPr indent="0" lvl="0" marL="0" rtl="0" algn="l">
              <a:spcBef>
                <a:spcPts val="0"/>
              </a:spcBef>
              <a:spcAft>
                <a:spcPts val="0"/>
              </a:spcAft>
              <a:buNone/>
            </a:pPr>
            <a:r>
              <a:rPr b="1" lang="ru-RU" sz="1200">
                <a:solidFill>
                  <a:schemeClr val="dk1"/>
                </a:solidFill>
                <a:latin typeface="Calibri"/>
                <a:ea typeface="Calibri"/>
                <a:cs typeface="Calibri"/>
                <a:sym typeface="Calibri"/>
              </a:rPr>
              <a:t>Запугать потерей денег</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Вызвать страх – уже полдела для обманщика. Испуганный человек гораздо лучше поддается внушению. Например, мошенник звонит «из якобы службы безопасности банка» и сообщает, что по карте «прямо сейчас» проводится подозрительная операция.</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Растерянному «клиенту» предлагают срочно назвать трехзначный код с обратной стороны карты, чтобы отменить транзакцию. Или перевести деньги на некий «</a:t>
            </a:r>
            <a:r>
              <a:rPr lang="ru-RU" sz="1200" u="sng" strike="noStrike">
                <a:solidFill>
                  <a:schemeClr val="dk1"/>
                </a:solidFill>
                <a:latin typeface="Calibri"/>
                <a:ea typeface="Calibri"/>
                <a:cs typeface="Calibri"/>
                <a:sym typeface="Calibri"/>
                <a:hlinkClick r:id="rId2">
                  <a:extLst>
                    <a:ext uri="{A12FA001-AC4F-418D-AE19-62706E023703}">
                      <ahyp:hlinkClr val="tx"/>
                    </a:ext>
                  </a:extLst>
                </a:hlinkClick>
              </a:rPr>
              <a:t>безопасный счет</a:t>
            </a:r>
            <a:r>
              <a:rPr lang="ru-RU"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Если человек поддастся панике и выполнит инструкции «экспертов», то, не ведая того, он сам отправит все сбережения мошенникам.</a:t>
            </a:r>
            <a:endParaRPr/>
          </a:p>
          <a:p>
            <a:pPr indent="0" lvl="0" marL="0" rtl="0" algn="l">
              <a:spcBef>
                <a:spcPts val="0"/>
              </a:spcBef>
              <a:spcAft>
                <a:spcPts val="0"/>
              </a:spcAft>
              <a:buNone/>
            </a:pPr>
            <a:r>
              <a:rPr b="1" lang="ru-RU" sz="1200">
                <a:solidFill>
                  <a:schemeClr val="dk1"/>
                </a:solidFill>
                <a:latin typeface="Calibri"/>
                <a:ea typeface="Calibri"/>
                <a:cs typeface="Calibri"/>
                <a:sym typeface="Calibri"/>
              </a:rPr>
              <a:t>Использовать громкие информационные поводы</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Мошенники активизируются на фоне различных катастроф, стихийных бедствий и эпидемий. Например, во время пандемии коронавируса обманщики собирают деньги «на разработку вакцины» </a:t>
            </a:r>
            <a:r>
              <a:rPr lang="ru-RU" sz="1200" u="sng" strike="noStrike">
                <a:solidFill>
                  <a:schemeClr val="dk1"/>
                </a:solidFill>
                <a:latin typeface="Calibri"/>
                <a:ea typeface="Calibri"/>
                <a:cs typeface="Calibri"/>
                <a:sym typeface="Calibri"/>
                <a:hlinkClick r:id="rId3">
                  <a:extLst>
                    <a:ext uri="{A12FA001-AC4F-418D-AE19-62706E023703}">
                      <ahyp:hlinkClr val="tx"/>
                    </a:ext>
                  </a:extLst>
                </a:hlinkClick>
              </a:rPr>
              <a:t>под видом Всемирной организации здравоохранения</a:t>
            </a:r>
            <a:r>
              <a:rPr lang="ru-RU"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От имени авиакомпаний предлагают «</a:t>
            </a:r>
            <a:r>
              <a:rPr lang="ru-RU" sz="1200" u="sng" strike="noStrike">
                <a:solidFill>
                  <a:schemeClr val="dk1"/>
                </a:solidFill>
                <a:latin typeface="Calibri"/>
                <a:ea typeface="Calibri"/>
                <a:cs typeface="Calibri"/>
                <a:sym typeface="Calibri"/>
                <a:hlinkClick r:id="rId4">
                  <a:extLst>
                    <a:ext uri="{A12FA001-AC4F-418D-AE19-62706E023703}">
                      <ahyp:hlinkClr val="tx"/>
                    </a:ext>
                  </a:extLst>
                </a:hlinkClick>
              </a:rPr>
              <a:t>компенсации» за отмененные рейсы</a:t>
            </a:r>
            <a:r>
              <a:rPr lang="ru-RU" sz="1200">
                <a:solidFill>
                  <a:schemeClr val="dk1"/>
                </a:solidFill>
                <a:latin typeface="Calibri"/>
                <a:ea typeface="Calibri"/>
                <a:cs typeface="Calibri"/>
                <a:sym typeface="Calibri"/>
              </a:rPr>
              <a:t> в обмен на секретные данные банковской карты.</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Самые отчаянные наряжаются в защитные костюмы и идут по квартирам. Они сообщают людям о том, что у их соседей «положительный анализ на коронавирус». Поэтому им тоже стоит пройти тест – за умеренную плату. Результатов мазка можно ждать бесконечно долго, мошенников интересует только оплата их визита.</a:t>
            </a:r>
            <a:endParaRPr/>
          </a:p>
          <a:p>
            <a:pPr indent="0" lvl="0" marL="0" rtl="0" algn="l">
              <a:spcBef>
                <a:spcPts val="0"/>
              </a:spcBef>
              <a:spcAft>
                <a:spcPts val="0"/>
              </a:spcAft>
              <a:buNone/>
            </a:pPr>
            <a:r>
              <a:rPr b="1" lang="ru-RU" sz="1200">
                <a:solidFill>
                  <a:schemeClr val="dk1"/>
                </a:solidFill>
                <a:latin typeface="Calibri"/>
                <a:ea typeface="Calibri"/>
                <a:cs typeface="Calibri"/>
                <a:sym typeface="Calibri"/>
              </a:rPr>
              <a:t>Подделать телефонные номера, документы и сайты</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Часто трудно сразу догадаться, что имеешь дело с мошенниками. Они умеют виртуозно маскироваться:</a:t>
            </a:r>
            <a:endParaRPr/>
          </a:p>
          <a:p>
            <a:pPr indent="0" lvl="0" marL="0" rtl="0" algn="l">
              <a:spcBef>
                <a:spcPts val="0"/>
              </a:spcBef>
              <a:spcAft>
                <a:spcPts val="0"/>
              </a:spcAft>
              <a:buNone/>
            </a:pPr>
            <a:r>
              <a:rPr lang="ru-RU" sz="1200" u="sng" strike="noStrike">
                <a:solidFill>
                  <a:schemeClr val="dk1"/>
                </a:solidFill>
                <a:latin typeface="Calibri"/>
                <a:ea typeface="Calibri"/>
                <a:cs typeface="Calibri"/>
                <a:sym typeface="Calibri"/>
                <a:hlinkClick r:id="rId5">
                  <a:extLst>
                    <a:ext uri="{A12FA001-AC4F-418D-AE19-62706E023703}">
                      <ahyp:hlinkClr val="tx"/>
                    </a:ext>
                  </a:extLst>
                </a:hlinkClick>
              </a:rPr>
              <a:t>Подменяют номер</a:t>
            </a:r>
            <a:r>
              <a:rPr lang="ru-RU" sz="1200">
                <a:solidFill>
                  <a:schemeClr val="dk1"/>
                </a:solidFill>
                <a:latin typeface="Calibri"/>
                <a:ea typeface="Calibri"/>
                <a:cs typeface="Calibri"/>
                <a:sym typeface="Calibri"/>
              </a:rPr>
              <a:t>, с которого звонЯт или присылают сообщение. С помощью специального программного обеспечения им удается скрыть настоящий номер, а у вас на экране во время их звонка отображается, например, знакомый телефон банка.</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Подделывают документы: с помощью фотошопа преступники создают фейковые налоговые уведомления, квитанции о штрафах, </a:t>
            </a:r>
            <a:r>
              <a:rPr lang="ru-RU" sz="1200" u="sng" strike="noStrike">
                <a:solidFill>
                  <a:schemeClr val="dk1"/>
                </a:solidFill>
                <a:latin typeface="Calibri"/>
                <a:ea typeface="Calibri"/>
                <a:cs typeface="Calibri"/>
                <a:sym typeface="Calibri"/>
                <a:hlinkClick r:id="rId6">
                  <a:extLst>
                    <a:ext uri="{A12FA001-AC4F-418D-AE19-62706E023703}">
                      <ahyp:hlinkClr val="tx"/>
                    </a:ext>
                  </a:extLst>
                </a:hlinkClick>
              </a:rPr>
              <a:t>счета за квартиры</a:t>
            </a:r>
            <a:r>
              <a:rPr lang="ru-RU" sz="1200">
                <a:solidFill>
                  <a:schemeClr val="dk1"/>
                </a:solidFill>
                <a:latin typeface="Calibri"/>
                <a:ea typeface="Calibri"/>
                <a:cs typeface="Calibri"/>
                <a:sym typeface="Calibri"/>
              </a:rPr>
              <a:t> и присылают их на домашний адрес, по СМС или электронной почте. Если человек оплатит такое уведомление, все деньги уйдут к мошенникам.</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Копируют </a:t>
            </a:r>
            <a:r>
              <a:rPr lang="ru-RU" sz="1200" u="sng" strike="noStrike">
                <a:solidFill>
                  <a:schemeClr val="dk1"/>
                </a:solidFill>
                <a:latin typeface="Calibri"/>
                <a:ea typeface="Calibri"/>
                <a:cs typeface="Calibri"/>
                <a:sym typeface="Calibri"/>
                <a:hlinkClick r:id="rId7">
                  <a:extLst>
                    <a:ext uri="{A12FA001-AC4F-418D-AE19-62706E023703}">
                      <ahyp:hlinkClr val="tx"/>
                    </a:ext>
                  </a:extLst>
                </a:hlinkClick>
              </a:rPr>
              <a:t>сайты банков</a:t>
            </a:r>
            <a:r>
              <a:rPr lang="ru-RU" sz="1200">
                <a:solidFill>
                  <a:schemeClr val="dk1"/>
                </a:solidFill>
                <a:latin typeface="Calibri"/>
                <a:ea typeface="Calibri"/>
                <a:cs typeface="Calibri"/>
                <a:sym typeface="Calibri"/>
              </a:rPr>
              <a:t>, </a:t>
            </a:r>
            <a:r>
              <a:rPr lang="ru-RU" sz="1200" u="sng" strike="noStrike">
                <a:solidFill>
                  <a:schemeClr val="dk1"/>
                </a:solidFill>
                <a:latin typeface="Calibri"/>
                <a:ea typeface="Calibri"/>
                <a:cs typeface="Calibri"/>
                <a:sym typeface="Calibri"/>
                <a:hlinkClick r:id="rId8">
                  <a:extLst>
                    <a:ext uri="{A12FA001-AC4F-418D-AE19-62706E023703}">
                      <ahyp:hlinkClr val="tx"/>
                    </a:ext>
                  </a:extLst>
                </a:hlinkClick>
              </a:rPr>
              <a:t>микрофинансовых организаций</a:t>
            </a:r>
            <a:r>
              <a:rPr lang="ru-RU" sz="1200">
                <a:solidFill>
                  <a:schemeClr val="dk1"/>
                </a:solidFill>
                <a:latin typeface="Calibri"/>
                <a:ea typeface="Calibri"/>
                <a:cs typeface="Calibri"/>
                <a:sym typeface="Calibri"/>
              </a:rPr>
              <a:t>, </a:t>
            </a:r>
            <a:r>
              <a:rPr lang="ru-RU" sz="1200" u="sng" strike="noStrike">
                <a:solidFill>
                  <a:schemeClr val="dk1"/>
                </a:solidFill>
                <a:latin typeface="Calibri"/>
                <a:ea typeface="Calibri"/>
                <a:cs typeface="Calibri"/>
                <a:sym typeface="Calibri"/>
                <a:hlinkClick r:id="rId9">
                  <a:extLst>
                    <a:ext uri="{A12FA001-AC4F-418D-AE19-62706E023703}">
                      <ahyp:hlinkClr val="tx"/>
                    </a:ext>
                  </a:extLst>
                </a:hlinkClick>
              </a:rPr>
              <a:t>страховых компаний</a:t>
            </a:r>
            <a:r>
              <a:rPr lang="ru-RU" sz="1200">
                <a:solidFill>
                  <a:schemeClr val="dk1"/>
                </a:solidFill>
                <a:latin typeface="Calibri"/>
                <a:ea typeface="Calibri"/>
                <a:cs typeface="Calibri"/>
                <a:sym typeface="Calibri"/>
              </a:rPr>
              <a:t>, популярных </a:t>
            </a:r>
            <a:r>
              <a:rPr lang="ru-RU" sz="1200" u="sng" strike="noStrike">
                <a:solidFill>
                  <a:schemeClr val="dk1"/>
                </a:solidFill>
                <a:latin typeface="Calibri"/>
                <a:ea typeface="Calibri"/>
                <a:cs typeface="Calibri"/>
                <a:sym typeface="Calibri"/>
                <a:hlinkClick r:id="rId10">
                  <a:extLst>
                    <a:ext uri="{A12FA001-AC4F-418D-AE19-62706E023703}">
                      <ahyp:hlinkClr val="tx"/>
                    </a:ext>
                  </a:extLst>
                </a:hlinkClick>
              </a:rPr>
              <a:t>онлайн-магазинов</a:t>
            </a:r>
            <a:r>
              <a:rPr lang="ru-RU" sz="1200">
                <a:solidFill>
                  <a:schemeClr val="dk1"/>
                </a:solidFill>
                <a:latin typeface="Calibri"/>
                <a:ea typeface="Calibri"/>
                <a:cs typeface="Calibri"/>
                <a:sym typeface="Calibri"/>
              </a:rPr>
              <a:t>, а также </a:t>
            </a:r>
            <a:r>
              <a:rPr lang="ru-RU" sz="1200" u="sng" strike="noStrike">
                <a:solidFill>
                  <a:schemeClr val="dk1"/>
                </a:solidFill>
                <a:latin typeface="Calibri"/>
                <a:ea typeface="Calibri"/>
                <a:cs typeface="Calibri"/>
                <a:sym typeface="Calibri"/>
                <a:hlinkClick r:id="rId11">
                  <a:extLst>
                    <a:ext uri="{A12FA001-AC4F-418D-AE19-62706E023703}">
                      <ahyp:hlinkClr val="tx"/>
                    </a:ext>
                  </a:extLst>
                </a:hlinkClick>
              </a:rPr>
              <a:t>порталы объявлений</a:t>
            </a:r>
            <a:r>
              <a:rPr lang="ru-RU" sz="1200">
                <a:solidFill>
                  <a:schemeClr val="dk1"/>
                </a:solidFill>
                <a:latin typeface="Calibri"/>
                <a:ea typeface="Calibri"/>
                <a:cs typeface="Calibri"/>
                <a:sym typeface="Calibri"/>
              </a:rPr>
              <a:t> и </a:t>
            </a:r>
            <a:r>
              <a:rPr lang="ru-RU" sz="1200" u="sng" strike="noStrike">
                <a:solidFill>
                  <a:schemeClr val="dk1"/>
                </a:solidFill>
                <a:latin typeface="Calibri"/>
                <a:ea typeface="Calibri"/>
                <a:cs typeface="Calibri"/>
                <a:sym typeface="Calibri"/>
                <a:hlinkClick r:id="rId12">
                  <a:extLst>
                    <a:ext uri="{A12FA001-AC4F-418D-AE19-62706E023703}">
                      <ahyp:hlinkClr val="tx"/>
                    </a:ext>
                  </a:extLst>
                </a:hlinkClick>
              </a:rPr>
              <a:t>платежные страницы</a:t>
            </a:r>
            <a:r>
              <a:rPr lang="ru-RU" sz="1200">
                <a:solidFill>
                  <a:schemeClr val="dk1"/>
                </a:solidFill>
                <a:latin typeface="Calibri"/>
                <a:ea typeface="Calibri"/>
                <a:cs typeface="Calibri"/>
                <a:sym typeface="Calibri"/>
              </a:rPr>
              <a:t>. Мошенники рассчитывают, что пользователь либо сразу переведет деньги на их счет, либо оставит конфиденциальные данные своей банковской карты.</a:t>
            </a:r>
            <a:endParaRPr/>
          </a:p>
          <a:p>
            <a:pPr indent="0" lvl="0" marL="0" rtl="0" algn="l">
              <a:spcBef>
                <a:spcPts val="0"/>
              </a:spcBef>
              <a:spcAft>
                <a:spcPts val="0"/>
              </a:spcAft>
              <a:buNone/>
            </a:pPr>
            <a:r>
              <a:rPr b="1" lang="ru-RU" sz="1200">
                <a:solidFill>
                  <a:schemeClr val="dk1"/>
                </a:solidFill>
                <a:latin typeface="Calibri"/>
                <a:ea typeface="Calibri"/>
                <a:cs typeface="Calibri"/>
                <a:sym typeface="Calibri"/>
              </a:rPr>
              <a:t>Заманить выигрышем</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Мошенники активно эксплуатируют стремление людей к легкому обогащению. Они создают специальные сайты с аттракционами невиданной щедрости. Например, предлагают </a:t>
            </a:r>
            <a:r>
              <a:rPr lang="ru-RU" sz="1200" u="sng" strike="noStrike">
                <a:solidFill>
                  <a:schemeClr val="dk1"/>
                </a:solidFill>
                <a:latin typeface="Calibri"/>
                <a:ea typeface="Calibri"/>
                <a:cs typeface="Calibri"/>
                <a:sym typeface="Calibri"/>
                <a:hlinkClick r:id="rId13">
                  <a:extLst>
                    <a:ext uri="{A12FA001-AC4F-418D-AE19-62706E023703}">
                      <ahyp:hlinkClr val="tx"/>
                    </a:ext>
                  </a:extLst>
                </a:hlinkClick>
              </a:rPr>
              <a:t>пройти опрос с заманчивым денежным вознаграждением</a:t>
            </a:r>
            <a:r>
              <a:rPr lang="ru-RU" sz="1200">
                <a:solidFill>
                  <a:schemeClr val="dk1"/>
                </a:solidFill>
                <a:latin typeface="Calibri"/>
                <a:ea typeface="Calibri"/>
                <a:cs typeface="Calibri"/>
                <a:sym typeface="Calibri"/>
              </a:rPr>
              <a:t> или поучаствовать в «беспроигрышных» конкурсах, </a:t>
            </a:r>
            <a:r>
              <a:rPr lang="ru-RU" sz="1200" u="sng" strike="noStrike">
                <a:solidFill>
                  <a:schemeClr val="dk1"/>
                </a:solidFill>
                <a:latin typeface="Calibri"/>
                <a:ea typeface="Calibri"/>
                <a:cs typeface="Calibri"/>
                <a:sym typeface="Calibri"/>
                <a:hlinkClick r:id="rId14">
                  <a:extLst>
                    <a:ext uri="{A12FA001-AC4F-418D-AE19-62706E023703}">
                      <ahyp:hlinkClr val="tx"/>
                    </a:ext>
                  </a:extLst>
                </a:hlinkClick>
              </a:rPr>
              <a:t>получить социальные выплаты или вернуть налоги</a:t>
            </a:r>
            <a:r>
              <a:rPr lang="ru-RU"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Эти сайты махинаторы рекламируют в социальных сетях, рассылают в мессенджерах, по электронной почте и СМС. Нередко подобная реклама сопровождается фотографиями и склеенными нарезками из видео с медийными персонами, которые призывают людей участвовать в этой афере. Перейдя по ссылке на сайт конкурса или лотереи, человек видит множество восторженных отзывов от тех, кто якобы уже получил свои деньги.</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Однако в реальности вместо денежных призов людей ждут лишь убытки. Организаторы схемы под разными предлогами просят их ввести данные карты, чтобы оплатить символический налог, услуги «юристов» или комиссию за участие. Основная опасность кроется не в потере незначительной суммы. После того как человек оставляет конфиденциальную информацию на </a:t>
            </a:r>
            <a:r>
              <a:rPr lang="ru-RU" sz="1200" u="sng" strike="noStrike">
                <a:solidFill>
                  <a:schemeClr val="dk1"/>
                </a:solidFill>
                <a:latin typeface="Calibri"/>
                <a:ea typeface="Calibri"/>
                <a:cs typeface="Calibri"/>
                <a:sym typeface="Calibri"/>
                <a:hlinkClick r:id="rId15">
                  <a:extLst>
                    <a:ext uri="{A12FA001-AC4F-418D-AE19-62706E023703}">
                      <ahyp:hlinkClr val="tx"/>
                    </a:ext>
                  </a:extLst>
                </a:hlinkClick>
              </a:rPr>
              <a:t>фишинговой странице</a:t>
            </a:r>
            <a:r>
              <a:rPr lang="ru-RU" sz="1200">
                <a:solidFill>
                  <a:schemeClr val="dk1"/>
                </a:solidFill>
                <a:latin typeface="Calibri"/>
                <a:ea typeface="Calibri"/>
                <a:cs typeface="Calibri"/>
                <a:sym typeface="Calibri"/>
              </a:rPr>
              <a:t>, мошенники получают доступ к деньгам на его счете.</a:t>
            </a:r>
            <a:endParaRPr/>
          </a:p>
          <a:p>
            <a:pPr indent="0" lvl="0" marL="0" rtl="0" algn="l">
              <a:spcBef>
                <a:spcPts val="0"/>
              </a:spcBef>
              <a:spcAft>
                <a:spcPts val="0"/>
              </a:spcAft>
              <a:buNone/>
            </a:pPr>
            <a:r>
              <a:rPr b="1" lang="ru-RU" sz="1200">
                <a:solidFill>
                  <a:schemeClr val="dk1"/>
                </a:solidFill>
                <a:latin typeface="Calibri"/>
                <a:ea typeface="Calibri"/>
                <a:cs typeface="Calibri"/>
                <a:sym typeface="Calibri"/>
              </a:rPr>
              <a:t>Не дать время на размышления</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Мошенники специально торопят и давят, чтобы лишить человека возможности принять взвешенное решение в спокойной обстановке. Они требуют </a:t>
            </a:r>
            <a:r>
              <a:rPr lang="ru-RU" sz="1200" u="sng" strike="noStrike">
                <a:solidFill>
                  <a:schemeClr val="dk1"/>
                </a:solidFill>
                <a:latin typeface="Calibri"/>
                <a:ea typeface="Calibri"/>
                <a:cs typeface="Calibri"/>
                <a:sym typeface="Calibri"/>
                <a:hlinkClick r:id="rId16">
                  <a:extLst>
                    <a:ext uri="{A12FA001-AC4F-418D-AE19-62706E023703}">
                      <ahyp:hlinkClr val="tx"/>
                    </a:ext>
                  </a:extLst>
                </a:hlinkClick>
              </a:rPr>
              <a:t>немедленно перевести деньги</a:t>
            </a:r>
            <a:r>
              <a:rPr lang="ru-RU" sz="1200">
                <a:solidFill>
                  <a:schemeClr val="dk1"/>
                </a:solidFill>
                <a:latin typeface="Calibri"/>
                <a:ea typeface="Calibri"/>
                <a:cs typeface="Calibri"/>
                <a:sym typeface="Calibri"/>
              </a:rPr>
              <a:t>, </a:t>
            </a:r>
            <a:r>
              <a:rPr lang="ru-RU" sz="1200" u="sng" strike="noStrike">
                <a:solidFill>
                  <a:schemeClr val="dk1"/>
                </a:solidFill>
                <a:latin typeface="Calibri"/>
                <a:ea typeface="Calibri"/>
                <a:cs typeface="Calibri"/>
                <a:sym typeface="Calibri"/>
                <a:hlinkClick r:id="rId17">
                  <a:extLst>
                    <a:ext uri="{A12FA001-AC4F-418D-AE19-62706E023703}">
                      <ahyp:hlinkClr val="tx"/>
                    </a:ext>
                  </a:extLst>
                </a:hlinkClick>
              </a:rPr>
              <a:t>срочно оплатить</a:t>
            </a:r>
            <a:r>
              <a:rPr lang="ru-RU" sz="1200">
                <a:solidFill>
                  <a:schemeClr val="dk1"/>
                </a:solidFill>
                <a:latin typeface="Calibri"/>
                <a:ea typeface="Calibri"/>
                <a:cs typeface="Calibri"/>
                <a:sym typeface="Calibri"/>
              </a:rPr>
              <a:t> какую-либо услугу, «как можно скорее» назвать секретный номер, пароль или код.</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Если вы чувствуете явный прессинг, когда пытаетесь принять какое-либо финансовое решение, это верный признак, что вы имеете дело с махинаторами. При малейших подозрениях кладите трубку и сами звоните в банк по телефону горячей линии – он есть на сайте организации и на оборотной стороне банковской карты.</a:t>
            </a:r>
            <a:endParaRPr/>
          </a:p>
          <a:p>
            <a:pPr indent="0" lvl="0" marL="0" rtl="0" algn="l">
              <a:spcBef>
                <a:spcPts val="0"/>
              </a:spcBef>
              <a:spcAft>
                <a:spcPts val="0"/>
              </a:spcAft>
              <a:buNone/>
            </a:pPr>
            <a:r>
              <a:rPr b="1" lang="ru-RU" sz="1200">
                <a:solidFill>
                  <a:schemeClr val="dk1"/>
                </a:solidFill>
                <a:latin typeface="Calibri"/>
                <a:ea typeface="Calibri"/>
                <a:cs typeface="Calibri"/>
                <a:sym typeface="Calibri"/>
              </a:rPr>
              <a:t>Вызвать доверие</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Мошенники часто представляются теми, от кого люди не ждут подвоха: сотрудниками банков, налоговой службы, </a:t>
            </a:r>
            <a:r>
              <a:rPr lang="ru-RU" sz="1200" u="sng" strike="noStrike">
                <a:solidFill>
                  <a:schemeClr val="dk1"/>
                </a:solidFill>
                <a:latin typeface="Calibri"/>
                <a:ea typeface="Calibri"/>
                <a:cs typeface="Calibri"/>
                <a:sym typeface="Calibri"/>
                <a:hlinkClick r:id="rId18">
                  <a:extLst>
                    <a:ext uri="{A12FA001-AC4F-418D-AE19-62706E023703}">
                      <ahyp:hlinkClr val="tx"/>
                    </a:ext>
                  </a:extLst>
                </a:hlinkClick>
              </a:rPr>
              <a:t>юридических контор</a:t>
            </a:r>
            <a:r>
              <a:rPr lang="ru-RU" sz="1200">
                <a:solidFill>
                  <a:schemeClr val="dk1"/>
                </a:solidFill>
                <a:latin typeface="Calibri"/>
                <a:ea typeface="Calibri"/>
                <a:cs typeface="Calibri"/>
                <a:sym typeface="Calibri"/>
              </a:rPr>
              <a:t> и </a:t>
            </a:r>
            <a:r>
              <a:rPr lang="ru-RU" sz="1200" u="sng" strike="noStrike">
                <a:solidFill>
                  <a:schemeClr val="dk1"/>
                </a:solidFill>
                <a:latin typeface="Calibri"/>
                <a:ea typeface="Calibri"/>
                <a:cs typeface="Calibri"/>
                <a:sym typeface="Calibri"/>
                <a:hlinkClick r:id="rId19">
                  <a:extLst>
                    <a:ext uri="{A12FA001-AC4F-418D-AE19-62706E023703}">
                      <ahyp:hlinkClr val="tx"/>
                    </a:ext>
                  </a:extLst>
                </a:hlinkClick>
              </a:rPr>
              <a:t>других официальных организаций</a:t>
            </a:r>
            <a:r>
              <a:rPr lang="ru-RU"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Социальный инженер может прикинуться вашим приятелем или родственником, например, взломав или сделав дубликат их аккаунтов в соцсетях.</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Обычно, прежде чем выйти на контакт, социальные инженеры стараются узнать о потенциальной жертве как можно больше. Они выясняют данные человека, чаще всего – с помощью </a:t>
            </a:r>
            <a:r>
              <a:rPr lang="ru-RU" sz="1200" u="sng" strike="noStrike">
                <a:solidFill>
                  <a:schemeClr val="dk1"/>
                </a:solidFill>
                <a:latin typeface="Calibri"/>
                <a:ea typeface="Calibri"/>
                <a:cs typeface="Calibri"/>
                <a:sym typeface="Calibri"/>
                <a:hlinkClick r:id="rId20">
                  <a:extLst>
                    <a:ext uri="{A12FA001-AC4F-418D-AE19-62706E023703}">
                      <ahyp:hlinkClr val="tx"/>
                    </a:ext>
                  </a:extLst>
                </a:hlinkClick>
              </a:rPr>
              <a:t>фишинговых сайтов</a:t>
            </a:r>
            <a:r>
              <a:rPr lang="ru-RU" sz="1200">
                <a:solidFill>
                  <a:schemeClr val="dk1"/>
                </a:solidFill>
                <a:latin typeface="Calibri"/>
                <a:ea typeface="Calibri"/>
                <a:cs typeface="Calibri"/>
                <a:sym typeface="Calibri"/>
              </a:rPr>
              <a:t>. Или покупают готовые информационные базы с персональными данными, которые утекли в сеть.</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Нередко люди и сами публикуют в соцсетях номера телефонов, электронные адреса и даже выкладывают фотографии своих банковских карт.</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Этой информации недостаточно, чтобы сразу украсть деньги. Но вполне хватит для того, чтобы начать разговор и усыпить бдительность. Когда махинаторы обращаются к людям по имени и отчеству, сами называют номер карты или другие конфиденциальные данные, кажется, что они действительно представляют знакомую организацию или человека.</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52" name="Google Shape;15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a:t>Для активизации ссылки на следующий слайд необходимо нажать на слово «СИТУАЦИЯ»</a:t>
            </a:r>
            <a:endParaRPr/>
          </a:p>
        </p:txBody>
      </p:sp>
      <p:sp>
        <p:nvSpPr>
          <p:cNvPr id="182" name="Google Shape;18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ru-RU" sz="1200">
                <a:solidFill>
                  <a:schemeClr val="dk1"/>
                </a:solidFill>
                <a:latin typeface="Calibri"/>
                <a:ea typeface="Calibri"/>
                <a:cs typeface="Calibri"/>
                <a:sym typeface="Calibri"/>
              </a:rPr>
              <a:t>Звонит незнакомый мужчина и говорит, что по ошибке прислал 30 000 рублей. </a:t>
            </a:r>
            <a:endParaRPr/>
          </a:p>
          <a:p>
            <a:pPr indent="0" lvl="0" marL="0" rtl="0" algn="l">
              <a:spcBef>
                <a:spcPts val="0"/>
              </a:spcBef>
              <a:spcAft>
                <a:spcPts val="0"/>
              </a:spcAft>
              <a:buNone/>
            </a:pPr>
            <a:r>
              <a:rPr b="1" lang="ru-RU" sz="1200">
                <a:solidFill>
                  <a:schemeClr val="dk1"/>
                </a:solidFill>
                <a:latin typeface="Calibri"/>
                <a:ea typeface="Calibri"/>
                <a:cs typeface="Calibri"/>
                <a:sym typeface="Calibri"/>
              </a:rPr>
              <a:t>Просит отправить их ему по номеру карты, которую продиктует.</a:t>
            </a:r>
            <a:endParaRPr/>
          </a:p>
          <a:p>
            <a:pPr indent="0" lvl="0" marL="0" rtl="0" algn="l">
              <a:spcBef>
                <a:spcPts val="0"/>
              </a:spcBef>
              <a:spcAft>
                <a:spcPts val="0"/>
              </a:spcAft>
              <a:buNone/>
            </a:pPr>
            <a:r>
              <a:rPr b="1" lang="ru-RU" sz="1200">
                <a:solidFill>
                  <a:schemeClr val="dk1"/>
                </a:solidFill>
                <a:latin typeface="Calibri"/>
                <a:ea typeface="Calibri"/>
                <a:cs typeface="Calibri"/>
                <a:sym typeface="Calibri"/>
              </a:rPr>
              <a:t>За предоставленное беспокойство предлагает - оставь себе 2000 рублей, остальное перевести ему.</a:t>
            </a:r>
            <a:endParaRPr/>
          </a:p>
          <a:p>
            <a:pPr indent="0" lvl="0" marL="0" rtl="0" algn="l">
              <a:spcBef>
                <a:spcPts val="0"/>
              </a:spcBef>
              <a:spcAft>
                <a:spcPts val="0"/>
              </a:spcAft>
              <a:buNone/>
            </a:pPr>
            <a:r>
              <a:rPr b="0" lang="ru-RU" sz="1200" u="sng">
                <a:solidFill>
                  <a:schemeClr val="dk1"/>
                </a:solidFill>
                <a:latin typeface="Calibri"/>
                <a:ea typeface="Calibri"/>
                <a:cs typeface="Calibri"/>
                <a:sym typeface="Calibri"/>
              </a:rPr>
              <a:t>Ваши действия.</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-Предлагаете обратиться в банк, с карты которого был совершен перевод;</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-Оставляете себе 2000 рублей, остальные деньги возвращаете незнакомцу;</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 Все деньги возвращаете незнакомцу.</a:t>
            </a:r>
            <a:endParaRPr/>
          </a:p>
          <a:p>
            <a:pPr indent="0" lvl="0" marL="0" rtl="0" algn="l">
              <a:spcBef>
                <a:spcPts val="0"/>
              </a:spcBef>
              <a:spcAft>
                <a:spcPts val="0"/>
              </a:spcAft>
              <a:buNone/>
            </a:pPr>
            <a:r>
              <a:rPr lang="ru-RU"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09" name="Google Shape;20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ru-RU" sz="1200">
                <a:solidFill>
                  <a:schemeClr val="dk1"/>
                </a:solidFill>
                <a:latin typeface="Calibri"/>
                <a:ea typeface="Calibri"/>
                <a:cs typeface="Calibri"/>
                <a:sym typeface="Calibri"/>
              </a:rPr>
              <a:t>Когда кто-то звонит вам с незнакомого номера и требует переслать полученные деньги на карту, не вступайте в переговоры. Обратитесь в свой банк и попросите отправить перевод обратно по тем же реквизитам, с которых он к вам поступил. Оставлять деньги у себя или самостоятельно их куда-то переправлять — опасно,  потому что мошенники могут вовлечь в  схему отмывания преступных доходов. Вы можете стать невольным соучастником преступления. А оставив себе 2 000 рублей, окажется еще и в доле с мошенниками. </a:t>
            </a:r>
            <a:endParaRPr/>
          </a:p>
        </p:txBody>
      </p:sp>
      <p:sp>
        <p:nvSpPr>
          <p:cNvPr id="228" name="Google Shape;22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9" name="Shape 69"/>
        <p:cNvGrpSpPr/>
        <p:nvPr/>
      </p:nvGrpSpPr>
      <p:grpSpPr>
        <a:xfrm>
          <a:off x="0" y="0"/>
          <a:ext cx="0" cy="0"/>
          <a:chOff x="0" y="0"/>
          <a:chExt cx="0" cy="0"/>
        </a:xfrm>
      </p:grpSpPr>
      <p:sp>
        <p:nvSpPr>
          <p:cNvPr id="70" name="Google Shape;70;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3"/>
          <p:cNvSpPr/>
          <p:nvPr>
            <p:ph idx="2" type="pic"/>
          </p:nvPr>
        </p:nvSpPr>
        <p:spPr>
          <a:xfrm>
            <a:off x="1792288" y="612775"/>
            <a:ext cx="5486400" cy="4114800"/>
          </a:xfrm>
          <a:prstGeom prst="rect">
            <a:avLst/>
          </a:prstGeom>
          <a:noFill/>
          <a:ln>
            <a:noFill/>
          </a:ln>
        </p:spPr>
      </p:sp>
      <p:sp>
        <p:nvSpPr>
          <p:cNvPr id="72" name="Google Shape;72;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 name="Google Shape;73;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6" name="Shape 76"/>
        <p:cNvGrpSpPr/>
        <p:nvPr/>
      </p:nvGrpSpPr>
      <p:grpSpPr>
        <a:xfrm>
          <a:off x="0" y="0"/>
          <a:ext cx="0" cy="0"/>
          <a:chOff x="0" y="0"/>
          <a:chExt cx="0" cy="0"/>
        </a:xfrm>
      </p:grpSpPr>
      <p:sp>
        <p:nvSpPr>
          <p:cNvPr id="77" name="Google Shape;77;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82" name="Shape 82"/>
        <p:cNvGrpSpPr/>
        <p:nvPr/>
      </p:nvGrpSpPr>
      <p:grpSpPr>
        <a:xfrm>
          <a:off x="0" y="0"/>
          <a:ext cx="0" cy="0"/>
          <a:chOff x="0" y="0"/>
          <a:chExt cx="0" cy="0"/>
        </a:xfrm>
      </p:grpSpPr>
      <p:sp>
        <p:nvSpPr>
          <p:cNvPr id="83" name="Google Shape;83;p3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Пустой слайд">
  <p:cSld name="1_Пустой слайд">
    <p:spTree>
      <p:nvGrpSpPr>
        <p:cNvPr id="21" name="Shape 21"/>
        <p:cNvGrpSpPr/>
        <p:nvPr/>
      </p:nvGrpSpPr>
      <p:grpSpPr>
        <a:xfrm>
          <a:off x="0" y="0"/>
          <a:ext cx="0" cy="0"/>
          <a:chOff x="0" y="0"/>
          <a:chExt cx="0" cy="0"/>
        </a:xfrm>
      </p:grpSpPr>
      <p:sp>
        <p:nvSpPr>
          <p:cNvPr id="22" name="Google Shape;22;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5" name="Shape 25"/>
        <p:cNvGrpSpPr/>
        <p:nvPr/>
      </p:nvGrpSpPr>
      <p:grpSpPr>
        <a:xfrm>
          <a:off x="0" y="0"/>
          <a:ext cx="0" cy="0"/>
          <a:chOff x="0" y="0"/>
          <a:chExt cx="0" cy="0"/>
        </a:xfrm>
      </p:grpSpPr>
      <p:sp>
        <p:nvSpPr>
          <p:cNvPr id="26" name="Google Shape;2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8" name="Shape 58"/>
        <p:cNvGrpSpPr/>
        <p:nvPr/>
      </p:nvGrpSpPr>
      <p:grpSpPr>
        <a:xfrm>
          <a:off x="0" y="0"/>
          <a:ext cx="0" cy="0"/>
          <a:chOff x="0" y="0"/>
          <a:chExt cx="0" cy="0"/>
        </a:xfrm>
      </p:grpSpPr>
      <p:sp>
        <p:nvSpPr>
          <p:cNvPr id="59" name="Google Shape;5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62" name="Shape 62"/>
        <p:cNvGrpSpPr/>
        <p:nvPr/>
      </p:nvGrpSpPr>
      <p:grpSpPr>
        <a:xfrm>
          <a:off x="0" y="0"/>
          <a:ext cx="0" cy="0"/>
          <a:chOff x="0" y="0"/>
          <a:chExt cx="0" cy="0"/>
        </a:xfrm>
      </p:grpSpPr>
      <p:sp>
        <p:nvSpPr>
          <p:cNvPr id="63" name="Google Shape;63;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5" name="Google Shape;65;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9.jpg"/><Relationship Id="rId4" Type="http://schemas.openxmlformats.org/officeDocument/2006/relationships/image" Target="../media/image37.png"/><Relationship Id="rId5" Type="http://schemas.openxmlformats.org/officeDocument/2006/relationships/hyperlink" Target="about:blank" TargetMode="External"/><Relationship Id="rId6"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slide" Target="/ppt/slides/slide7.xml"/><Relationship Id="rId5" Type="http://schemas.openxmlformats.org/officeDocument/2006/relationships/image" Target="../media/image40.png"/><Relationship Id="rId6" Type="http://schemas.openxmlformats.org/officeDocument/2006/relationships/slide" Target="/ppt/slid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37.png"/><Relationship Id="rId5" Type="http://schemas.openxmlformats.org/officeDocument/2006/relationships/hyperlink" Target="about:blank" TargetMode="External"/><Relationship Id="rId6"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jpg"/><Relationship Id="rId4" Type="http://schemas.openxmlformats.org/officeDocument/2006/relationships/slide" Target="/ppt/slides/slide7.xml"/><Relationship Id="rId5" Type="http://schemas.openxmlformats.org/officeDocument/2006/relationships/image" Target="../media/image43.png"/><Relationship Id="rId6" Type="http://schemas.openxmlformats.org/officeDocument/2006/relationships/slide" Target="/ppt/slid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37.png"/><Relationship Id="rId5" Type="http://schemas.openxmlformats.org/officeDocument/2006/relationships/hyperlink" Target="about:blank" TargetMode="External"/><Relationship Id="rId6"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9.jpg"/><Relationship Id="rId4" Type="http://schemas.openxmlformats.org/officeDocument/2006/relationships/image" Target="../media/image42.jpg"/><Relationship Id="rId5" Type="http://schemas.openxmlformats.org/officeDocument/2006/relationships/image" Target="../media/image51.png"/><Relationship Id="rId6" Type="http://schemas.openxmlformats.org/officeDocument/2006/relationships/image" Target="../media/image46.jpg"/><Relationship Id="rId7" Type="http://schemas.openxmlformats.org/officeDocument/2006/relationships/image" Target="../media/image44.png"/><Relationship Id="rId8"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9.jpg"/><Relationship Id="rId4" Type="http://schemas.openxmlformats.org/officeDocument/2006/relationships/image" Target="../media/image49.png"/><Relationship Id="rId5"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9.jpg"/><Relationship Id="rId4" Type="http://schemas.openxmlformats.org/officeDocument/2006/relationships/image" Target="../media/image50.png"/><Relationship Id="rId5" Type="http://schemas.openxmlformats.org/officeDocument/2006/relationships/image" Target="../media/image48.png"/><Relationship Id="rId6" Type="http://schemas.openxmlformats.org/officeDocument/2006/relationships/image" Target="../media/image45.png"/><Relationship Id="rId7"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jpg"/><Relationship Id="rId4" Type="http://schemas.openxmlformats.org/officeDocument/2006/relationships/image" Target="../media/image55.png"/><Relationship Id="rId5"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jpg"/><Relationship Id="rId4" Type="http://schemas.openxmlformats.org/officeDocument/2006/relationships/image" Target="../media/image56.png"/><Relationship Id="rId5" Type="http://schemas.openxmlformats.org/officeDocument/2006/relationships/image" Target="../media/image64.png"/><Relationship Id="rId6" Type="http://schemas.openxmlformats.org/officeDocument/2006/relationships/image" Target="../media/image6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jpg"/><Relationship Id="rId4" Type="http://schemas.openxmlformats.org/officeDocument/2006/relationships/image" Target="../media/image57.png"/><Relationship Id="rId5" Type="http://schemas.openxmlformats.org/officeDocument/2006/relationships/image" Target="../media/image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jpg"/><Relationship Id="rId4" Type="http://schemas.openxmlformats.org/officeDocument/2006/relationships/image" Target="../media/image60.jpg"/><Relationship Id="rId5" Type="http://schemas.openxmlformats.org/officeDocument/2006/relationships/image" Target="../media/image58.jpg"/><Relationship Id="rId6" Type="http://schemas.openxmlformats.org/officeDocument/2006/relationships/image" Target="../media/image63.jpg"/><Relationship Id="rId7" Type="http://schemas.openxmlformats.org/officeDocument/2006/relationships/image" Target="../media/image54.png"/><Relationship Id="rId8"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6.png"/><Relationship Id="rId12"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5.jpg"/><Relationship Id="rId9" Type="http://schemas.openxmlformats.org/officeDocument/2006/relationships/image" Target="../media/image4.jpg"/><Relationship Id="rId5" Type="http://schemas.openxmlformats.org/officeDocument/2006/relationships/image" Target="../media/image9.png"/><Relationship Id="rId6" Type="http://schemas.openxmlformats.org/officeDocument/2006/relationships/image" Target="../media/image19.jpg"/><Relationship Id="rId7" Type="http://schemas.openxmlformats.org/officeDocument/2006/relationships/image" Target="../media/image11.png"/><Relationship Id="rId8" Type="http://schemas.openxmlformats.org/officeDocument/2006/relationships/image" Target="../media/image14.jpg"/></Relationships>
</file>

<file path=ppt/slides/_rels/slide7.xml.rels><?xml version="1.0" encoding="UTF-8" standalone="yes"?><Relationships xmlns="http://schemas.openxmlformats.org/package/2006/relationships"><Relationship Id="rId11" Type="http://schemas.openxmlformats.org/officeDocument/2006/relationships/image" Target="../media/image26.jpg"/><Relationship Id="rId10" Type="http://schemas.openxmlformats.org/officeDocument/2006/relationships/image" Target="../media/image33.jpg"/><Relationship Id="rId13" Type="http://schemas.openxmlformats.org/officeDocument/2006/relationships/image" Target="../media/image27.jpg"/><Relationship Id="rId12"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6.jpg"/><Relationship Id="rId9" Type="http://schemas.openxmlformats.org/officeDocument/2006/relationships/image" Target="../media/image25.jpg"/><Relationship Id="rId15" Type="http://schemas.openxmlformats.org/officeDocument/2006/relationships/slide" Target="/ppt/slides/slide12.xml"/><Relationship Id="rId14" Type="http://schemas.openxmlformats.org/officeDocument/2006/relationships/slide" Target="/ppt/slides/slide14.xml"/><Relationship Id="rId17" Type="http://schemas.openxmlformats.org/officeDocument/2006/relationships/image" Target="../media/image36.jpg"/><Relationship Id="rId16" Type="http://schemas.openxmlformats.org/officeDocument/2006/relationships/slide" Target="/ppt/slides/slide10.xml"/><Relationship Id="rId5" Type="http://schemas.openxmlformats.org/officeDocument/2006/relationships/image" Target="../media/image3.jpg"/><Relationship Id="rId19" Type="http://schemas.openxmlformats.org/officeDocument/2006/relationships/image" Target="../media/image28.jpg"/><Relationship Id="rId6" Type="http://schemas.openxmlformats.org/officeDocument/2006/relationships/image" Target="../media/image21.jpg"/><Relationship Id="rId18" Type="http://schemas.openxmlformats.org/officeDocument/2006/relationships/image" Target="../media/image23.jpg"/><Relationship Id="rId7" Type="http://schemas.openxmlformats.org/officeDocument/2006/relationships/image" Target="../media/image24.png"/><Relationship Id="rId8"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jp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hyperlink" Target="about:blank" TargetMode="External"/><Relationship Id="rId8"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9.jpg"/><Relationship Id="rId4" Type="http://schemas.openxmlformats.org/officeDocument/2006/relationships/slide" Target="/ppt/slides/slide7.xml"/><Relationship Id="rId5" Type="http://schemas.openxmlformats.org/officeDocument/2006/relationships/image" Target="../media/image32.png"/><Relationship Id="rId6" Type="http://schemas.openxmlformats.org/officeDocument/2006/relationships/slide" Target="/ppt/slid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C:\Users\03UstyanSA\Desktop\g.jpg" id="93" name="Google Shape;93;p1"/>
          <p:cNvPicPr preferRelativeResize="0"/>
          <p:nvPr/>
        </p:nvPicPr>
        <p:blipFill rotWithShape="1">
          <a:blip r:embed="rId3">
            <a:alphaModFix/>
          </a:blip>
          <a:srcRect b="0" l="0" r="0" t="0"/>
          <a:stretch/>
        </p:blipFill>
        <p:spPr>
          <a:xfrm>
            <a:off x="0" y="27788"/>
            <a:ext cx="9144000" cy="6830212"/>
          </a:xfrm>
          <a:prstGeom prst="rect">
            <a:avLst/>
          </a:prstGeom>
          <a:noFill/>
          <a:ln>
            <a:noFill/>
          </a:ln>
        </p:spPr>
      </p:pic>
      <p:sp>
        <p:nvSpPr>
          <p:cNvPr id="94" name="Google Shape;94;p1"/>
          <p:cNvSpPr txBox="1"/>
          <p:nvPr>
            <p:ph type="ctrTitle"/>
          </p:nvPr>
        </p:nvSpPr>
        <p:spPr>
          <a:xfrm>
            <a:off x="899592" y="2348880"/>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5050"/>
              </a:buClr>
              <a:buSzPts val="5000"/>
              <a:buFont typeface="Calibri"/>
              <a:buNone/>
            </a:pPr>
            <a:r>
              <a:rPr b="1" lang="ru-RU" sz="5000">
                <a:solidFill>
                  <a:srgbClr val="FF5050"/>
                </a:solidFill>
              </a:rPr>
              <a:t>КИБЕРМОШЕННИЧЕСТВО</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C:\Users\03UstyanSA\Desktop\m.jpg" id="243" name="Google Shape;243;p10"/>
          <p:cNvPicPr preferRelativeResize="0"/>
          <p:nvPr/>
        </p:nvPicPr>
        <p:blipFill rotWithShape="1">
          <a:blip r:embed="rId3">
            <a:alphaModFix/>
          </a:blip>
          <a:srcRect b="0" l="0" r="0" t="0"/>
          <a:stretch/>
        </p:blipFill>
        <p:spPr>
          <a:xfrm>
            <a:off x="0" y="0"/>
            <a:ext cx="9144000" cy="6858000"/>
          </a:xfrm>
          <a:prstGeom prst="rect">
            <a:avLst/>
          </a:prstGeom>
          <a:solidFill>
            <a:srgbClr val="002060"/>
          </a:solidFill>
          <a:ln>
            <a:noFill/>
          </a:ln>
        </p:spPr>
      </p:pic>
      <p:sp>
        <p:nvSpPr>
          <p:cNvPr id="244" name="Google Shape;244;p10"/>
          <p:cNvSpPr/>
          <p:nvPr/>
        </p:nvSpPr>
        <p:spPr>
          <a:xfrm>
            <a:off x="4608000" y="468000"/>
            <a:ext cx="371813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ВАРИАНТЫ ОТВЕТА</a:t>
            </a:r>
            <a:endParaRPr/>
          </a:p>
        </p:txBody>
      </p:sp>
      <p:sp>
        <p:nvSpPr>
          <p:cNvPr id="245" name="Google Shape;245;p10"/>
          <p:cNvSpPr/>
          <p:nvPr/>
        </p:nvSpPr>
        <p:spPr>
          <a:xfrm>
            <a:off x="356774" y="1829358"/>
            <a:ext cx="45032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800">
                <a:solidFill>
                  <a:srgbClr val="002060"/>
                </a:solidFill>
                <a:latin typeface="Calibri"/>
                <a:ea typeface="Calibri"/>
                <a:cs typeface="Calibri"/>
                <a:sym typeface="Calibri"/>
              </a:rPr>
              <a:t>      </a:t>
            </a:r>
            <a:endParaRPr b="1" sz="1800">
              <a:solidFill>
                <a:srgbClr val="002060"/>
              </a:solidFill>
              <a:latin typeface="Calibri"/>
              <a:ea typeface="Calibri"/>
              <a:cs typeface="Calibri"/>
              <a:sym typeface="Calibri"/>
            </a:endParaRPr>
          </a:p>
        </p:txBody>
      </p:sp>
      <p:pic>
        <p:nvPicPr>
          <p:cNvPr descr="C:\Users\Игорь\Desktop\Юля работа\В работе\картинки\Dostoinstva-i-nedostatki-investitsionnyh-vkladov-2-670x334.png" id="246" name="Google Shape;246;p10"/>
          <p:cNvPicPr preferRelativeResize="0"/>
          <p:nvPr/>
        </p:nvPicPr>
        <p:blipFill rotWithShape="1">
          <a:blip r:embed="rId4">
            <a:alphaModFix/>
          </a:blip>
          <a:srcRect b="0" l="0" r="47762" t="0"/>
          <a:stretch/>
        </p:blipFill>
        <p:spPr>
          <a:xfrm>
            <a:off x="5832000" y="3204000"/>
            <a:ext cx="1272913" cy="1214358"/>
          </a:xfrm>
          <a:prstGeom prst="rect">
            <a:avLst/>
          </a:prstGeom>
          <a:noFill/>
          <a:ln>
            <a:noFill/>
          </a:ln>
        </p:spPr>
      </p:pic>
      <p:pic>
        <p:nvPicPr>
          <p:cNvPr descr="C:\Users\Игорь\Desktop\Юля работа\В работе\картинки\Dostoinstva-i-nedostatki-investitsionnyh-vkladov-2-670x334.png" id="247" name="Google Shape;247;p10"/>
          <p:cNvPicPr preferRelativeResize="0"/>
          <p:nvPr/>
        </p:nvPicPr>
        <p:blipFill rotWithShape="1">
          <a:blip r:embed="rId4">
            <a:alphaModFix/>
          </a:blip>
          <a:srcRect b="0" l="50372" r="0" t="0"/>
          <a:stretch/>
        </p:blipFill>
        <p:spPr>
          <a:xfrm>
            <a:off x="5832000" y="1548000"/>
            <a:ext cx="1293063" cy="1299228"/>
          </a:xfrm>
          <a:prstGeom prst="rect">
            <a:avLst/>
          </a:prstGeom>
          <a:noFill/>
          <a:ln>
            <a:noFill/>
          </a:ln>
        </p:spPr>
      </p:pic>
      <p:pic>
        <p:nvPicPr>
          <p:cNvPr descr="C:\Users\Игорь\Desktop\Юля работа\В работе\картинки\Dostoinstva-i-nedostatki-investitsionnyh-vkladov-2-670x334.png" id="248" name="Google Shape;248;p10"/>
          <p:cNvPicPr preferRelativeResize="0"/>
          <p:nvPr/>
        </p:nvPicPr>
        <p:blipFill rotWithShape="1">
          <a:blip r:embed="rId4">
            <a:alphaModFix/>
          </a:blip>
          <a:srcRect b="0" l="50372" r="0" t="0"/>
          <a:stretch/>
        </p:blipFill>
        <p:spPr>
          <a:xfrm>
            <a:off x="5832000" y="4860000"/>
            <a:ext cx="1293063" cy="1299228"/>
          </a:xfrm>
          <a:prstGeom prst="rect">
            <a:avLst/>
          </a:prstGeom>
          <a:noFill/>
          <a:ln>
            <a:noFill/>
          </a:ln>
        </p:spPr>
      </p:pic>
      <p:pic>
        <p:nvPicPr>
          <p:cNvPr id="249" name="Google Shape;249;p10">
            <a:hlinkClick r:id="rId5"/>
          </p:cNvPr>
          <p:cNvPicPr preferRelativeResize="0"/>
          <p:nvPr/>
        </p:nvPicPr>
        <p:blipFill rotWithShape="1">
          <a:blip r:embed="rId6">
            <a:alphaModFix/>
          </a:blip>
          <a:srcRect b="18259" l="30335" r="25925" t="3850"/>
          <a:stretch/>
        </p:blipFill>
        <p:spPr>
          <a:xfrm rot="-870461">
            <a:off x="1368000" y="1944000"/>
            <a:ext cx="1805661" cy="1808163"/>
          </a:xfrm>
          <a:prstGeom prst="rect">
            <a:avLst/>
          </a:prstGeom>
          <a:noFill/>
          <a:ln>
            <a:noFill/>
          </a:ln>
        </p:spPr>
      </p:pic>
      <p:sp>
        <p:nvSpPr>
          <p:cNvPr id="250" name="Google Shape;250;p10"/>
          <p:cNvSpPr/>
          <p:nvPr/>
        </p:nvSpPr>
        <p:spPr>
          <a:xfrm>
            <a:off x="323527" y="4284000"/>
            <a:ext cx="4032448" cy="15081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СИТУАЦИЯ 2</a:t>
            </a:r>
            <a:endParaRPr/>
          </a:p>
          <a:p>
            <a:pPr indent="0" lvl="0" marL="0" marR="0" rtl="0" algn="ctr">
              <a:spcBef>
                <a:spcPts val="0"/>
              </a:spcBef>
              <a:spcAft>
                <a:spcPts val="0"/>
              </a:spcAft>
              <a:buNone/>
            </a:pPr>
            <a:r>
              <a:t/>
            </a:r>
            <a:endParaRPr b="1" sz="1200">
              <a:solidFill>
                <a:srgbClr val="FF5050"/>
              </a:solidFill>
              <a:latin typeface="Calibri"/>
              <a:ea typeface="Calibri"/>
              <a:cs typeface="Calibri"/>
              <a:sym typeface="Calibri"/>
            </a:endParaRPr>
          </a:p>
          <a:p>
            <a:pPr indent="0" lvl="0" marL="0" marR="0" rtl="0" algn="ctr">
              <a:spcBef>
                <a:spcPts val="0"/>
              </a:spcBef>
              <a:spcAft>
                <a:spcPts val="0"/>
              </a:spcAft>
              <a:buNone/>
            </a:pPr>
            <a:r>
              <a:rPr b="1" i="1" lang="ru-RU" sz="2400">
                <a:solidFill>
                  <a:srgbClr val="FF5050"/>
                </a:solidFill>
                <a:latin typeface="Calibri"/>
                <a:ea typeface="Calibri"/>
                <a:cs typeface="Calibri"/>
                <a:sym typeface="Calibri"/>
              </a:rPr>
              <a:t>«Вам приходит смс сообщение…»</a:t>
            </a:r>
            <a:endParaRPr/>
          </a:p>
        </p:txBody>
      </p:sp>
      <p:sp>
        <p:nvSpPr>
          <p:cNvPr id="251" name="Google Shape;251;p10"/>
          <p:cNvSpPr/>
          <p:nvPr/>
        </p:nvSpPr>
        <p:spPr>
          <a:xfrm>
            <a:off x="4608000" y="1548000"/>
            <a:ext cx="3759864" cy="135350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b="1" lang="ru-RU" sz="2000">
                <a:solidFill>
                  <a:schemeClr val="lt1"/>
                </a:solidFill>
                <a:latin typeface="Calibri"/>
                <a:ea typeface="Calibri"/>
                <a:cs typeface="Calibri"/>
                <a:sym typeface="Calibri"/>
              </a:rPr>
              <a:t>Перешлете деньги по предоставленным реквизитам</a:t>
            </a:r>
            <a:endParaRPr/>
          </a:p>
        </p:txBody>
      </p:sp>
      <p:sp>
        <p:nvSpPr>
          <p:cNvPr id="252" name="Google Shape;252;p10"/>
          <p:cNvSpPr/>
          <p:nvPr/>
        </p:nvSpPr>
        <p:spPr>
          <a:xfrm>
            <a:off x="4608000" y="3204000"/>
            <a:ext cx="3759864" cy="130890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b="1" lang="ru-RU" sz="2000">
                <a:solidFill>
                  <a:schemeClr val="lt1"/>
                </a:solidFill>
                <a:latin typeface="Calibri"/>
                <a:ea typeface="Calibri"/>
                <a:cs typeface="Calibri"/>
                <a:sym typeface="Calibri"/>
              </a:rPr>
              <a:t>Обратитесь в полицию</a:t>
            </a:r>
            <a:endParaRPr/>
          </a:p>
        </p:txBody>
      </p:sp>
      <p:sp>
        <p:nvSpPr>
          <p:cNvPr id="253" name="Google Shape;253;p10"/>
          <p:cNvSpPr/>
          <p:nvPr/>
        </p:nvSpPr>
        <p:spPr>
          <a:xfrm>
            <a:off x="4608000" y="4860000"/>
            <a:ext cx="3750198" cy="122413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b="1" lang="ru-RU" sz="2000">
                <a:solidFill>
                  <a:schemeClr val="lt1"/>
                </a:solidFill>
                <a:latin typeface="Calibri"/>
                <a:ea typeface="Calibri"/>
                <a:cs typeface="Calibri"/>
                <a:sym typeface="Calibri"/>
              </a:rPr>
              <a:t>Удалите СМС-сообщение</a:t>
            </a:r>
            <a:endParaRPr/>
          </a:p>
        </p:txBody>
      </p:sp>
      <p:sp>
        <p:nvSpPr>
          <p:cNvPr id="254" name="Google Shape;254;p10">
            <a:hlinkClick action="ppaction://hlinkshowjump?jump=nextslide"/>
          </p:cNvPr>
          <p:cNvSpPr/>
          <p:nvPr/>
        </p:nvSpPr>
        <p:spPr>
          <a:xfrm>
            <a:off x="8146419" y="6180367"/>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0"/>
          <p:cNvSpPr/>
          <p:nvPr/>
        </p:nvSpPr>
        <p:spPr>
          <a:xfrm>
            <a:off x="4419084" y="2743294"/>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56" name="Google Shape;256;p10"/>
          <p:cNvSpPr/>
          <p:nvPr/>
        </p:nvSpPr>
        <p:spPr>
          <a:xfrm>
            <a:off x="4419083" y="4298716"/>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57" name="Google Shape;257;p10"/>
          <p:cNvSpPr/>
          <p:nvPr/>
        </p:nvSpPr>
        <p:spPr>
          <a:xfrm>
            <a:off x="4444097" y="5943714"/>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1000"/>
                                        <p:tgtEl>
                                          <p:spTgt spid="250"/>
                                        </p:tgtEl>
                                        <p:attrNameLst>
                                          <p:attrName>ppt_w</p:attrName>
                                        </p:attrNameLst>
                                      </p:cBhvr>
                                      <p:tavLst>
                                        <p:tav fmla="" tm="0">
                                          <p:val>
                                            <p:strVal val="0"/>
                                          </p:val>
                                        </p:tav>
                                        <p:tav fmla="" tm="100000">
                                          <p:val>
                                            <p:strVal val="#ppt_w"/>
                                          </p:val>
                                        </p:tav>
                                      </p:tavLst>
                                    </p:anim>
                                    <p:anim calcmode="lin" valueType="num">
                                      <p:cBhvr additive="base">
                                        <p:cTn dur="1000"/>
                                        <p:tgtEl>
                                          <p:spTgt spid="2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251"/>
                                        </p:tgtEl>
                                      </p:cBhvr>
                                    </p:animEffect>
                                    <p:set>
                                      <p:cBhvr>
                                        <p:cTn dur="1" fill="hold">
                                          <p:stCondLst>
                                            <p:cond delay="750"/>
                                          </p:stCondLst>
                                        </p:cTn>
                                        <p:tgtEl>
                                          <p:spTgt spid="2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252"/>
                                        </p:tgtEl>
                                      </p:cBhvr>
                                    </p:animEffect>
                                    <p:set>
                                      <p:cBhvr>
                                        <p:cTn dur="1" fill="hold">
                                          <p:stCondLst>
                                            <p:cond delay="750"/>
                                          </p:stCondLst>
                                        </p:cTn>
                                        <p:tgtEl>
                                          <p:spTgt spid="2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253"/>
                                        </p:tgtEl>
                                      </p:cBhvr>
                                    </p:animEffect>
                                    <p:set>
                                      <p:cBhvr>
                                        <p:cTn dur="1" fill="hold">
                                          <p:stCondLst>
                                            <p:cond delay="750"/>
                                          </p:stCondLst>
                                        </p:cTn>
                                        <p:tgtEl>
                                          <p:spTgt spid="2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C:\Users\03UstyanSA\Desktop\m.jpg" id="263" name="Google Shape;263;p11"/>
          <p:cNvPicPr preferRelativeResize="0"/>
          <p:nvPr/>
        </p:nvPicPr>
        <p:blipFill rotWithShape="1">
          <a:blip r:embed="rId3">
            <a:alphaModFix/>
          </a:blip>
          <a:srcRect b="0" l="0" r="0" t="0"/>
          <a:stretch/>
        </p:blipFill>
        <p:spPr>
          <a:xfrm>
            <a:off x="0" y="0"/>
            <a:ext cx="9144000" cy="6858000"/>
          </a:xfrm>
          <a:prstGeom prst="rect">
            <a:avLst/>
          </a:prstGeom>
          <a:solidFill>
            <a:srgbClr val="002060"/>
          </a:solidFill>
          <a:ln>
            <a:noFill/>
          </a:ln>
        </p:spPr>
      </p:pic>
      <p:sp>
        <p:nvSpPr>
          <p:cNvPr id="264" name="Google Shape;264;p11"/>
          <p:cNvSpPr/>
          <p:nvPr/>
        </p:nvSpPr>
        <p:spPr>
          <a:xfrm>
            <a:off x="356774" y="1829358"/>
            <a:ext cx="45032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800">
                <a:solidFill>
                  <a:srgbClr val="002060"/>
                </a:solidFill>
                <a:latin typeface="Calibri"/>
                <a:ea typeface="Calibri"/>
                <a:cs typeface="Calibri"/>
                <a:sym typeface="Calibri"/>
              </a:rPr>
              <a:t>      </a:t>
            </a:r>
            <a:endParaRPr b="1" sz="1800">
              <a:solidFill>
                <a:srgbClr val="002060"/>
              </a:solidFill>
              <a:latin typeface="Calibri"/>
              <a:ea typeface="Calibri"/>
              <a:cs typeface="Calibri"/>
              <a:sym typeface="Calibri"/>
            </a:endParaRPr>
          </a:p>
        </p:txBody>
      </p:sp>
      <p:sp>
        <p:nvSpPr>
          <p:cNvPr id="265" name="Google Shape;265;p11"/>
          <p:cNvSpPr/>
          <p:nvPr/>
        </p:nvSpPr>
        <p:spPr>
          <a:xfrm>
            <a:off x="2052000" y="1260000"/>
            <a:ext cx="4752528" cy="4247317"/>
          </a:xfrm>
          <a:prstGeom prst="rect">
            <a:avLst/>
          </a:prstGeom>
          <a:noFill/>
          <a:ln>
            <a:noFill/>
          </a:ln>
        </p:spPr>
        <p:txBody>
          <a:bodyPr anchorCtr="0" anchor="t" bIns="45700" lIns="91425" spcFirstLastPara="1" rIns="91425" wrap="square" tIns="45700">
            <a:spAutoFit/>
          </a:bodyPr>
          <a:lstStyle/>
          <a:p>
            <a:pPr indent="358775" lvl="0" marL="0" marR="0" rtl="0" algn="just">
              <a:spcBef>
                <a:spcPts val="0"/>
              </a:spcBef>
              <a:spcAft>
                <a:spcPts val="0"/>
              </a:spcAft>
              <a:buNone/>
            </a:pPr>
            <a:r>
              <a:rPr b="1" lang="ru-RU" sz="1800">
                <a:solidFill>
                  <a:srgbClr val="002060"/>
                </a:solidFill>
                <a:latin typeface="Calibri"/>
                <a:ea typeface="Calibri"/>
                <a:cs typeface="Calibri"/>
                <a:sym typeface="Calibri"/>
              </a:rPr>
              <a:t>Чтобы не дать мошенникам вас обокрасть, ни в коем случае не пересылайте незнакомцам деньги и не сообщайте полные реквизиты своей банковской карты.</a:t>
            </a:r>
            <a:endParaRPr/>
          </a:p>
          <a:p>
            <a:pPr indent="358775" lvl="0" marL="0" marR="0" rtl="0" algn="just">
              <a:spcBef>
                <a:spcPts val="0"/>
              </a:spcBef>
              <a:spcAft>
                <a:spcPts val="0"/>
              </a:spcAft>
              <a:buNone/>
            </a:pPr>
            <a:r>
              <a:rPr b="1" lang="ru-RU" sz="1800">
                <a:solidFill>
                  <a:srgbClr val="002060"/>
                </a:solidFill>
                <a:latin typeface="Calibri"/>
                <a:ea typeface="Calibri"/>
                <a:cs typeface="Calibri"/>
                <a:sym typeface="Calibri"/>
              </a:rPr>
              <a:t>Составлять протоколы о правонарушении и назначать штрафы могут только сотрудники органов исполнительной власти, например полиции. При оплате штрафа следует всегда внимательно проверять реквизиты получателя. Им не может быть частное лицо. </a:t>
            </a:r>
            <a:endParaRPr/>
          </a:p>
          <a:p>
            <a:pPr indent="358775" lvl="0" marL="0" marR="0" rtl="0" algn="just">
              <a:spcBef>
                <a:spcPts val="0"/>
              </a:spcBef>
              <a:spcAft>
                <a:spcPts val="0"/>
              </a:spcAft>
              <a:buNone/>
            </a:pPr>
            <a:r>
              <a:rPr b="1" lang="ru-RU" sz="1800">
                <a:solidFill>
                  <a:srgbClr val="002060"/>
                </a:solidFill>
                <a:latin typeface="Calibri"/>
                <a:ea typeface="Calibri"/>
                <a:cs typeface="Calibri"/>
                <a:sym typeface="Calibri"/>
              </a:rPr>
              <a:t>Если вы столкнулись с мошенничеством, звоните в полицию по номеру «02» со стационарного телефона или «102» с мобильного.</a:t>
            </a:r>
            <a:endParaRPr/>
          </a:p>
        </p:txBody>
      </p:sp>
      <p:sp>
        <p:nvSpPr>
          <p:cNvPr id="266" name="Google Shape;266;p11"/>
          <p:cNvSpPr/>
          <p:nvPr/>
        </p:nvSpPr>
        <p:spPr>
          <a:xfrm>
            <a:off x="1860744" y="244982"/>
            <a:ext cx="578716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КАК ПОСТУПИТЬ В СИТУАЦИИ ?</a:t>
            </a:r>
            <a:endParaRPr/>
          </a:p>
        </p:txBody>
      </p:sp>
      <p:grpSp>
        <p:nvGrpSpPr>
          <p:cNvPr id="267" name="Google Shape;267;p11"/>
          <p:cNvGrpSpPr/>
          <p:nvPr/>
        </p:nvGrpSpPr>
        <p:grpSpPr>
          <a:xfrm>
            <a:off x="6979280" y="2544666"/>
            <a:ext cx="1872208" cy="1972501"/>
            <a:chOff x="6907272" y="2662405"/>
            <a:chExt cx="1872208" cy="1972501"/>
          </a:xfrm>
        </p:grpSpPr>
        <p:pic>
          <p:nvPicPr>
            <p:cNvPr id="268" name="Google Shape;268;p11">
              <a:hlinkClick action="ppaction://hlinksldjump" r:id="rId4"/>
            </p:cNvPr>
            <p:cNvPicPr preferRelativeResize="0"/>
            <p:nvPr/>
          </p:nvPicPr>
          <p:blipFill rotWithShape="1">
            <a:blip r:embed="rId5">
              <a:alphaModFix/>
            </a:blip>
            <a:srcRect b="0" l="0" r="0" t="0"/>
            <a:stretch/>
          </p:blipFill>
          <p:spPr>
            <a:xfrm>
              <a:off x="6948264" y="2662405"/>
              <a:ext cx="1790224" cy="1737024"/>
            </a:xfrm>
            <a:prstGeom prst="rect">
              <a:avLst/>
            </a:prstGeom>
            <a:noFill/>
            <a:ln>
              <a:noFill/>
            </a:ln>
            <a:effectLst>
              <a:outerShdw blurRad="292100" rotWithShape="0" algn="tl" dir="2700000" dist="139700">
                <a:srgbClr val="333333">
                  <a:alpha val="64705"/>
                </a:srgbClr>
              </a:outerShdw>
            </a:effectLst>
          </p:spPr>
        </p:pic>
        <p:sp>
          <p:nvSpPr>
            <p:cNvPr id="269" name="Google Shape;269;p11"/>
            <p:cNvSpPr/>
            <p:nvPr/>
          </p:nvSpPr>
          <p:spPr>
            <a:xfrm>
              <a:off x="6948264" y="4404074"/>
              <a:ext cx="1790224" cy="1800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1"/>
            <p:cNvSpPr/>
            <p:nvPr/>
          </p:nvSpPr>
          <p:spPr>
            <a:xfrm>
              <a:off x="6907272" y="4173241"/>
              <a:ext cx="187220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1200">
                  <a:solidFill>
                    <a:srgbClr val="FF5050"/>
                  </a:solidFill>
                  <a:latin typeface="Arial Black"/>
                  <a:ea typeface="Arial Black"/>
                  <a:cs typeface="Arial Black"/>
                  <a:sym typeface="Arial Black"/>
                </a:rPr>
                <a:t>ПРИМЕРЫ </a:t>
              </a:r>
              <a:endParaRPr/>
            </a:p>
            <a:p>
              <a:pPr indent="0" lvl="0" marL="0" marR="0" rtl="0" algn="ctr">
                <a:spcBef>
                  <a:spcPts val="0"/>
                </a:spcBef>
                <a:spcAft>
                  <a:spcPts val="0"/>
                </a:spcAft>
                <a:buNone/>
              </a:pPr>
              <a:r>
                <a:rPr b="1" lang="ru-RU" sz="1200">
                  <a:solidFill>
                    <a:srgbClr val="FF5050"/>
                  </a:solidFill>
                  <a:latin typeface="Arial Black"/>
                  <a:ea typeface="Arial Black"/>
                  <a:cs typeface="Arial Black"/>
                  <a:sym typeface="Arial Black"/>
                </a:rPr>
                <a:t>МОШЕННИЧЕСТВА</a:t>
              </a:r>
              <a:endParaRPr/>
            </a:p>
          </p:txBody>
        </p:sp>
      </p:grpSp>
      <p:sp>
        <p:nvSpPr>
          <p:cNvPr id="271" name="Google Shape;271;p11">
            <a:hlinkClick action="ppaction://hlinksldjump" r:id="rId6"/>
          </p:cNvPr>
          <p:cNvSpPr/>
          <p:nvPr/>
        </p:nvSpPr>
        <p:spPr>
          <a:xfrm>
            <a:off x="8146419" y="6180367"/>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5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750"/>
                                        <p:tgtEl>
                                          <p:spTgt spid="266"/>
                                        </p:tgtEl>
                                        <p:attrNameLst>
                                          <p:attrName>ppt_w</p:attrName>
                                        </p:attrNameLst>
                                      </p:cBhvr>
                                      <p:tavLst>
                                        <p:tav fmla="" tm="0">
                                          <p:val>
                                            <p:strVal val="0"/>
                                          </p:val>
                                        </p:tav>
                                        <p:tav fmla="" tm="100000">
                                          <p:val>
                                            <p:strVal val="#ppt_w"/>
                                          </p:val>
                                        </p:tav>
                                      </p:tavLst>
                                    </p:anim>
                                    <p:anim calcmode="lin" valueType="num">
                                      <p:cBhvr additive="base">
                                        <p:cTn dur="750"/>
                                        <p:tgtEl>
                                          <p:spTgt spid="2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C:\Users\03UstyanSA\Desktop\m.jpg" id="277" name="Google Shape;277;p12"/>
          <p:cNvPicPr preferRelativeResize="0"/>
          <p:nvPr/>
        </p:nvPicPr>
        <p:blipFill rotWithShape="1">
          <a:blip r:embed="rId3">
            <a:alphaModFix/>
          </a:blip>
          <a:srcRect b="0" l="0" r="0" t="0"/>
          <a:stretch/>
        </p:blipFill>
        <p:spPr>
          <a:xfrm>
            <a:off x="0" y="0"/>
            <a:ext cx="9144000" cy="6858000"/>
          </a:xfrm>
          <a:prstGeom prst="rect">
            <a:avLst/>
          </a:prstGeom>
          <a:solidFill>
            <a:srgbClr val="002060"/>
          </a:solidFill>
          <a:ln>
            <a:noFill/>
          </a:ln>
        </p:spPr>
      </p:pic>
      <p:pic>
        <p:nvPicPr>
          <p:cNvPr descr="C:\Users\Игорь\Desktop\Юля работа\В работе\картинки\Dostoinstva-i-nedostatki-investitsionnyh-vkladov-2-670x334.png" id="278" name="Google Shape;278;p12"/>
          <p:cNvPicPr preferRelativeResize="0"/>
          <p:nvPr/>
        </p:nvPicPr>
        <p:blipFill rotWithShape="1">
          <a:blip r:embed="rId4">
            <a:alphaModFix/>
          </a:blip>
          <a:srcRect b="0" l="0" r="47762" t="0"/>
          <a:stretch/>
        </p:blipFill>
        <p:spPr>
          <a:xfrm>
            <a:off x="5832000" y="3204000"/>
            <a:ext cx="1272913" cy="1214358"/>
          </a:xfrm>
          <a:prstGeom prst="rect">
            <a:avLst/>
          </a:prstGeom>
          <a:noFill/>
          <a:ln>
            <a:noFill/>
          </a:ln>
        </p:spPr>
      </p:pic>
      <p:pic>
        <p:nvPicPr>
          <p:cNvPr descr="C:\Users\Игорь\Desktop\Юля работа\В работе\картинки\Dostoinstva-i-nedostatki-investitsionnyh-vkladov-2-670x334.png" id="279" name="Google Shape;279;p12"/>
          <p:cNvPicPr preferRelativeResize="0"/>
          <p:nvPr/>
        </p:nvPicPr>
        <p:blipFill rotWithShape="1">
          <a:blip r:embed="rId4">
            <a:alphaModFix/>
          </a:blip>
          <a:srcRect b="0" l="50372" r="0" t="0"/>
          <a:stretch/>
        </p:blipFill>
        <p:spPr>
          <a:xfrm>
            <a:off x="5832000" y="1548000"/>
            <a:ext cx="1293063" cy="1299228"/>
          </a:xfrm>
          <a:prstGeom prst="rect">
            <a:avLst/>
          </a:prstGeom>
          <a:noFill/>
          <a:ln>
            <a:noFill/>
          </a:ln>
        </p:spPr>
      </p:pic>
      <p:pic>
        <p:nvPicPr>
          <p:cNvPr descr="C:\Users\Игорь\Desktop\Юля работа\В работе\картинки\Dostoinstva-i-nedostatki-investitsionnyh-vkladov-2-670x334.png" id="280" name="Google Shape;280;p12"/>
          <p:cNvPicPr preferRelativeResize="0"/>
          <p:nvPr/>
        </p:nvPicPr>
        <p:blipFill rotWithShape="1">
          <a:blip r:embed="rId4">
            <a:alphaModFix/>
          </a:blip>
          <a:srcRect b="0" l="50372" r="0" t="0"/>
          <a:stretch/>
        </p:blipFill>
        <p:spPr>
          <a:xfrm>
            <a:off x="5832000" y="4860000"/>
            <a:ext cx="1293063" cy="1299228"/>
          </a:xfrm>
          <a:prstGeom prst="rect">
            <a:avLst/>
          </a:prstGeom>
          <a:noFill/>
          <a:ln>
            <a:noFill/>
          </a:ln>
        </p:spPr>
      </p:pic>
      <p:sp>
        <p:nvSpPr>
          <p:cNvPr id="281" name="Google Shape;281;p12"/>
          <p:cNvSpPr/>
          <p:nvPr/>
        </p:nvSpPr>
        <p:spPr>
          <a:xfrm>
            <a:off x="4608000" y="1548000"/>
            <a:ext cx="3780000" cy="135350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b="1" lang="ru-RU" sz="2000">
                <a:solidFill>
                  <a:schemeClr val="lt1"/>
                </a:solidFill>
                <a:latin typeface="Calibri"/>
                <a:ea typeface="Calibri"/>
                <a:cs typeface="Calibri"/>
                <a:sym typeface="Calibri"/>
              </a:rPr>
              <a:t>На Ваш счет поступила заработанная сумма</a:t>
            </a:r>
            <a:endParaRPr/>
          </a:p>
        </p:txBody>
      </p:sp>
      <p:sp>
        <p:nvSpPr>
          <p:cNvPr id="282" name="Google Shape;282;p12"/>
          <p:cNvSpPr/>
          <p:nvPr/>
        </p:nvSpPr>
        <p:spPr>
          <a:xfrm>
            <a:off x="4608000" y="3204000"/>
            <a:ext cx="3751979" cy="130890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b="1" lang="ru-RU" sz="2000">
                <a:solidFill>
                  <a:schemeClr val="lt1"/>
                </a:solidFill>
                <a:latin typeface="Calibri"/>
                <a:ea typeface="Calibri"/>
                <a:cs typeface="Calibri"/>
                <a:sym typeface="Calibri"/>
              </a:rPr>
              <a:t>После активизации ссылки баланс Вашего телефона уменьшился на 300 рублей</a:t>
            </a:r>
            <a:endParaRPr/>
          </a:p>
        </p:txBody>
      </p:sp>
      <p:sp>
        <p:nvSpPr>
          <p:cNvPr id="283" name="Google Shape;283;p12"/>
          <p:cNvSpPr/>
          <p:nvPr/>
        </p:nvSpPr>
        <p:spPr>
          <a:xfrm>
            <a:off x="4608000" y="4860000"/>
            <a:ext cx="3667360" cy="122413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b="1" lang="ru-RU" sz="2000">
                <a:solidFill>
                  <a:schemeClr val="lt1"/>
                </a:solidFill>
                <a:latin typeface="Calibri"/>
                <a:ea typeface="Calibri"/>
                <a:cs typeface="Calibri"/>
                <a:sym typeface="Calibri"/>
              </a:rPr>
              <a:t>Сумма заработанных денег удвоилась</a:t>
            </a:r>
            <a:endParaRPr/>
          </a:p>
        </p:txBody>
      </p:sp>
      <p:pic>
        <p:nvPicPr>
          <p:cNvPr id="284" name="Google Shape;284;p12">
            <a:hlinkClick r:id="rId5"/>
          </p:cNvPr>
          <p:cNvPicPr preferRelativeResize="0"/>
          <p:nvPr/>
        </p:nvPicPr>
        <p:blipFill rotWithShape="1">
          <a:blip r:embed="rId6">
            <a:alphaModFix/>
          </a:blip>
          <a:srcRect b="21087" l="29374" r="29856" t="2994"/>
          <a:stretch/>
        </p:blipFill>
        <p:spPr>
          <a:xfrm>
            <a:off x="1368000" y="1908000"/>
            <a:ext cx="1691832" cy="1771468"/>
          </a:xfrm>
          <a:prstGeom prst="rect">
            <a:avLst/>
          </a:prstGeom>
          <a:noFill/>
          <a:ln>
            <a:noFill/>
          </a:ln>
        </p:spPr>
      </p:pic>
      <p:sp>
        <p:nvSpPr>
          <p:cNvPr id="285" name="Google Shape;285;p12"/>
          <p:cNvSpPr/>
          <p:nvPr/>
        </p:nvSpPr>
        <p:spPr>
          <a:xfrm>
            <a:off x="323527" y="4284000"/>
            <a:ext cx="4032448" cy="15081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СИТУАЦИЯ 3</a:t>
            </a:r>
            <a:endParaRPr b="1" sz="3200">
              <a:solidFill>
                <a:srgbClr val="FF5050"/>
              </a:solidFill>
              <a:latin typeface="Calibri"/>
              <a:ea typeface="Calibri"/>
              <a:cs typeface="Calibri"/>
              <a:sym typeface="Calibri"/>
            </a:endParaRPr>
          </a:p>
          <a:p>
            <a:pPr indent="0" lvl="0" marL="0" marR="0" rtl="0" algn="ctr">
              <a:spcBef>
                <a:spcPts val="0"/>
              </a:spcBef>
              <a:spcAft>
                <a:spcPts val="0"/>
              </a:spcAft>
              <a:buNone/>
            </a:pPr>
            <a:r>
              <a:t/>
            </a:r>
            <a:endParaRPr b="1" sz="1200">
              <a:solidFill>
                <a:srgbClr val="FF5050"/>
              </a:solidFill>
              <a:latin typeface="Calibri"/>
              <a:ea typeface="Calibri"/>
              <a:cs typeface="Calibri"/>
              <a:sym typeface="Calibri"/>
            </a:endParaRPr>
          </a:p>
          <a:p>
            <a:pPr indent="0" lvl="0" marL="0" marR="0" rtl="0" algn="ctr">
              <a:spcBef>
                <a:spcPts val="0"/>
              </a:spcBef>
              <a:spcAft>
                <a:spcPts val="0"/>
              </a:spcAft>
              <a:buNone/>
            </a:pPr>
            <a:r>
              <a:rPr b="1" i="1" lang="ru-RU" sz="2400">
                <a:solidFill>
                  <a:srgbClr val="FF5050"/>
                </a:solidFill>
                <a:latin typeface="Calibri"/>
                <a:ea typeface="Calibri"/>
                <a:cs typeface="Calibri"/>
                <a:sym typeface="Calibri"/>
              </a:rPr>
              <a:t>«Вы захотели новый телефон…»</a:t>
            </a:r>
            <a:endParaRPr/>
          </a:p>
        </p:txBody>
      </p:sp>
      <p:sp>
        <p:nvSpPr>
          <p:cNvPr id="286" name="Google Shape;286;p12"/>
          <p:cNvSpPr/>
          <p:nvPr/>
        </p:nvSpPr>
        <p:spPr>
          <a:xfrm>
            <a:off x="4608000" y="468000"/>
            <a:ext cx="371813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ВАРИАНТЫ ОТВЕТА</a:t>
            </a:r>
            <a:endParaRPr/>
          </a:p>
        </p:txBody>
      </p:sp>
      <p:sp>
        <p:nvSpPr>
          <p:cNvPr id="287" name="Google Shape;287;p12">
            <a:hlinkClick action="ppaction://hlinkshowjump?jump=nextslide"/>
          </p:cNvPr>
          <p:cNvSpPr/>
          <p:nvPr/>
        </p:nvSpPr>
        <p:spPr>
          <a:xfrm>
            <a:off x="8146419" y="6180367"/>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2"/>
          <p:cNvSpPr/>
          <p:nvPr/>
        </p:nvSpPr>
        <p:spPr>
          <a:xfrm>
            <a:off x="4419084" y="2743294"/>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89" name="Google Shape;289;p12"/>
          <p:cNvSpPr/>
          <p:nvPr/>
        </p:nvSpPr>
        <p:spPr>
          <a:xfrm>
            <a:off x="4374652" y="4284000"/>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90" name="Google Shape;290;p12"/>
          <p:cNvSpPr/>
          <p:nvPr/>
        </p:nvSpPr>
        <p:spPr>
          <a:xfrm>
            <a:off x="4419084" y="5868621"/>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1000"/>
                                        <p:tgtEl>
                                          <p:spTgt spid="285"/>
                                        </p:tgtEl>
                                        <p:attrNameLst>
                                          <p:attrName>ppt_w</p:attrName>
                                        </p:attrNameLst>
                                      </p:cBhvr>
                                      <p:tavLst>
                                        <p:tav fmla="" tm="0">
                                          <p:val>
                                            <p:strVal val="0"/>
                                          </p:val>
                                        </p:tav>
                                        <p:tav fmla="" tm="100000">
                                          <p:val>
                                            <p:strVal val="#ppt_w"/>
                                          </p:val>
                                        </p:tav>
                                      </p:tavLst>
                                    </p:anim>
                                    <p:anim calcmode="lin" valueType="num">
                                      <p:cBhvr additive="base">
                                        <p:cTn dur="1000"/>
                                        <p:tgtEl>
                                          <p:spTgt spid="28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281"/>
                                        </p:tgtEl>
                                      </p:cBhvr>
                                    </p:animEffect>
                                    <p:set>
                                      <p:cBhvr>
                                        <p:cTn dur="1" fill="hold">
                                          <p:stCondLst>
                                            <p:cond delay="750"/>
                                          </p:stCondLst>
                                        </p:cTn>
                                        <p:tgtEl>
                                          <p:spTgt spid="2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282"/>
                                        </p:tgtEl>
                                      </p:cBhvr>
                                    </p:animEffect>
                                    <p:set>
                                      <p:cBhvr>
                                        <p:cTn dur="1" fill="hold">
                                          <p:stCondLst>
                                            <p:cond delay="750"/>
                                          </p:stCondLst>
                                        </p:cTn>
                                        <p:tgtEl>
                                          <p:spTgt spid="2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283"/>
                                        </p:tgtEl>
                                      </p:cBhvr>
                                    </p:animEffect>
                                    <p:set>
                                      <p:cBhvr>
                                        <p:cTn dur="1" fill="hold">
                                          <p:stCondLst>
                                            <p:cond delay="750"/>
                                          </p:stCondLst>
                                        </p:cTn>
                                        <p:tgtEl>
                                          <p:spTgt spid="28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C:\Users\03UstyanSA\Desktop\m.jpg" id="296" name="Google Shape;296;p13"/>
          <p:cNvPicPr preferRelativeResize="0"/>
          <p:nvPr/>
        </p:nvPicPr>
        <p:blipFill rotWithShape="1">
          <a:blip r:embed="rId3">
            <a:alphaModFix/>
          </a:blip>
          <a:srcRect b="0" l="0" r="0" t="0"/>
          <a:stretch/>
        </p:blipFill>
        <p:spPr>
          <a:xfrm>
            <a:off x="0" y="0"/>
            <a:ext cx="9144000" cy="6858000"/>
          </a:xfrm>
          <a:prstGeom prst="rect">
            <a:avLst/>
          </a:prstGeom>
          <a:solidFill>
            <a:srgbClr val="002060"/>
          </a:solidFill>
          <a:ln>
            <a:noFill/>
          </a:ln>
        </p:spPr>
      </p:pic>
      <p:sp>
        <p:nvSpPr>
          <p:cNvPr id="297" name="Google Shape;297;p13"/>
          <p:cNvSpPr/>
          <p:nvPr/>
        </p:nvSpPr>
        <p:spPr>
          <a:xfrm>
            <a:off x="2052000" y="1260000"/>
            <a:ext cx="4752000" cy="4247317"/>
          </a:xfrm>
          <a:prstGeom prst="rect">
            <a:avLst/>
          </a:prstGeom>
          <a:noFill/>
          <a:ln>
            <a:noFill/>
          </a:ln>
        </p:spPr>
        <p:txBody>
          <a:bodyPr anchorCtr="0" anchor="t" bIns="45700" lIns="91425" spcFirstLastPara="1" rIns="91425" wrap="square" tIns="45700">
            <a:spAutoFit/>
          </a:bodyPr>
          <a:lstStyle/>
          <a:p>
            <a:pPr indent="358775" lvl="0" marL="0" marR="0" rtl="0" algn="just">
              <a:spcBef>
                <a:spcPts val="0"/>
              </a:spcBef>
              <a:spcAft>
                <a:spcPts val="0"/>
              </a:spcAft>
              <a:buNone/>
            </a:pPr>
            <a:r>
              <a:rPr b="1" lang="ru-RU" sz="1800">
                <a:solidFill>
                  <a:srgbClr val="002060"/>
                </a:solidFill>
                <a:latin typeface="Calibri"/>
                <a:ea typeface="Calibri"/>
                <a:cs typeface="Calibri"/>
                <a:sym typeface="Calibri"/>
              </a:rPr>
              <a:t>Мошенники часто заманивают в свои схемы «супервыгодными» предложениями. Человек выполняет несложные задания и думает, что получит за это денежное вознаграждение. </a:t>
            </a:r>
            <a:endParaRPr b="1" sz="1800">
              <a:solidFill>
                <a:srgbClr val="002060"/>
              </a:solidFill>
              <a:latin typeface="Calibri"/>
              <a:ea typeface="Calibri"/>
              <a:cs typeface="Calibri"/>
              <a:sym typeface="Calibri"/>
            </a:endParaRPr>
          </a:p>
          <a:p>
            <a:pPr indent="358775" lvl="0" marL="0" marR="0" rtl="0" algn="just">
              <a:spcBef>
                <a:spcPts val="0"/>
              </a:spcBef>
              <a:spcAft>
                <a:spcPts val="0"/>
              </a:spcAft>
              <a:buNone/>
            </a:pPr>
            <a:r>
              <a:rPr b="1" lang="ru-RU" sz="1800">
                <a:solidFill>
                  <a:srgbClr val="002060"/>
                </a:solidFill>
                <a:latin typeface="Calibri"/>
                <a:ea typeface="Calibri"/>
                <a:cs typeface="Calibri"/>
                <a:sym typeface="Calibri"/>
              </a:rPr>
              <a:t>Но в его личном кабинете копятся баллы, как в онлайн-игре, а не рубли, и получить их он не сможет. </a:t>
            </a:r>
            <a:endParaRPr b="1" sz="1800">
              <a:solidFill>
                <a:srgbClr val="002060"/>
              </a:solidFill>
              <a:latin typeface="Calibri"/>
              <a:ea typeface="Calibri"/>
              <a:cs typeface="Calibri"/>
              <a:sym typeface="Calibri"/>
            </a:endParaRPr>
          </a:p>
          <a:p>
            <a:pPr indent="358775" lvl="0" marL="0" marR="0" rtl="0" algn="just">
              <a:spcBef>
                <a:spcPts val="0"/>
              </a:spcBef>
              <a:spcAft>
                <a:spcPts val="0"/>
              </a:spcAft>
              <a:buNone/>
            </a:pPr>
            <a:r>
              <a:rPr b="1" lang="ru-RU" sz="1800">
                <a:solidFill>
                  <a:srgbClr val="002060"/>
                </a:solidFill>
                <a:latin typeface="Calibri"/>
                <a:ea typeface="Calibri"/>
                <a:cs typeface="Calibri"/>
                <a:sym typeface="Calibri"/>
              </a:rPr>
              <a:t>Аккаунт блокируют, когда человек пытается вывести свой «заработок». На прощание аферисты снимают деньги с баланса его мобильного телефона: присылают СМС со ссылкой, и если по ней перейти, человек невольно подтверждает списание.</a:t>
            </a:r>
            <a:endParaRPr/>
          </a:p>
        </p:txBody>
      </p:sp>
      <p:sp>
        <p:nvSpPr>
          <p:cNvPr id="298" name="Google Shape;298;p13"/>
          <p:cNvSpPr/>
          <p:nvPr/>
        </p:nvSpPr>
        <p:spPr>
          <a:xfrm>
            <a:off x="1860744" y="244982"/>
            <a:ext cx="578716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КАК ПОСТУПИТЬ В СИТУАЦИИ ?</a:t>
            </a:r>
            <a:endParaRPr/>
          </a:p>
        </p:txBody>
      </p:sp>
      <p:grpSp>
        <p:nvGrpSpPr>
          <p:cNvPr id="299" name="Google Shape;299;p13"/>
          <p:cNvGrpSpPr/>
          <p:nvPr/>
        </p:nvGrpSpPr>
        <p:grpSpPr>
          <a:xfrm>
            <a:off x="6979280" y="2544666"/>
            <a:ext cx="1872208" cy="1972501"/>
            <a:chOff x="6907272" y="2662405"/>
            <a:chExt cx="1872208" cy="1972501"/>
          </a:xfrm>
        </p:grpSpPr>
        <p:pic>
          <p:nvPicPr>
            <p:cNvPr id="300" name="Google Shape;300;p13">
              <a:hlinkClick action="ppaction://hlinksldjump" r:id="rId4"/>
            </p:cNvPr>
            <p:cNvPicPr preferRelativeResize="0"/>
            <p:nvPr/>
          </p:nvPicPr>
          <p:blipFill rotWithShape="1">
            <a:blip r:embed="rId5">
              <a:alphaModFix/>
            </a:blip>
            <a:srcRect b="0" l="0" r="0" t="0"/>
            <a:stretch/>
          </p:blipFill>
          <p:spPr>
            <a:xfrm>
              <a:off x="6948264" y="2662405"/>
              <a:ext cx="1790224" cy="1737024"/>
            </a:xfrm>
            <a:prstGeom prst="rect">
              <a:avLst/>
            </a:prstGeom>
            <a:noFill/>
            <a:ln>
              <a:noFill/>
            </a:ln>
            <a:effectLst>
              <a:outerShdw blurRad="292100" rotWithShape="0" algn="tl" dir="2700000" dist="139700">
                <a:srgbClr val="333333">
                  <a:alpha val="64705"/>
                </a:srgbClr>
              </a:outerShdw>
            </a:effectLst>
          </p:spPr>
        </p:pic>
        <p:sp>
          <p:nvSpPr>
            <p:cNvPr id="301" name="Google Shape;301;p13"/>
            <p:cNvSpPr/>
            <p:nvPr/>
          </p:nvSpPr>
          <p:spPr>
            <a:xfrm>
              <a:off x="6948264" y="4404074"/>
              <a:ext cx="1790224" cy="1800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3"/>
            <p:cNvSpPr/>
            <p:nvPr/>
          </p:nvSpPr>
          <p:spPr>
            <a:xfrm>
              <a:off x="6907272" y="4173241"/>
              <a:ext cx="187220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1200">
                  <a:solidFill>
                    <a:srgbClr val="FF5050"/>
                  </a:solidFill>
                  <a:latin typeface="Arial Black"/>
                  <a:ea typeface="Arial Black"/>
                  <a:cs typeface="Arial Black"/>
                  <a:sym typeface="Arial Black"/>
                </a:rPr>
                <a:t>ПРИМЕРЫ </a:t>
              </a:r>
              <a:endParaRPr/>
            </a:p>
            <a:p>
              <a:pPr indent="0" lvl="0" marL="0" marR="0" rtl="0" algn="ctr">
                <a:spcBef>
                  <a:spcPts val="0"/>
                </a:spcBef>
                <a:spcAft>
                  <a:spcPts val="0"/>
                </a:spcAft>
                <a:buNone/>
              </a:pPr>
              <a:r>
                <a:rPr b="1" lang="ru-RU" sz="1200">
                  <a:solidFill>
                    <a:srgbClr val="FF5050"/>
                  </a:solidFill>
                  <a:latin typeface="Arial Black"/>
                  <a:ea typeface="Arial Black"/>
                  <a:cs typeface="Arial Black"/>
                  <a:sym typeface="Arial Black"/>
                </a:rPr>
                <a:t>МОШЕННИЧЕСТВА</a:t>
              </a:r>
              <a:endParaRPr/>
            </a:p>
          </p:txBody>
        </p:sp>
      </p:grpSp>
      <p:sp>
        <p:nvSpPr>
          <p:cNvPr id="303" name="Google Shape;303;p13">
            <a:hlinkClick action="ppaction://hlinksldjump" r:id="rId6"/>
          </p:cNvPr>
          <p:cNvSpPr/>
          <p:nvPr/>
        </p:nvSpPr>
        <p:spPr>
          <a:xfrm>
            <a:off x="8146419" y="6180367"/>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750"/>
                                        <p:tgtEl>
                                          <p:spTgt spid="298"/>
                                        </p:tgtEl>
                                        <p:attrNameLst>
                                          <p:attrName>ppt_w</p:attrName>
                                        </p:attrNameLst>
                                      </p:cBhvr>
                                      <p:tavLst>
                                        <p:tav fmla="" tm="0">
                                          <p:val>
                                            <p:strVal val="0"/>
                                          </p:val>
                                        </p:tav>
                                        <p:tav fmla="" tm="100000">
                                          <p:val>
                                            <p:strVal val="#ppt_w"/>
                                          </p:val>
                                        </p:tav>
                                      </p:tavLst>
                                    </p:anim>
                                    <p:anim calcmode="lin" valueType="num">
                                      <p:cBhvr additive="base">
                                        <p:cTn dur="750"/>
                                        <p:tgtEl>
                                          <p:spTgt spid="2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C:\Users\03UstyanSA\Desktop\m.jpg" id="309" name="Google Shape;309;p14"/>
          <p:cNvPicPr preferRelativeResize="0"/>
          <p:nvPr/>
        </p:nvPicPr>
        <p:blipFill rotWithShape="1">
          <a:blip r:embed="rId3">
            <a:alphaModFix/>
          </a:blip>
          <a:srcRect b="0" l="0" r="0" t="0"/>
          <a:stretch/>
        </p:blipFill>
        <p:spPr>
          <a:xfrm>
            <a:off x="30792" y="0"/>
            <a:ext cx="9144000" cy="6858000"/>
          </a:xfrm>
          <a:prstGeom prst="rect">
            <a:avLst/>
          </a:prstGeom>
          <a:solidFill>
            <a:srgbClr val="002060"/>
          </a:solidFill>
          <a:ln>
            <a:noFill/>
          </a:ln>
        </p:spPr>
      </p:pic>
      <p:pic>
        <p:nvPicPr>
          <p:cNvPr descr="C:\Users\Игорь\Desktop\Юля работа\В работе\картинки\Dostoinstva-i-nedostatki-investitsionnyh-vkladov-2-670x334.png" id="310" name="Google Shape;310;p14"/>
          <p:cNvPicPr preferRelativeResize="0"/>
          <p:nvPr/>
        </p:nvPicPr>
        <p:blipFill rotWithShape="1">
          <a:blip r:embed="rId4">
            <a:alphaModFix/>
          </a:blip>
          <a:srcRect b="0" l="0" r="47762" t="0"/>
          <a:stretch/>
        </p:blipFill>
        <p:spPr>
          <a:xfrm>
            <a:off x="5832000" y="4860000"/>
            <a:ext cx="1272913" cy="1214358"/>
          </a:xfrm>
          <a:prstGeom prst="rect">
            <a:avLst/>
          </a:prstGeom>
          <a:noFill/>
          <a:ln>
            <a:noFill/>
          </a:ln>
        </p:spPr>
      </p:pic>
      <p:pic>
        <p:nvPicPr>
          <p:cNvPr descr="C:\Users\Игорь\Desktop\Юля работа\В работе\картинки\Dostoinstva-i-nedostatki-investitsionnyh-vkladov-2-670x334.png" id="311" name="Google Shape;311;p14"/>
          <p:cNvPicPr preferRelativeResize="0"/>
          <p:nvPr/>
        </p:nvPicPr>
        <p:blipFill rotWithShape="1">
          <a:blip r:embed="rId4">
            <a:alphaModFix/>
          </a:blip>
          <a:srcRect b="0" l="50372" r="0" t="0"/>
          <a:stretch/>
        </p:blipFill>
        <p:spPr>
          <a:xfrm>
            <a:off x="5832000" y="3204000"/>
            <a:ext cx="1293063" cy="1299228"/>
          </a:xfrm>
          <a:prstGeom prst="rect">
            <a:avLst/>
          </a:prstGeom>
          <a:noFill/>
          <a:ln>
            <a:noFill/>
          </a:ln>
        </p:spPr>
      </p:pic>
      <p:pic>
        <p:nvPicPr>
          <p:cNvPr descr="C:\Users\Игорь\Desktop\Юля работа\В работе\картинки\Dostoinstva-i-nedostatki-investitsionnyh-vkladov-2-670x334.png" id="312" name="Google Shape;312;p14"/>
          <p:cNvPicPr preferRelativeResize="0"/>
          <p:nvPr/>
        </p:nvPicPr>
        <p:blipFill rotWithShape="1">
          <a:blip r:embed="rId4">
            <a:alphaModFix/>
          </a:blip>
          <a:srcRect b="0" l="50372" r="0" t="0"/>
          <a:stretch/>
        </p:blipFill>
        <p:spPr>
          <a:xfrm>
            <a:off x="5832000" y="1548000"/>
            <a:ext cx="1293063" cy="1299228"/>
          </a:xfrm>
          <a:prstGeom prst="rect">
            <a:avLst/>
          </a:prstGeom>
          <a:noFill/>
          <a:ln>
            <a:noFill/>
          </a:ln>
        </p:spPr>
      </p:pic>
      <p:sp>
        <p:nvSpPr>
          <p:cNvPr id="313" name="Google Shape;313;p14"/>
          <p:cNvSpPr/>
          <p:nvPr/>
        </p:nvSpPr>
        <p:spPr>
          <a:xfrm>
            <a:off x="4608000" y="1548000"/>
            <a:ext cx="3780000" cy="135350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b="1" lang="ru-RU" sz="2000">
                <a:solidFill>
                  <a:schemeClr val="lt1"/>
                </a:solidFill>
                <a:latin typeface="Calibri"/>
                <a:ea typeface="Calibri"/>
                <a:cs typeface="Calibri"/>
                <a:sym typeface="Calibri"/>
              </a:rPr>
              <a:t>Сообщите свой номер телефона и продиктуете код-подтверждения покупки</a:t>
            </a:r>
            <a:endParaRPr/>
          </a:p>
        </p:txBody>
      </p:sp>
      <p:sp>
        <p:nvSpPr>
          <p:cNvPr id="314" name="Google Shape;314;p14"/>
          <p:cNvSpPr/>
          <p:nvPr/>
        </p:nvSpPr>
        <p:spPr>
          <a:xfrm>
            <a:off x="4608000" y="3204000"/>
            <a:ext cx="3780000" cy="130890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b="1" lang="ru-RU" sz="2000">
                <a:solidFill>
                  <a:schemeClr val="lt1"/>
                </a:solidFill>
                <a:latin typeface="Calibri"/>
                <a:ea typeface="Calibri"/>
                <a:cs typeface="Calibri"/>
                <a:sym typeface="Calibri"/>
              </a:rPr>
              <a:t>Позвоните знакомой, уточните информацию и перешлете код-подтверждения</a:t>
            </a:r>
            <a:endParaRPr/>
          </a:p>
        </p:txBody>
      </p:sp>
      <p:sp>
        <p:nvSpPr>
          <p:cNvPr id="315" name="Google Shape;315;p14"/>
          <p:cNvSpPr/>
          <p:nvPr/>
        </p:nvSpPr>
        <p:spPr>
          <a:xfrm>
            <a:off x="4608000" y="4860000"/>
            <a:ext cx="3780000" cy="122413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b="1" lang="ru-RU" sz="2000">
                <a:solidFill>
                  <a:schemeClr val="lt1"/>
                </a:solidFill>
                <a:latin typeface="Calibri"/>
                <a:ea typeface="Calibri"/>
                <a:cs typeface="Calibri"/>
                <a:sym typeface="Calibri"/>
              </a:rPr>
              <a:t>Откажитесь от передачи  информации</a:t>
            </a:r>
            <a:endParaRPr/>
          </a:p>
        </p:txBody>
      </p:sp>
      <p:pic>
        <p:nvPicPr>
          <p:cNvPr id="316" name="Google Shape;316;p14">
            <a:hlinkClick r:id="rId5"/>
          </p:cNvPr>
          <p:cNvPicPr preferRelativeResize="0"/>
          <p:nvPr/>
        </p:nvPicPr>
        <p:blipFill rotWithShape="1">
          <a:blip r:embed="rId6">
            <a:alphaModFix/>
          </a:blip>
          <a:srcRect b="18233" l="29534" r="28732" t="9270"/>
          <a:stretch/>
        </p:blipFill>
        <p:spPr>
          <a:xfrm>
            <a:off x="1368000" y="1908000"/>
            <a:ext cx="1768969" cy="1728192"/>
          </a:xfrm>
          <a:prstGeom prst="rect">
            <a:avLst/>
          </a:prstGeom>
          <a:noFill/>
          <a:ln>
            <a:noFill/>
          </a:ln>
        </p:spPr>
      </p:pic>
      <p:sp>
        <p:nvSpPr>
          <p:cNvPr id="317" name="Google Shape;317;p14"/>
          <p:cNvSpPr/>
          <p:nvPr/>
        </p:nvSpPr>
        <p:spPr>
          <a:xfrm>
            <a:off x="323527" y="4284000"/>
            <a:ext cx="4032448" cy="15081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СИТУАЦИЯ 4</a:t>
            </a:r>
            <a:endParaRPr/>
          </a:p>
          <a:p>
            <a:pPr indent="0" lvl="0" marL="0" marR="0" rtl="0" algn="ctr">
              <a:spcBef>
                <a:spcPts val="0"/>
              </a:spcBef>
              <a:spcAft>
                <a:spcPts val="0"/>
              </a:spcAft>
              <a:buNone/>
            </a:pPr>
            <a:r>
              <a:t/>
            </a:r>
            <a:endParaRPr b="1" sz="1200">
              <a:solidFill>
                <a:srgbClr val="FF5050"/>
              </a:solidFill>
              <a:latin typeface="Calibri"/>
              <a:ea typeface="Calibri"/>
              <a:cs typeface="Calibri"/>
              <a:sym typeface="Calibri"/>
            </a:endParaRPr>
          </a:p>
          <a:p>
            <a:pPr indent="0" lvl="0" marL="0" marR="0" rtl="0" algn="ctr">
              <a:spcBef>
                <a:spcPts val="0"/>
              </a:spcBef>
              <a:spcAft>
                <a:spcPts val="0"/>
              </a:spcAft>
              <a:buNone/>
            </a:pPr>
            <a:r>
              <a:rPr b="1" i="1" lang="ru-RU" sz="2400">
                <a:solidFill>
                  <a:srgbClr val="FF5050"/>
                </a:solidFill>
                <a:latin typeface="Calibri"/>
                <a:ea typeface="Calibri"/>
                <a:cs typeface="Calibri"/>
                <a:sym typeface="Calibri"/>
              </a:rPr>
              <a:t>«Вам написала давняя знакомая…»</a:t>
            </a:r>
            <a:endParaRPr/>
          </a:p>
        </p:txBody>
      </p:sp>
      <p:sp>
        <p:nvSpPr>
          <p:cNvPr id="318" name="Google Shape;318;p14"/>
          <p:cNvSpPr/>
          <p:nvPr/>
        </p:nvSpPr>
        <p:spPr>
          <a:xfrm>
            <a:off x="4608000" y="468000"/>
            <a:ext cx="371813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ВАРИАНТЫ ОТВЕТА</a:t>
            </a:r>
            <a:endParaRPr/>
          </a:p>
        </p:txBody>
      </p:sp>
      <p:sp>
        <p:nvSpPr>
          <p:cNvPr id="319" name="Google Shape;319;p14">
            <a:hlinkClick action="ppaction://hlinkshowjump?jump=nextslide"/>
          </p:cNvPr>
          <p:cNvSpPr/>
          <p:nvPr/>
        </p:nvSpPr>
        <p:spPr>
          <a:xfrm>
            <a:off x="8146419" y="6180367"/>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4"/>
          <p:cNvSpPr/>
          <p:nvPr/>
        </p:nvSpPr>
        <p:spPr>
          <a:xfrm>
            <a:off x="4419084" y="2743294"/>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21" name="Google Shape;321;p14"/>
          <p:cNvSpPr/>
          <p:nvPr/>
        </p:nvSpPr>
        <p:spPr>
          <a:xfrm>
            <a:off x="4419084" y="4350671"/>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22" name="Google Shape;322;p14"/>
          <p:cNvSpPr/>
          <p:nvPr/>
        </p:nvSpPr>
        <p:spPr>
          <a:xfrm>
            <a:off x="4419084" y="5868621"/>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1000"/>
                                        <p:tgtEl>
                                          <p:spTgt spid="317"/>
                                        </p:tgtEl>
                                        <p:attrNameLst>
                                          <p:attrName>ppt_w</p:attrName>
                                        </p:attrNameLst>
                                      </p:cBhvr>
                                      <p:tavLst>
                                        <p:tav fmla="" tm="0">
                                          <p:val>
                                            <p:strVal val="0"/>
                                          </p:val>
                                        </p:tav>
                                        <p:tav fmla="" tm="100000">
                                          <p:val>
                                            <p:strVal val="#ppt_w"/>
                                          </p:val>
                                        </p:tav>
                                      </p:tavLst>
                                    </p:anim>
                                    <p:anim calcmode="lin" valueType="num">
                                      <p:cBhvr additive="base">
                                        <p:cTn dur="1000"/>
                                        <p:tgtEl>
                                          <p:spTgt spid="3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313"/>
                                        </p:tgtEl>
                                      </p:cBhvr>
                                    </p:animEffect>
                                    <p:set>
                                      <p:cBhvr>
                                        <p:cTn dur="1" fill="hold">
                                          <p:stCondLst>
                                            <p:cond delay="750"/>
                                          </p:stCondLst>
                                        </p:cTn>
                                        <p:tgtEl>
                                          <p:spTgt spid="3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314"/>
                                        </p:tgtEl>
                                      </p:cBhvr>
                                    </p:animEffect>
                                    <p:set>
                                      <p:cBhvr>
                                        <p:cTn dur="1" fill="hold">
                                          <p:stCondLst>
                                            <p:cond delay="750"/>
                                          </p:stCondLst>
                                        </p:cTn>
                                        <p:tgtEl>
                                          <p:spTgt spid="3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315"/>
                                        </p:tgtEl>
                                      </p:cBhvr>
                                    </p:animEffect>
                                    <p:set>
                                      <p:cBhvr>
                                        <p:cTn dur="1" fill="hold">
                                          <p:stCondLst>
                                            <p:cond delay="750"/>
                                          </p:stCondLst>
                                        </p:cTn>
                                        <p:tgtEl>
                                          <p:spTgt spid="31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descr="C:\Users\03UstyanSA\Desktop\m.jpg" id="328" name="Google Shape;328;p15"/>
          <p:cNvPicPr preferRelativeResize="0"/>
          <p:nvPr/>
        </p:nvPicPr>
        <p:blipFill rotWithShape="1">
          <a:blip r:embed="rId3">
            <a:alphaModFix/>
          </a:blip>
          <a:srcRect b="0" l="0" r="0" t="0"/>
          <a:stretch/>
        </p:blipFill>
        <p:spPr>
          <a:xfrm>
            <a:off x="30792" y="0"/>
            <a:ext cx="9144000" cy="6858000"/>
          </a:xfrm>
          <a:prstGeom prst="rect">
            <a:avLst/>
          </a:prstGeom>
          <a:solidFill>
            <a:srgbClr val="002060"/>
          </a:solidFill>
          <a:ln>
            <a:noFill/>
          </a:ln>
        </p:spPr>
      </p:pic>
      <p:sp>
        <p:nvSpPr>
          <p:cNvPr id="329" name="Google Shape;329;p15"/>
          <p:cNvSpPr/>
          <p:nvPr/>
        </p:nvSpPr>
        <p:spPr>
          <a:xfrm>
            <a:off x="2052000" y="1260000"/>
            <a:ext cx="4752000" cy="4579715"/>
          </a:xfrm>
          <a:prstGeom prst="rect">
            <a:avLst/>
          </a:prstGeom>
          <a:noFill/>
          <a:ln>
            <a:noFill/>
          </a:ln>
        </p:spPr>
        <p:txBody>
          <a:bodyPr anchorCtr="0" anchor="t" bIns="45700" lIns="91425" spcFirstLastPara="1" rIns="91425" wrap="square" tIns="45700">
            <a:spAutoFit/>
          </a:bodyPr>
          <a:lstStyle/>
          <a:p>
            <a:pPr indent="358775" lvl="0" marL="0" marR="0" rtl="0" algn="just">
              <a:lnSpc>
                <a:spcPct val="90000"/>
              </a:lnSpc>
              <a:spcBef>
                <a:spcPts val="0"/>
              </a:spcBef>
              <a:spcAft>
                <a:spcPts val="0"/>
              </a:spcAft>
              <a:buNone/>
            </a:pPr>
            <a:r>
              <a:rPr b="1" lang="ru-RU" sz="1800">
                <a:solidFill>
                  <a:srgbClr val="002060"/>
                </a:solidFill>
                <a:latin typeface="Calibri"/>
                <a:ea typeface="Calibri"/>
                <a:cs typeface="Calibri"/>
                <a:sym typeface="Calibri"/>
              </a:rPr>
              <a:t>Киберпреступники взламывают или копируют профиль человека в соцсети, а затем «стучатся» ко всем его знакомым из списка контактов.</a:t>
            </a:r>
            <a:endParaRPr b="1" sz="1800">
              <a:solidFill>
                <a:srgbClr val="002060"/>
              </a:solidFill>
              <a:latin typeface="Calibri"/>
              <a:ea typeface="Calibri"/>
              <a:cs typeface="Calibri"/>
              <a:sym typeface="Calibri"/>
            </a:endParaRPr>
          </a:p>
          <a:p>
            <a:pPr indent="358775" lvl="0" marL="0" marR="0" rtl="0" algn="just">
              <a:lnSpc>
                <a:spcPct val="90000"/>
              </a:lnSpc>
              <a:spcBef>
                <a:spcPts val="0"/>
              </a:spcBef>
              <a:spcAft>
                <a:spcPts val="0"/>
              </a:spcAft>
              <a:buNone/>
            </a:pPr>
            <a:r>
              <a:rPr b="1" lang="ru-RU" sz="1800">
                <a:solidFill>
                  <a:srgbClr val="002060"/>
                </a:solidFill>
                <a:latin typeface="Calibri"/>
                <a:ea typeface="Calibri"/>
                <a:cs typeface="Calibri"/>
                <a:sym typeface="Calibri"/>
              </a:rPr>
              <a:t>Во первых, необходимо сообщить знакомому о возможном взломе или подделке его профиля. </a:t>
            </a:r>
            <a:endParaRPr b="1" sz="1800">
              <a:solidFill>
                <a:srgbClr val="002060"/>
              </a:solidFill>
              <a:latin typeface="Calibri"/>
              <a:ea typeface="Calibri"/>
              <a:cs typeface="Calibri"/>
              <a:sym typeface="Calibri"/>
            </a:endParaRPr>
          </a:p>
          <a:p>
            <a:pPr indent="358775" lvl="0" marL="0" marR="0" rtl="0" algn="just">
              <a:lnSpc>
                <a:spcPct val="90000"/>
              </a:lnSpc>
              <a:spcBef>
                <a:spcPts val="0"/>
              </a:spcBef>
              <a:spcAft>
                <a:spcPts val="0"/>
              </a:spcAft>
              <a:buNone/>
            </a:pPr>
            <a:r>
              <a:rPr b="1" lang="ru-RU" sz="1800">
                <a:solidFill>
                  <a:srgbClr val="002060"/>
                </a:solidFill>
                <a:latin typeface="Calibri"/>
                <a:ea typeface="Calibri"/>
                <a:cs typeface="Calibri"/>
                <a:sym typeface="Calibri"/>
              </a:rPr>
              <a:t>Во вторых, нужно помнить твердо: никому и ни при каких условиях нельзя сообщать коды из СМС-сообщений, которые присылает банк. Тем более нельзя называть секретный CVC/CVV-код с обратной стороны карты.</a:t>
            </a:r>
            <a:endParaRPr b="1" sz="1800">
              <a:solidFill>
                <a:srgbClr val="002060"/>
              </a:solidFill>
              <a:latin typeface="Calibri"/>
              <a:ea typeface="Calibri"/>
              <a:cs typeface="Calibri"/>
              <a:sym typeface="Calibri"/>
            </a:endParaRPr>
          </a:p>
          <a:p>
            <a:pPr indent="358775" lvl="0" marL="0" marR="0" rtl="0" algn="just">
              <a:lnSpc>
                <a:spcPct val="90000"/>
              </a:lnSpc>
              <a:spcBef>
                <a:spcPts val="0"/>
              </a:spcBef>
              <a:spcAft>
                <a:spcPts val="0"/>
              </a:spcAft>
              <a:buNone/>
            </a:pPr>
            <a:r>
              <a:rPr b="1" lang="ru-RU" sz="1800">
                <a:solidFill>
                  <a:srgbClr val="002060"/>
                </a:solidFill>
                <a:latin typeface="Calibri"/>
                <a:ea typeface="Calibri"/>
                <a:cs typeface="Calibri"/>
                <a:sym typeface="Calibri"/>
              </a:rPr>
              <a:t>В третьих, для покупок в интернете стоит использовать отдельную карту и не хранить на ней деньги — класть только ту сумму, которая необходима для покупки, прямо перед оплатой. </a:t>
            </a:r>
            <a:endParaRPr/>
          </a:p>
        </p:txBody>
      </p:sp>
      <p:sp>
        <p:nvSpPr>
          <p:cNvPr id="330" name="Google Shape;330;p15"/>
          <p:cNvSpPr/>
          <p:nvPr/>
        </p:nvSpPr>
        <p:spPr>
          <a:xfrm>
            <a:off x="1860744" y="244982"/>
            <a:ext cx="578716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КАК ПОСТУПИТЬ В СИТУАЦИИ ?</a:t>
            </a:r>
            <a:endParaRPr/>
          </a:p>
        </p:txBody>
      </p:sp>
      <p:sp>
        <p:nvSpPr>
          <p:cNvPr id="331" name="Google Shape;331;p15">
            <a:hlinkClick action="ppaction://hlinkshowjump?jump=nextslide"/>
          </p:cNvPr>
          <p:cNvSpPr/>
          <p:nvPr/>
        </p:nvSpPr>
        <p:spPr>
          <a:xfrm>
            <a:off x="8146419" y="6180367"/>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750"/>
                                        <p:tgtEl>
                                          <p:spTgt spid="330"/>
                                        </p:tgtEl>
                                        <p:attrNameLst>
                                          <p:attrName>ppt_w</p:attrName>
                                        </p:attrNameLst>
                                      </p:cBhvr>
                                      <p:tavLst>
                                        <p:tav fmla="" tm="0">
                                          <p:val>
                                            <p:strVal val="0"/>
                                          </p:val>
                                        </p:tav>
                                        <p:tav fmla="" tm="100000">
                                          <p:val>
                                            <p:strVal val="#ppt_w"/>
                                          </p:val>
                                        </p:tav>
                                      </p:tavLst>
                                    </p:anim>
                                    <p:anim calcmode="lin" valueType="num">
                                      <p:cBhvr additive="base">
                                        <p:cTn dur="750"/>
                                        <p:tgtEl>
                                          <p:spTgt spid="33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C:\Users\03UstyanSA\Desktop\m.jpg" id="337" name="Google Shape;337;p16"/>
          <p:cNvPicPr preferRelativeResize="0"/>
          <p:nvPr/>
        </p:nvPicPr>
        <p:blipFill rotWithShape="1">
          <a:blip r:embed="rId3">
            <a:alphaModFix/>
          </a:blip>
          <a:srcRect b="0" l="0" r="0" t="0"/>
          <a:stretch/>
        </p:blipFill>
        <p:spPr>
          <a:xfrm>
            <a:off x="-20543" y="0"/>
            <a:ext cx="9144000" cy="6858000"/>
          </a:xfrm>
          <a:prstGeom prst="rect">
            <a:avLst/>
          </a:prstGeom>
          <a:solidFill>
            <a:srgbClr val="002060"/>
          </a:solidFill>
          <a:ln>
            <a:noFill/>
          </a:ln>
        </p:spPr>
      </p:pic>
      <p:sp>
        <p:nvSpPr>
          <p:cNvPr id="338" name="Google Shape;338;p16"/>
          <p:cNvSpPr/>
          <p:nvPr/>
        </p:nvSpPr>
        <p:spPr>
          <a:xfrm>
            <a:off x="346442" y="1504521"/>
            <a:ext cx="6639544" cy="135350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b="1" lang="ru-RU" sz="2000">
                <a:solidFill>
                  <a:schemeClr val="lt1"/>
                </a:solidFill>
                <a:latin typeface="Calibri"/>
                <a:ea typeface="Calibri"/>
                <a:cs typeface="Calibri"/>
                <a:sym typeface="Calibri"/>
              </a:rPr>
              <a:t>Никому ни при каких обстоятельствах не сообщайте полные реквизиты банковской карты, включая трехзначный код с обратной стороны; а также ПИН-коды и пароли из СМС – сообщений от банка.</a:t>
            </a:r>
            <a:endParaRPr b="1" sz="2000">
              <a:solidFill>
                <a:schemeClr val="lt1"/>
              </a:solidFill>
              <a:latin typeface="Calibri"/>
              <a:ea typeface="Calibri"/>
              <a:cs typeface="Calibri"/>
              <a:sym typeface="Calibri"/>
            </a:endParaRPr>
          </a:p>
        </p:txBody>
      </p:sp>
      <p:sp>
        <p:nvSpPr>
          <p:cNvPr id="339" name="Google Shape;339;p16"/>
          <p:cNvSpPr/>
          <p:nvPr/>
        </p:nvSpPr>
        <p:spPr>
          <a:xfrm>
            <a:off x="380728" y="2924944"/>
            <a:ext cx="6639543" cy="654452"/>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b="1" lang="ru-RU" sz="2000">
                <a:solidFill>
                  <a:schemeClr val="lt1"/>
                </a:solidFill>
                <a:latin typeface="Calibri"/>
                <a:ea typeface="Calibri"/>
                <a:cs typeface="Calibri"/>
                <a:sym typeface="Calibri"/>
              </a:rPr>
              <a:t>Не переходите по сомнительным ссылкам из сообщений</a:t>
            </a:r>
            <a:endParaRPr/>
          </a:p>
        </p:txBody>
      </p:sp>
      <p:sp>
        <p:nvSpPr>
          <p:cNvPr id="340" name="Google Shape;340;p16"/>
          <p:cNvSpPr/>
          <p:nvPr/>
        </p:nvSpPr>
        <p:spPr>
          <a:xfrm>
            <a:off x="380728" y="5733257"/>
            <a:ext cx="6639542" cy="864096"/>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ru-RU" sz="2000">
                <a:solidFill>
                  <a:schemeClr val="lt1"/>
                </a:solidFill>
                <a:latin typeface="Calibri"/>
                <a:ea typeface="Calibri"/>
                <a:cs typeface="Calibri"/>
                <a:sym typeface="Calibri"/>
              </a:rPr>
              <a:t>Не соглашайтесь сходу ни на какие «заманчивые предложения»</a:t>
            </a:r>
            <a:endParaRPr/>
          </a:p>
        </p:txBody>
      </p:sp>
      <p:sp>
        <p:nvSpPr>
          <p:cNvPr id="341" name="Google Shape;341;p16"/>
          <p:cNvSpPr txBox="1"/>
          <p:nvPr/>
        </p:nvSpPr>
        <p:spPr>
          <a:xfrm>
            <a:off x="-6951" y="116632"/>
            <a:ext cx="9130408" cy="104898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5050"/>
              </a:buClr>
              <a:buSzPts val="3200"/>
              <a:buFont typeface="Calibri"/>
              <a:buNone/>
            </a:pPr>
            <a:r>
              <a:rPr b="1" lang="ru-RU" sz="3200">
                <a:solidFill>
                  <a:srgbClr val="FF5050"/>
                </a:solidFill>
                <a:latin typeface="Calibri"/>
                <a:ea typeface="Calibri"/>
                <a:cs typeface="Calibri"/>
                <a:sym typeface="Calibri"/>
              </a:rPr>
              <a:t>КАК ОБЕЗОПАСИТЬ </a:t>
            </a:r>
            <a:endParaRPr b="1" sz="3200">
              <a:solidFill>
                <a:srgbClr val="FF5050"/>
              </a:solidFill>
              <a:latin typeface="Calibri"/>
              <a:ea typeface="Calibri"/>
              <a:cs typeface="Calibri"/>
              <a:sym typeface="Calibri"/>
            </a:endParaRPr>
          </a:p>
          <a:p>
            <a:pPr indent="0" lvl="0" marL="0" marR="0" rtl="0" algn="ctr">
              <a:spcBef>
                <a:spcPts val="0"/>
              </a:spcBef>
              <a:spcAft>
                <a:spcPts val="0"/>
              </a:spcAft>
              <a:buClr>
                <a:srgbClr val="FF5050"/>
              </a:buClr>
              <a:buSzPts val="3200"/>
              <a:buFont typeface="Calibri"/>
              <a:buNone/>
            </a:pPr>
            <a:r>
              <a:rPr b="1" lang="ru-RU" sz="3200">
                <a:solidFill>
                  <a:srgbClr val="FF5050"/>
                </a:solidFill>
                <a:latin typeface="Calibri"/>
                <a:ea typeface="Calibri"/>
                <a:cs typeface="Calibri"/>
                <a:sym typeface="Calibri"/>
              </a:rPr>
              <a:t>СЕБЯ ОТ СОЦИАЛЬНЫХ ИНЖЕНЕРОВ?</a:t>
            </a:r>
            <a:endParaRPr/>
          </a:p>
        </p:txBody>
      </p:sp>
      <p:sp>
        <p:nvSpPr>
          <p:cNvPr id="342" name="Google Shape;342;p16"/>
          <p:cNvSpPr/>
          <p:nvPr/>
        </p:nvSpPr>
        <p:spPr>
          <a:xfrm>
            <a:off x="380726" y="3693127"/>
            <a:ext cx="6639543" cy="654452"/>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ru-RU" sz="2000">
                <a:solidFill>
                  <a:schemeClr val="lt1"/>
                </a:solidFill>
                <a:latin typeface="Calibri"/>
                <a:ea typeface="Calibri"/>
                <a:cs typeface="Calibri"/>
                <a:sym typeface="Calibri"/>
              </a:rPr>
              <a:t>Не храните много денег на карте, которой расплачиваетесь в интернете</a:t>
            </a:r>
            <a:endParaRPr/>
          </a:p>
        </p:txBody>
      </p:sp>
      <p:sp>
        <p:nvSpPr>
          <p:cNvPr id="343" name="Google Shape;343;p16"/>
          <p:cNvSpPr/>
          <p:nvPr/>
        </p:nvSpPr>
        <p:spPr>
          <a:xfrm>
            <a:off x="380726" y="4437112"/>
            <a:ext cx="6639545" cy="122413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b="1" lang="ru-RU" sz="2000">
                <a:solidFill>
                  <a:schemeClr val="lt1"/>
                </a:solidFill>
                <a:latin typeface="Calibri"/>
                <a:ea typeface="Calibri"/>
                <a:cs typeface="Calibri"/>
                <a:sym typeface="Calibri"/>
              </a:rPr>
              <a:t>Получив внезапный звонок из какой-либо финансовой организации со срочным вопросом или предложением, положите трубку и позвоните туда сами</a:t>
            </a:r>
            <a:endParaRPr/>
          </a:p>
        </p:txBody>
      </p:sp>
      <p:pic>
        <p:nvPicPr>
          <p:cNvPr id="344" name="Google Shape;344;p16"/>
          <p:cNvPicPr preferRelativeResize="0"/>
          <p:nvPr/>
        </p:nvPicPr>
        <p:blipFill rotWithShape="1">
          <a:blip r:embed="rId4">
            <a:alphaModFix/>
          </a:blip>
          <a:srcRect b="0" l="0" r="0" t="0"/>
          <a:stretch/>
        </p:blipFill>
        <p:spPr>
          <a:xfrm>
            <a:off x="7632000" y="1656000"/>
            <a:ext cx="701924" cy="767337"/>
          </a:xfrm>
          <a:prstGeom prst="rect">
            <a:avLst/>
          </a:prstGeom>
          <a:noFill/>
          <a:ln>
            <a:noFill/>
          </a:ln>
        </p:spPr>
      </p:pic>
      <p:pic>
        <p:nvPicPr>
          <p:cNvPr descr="C:\Users\03UstyanSA\Desktop\БАЗА\кибермош\фишинг\2dcfb3423c2beafd3f7caa1606a5bb62.png" id="345" name="Google Shape;345;p16"/>
          <p:cNvPicPr preferRelativeResize="0"/>
          <p:nvPr/>
        </p:nvPicPr>
        <p:blipFill rotWithShape="1">
          <a:blip r:embed="rId5">
            <a:alphaModFix/>
          </a:blip>
          <a:srcRect b="0" l="0" r="0" t="0"/>
          <a:stretch/>
        </p:blipFill>
        <p:spPr>
          <a:xfrm>
            <a:off x="7443966" y="1653316"/>
            <a:ext cx="868840" cy="868840"/>
          </a:xfrm>
          <a:prstGeom prst="rect">
            <a:avLst/>
          </a:prstGeom>
          <a:gradFill>
            <a:gsLst>
              <a:gs pos="0">
                <a:srgbClr val="284971"/>
              </a:gs>
              <a:gs pos="50000">
                <a:srgbClr val="3B6AA4"/>
              </a:gs>
              <a:gs pos="100000">
                <a:srgbClr val="4680C5"/>
              </a:gs>
            </a:gsLst>
            <a:lin ang="16200000" scaled="0"/>
          </a:gradFill>
          <a:ln>
            <a:noFill/>
          </a:ln>
        </p:spPr>
      </p:pic>
      <p:pic>
        <p:nvPicPr>
          <p:cNvPr id="346" name="Google Shape;346;p16"/>
          <p:cNvPicPr preferRelativeResize="0"/>
          <p:nvPr/>
        </p:nvPicPr>
        <p:blipFill rotWithShape="1">
          <a:blip r:embed="rId6">
            <a:alphaModFix/>
          </a:blip>
          <a:srcRect b="0" l="0" r="0" t="0"/>
          <a:stretch/>
        </p:blipFill>
        <p:spPr>
          <a:xfrm>
            <a:off x="7632000" y="2772000"/>
            <a:ext cx="701924" cy="767337"/>
          </a:xfrm>
          <a:prstGeom prst="rect">
            <a:avLst/>
          </a:prstGeom>
          <a:noFill/>
          <a:ln>
            <a:noFill/>
          </a:ln>
        </p:spPr>
      </p:pic>
      <p:pic>
        <p:nvPicPr>
          <p:cNvPr id="347" name="Google Shape;347;p16"/>
          <p:cNvPicPr preferRelativeResize="0"/>
          <p:nvPr/>
        </p:nvPicPr>
        <p:blipFill rotWithShape="1">
          <a:blip r:embed="rId6">
            <a:alphaModFix/>
          </a:blip>
          <a:srcRect b="0" l="0" r="0" t="0"/>
          <a:stretch/>
        </p:blipFill>
        <p:spPr>
          <a:xfrm>
            <a:off x="7632000" y="3672000"/>
            <a:ext cx="701924" cy="767337"/>
          </a:xfrm>
          <a:prstGeom prst="rect">
            <a:avLst/>
          </a:prstGeom>
          <a:noFill/>
          <a:ln>
            <a:noFill/>
          </a:ln>
        </p:spPr>
      </p:pic>
      <p:pic>
        <p:nvPicPr>
          <p:cNvPr id="348" name="Google Shape;348;p16"/>
          <p:cNvPicPr preferRelativeResize="0"/>
          <p:nvPr/>
        </p:nvPicPr>
        <p:blipFill rotWithShape="1">
          <a:blip r:embed="rId6">
            <a:alphaModFix/>
          </a:blip>
          <a:srcRect b="0" l="0" r="0" t="0"/>
          <a:stretch/>
        </p:blipFill>
        <p:spPr>
          <a:xfrm>
            <a:off x="7632000" y="4665510"/>
            <a:ext cx="701924" cy="767337"/>
          </a:xfrm>
          <a:prstGeom prst="rect">
            <a:avLst/>
          </a:prstGeom>
          <a:noFill/>
          <a:ln>
            <a:noFill/>
          </a:ln>
        </p:spPr>
      </p:pic>
      <p:pic>
        <p:nvPicPr>
          <p:cNvPr id="349" name="Google Shape;349;p16"/>
          <p:cNvPicPr preferRelativeResize="0"/>
          <p:nvPr/>
        </p:nvPicPr>
        <p:blipFill rotWithShape="1">
          <a:blip r:embed="rId6">
            <a:alphaModFix/>
          </a:blip>
          <a:srcRect b="0" l="0" r="0" t="0"/>
          <a:stretch/>
        </p:blipFill>
        <p:spPr>
          <a:xfrm>
            <a:off x="7632000" y="5781636"/>
            <a:ext cx="701924" cy="767337"/>
          </a:xfrm>
          <a:prstGeom prst="rect">
            <a:avLst/>
          </a:prstGeom>
          <a:noFill/>
          <a:ln>
            <a:noFill/>
          </a:ln>
        </p:spPr>
      </p:pic>
      <p:pic>
        <p:nvPicPr>
          <p:cNvPr descr="C:\Users\03UstyanSA\Desktop\БАЗА\кибермош\фишинг\2dcfb3423c2beafd3f7caa1606a5bb62.png" id="350" name="Google Shape;350;p16"/>
          <p:cNvPicPr preferRelativeResize="0"/>
          <p:nvPr/>
        </p:nvPicPr>
        <p:blipFill rotWithShape="1">
          <a:blip r:embed="rId7">
            <a:alphaModFix/>
          </a:blip>
          <a:srcRect b="0" l="0" r="0" t="0"/>
          <a:stretch/>
        </p:blipFill>
        <p:spPr>
          <a:xfrm>
            <a:off x="7443966" y="2628424"/>
            <a:ext cx="868840" cy="868840"/>
          </a:xfrm>
          <a:prstGeom prst="rect">
            <a:avLst/>
          </a:prstGeom>
          <a:gradFill>
            <a:gsLst>
              <a:gs pos="0">
                <a:srgbClr val="284971"/>
              </a:gs>
              <a:gs pos="50000">
                <a:srgbClr val="3B6AA4"/>
              </a:gs>
              <a:gs pos="100000">
                <a:srgbClr val="4680C5"/>
              </a:gs>
            </a:gsLst>
            <a:lin ang="16200000" scaled="0"/>
          </a:gradFill>
          <a:ln>
            <a:noFill/>
          </a:ln>
        </p:spPr>
      </p:pic>
      <p:pic>
        <p:nvPicPr>
          <p:cNvPr descr="C:\Users\03UstyanSA\Desktop\БАЗА\кибермош\фишинг\2dcfb3423c2beafd3f7caa1606a5bb62.png" id="351" name="Google Shape;351;p16"/>
          <p:cNvPicPr preferRelativeResize="0"/>
          <p:nvPr/>
        </p:nvPicPr>
        <p:blipFill rotWithShape="1">
          <a:blip r:embed="rId7">
            <a:alphaModFix/>
          </a:blip>
          <a:srcRect b="0" l="0" r="0" t="0"/>
          <a:stretch/>
        </p:blipFill>
        <p:spPr>
          <a:xfrm>
            <a:off x="7443966" y="3617343"/>
            <a:ext cx="868840" cy="868840"/>
          </a:xfrm>
          <a:prstGeom prst="rect">
            <a:avLst/>
          </a:prstGeom>
          <a:gradFill>
            <a:gsLst>
              <a:gs pos="0">
                <a:srgbClr val="284971"/>
              </a:gs>
              <a:gs pos="50000">
                <a:srgbClr val="3B6AA4"/>
              </a:gs>
              <a:gs pos="100000">
                <a:srgbClr val="4680C5"/>
              </a:gs>
            </a:gsLst>
            <a:lin ang="16200000" scaled="0"/>
          </a:gradFill>
          <a:ln>
            <a:noFill/>
          </a:ln>
        </p:spPr>
      </p:pic>
      <p:pic>
        <p:nvPicPr>
          <p:cNvPr descr="C:\Users\03UstyanSA\Desktop\БАЗА\кибермош\фишинг\2dcfb3423c2beafd3f7caa1606a5bb62.png" id="352" name="Google Shape;352;p16"/>
          <p:cNvPicPr preferRelativeResize="0"/>
          <p:nvPr/>
        </p:nvPicPr>
        <p:blipFill rotWithShape="1">
          <a:blip r:embed="rId7">
            <a:alphaModFix/>
          </a:blip>
          <a:srcRect b="0" l="0" r="0" t="0"/>
          <a:stretch/>
        </p:blipFill>
        <p:spPr>
          <a:xfrm>
            <a:off x="7443966" y="4618846"/>
            <a:ext cx="868840" cy="868840"/>
          </a:xfrm>
          <a:prstGeom prst="rect">
            <a:avLst/>
          </a:prstGeom>
          <a:gradFill>
            <a:gsLst>
              <a:gs pos="0">
                <a:srgbClr val="284971"/>
              </a:gs>
              <a:gs pos="50000">
                <a:srgbClr val="3B6AA4"/>
              </a:gs>
              <a:gs pos="100000">
                <a:srgbClr val="4680C5"/>
              </a:gs>
            </a:gsLst>
            <a:lin ang="16200000" scaled="0"/>
          </a:gradFill>
          <a:ln>
            <a:noFill/>
          </a:ln>
        </p:spPr>
      </p:pic>
      <p:pic>
        <p:nvPicPr>
          <p:cNvPr descr="C:\Users\03UstyanSA\Desktop\БАЗА\кибермош\фишинг\2dcfb3423c2beafd3f7caa1606a5bb62.png" id="353" name="Google Shape;353;p16"/>
          <p:cNvPicPr preferRelativeResize="0"/>
          <p:nvPr/>
        </p:nvPicPr>
        <p:blipFill rotWithShape="1">
          <a:blip r:embed="rId8">
            <a:alphaModFix/>
          </a:blip>
          <a:srcRect b="0" l="0" r="0" t="0"/>
          <a:stretch/>
        </p:blipFill>
        <p:spPr>
          <a:xfrm>
            <a:off x="7421540" y="5621896"/>
            <a:ext cx="915863" cy="864096"/>
          </a:xfrm>
          <a:prstGeom prst="rect">
            <a:avLst/>
          </a:prstGeom>
          <a:gradFill>
            <a:gsLst>
              <a:gs pos="0">
                <a:srgbClr val="284971"/>
              </a:gs>
              <a:gs pos="50000">
                <a:srgbClr val="3B6AA4"/>
              </a:gs>
              <a:gs pos="100000">
                <a:srgbClr val="4680C5"/>
              </a:gs>
            </a:gsLst>
            <a:lin ang="16200000" scaled="0"/>
          </a:gradFill>
          <a:ln>
            <a:noFill/>
          </a:ln>
        </p:spPr>
      </p:pic>
      <p:sp>
        <p:nvSpPr>
          <p:cNvPr id="354" name="Google Shape;354;p16"/>
          <p:cNvSpPr/>
          <p:nvPr/>
        </p:nvSpPr>
        <p:spPr>
          <a:xfrm>
            <a:off x="6831603" y="2314620"/>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1</a:t>
            </a:r>
            <a:endParaRPr/>
          </a:p>
        </p:txBody>
      </p:sp>
      <p:sp>
        <p:nvSpPr>
          <p:cNvPr id="355" name="Google Shape;355;p16"/>
          <p:cNvSpPr/>
          <p:nvPr/>
        </p:nvSpPr>
        <p:spPr>
          <a:xfrm>
            <a:off x="6838736" y="3213486"/>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2</a:t>
            </a:r>
            <a:endParaRPr/>
          </a:p>
        </p:txBody>
      </p:sp>
      <p:sp>
        <p:nvSpPr>
          <p:cNvPr id="356" name="Google Shape;356;p16"/>
          <p:cNvSpPr/>
          <p:nvPr/>
        </p:nvSpPr>
        <p:spPr>
          <a:xfrm>
            <a:off x="6838736" y="3989443"/>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3</a:t>
            </a:r>
            <a:endParaRPr/>
          </a:p>
        </p:txBody>
      </p:sp>
      <p:sp>
        <p:nvSpPr>
          <p:cNvPr id="357" name="Google Shape;357;p16"/>
          <p:cNvSpPr/>
          <p:nvPr/>
        </p:nvSpPr>
        <p:spPr>
          <a:xfrm>
            <a:off x="6831604" y="5151370"/>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4</a:t>
            </a:r>
            <a:endParaRPr/>
          </a:p>
        </p:txBody>
      </p:sp>
      <p:sp>
        <p:nvSpPr>
          <p:cNvPr id="358" name="Google Shape;358;p16"/>
          <p:cNvSpPr/>
          <p:nvPr/>
        </p:nvSpPr>
        <p:spPr>
          <a:xfrm>
            <a:off x="6831604" y="6329550"/>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5</a:t>
            </a:r>
            <a:endParaRPr/>
          </a:p>
        </p:txBody>
      </p:sp>
      <p:sp>
        <p:nvSpPr>
          <p:cNvPr id="359" name="Google Shape;359;p16">
            <a:hlinkClick action="ppaction://hlinkshowjump?jump=nextslide"/>
          </p:cNvPr>
          <p:cNvSpPr/>
          <p:nvPr/>
        </p:nvSpPr>
        <p:spPr>
          <a:xfrm>
            <a:off x="8312806" y="6432997"/>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5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750"/>
                                        <p:tgtEl>
                                          <p:spTgt spid="341"/>
                                        </p:tgtEl>
                                        <p:attrNameLst>
                                          <p:attrName>ppt_w</p:attrName>
                                        </p:attrNameLst>
                                      </p:cBhvr>
                                      <p:tavLst>
                                        <p:tav fmla="" tm="0">
                                          <p:val>
                                            <p:strVal val="0"/>
                                          </p:val>
                                        </p:tav>
                                        <p:tav fmla="" tm="100000">
                                          <p:val>
                                            <p:strVal val="#ppt_w"/>
                                          </p:val>
                                        </p:tav>
                                      </p:tavLst>
                                    </p:anim>
                                    <p:anim calcmode="lin" valueType="num">
                                      <p:cBhvr additive="base">
                                        <p:cTn dur="750"/>
                                        <p:tgtEl>
                                          <p:spTgt spid="3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345"/>
                                        </p:tgtEl>
                                      </p:cBhvr>
                                    </p:animEffect>
                                    <p:set>
                                      <p:cBhvr>
                                        <p:cTn dur="1" fill="hold">
                                          <p:stCondLst>
                                            <p:cond delay="750"/>
                                          </p:stCondLst>
                                        </p:cTn>
                                        <p:tgtEl>
                                          <p:spTgt spid="34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75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350"/>
                                        </p:tgtEl>
                                      </p:cBhvr>
                                    </p:animEffect>
                                    <p:set>
                                      <p:cBhvr>
                                        <p:cTn dur="1" fill="hold">
                                          <p:stCondLst>
                                            <p:cond delay="750"/>
                                          </p:stCondLst>
                                        </p:cTn>
                                        <p:tgtEl>
                                          <p:spTgt spid="35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75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351"/>
                                        </p:tgtEl>
                                      </p:cBhvr>
                                    </p:animEffect>
                                    <p:set>
                                      <p:cBhvr>
                                        <p:cTn dur="1" fill="hold">
                                          <p:stCondLst>
                                            <p:cond delay="750"/>
                                          </p:stCondLst>
                                        </p:cTn>
                                        <p:tgtEl>
                                          <p:spTgt spid="35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75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352"/>
                                        </p:tgtEl>
                                      </p:cBhvr>
                                    </p:animEffect>
                                    <p:set>
                                      <p:cBhvr>
                                        <p:cTn dur="1" fill="hold">
                                          <p:stCondLst>
                                            <p:cond delay="750"/>
                                          </p:stCondLst>
                                        </p:cTn>
                                        <p:tgtEl>
                                          <p:spTgt spid="35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75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353"/>
                                        </p:tgtEl>
                                      </p:cBhvr>
                                    </p:animEffect>
                                    <p:set>
                                      <p:cBhvr>
                                        <p:cTn dur="1" fill="hold">
                                          <p:stCondLst>
                                            <p:cond delay="750"/>
                                          </p:stCondLst>
                                        </p:cTn>
                                        <p:tgtEl>
                                          <p:spTgt spid="3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75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descr="C:\Users\03UstyanSA\Desktop\m.jpg" id="365" name="Google Shape;365;p1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66" name="Google Shape;366;p17"/>
          <p:cNvSpPr/>
          <p:nvPr/>
        </p:nvSpPr>
        <p:spPr>
          <a:xfrm>
            <a:off x="971600" y="188640"/>
            <a:ext cx="75230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800">
                <a:solidFill>
                  <a:srgbClr val="FF5050"/>
                </a:solidFill>
                <a:latin typeface="Calibri"/>
                <a:ea typeface="Calibri"/>
                <a:cs typeface="Calibri"/>
                <a:sym typeface="Calibri"/>
              </a:rPr>
              <a:t>МОШЕННИЧЕСТВО С БАНКОВСКИМИ КАРТАМИ</a:t>
            </a:r>
            <a:endParaRPr/>
          </a:p>
        </p:txBody>
      </p:sp>
      <p:pic>
        <p:nvPicPr>
          <p:cNvPr descr="C:\Users\03UstyanSA\Desktop\1.tif" id="367" name="Google Shape;367;p17"/>
          <p:cNvPicPr preferRelativeResize="0"/>
          <p:nvPr/>
        </p:nvPicPr>
        <p:blipFill rotWithShape="1">
          <a:blip r:embed="rId4">
            <a:alphaModFix/>
          </a:blip>
          <a:srcRect b="0" l="0" r="0" t="0"/>
          <a:stretch/>
        </p:blipFill>
        <p:spPr>
          <a:xfrm>
            <a:off x="4429529" y="3746257"/>
            <a:ext cx="4247154" cy="2448272"/>
          </a:xfrm>
          <a:prstGeom prst="rect">
            <a:avLst/>
          </a:prstGeom>
          <a:noFill/>
          <a:ln>
            <a:noFill/>
          </a:ln>
        </p:spPr>
      </p:pic>
      <p:sp>
        <p:nvSpPr>
          <p:cNvPr id="368" name="Google Shape;368;p17"/>
          <p:cNvSpPr/>
          <p:nvPr/>
        </p:nvSpPr>
        <p:spPr>
          <a:xfrm>
            <a:off x="5400978" y="1509767"/>
            <a:ext cx="3459696"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2800">
                <a:solidFill>
                  <a:srgbClr val="17375E"/>
                </a:solidFill>
                <a:latin typeface="Calibri"/>
                <a:ea typeface="Calibri"/>
                <a:cs typeface="Calibri"/>
                <a:sym typeface="Calibri"/>
              </a:rPr>
              <a:t>БАНКОВСКАЯ КАРТА- КЛЮЧ К ВАШЕМУ СЧЕТУ В БАНКЕ</a:t>
            </a:r>
            <a:endParaRPr/>
          </a:p>
        </p:txBody>
      </p:sp>
      <p:sp>
        <p:nvSpPr>
          <p:cNvPr id="369" name="Google Shape;369;p17"/>
          <p:cNvSpPr/>
          <p:nvPr/>
        </p:nvSpPr>
        <p:spPr>
          <a:xfrm>
            <a:off x="9684568" y="4636629"/>
            <a:ext cx="6435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800">
                <a:solidFill>
                  <a:schemeClr val="dk1"/>
                </a:solidFill>
                <a:latin typeface="Calibri"/>
                <a:ea typeface="Calibri"/>
                <a:cs typeface="Calibri"/>
                <a:sym typeface="Calibri"/>
              </a:rPr>
              <a:t>964</a:t>
            </a:r>
            <a:endParaRPr/>
          </a:p>
        </p:txBody>
      </p:sp>
      <p:sp>
        <p:nvSpPr>
          <p:cNvPr id="370" name="Google Shape;370;p17"/>
          <p:cNvSpPr/>
          <p:nvPr/>
        </p:nvSpPr>
        <p:spPr>
          <a:xfrm>
            <a:off x="576000" y="4005064"/>
            <a:ext cx="34634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rgbClr val="17375E"/>
                </a:solidFill>
                <a:latin typeface="Calibri"/>
                <a:ea typeface="Calibri"/>
                <a:cs typeface="Calibri"/>
                <a:sym typeface="Calibri"/>
              </a:rPr>
              <a:t>НАЗВАНИЕ БАНКА, КОТОРЫЙ ВЫПУСТИЛ КАРТУ (БАНК ЭМИТЕНТ)</a:t>
            </a:r>
            <a:endParaRPr/>
          </a:p>
        </p:txBody>
      </p:sp>
      <p:sp>
        <p:nvSpPr>
          <p:cNvPr id="371" name="Google Shape;371;p17"/>
          <p:cNvSpPr/>
          <p:nvPr/>
        </p:nvSpPr>
        <p:spPr>
          <a:xfrm>
            <a:off x="576000" y="4669814"/>
            <a:ext cx="154688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rgbClr val="17375E"/>
                </a:solidFill>
                <a:latin typeface="Calibri"/>
                <a:ea typeface="Calibri"/>
                <a:cs typeface="Calibri"/>
                <a:sym typeface="Calibri"/>
              </a:rPr>
              <a:t>НОМЕР КАРТЫ</a:t>
            </a:r>
            <a:endParaRPr/>
          </a:p>
        </p:txBody>
      </p:sp>
      <p:sp>
        <p:nvSpPr>
          <p:cNvPr id="372" name="Google Shape;372;p17"/>
          <p:cNvSpPr/>
          <p:nvPr/>
        </p:nvSpPr>
        <p:spPr>
          <a:xfrm>
            <a:off x="2343296" y="4669814"/>
            <a:ext cx="173173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rgbClr val="17375E"/>
                </a:solidFill>
                <a:latin typeface="Calibri"/>
                <a:ea typeface="Calibri"/>
                <a:cs typeface="Calibri"/>
                <a:sym typeface="Calibri"/>
              </a:rPr>
              <a:t>СРОК  ДЕЙСТВИЯ</a:t>
            </a:r>
            <a:endParaRPr/>
          </a:p>
        </p:txBody>
      </p:sp>
      <p:sp>
        <p:nvSpPr>
          <p:cNvPr id="373" name="Google Shape;373;p17"/>
          <p:cNvSpPr/>
          <p:nvPr/>
        </p:nvSpPr>
        <p:spPr>
          <a:xfrm>
            <a:off x="576000" y="5040000"/>
            <a:ext cx="346347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rgbClr val="17375E"/>
                </a:solidFill>
                <a:latin typeface="Calibri"/>
                <a:ea typeface="Calibri"/>
                <a:cs typeface="Calibri"/>
                <a:sym typeface="Calibri"/>
              </a:rPr>
              <a:t>ФАМИЛИЯ ИМЯ ВЛАДЕЛЬЦА КАРТЫ</a:t>
            </a:r>
            <a:endParaRPr/>
          </a:p>
        </p:txBody>
      </p:sp>
      <p:sp>
        <p:nvSpPr>
          <p:cNvPr id="374" name="Google Shape;374;p17"/>
          <p:cNvSpPr/>
          <p:nvPr/>
        </p:nvSpPr>
        <p:spPr>
          <a:xfrm>
            <a:off x="576000" y="5481006"/>
            <a:ext cx="346347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rgbClr val="17375E"/>
                </a:solidFill>
                <a:latin typeface="Calibri"/>
                <a:ea typeface="Calibri"/>
                <a:cs typeface="Calibri"/>
                <a:sym typeface="Calibri"/>
              </a:rPr>
              <a:t>ЛОГОТИП ПЛАТЕЖНОЙ СИСТЕМЫ</a:t>
            </a:r>
            <a:endParaRPr b="1" sz="1600">
              <a:solidFill>
                <a:srgbClr val="17375E"/>
              </a:solidFill>
              <a:latin typeface="Calibri"/>
              <a:ea typeface="Calibri"/>
              <a:cs typeface="Calibri"/>
              <a:sym typeface="Calibri"/>
            </a:endParaRPr>
          </a:p>
        </p:txBody>
      </p:sp>
      <p:sp>
        <p:nvSpPr>
          <p:cNvPr id="375" name="Google Shape;375;p17"/>
          <p:cNvSpPr/>
          <p:nvPr/>
        </p:nvSpPr>
        <p:spPr>
          <a:xfrm>
            <a:off x="576000" y="5868000"/>
            <a:ext cx="346347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rgbClr val="17375E"/>
                </a:solidFill>
                <a:latin typeface="Calibri"/>
                <a:ea typeface="Calibri"/>
                <a:cs typeface="Calibri"/>
                <a:sym typeface="Calibri"/>
              </a:rPr>
              <a:t>КОД ВЕРИФИКАЦИИ </a:t>
            </a:r>
            <a:r>
              <a:rPr b="1" lang="ru-RU" sz="2000">
                <a:solidFill>
                  <a:srgbClr val="17375E"/>
                </a:solidFill>
                <a:latin typeface="Calibri"/>
                <a:ea typeface="Calibri"/>
                <a:cs typeface="Calibri"/>
                <a:sym typeface="Calibri"/>
              </a:rPr>
              <a:t>CVV</a:t>
            </a:r>
            <a:r>
              <a:rPr b="1" lang="ru-RU" sz="1600">
                <a:solidFill>
                  <a:srgbClr val="17375E"/>
                </a:solidFill>
                <a:latin typeface="Calibri"/>
                <a:ea typeface="Calibri"/>
                <a:cs typeface="Calibri"/>
                <a:sym typeface="Calibri"/>
              </a:rPr>
              <a:t> ИЛИ </a:t>
            </a:r>
            <a:r>
              <a:rPr b="1" lang="ru-RU" sz="2000">
                <a:solidFill>
                  <a:srgbClr val="17375E"/>
                </a:solidFill>
                <a:latin typeface="Calibri"/>
                <a:ea typeface="Calibri"/>
                <a:cs typeface="Calibri"/>
                <a:sym typeface="Calibri"/>
              </a:rPr>
              <a:t>CVC</a:t>
            </a:r>
            <a:endParaRPr b="1" sz="2000">
              <a:solidFill>
                <a:srgbClr val="17375E"/>
              </a:solidFill>
              <a:latin typeface="Calibri"/>
              <a:ea typeface="Calibri"/>
              <a:cs typeface="Calibri"/>
              <a:sym typeface="Calibri"/>
            </a:endParaRPr>
          </a:p>
          <a:p>
            <a:pPr indent="0" lvl="0" marL="0" marR="0" rtl="0" algn="l">
              <a:spcBef>
                <a:spcPts val="0"/>
              </a:spcBef>
              <a:spcAft>
                <a:spcPts val="0"/>
              </a:spcAft>
              <a:buNone/>
            </a:pPr>
            <a:r>
              <a:rPr b="1" i="1" lang="ru-RU" sz="1000">
                <a:solidFill>
                  <a:srgbClr val="17375E"/>
                </a:solidFill>
                <a:latin typeface="Calibri"/>
                <a:ea typeface="Calibri"/>
                <a:cs typeface="Calibri"/>
                <a:sym typeface="Calibri"/>
              </a:rPr>
              <a:t>(ПОДТВЕРЖДЕНИЕ ПОДЛИННОСТИ)</a:t>
            </a:r>
            <a:endParaRPr b="1" sz="1000">
              <a:solidFill>
                <a:srgbClr val="17375E"/>
              </a:solidFill>
              <a:latin typeface="Calibri"/>
              <a:ea typeface="Calibri"/>
              <a:cs typeface="Calibri"/>
              <a:sym typeface="Calibri"/>
            </a:endParaRPr>
          </a:p>
        </p:txBody>
      </p:sp>
      <p:pic>
        <p:nvPicPr>
          <p:cNvPr descr="C:\Users\03UstyanSA\Desktop\11.tif" id="376" name="Google Shape;376;p17"/>
          <p:cNvPicPr preferRelativeResize="0"/>
          <p:nvPr/>
        </p:nvPicPr>
        <p:blipFill rotWithShape="1">
          <a:blip r:embed="rId5">
            <a:alphaModFix/>
          </a:blip>
          <a:srcRect b="0" l="0" r="0" t="0"/>
          <a:stretch/>
        </p:blipFill>
        <p:spPr>
          <a:xfrm>
            <a:off x="683568" y="965132"/>
            <a:ext cx="4247154" cy="2448272"/>
          </a:xfrm>
          <a:prstGeom prst="rect">
            <a:avLst/>
          </a:prstGeom>
          <a:noFill/>
          <a:ln>
            <a:noFill/>
          </a:ln>
        </p:spPr>
      </p:pic>
      <p:sp>
        <p:nvSpPr>
          <p:cNvPr id="377" name="Google Shape;377;p17"/>
          <p:cNvSpPr/>
          <p:nvPr/>
        </p:nvSpPr>
        <p:spPr>
          <a:xfrm>
            <a:off x="-2052736" y="1261379"/>
            <a:ext cx="187220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chemeClr val="lt1"/>
                </a:solidFill>
                <a:latin typeface="Calibri"/>
                <a:ea typeface="Calibri"/>
                <a:cs typeface="Calibri"/>
                <a:sym typeface="Calibri"/>
              </a:rPr>
              <a:t>НАЗВАНИЕ БАНКА</a:t>
            </a:r>
            <a:endParaRPr/>
          </a:p>
        </p:txBody>
      </p:sp>
      <p:sp>
        <p:nvSpPr>
          <p:cNvPr id="378" name="Google Shape;378;p17"/>
          <p:cNvSpPr/>
          <p:nvPr/>
        </p:nvSpPr>
        <p:spPr>
          <a:xfrm>
            <a:off x="-2952674" y="2099923"/>
            <a:ext cx="290422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000">
                <a:solidFill>
                  <a:schemeClr val="lt1"/>
                </a:solidFill>
                <a:latin typeface="Calibri"/>
                <a:ea typeface="Calibri"/>
                <a:cs typeface="Calibri"/>
                <a:sym typeface="Calibri"/>
              </a:rPr>
              <a:t>1234   5678   9000   0000</a:t>
            </a:r>
            <a:endParaRPr/>
          </a:p>
        </p:txBody>
      </p:sp>
      <p:sp>
        <p:nvSpPr>
          <p:cNvPr id="379" name="Google Shape;379;p17"/>
          <p:cNvSpPr/>
          <p:nvPr/>
        </p:nvSpPr>
        <p:spPr>
          <a:xfrm>
            <a:off x="-2268760" y="3061136"/>
            <a:ext cx="187220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chemeClr val="lt1"/>
                </a:solidFill>
                <a:latin typeface="Calibri"/>
                <a:ea typeface="Calibri"/>
                <a:cs typeface="Calibri"/>
                <a:sym typeface="Calibri"/>
              </a:rPr>
              <a:t>ФАМИЛИЯ ИМЯ</a:t>
            </a:r>
            <a:endParaRPr/>
          </a:p>
        </p:txBody>
      </p:sp>
      <p:sp>
        <p:nvSpPr>
          <p:cNvPr id="380" name="Google Shape;380;p17"/>
          <p:cNvSpPr/>
          <p:nvPr/>
        </p:nvSpPr>
        <p:spPr>
          <a:xfrm>
            <a:off x="-2449436" y="3592368"/>
            <a:ext cx="226890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400">
                <a:solidFill>
                  <a:schemeClr val="lt1"/>
                </a:solidFill>
                <a:latin typeface="Calibri"/>
                <a:ea typeface="Calibri"/>
                <a:cs typeface="Calibri"/>
                <a:sym typeface="Calibri"/>
              </a:rPr>
              <a:t>НАЗВАНИЕ ОПЕРАТОРА ПС</a:t>
            </a:r>
            <a:endParaRPr/>
          </a:p>
        </p:txBody>
      </p:sp>
      <p:sp>
        <p:nvSpPr>
          <p:cNvPr id="381" name="Google Shape;381;p17"/>
          <p:cNvSpPr/>
          <p:nvPr/>
        </p:nvSpPr>
        <p:spPr>
          <a:xfrm>
            <a:off x="-1116601" y="2647233"/>
            <a:ext cx="84664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chemeClr val="lt1"/>
                </a:solidFill>
                <a:latin typeface="Calibri"/>
                <a:ea typeface="Calibri"/>
                <a:cs typeface="Calibri"/>
                <a:sym typeface="Calibri"/>
              </a:rPr>
              <a:t>05/15</a:t>
            </a:r>
            <a:endParaRPr/>
          </a:p>
        </p:txBody>
      </p:sp>
      <p:sp>
        <p:nvSpPr>
          <p:cNvPr id="382" name="Google Shape;382;p17">
            <a:hlinkClick action="ppaction://hlinkshowjump?jump=nextslide"/>
          </p:cNvPr>
          <p:cNvSpPr/>
          <p:nvPr/>
        </p:nvSpPr>
        <p:spPr>
          <a:xfrm>
            <a:off x="8267250" y="6308119"/>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5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750"/>
                                        <p:tgtEl>
                                          <p:spTgt spid="366"/>
                                        </p:tgtEl>
                                        <p:attrNameLst>
                                          <p:attrName>ppt_w</p:attrName>
                                        </p:attrNameLst>
                                      </p:cBhvr>
                                      <p:tavLst>
                                        <p:tav fmla="" tm="0">
                                          <p:val>
                                            <p:strVal val="0"/>
                                          </p:val>
                                        </p:tav>
                                        <p:tav fmla="" tm="100000">
                                          <p:val>
                                            <p:strVal val="#ppt_w"/>
                                          </p:val>
                                        </p:tav>
                                      </p:tavLst>
                                    </p:anim>
                                    <p:anim calcmode="lin" valueType="num">
                                      <p:cBhvr additive="base">
                                        <p:cTn dur="750"/>
                                        <p:tgtEl>
                                          <p:spTgt spid="366"/>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2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2000"/>
                                        <p:tgtEl>
                                          <p:spTgt spid="367"/>
                                        </p:tgtEl>
                                      </p:cBhvr>
                                    </p:animEffect>
                                  </p:childTnLst>
                                </p:cTn>
                              </p:par>
                              <p:par>
                                <p:cTn fill="hold" nodeType="withEffect" presetClass="entr" presetID="23" presetSubtype="16">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2000"/>
                                        <p:tgtEl>
                                          <p:spTgt spid="368"/>
                                        </p:tgtEl>
                                        <p:attrNameLst>
                                          <p:attrName>ppt_w</p:attrName>
                                        </p:attrNameLst>
                                      </p:cBhvr>
                                      <p:tavLst>
                                        <p:tav fmla="" tm="0">
                                          <p:val>
                                            <p:strVal val="0"/>
                                          </p:val>
                                        </p:tav>
                                        <p:tav fmla="" tm="100000">
                                          <p:val>
                                            <p:strVal val="#ppt_w"/>
                                          </p:val>
                                        </p:tav>
                                      </p:tavLst>
                                    </p:anim>
                                    <p:anim calcmode="lin" valueType="num">
                                      <p:cBhvr additive="base">
                                        <p:cTn dur="2000"/>
                                        <p:tgtEl>
                                          <p:spTgt spid="368"/>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2000"/>
                                        <p:tgtEl>
                                          <p:spTgt spid="37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2000"/>
                                        <p:tgtEl>
                                          <p:spTgt spid="37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72"/>
                                        </p:tgtEl>
                                        <p:attrNameLst>
                                          <p:attrName>style.visibility</p:attrName>
                                        </p:attrNameLst>
                                      </p:cBhvr>
                                      <p:to>
                                        <p:strVal val="visible"/>
                                      </p:to>
                                    </p:set>
                                    <p:anim calcmode="lin" valueType="num">
                                      <p:cBhvr additive="base">
                                        <p:cTn dur="2000"/>
                                        <p:tgtEl>
                                          <p:spTgt spid="37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2000"/>
                                        <p:tgtEl>
                                          <p:spTgt spid="37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2000"/>
                                        <p:tgtEl>
                                          <p:spTgt spid="37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2000"/>
                                        <p:tgtEl>
                                          <p:spTgt spid="37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descr="C:\Users\03UstyanSA\Desktop\m.jpg" id="388" name="Google Shape;388;p18"/>
          <p:cNvPicPr preferRelativeResize="0"/>
          <p:nvPr/>
        </p:nvPicPr>
        <p:blipFill rotWithShape="1">
          <a:blip r:embed="rId3">
            <a:alphaModFix/>
          </a:blip>
          <a:srcRect b="0" l="0" r="0" t="0"/>
          <a:stretch/>
        </p:blipFill>
        <p:spPr>
          <a:xfrm>
            <a:off x="0" y="2450"/>
            <a:ext cx="9144000" cy="6858000"/>
          </a:xfrm>
          <a:prstGeom prst="rect">
            <a:avLst/>
          </a:prstGeom>
          <a:noFill/>
          <a:ln>
            <a:noFill/>
          </a:ln>
        </p:spPr>
      </p:pic>
      <p:sp>
        <p:nvSpPr>
          <p:cNvPr id="389" name="Google Shape;389;p18"/>
          <p:cNvSpPr/>
          <p:nvPr/>
        </p:nvSpPr>
        <p:spPr>
          <a:xfrm>
            <a:off x="1" y="188640"/>
            <a:ext cx="909775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2800">
                <a:solidFill>
                  <a:srgbClr val="FF5050"/>
                </a:solidFill>
                <a:latin typeface="Calibri"/>
                <a:ea typeface="Calibri"/>
                <a:cs typeface="Calibri"/>
                <a:sym typeface="Calibri"/>
              </a:rPr>
              <a:t>МОШЕННИЧЕСТВО С БАНКОВСКИМИ КАРТАМИ</a:t>
            </a:r>
            <a:endParaRPr/>
          </a:p>
        </p:txBody>
      </p:sp>
      <p:pic>
        <p:nvPicPr>
          <p:cNvPr descr="C:\Users\03UstyanSA\Desktop\11.tif" id="390" name="Google Shape;390;p18"/>
          <p:cNvPicPr preferRelativeResize="0"/>
          <p:nvPr/>
        </p:nvPicPr>
        <p:blipFill rotWithShape="1">
          <a:blip r:embed="rId4">
            <a:alphaModFix/>
          </a:blip>
          <a:srcRect b="0" l="0" r="0" t="0"/>
          <a:stretch/>
        </p:blipFill>
        <p:spPr>
          <a:xfrm>
            <a:off x="3006810" y="1011730"/>
            <a:ext cx="3037881" cy="1797077"/>
          </a:xfrm>
          <a:prstGeom prst="rect">
            <a:avLst/>
          </a:prstGeom>
          <a:noFill/>
          <a:ln>
            <a:noFill/>
          </a:ln>
          <a:effectLst>
            <a:outerShdw blurRad="292100" rotWithShape="0" algn="tl" dir="2700000" dist="139700">
              <a:srgbClr val="333333">
                <a:alpha val="64705"/>
              </a:srgbClr>
            </a:outerShdw>
          </a:effectLst>
        </p:spPr>
      </p:pic>
      <p:sp>
        <p:nvSpPr>
          <p:cNvPr id="391" name="Google Shape;391;p18"/>
          <p:cNvSpPr/>
          <p:nvPr/>
        </p:nvSpPr>
        <p:spPr>
          <a:xfrm>
            <a:off x="3382352" y="1065140"/>
            <a:ext cx="140652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100">
                <a:solidFill>
                  <a:schemeClr val="lt1"/>
                </a:solidFill>
                <a:latin typeface="Calibri"/>
                <a:ea typeface="Calibri"/>
                <a:cs typeface="Calibri"/>
                <a:sym typeface="Calibri"/>
              </a:rPr>
              <a:t>НАЗВАНИЕ БАНКА</a:t>
            </a:r>
            <a:endParaRPr/>
          </a:p>
        </p:txBody>
      </p:sp>
      <p:sp>
        <p:nvSpPr>
          <p:cNvPr id="392" name="Google Shape;392;p18"/>
          <p:cNvSpPr/>
          <p:nvPr/>
        </p:nvSpPr>
        <p:spPr>
          <a:xfrm>
            <a:off x="3636882" y="1756037"/>
            <a:ext cx="21818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200">
                <a:solidFill>
                  <a:schemeClr val="lt1"/>
                </a:solidFill>
                <a:latin typeface="Calibri"/>
                <a:ea typeface="Calibri"/>
                <a:cs typeface="Calibri"/>
                <a:sym typeface="Calibri"/>
              </a:rPr>
              <a:t>1234   5678   9000   0000</a:t>
            </a:r>
            <a:endParaRPr/>
          </a:p>
        </p:txBody>
      </p:sp>
      <p:sp>
        <p:nvSpPr>
          <p:cNvPr id="393" name="Google Shape;393;p18"/>
          <p:cNvSpPr/>
          <p:nvPr/>
        </p:nvSpPr>
        <p:spPr>
          <a:xfrm>
            <a:off x="3213570" y="2199107"/>
            <a:ext cx="140652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100">
                <a:solidFill>
                  <a:schemeClr val="lt1"/>
                </a:solidFill>
                <a:latin typeface="Calibri"/>
                <a:ea typeface="Calibri"/>
                <a:cs typeface="Calibri"/>
                <a:sym typeface="Calibri"/>
              </a:rPr>
              <a:t>ФАМИЛИЯ ИМЯ</a:t>
            </a:r>
            <a:endParaRPr/>
          </a:p>
        </p:txBody>
      </p:sp>
      <p:sp>
        <p:nvSpPr>
          <p:cNvPr id="394" name="Google Shape;394;p18"/>
          <p:cNvSpPr/>
          <p:nvPr/>
        </p:nvSpPr>
        <p:spPr>
          <a:xfrm>
            <a:off x="4202181" y="2452282"/>
            <a:ext cx="184251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100">
                <a:solidFill>
                  <a:schemeClr val="lt1"/>
                </a:solidFill>
                <a:latin typeface="Calibri"/>
                <a:ea typeface="Calibri"/>
                <a:cs typeface="Calibri"/>
                <a:sym typeface="Calibri"/>
              </a:rPr>
              <a:t>НАЗВАНИЕ ОПЕРАТОРА ПС</a:t>
            </a:r>
            <a:endParaRPr/>
          </a:p>
        </p:txBody>
      </p:sp>
      <p:sp>
        <p:nvSpPr>
          <p:cNvPr id="395" name="Google Shape;395;p18"/>
          <p:cNvSpPr/>
          <p:nvPr/>
        </p:nvSpPr>
        <p:spPr>
          <a:xfrm>
            <a:off x="5243740" y="2044022"/>
            <a:ext cx="63605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100">
                <a:solidFill>
                  <a:schemeClr val="lt1"/>
                </a:solidFill>
                <a:latin typeface="Calibri"/>
                <a:ea typeface="Calibri"/>
                <a:cs typeface="Calibri"/>
                <a:sym typeface="Calibri"/>
              </a:rPr>
              <a:t>05/15</a:t>
            </a:r>
            <a:endParaRPr/>
          </a:p>
        </p:txBody>
      </p:sp>
      <p:pic>
        <p:nvPicPr>
          <p:cNvPr descr="C:\Users\03UstyanSA\Desktop\EE.tif" id="396" name="Google Shape;396;p18"/>
          <p:cNvPicPr preferRelativeResize="0"/>
          <p:nvPr/>
        </p:nvPicPr>
        <p:blipFill rotWithShape="1">
          <a:blip r:embed="rId5">
            <a:alphaModFix/>
          </a:blip>
          <a:srcRect b="0" l="0" r="0" t="0"/>
          <a:stretch/>
        </p:blipFill>
        <p:spPr>
          <a:xfrm>
            <a:off x="5365882" y="1078929"/>
            <a:ext cx="513912" cy="658889"/>
          </a:xfrm>
          <a:prstGeom prst="rect">
            <a:avLst/>
          </a:prstGeom>
          <a:noFill/>
          <a:ln>
            <a:noFill/>
          </a:ln>
        </p:spPr>
      </p:pic>
      <p:pic>
        <p:nvPicPr>
          <p:cNvPr id="397" name="Google Shape;397;p18"/>
          <p:cNvPicPr preferRelativeResize="0"/>
          <p:nvPr/>
        </p:nvPicPr>
        <p:blipFill rotWithShape="1">
          <a:blip r:embed="rId6">
            <a:alphaModFix/>
          </a:blip>
          <a:srcRect b="0" l="0" r="0" t="0"/>
          <a:stretch/>
        </p:blipFill>
        <p:spPr>
          <a:xfrm>
            <a:off x="585885" y="1772414"/>
            <a:ext cx="1717839" cy="1056797"/>
          </a:xfrm>
          <a:prstGeom prst="rect">
            <a:avLst/>
          </a:prstGeom>
          <a:noFill/>
          <a:ln>
            <a:noFill/>
          </a:ln>
          <a:effectLst>
            <a:outerShdw blurRad="292100" rotWithShape="0" algn="tl" dir="2700000" dist="139700">
              <a:srgbClr val="333333">
                <a:alpha val="64705"/>
              </a:srgbClr>
            </a:outerShdw>
          </a:effectLst>
        </p:spPr>
      </p:pic>
      <p:pic>
        <p:nvPicPr>
          <p:cNvPr id="398" name="Google Shape;398;p18"/>
          <p:cNvPicPr preferRelativeResize="0"/>
          <p:nvPr/>
        </p:nvPicPr>
        <p:blipFill rotWithShape="1">
          <a:blip r:embed="rId7">
            <a:alphaModFix/>
          </a:blip>
          <a:srcRect b="0" l="0" r="0" t="0"/>
          <a:stretch/>
        </p:blipFill>
        <p:spPr>
          <a:xfrm flipH="1">
            <a:off x="7150242" y="1794723"/>
            <a:ext cx="1556734" cy="992148"/>
          </a:xfrm>
          <a:prstGeom prst="rect">
            <a:avLst/>
          </a:prstGeom>
          <a:noFill/>
          <a:ln>
            <a:noFill/>
          </a:ln>
          <a:effectLst>
            <a:outerShdw blurRad="292100" rotWithShape="0" algn="tl" dir="2700000" dist="139700">
              <a:srgbClr val="333333">
                <a:alpha val="64705"/>
              </a:srgbClr>
            </a:outerShdw>
          </a:effectLst>
        </p:spPr>
      </p:pic>
      <p:sp>
        <p:nvSpPr>
          <p:cNvPr id="399" name="Google Shape;399;p18"/>
          <p:cNvSpPr txBox="1"/>
          <p:nvPr/>
        </p:nvSpPr>
        <p:spPr>
          <a:xfrm>
            <a:off x="476023" y="953165"/>
            <a:ext cx="809230" cy="606994"/>
          </a:xfrm>
          <a:prstGeom prst="rect">
            <a:avLst/>
          </a:prstGeom>
          <a:noFill/>
          <a:ln>
            <a:noFill/>
          </a:ln>
          <a:effectLst>
            <a:outerShdw blurRad="107950" algn="ctr" dir="5400000" dist="12700">
              <a:srgbClr val="000000"/>
            </a:outerShdw>
          </a:effectLst>
        </p:spPr>
        <p:txBody>
          <a:bodyPr anchorCtr="0" anchor="t" bIns="0" lIns="0" spcFirstLastPara="1" rIns="0" wrap="square" tIns="0">
            <a:noAutofit/>
          </a:bodyPr>
          <a:lstStyle/>
          <a:p>
            <a:pPr indent="0" lvl="0" marL="0" marR="0" rtl="0" algn="ctr">
              <a:lnSpc>
                <a:spcPct val="90000"/>
              </a:lnSpc>
              <a:spcBef>
                <a:spcPts val="0"/>
              </a:spcBef>
              <a:spcAft>
                <a:spcPts val="0"/>
              </a:spcAft>
              <a:buClr>
                <a:srgbClr val="FF5050"/>
              </a:buClr>
              <a:buSzPts val="4000"/>
              <a:buFont typeface="Arial"/>
              <a:buNone/>
            </a:pPr>
            <a:r>
              <a:rPr b="1" lang="ru-RU" sz="4000">
                <a:solidFill>
                  <a:srgbClr val="FF5050"/>
                </a:solidFill>
                <a:latin typeface="Arial"/>
                <a:ea typeface="Arial"/>
                <a:cs typeface="Arial"/>
                <a:sym typeface="Arial"/>
              </a:rPr>
              <a:t>ЗА</a:t>
            </a:r>
            <a:endParaRPr b="1" sz="4000">
              <a:solidFill>
                <a:srgbClr val="FF5050"/>
              </a:solidFill>
              <a:latin typeface="Arial"/>
              <a:ea typeface="Arial"/>
              <a:cs typeface="Arial"/>
              <a:sym typeface="Arial"/>
            </a:endParaRPr>
          </a:p>
        </p:txBody>
      </p:sp>
      <p:sp>
        <p:nvSpPr>
          <p:cNvPr id="400" name="Google Shape;400;p18"/>
          <p:cNvSpPr txBox="1"/>
          <p:nvPr/>
        </p:nvSpPr>
        <p:spPr>
          <a:xfrm>
            <a:off x="6601089" y="950019"/>
            <a:ext cx="2496662" cy="606994"/>
          </a:xfrm>
          <a:prstGeom prst="rect">
            <a:avLst/>
          </a:prstGeom>
          <a:noFill/>
          <a:ln>
            <a:noFill/>
          </a:ln>
          <a:effectLst>
            <a:outerShdw blurRad="107950" algn="ctr" dir="5400000" dist="12700">
              <a:srgbClr val="000000"/>
            </a:outerShdw>
          </a:effectLst>
        </p:spPr>
        <p:txBody>
          <a:bodyPr anchorCtr="0" anchor="t" bIns="0" lIns="0" spcFirstLastPara="1" rIns="0" wrap="square" tIns="0">
            <a:noAutofit/>
          </a:bodyPr>
          <a:lstStyle/>
          <a:p>
            <a:pPr indent="0" lvl="0" marL="0" marR="0" rtl="0" algn="ctr">
              <a:lnSpc>
                <a:spcPct val="90000"/>
              </a:lnSpc>
              <a:spcBef>
                <a:spcPts val="0"/>
              </a:spcBef>
              <a:spcAft>
                <a:spcPts val="0"/>
              </a:spcAft>
              <a:buClr>
                <a:srgbClr val="17375E"/>
              </a:buClr>
              <a:buSzPts val="4000"/>
              <a:buFont typeface="Arial"/>
              <a:buNone/>
            </a:pPr>
            <a:r>
              <a:rPr b="1" lang="ru-RU" sz="4000">
                <a:solidFill>
                  <a:srgbClr val="17375E"/>
                </a:solidFill>
                <a:latin typeface="Arial"/>
                <a:ea typeface="Arial"/>
                <a:cs typeface="Arial"/>
                <a:sym typeface="Arial"/>
              </a:rPr>
              <a:t>ПРОТИВ</a:t>
            </a:r>
            <a:endParaRPr/>
          </a:p>
        </p:txBody>
      </p:sp>
      <p:sp>
        <p:nvSpPr>
          <p:cNvPr id="401" name="Google Shape;401;p18"/>
          <p:cNvSpPr/>
          <p:nvPr/>
        </p:nvSpPr>
        <p:spPr>
          <a:xfrm>
            <a:off x="288000" y="3816000"/>
            <a:ext cx="3960000" cy="1116000"/>
          </a:xfrm>
          <a:prstGeom prst="roundRect">
            <a:avLst>
              <a:gd fmla="val 16667" name="adj"/>
            </a:avLst>
          </a:prstGeom>
          <a:solidFill>
            <a:srgbClr val="FF5050"/>
          </a:solidFill>
          <a:ln cap="flat" cmpd="sng" w="9525">
            <a:solidFill>
              <a:srgbClr val="F5913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ВЫСОКАЯ СКОРОСТЬ ВЫПОЛНЕНИЯ ПЛАТЕЖНОЙ ОПЕРАЦИИ</a:t>
            </a:r>
            <a:endParaRPr/>
          </a:p>
        </p:txBody>
      </p:sp>
      <p:sp>
        <p:nvSpPr>
          <p:cNvPr id="402" name="Google Shape;402;p18"/>
          <p:cNvSpPr/>
          <p:nvPr/>
        </p:nvSpPr>
        <p:spPr>
          <a:xfrm>
            <a:off x="324000" y="5097409"/>
            <a:ext cx="3960000" cy="1116000"/>
          </a:xfrm>
          <a:prstGeom prst="roundRect">
            <a:avLst>
              <a:gd fmla="val 16667" name="adj"/>
            </a:avLst>
          </a:prstGeom>
          <a:solidFill>
            <a:srgbClr val="FF5050"/>
          </a:solidFill>
          <a:ln cap="flat" cmpd="sng" w="9525">
            <a:solidFill>
              <a:srgbClr val="F5913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УДОБСТВО ДЛЯ ОПЕРАЦИЙ ДО </a:t>
            </a:r>
            <a:r>
              <a:rPr b="1" lang="ru-RU" sz="2400">
                <a:solidFill>
                  <a:schemeClr val="lt1"/>
                </a:solidFill>
                <a:latin typeface="Calibri"/>
                <a:ea typeface="Calibri"/>
                <a:cs typeface="Calibri"/>
                <a:sym typeface="Calibri"/>
              </a:rPr>
              <a:t>1000</a:t>
            </a:r>
            <a:r>
              <a:rPr b="1" lang="ru-RU" sz="2800">
                <a:solidFill>
                  <a:schemeClr val="lt1"/>
                </a:solidFill>
                <a:latin typeface="Calibri"/>
                <a:ea typeface="Calibri"/>
                <a:cs typeface="Calibri"/>
                <a:sym typeface="Calibri"/>
              </a:rPr>
              <a:t> </a:t>
            </a:r>
            <a:r>
              <a:rPr b="1" lang="ru-RU" sz="1800">
                <a:solidFill>
                  <a:schemeClr val="lt1"/>
                </a:solidFill>
                <a:latin typeface="Calibri"/>
                <a:ea typeface="Calibri"/>
                <a:cs typeface="Calibri"/>
                <a:sym typeface="Calibri"/>
              </a:rPr>
              <a:t>РУБЛЕЙ - МОЖНО НЕ ВВОДИТЬ </a:t>
            </a:r>
            <a:r>
              <a:rPr b="1" lang="ru-RU" sz="2400">
                <a:solidFill>
                  <a:schemeClr val="lt1"/>
                </a:solidFill>
                <a:latin typeface="Calibri"/>
                <a:ea typeface="Calibri"/>
                <a:cs typeface="Calibri"/>
                <a:sym typeface="Calibri"/>
              </a:rPr>
              <a:t>ПИН</a:t>
            </a:r>
            <a:r>
              <a:rPr b="1" lang="ru-RU" sz="1800">
                <a:solidFill>
                  <a:schemeClr val="lt1"/>
                </a:solidFill>
                <a:latin typeface="Calibri"/>
                <a:ea typeface="Calibri"/>
                <a:cs typeface="Calibri"/>
                <a:sym typeface="Calibri"/>
              </a:rPr>
              <a:t>-КОД</a:t>
            </a:r>
            <a:endParaRPr/>
          </a:p>
        </p:txBody>
      </p:sp>
      <p:sp>
        <p:nvSpPr>
          <p:cNvPr id="403" name="Google Shape;403;p18"/>
          <p:cNvSpPr/>
          <p:nvPr/>
        </p:nvSpPr>
        <p:spPr>
          <a:xfrm>
            <a:off x="4932000" y="3816000"/>
            <a:ext cx="3960000" cy="1116000"/>
          </a:xfrm>
          <a:prstGeom prst="roundRect">
            <a:avLst>
              <a:gd fmla="val 16667" name="adj"/>
            </a:avLst>
          </a:prstGeom>
          <a:solidFill>
            <a:srgbClr val="17375E"/>
          </a:solidFill>
          <a:ln cap="flat" cmpd="sng" w="9525">
            <a:solidFill>
              <a:srgbClr val="4A7DBA"/>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КАРТУ УКРАЛИ, ПОЛЬЗУЮТСЯ В МАГАЗИНАХ ДЛЯ </a:t>
            </a:r>
            <a:r>
              <a:rPr b="1" lang="ru-RU" sz="2400">
                <a:solidFill>
                  <a:schemeClr val="lt1"/>
                </a:solidFill>
                <a:latin typeface="Calibri"/>
                <a:ea typeface="Calibri"/>
                <a:cs typeface="Calibri"/>
                <a:sym typeface="Calibri"/>
              </a:rPr>
              <a:t>1000 </a:t>
            </a:r>
            <a:r>
              <a:rPr b="1" lang="ru-RU" sz="1800">
                <a:solidFill>
                  <a:schemeClr val="lt1"/>
                </a:solidFill>
                <a:latin typeface="Calibri"/>
                <a:ea typeface="Calibri"/>
                <a:cs typeface="Calibri"/>
                <a:sym typeface="Calibri"/>
              </a:rPr>
              <a:t>РУБЛЕЙ БЕЗ </a:t>
            </a:r>
            <a:r>
              <a:rPr b="1" lang="ru-RU" sz="2400">
                <a:solidFill>
                  <a:schemeClr val="lt1"/>
                </a:solidFill>
                <a:latin typeface="Calibri"/>
                <a:ea typeface="Calibri"/>
                <a:cs typeface="Calibri"/>
                <a:sym typeface="Calibri"/>
              </a:rPr>
              <a:t>ПИН</a:t>
            </a:r>
            <a:r>
              <a:rPr b="1" lang="ru-RU" sz="1800">
                <a:solidFill>
                  <a:schemeClr val="lt1"/>
                </a:solidFill>
                <a:latin typeface="Calibri"/>
                <a:ea typeface="Calibri"/>
                <a:cs typeface="Calibri"/>
                <a:sym typeface="Calibri"/>
              </a:rPr>
              <a:t>-КОДА</a:t>
            </a:r>
            <a:endParaRPr/>
          </a:p>
        </p:txBody>
      </p:sp>
      <p:sp>
        <p:nvSpPr>
          <p:cNvPr id="404" name="Google Shape;404;p18"/>
          <p:cNvSpPr/>
          <p:nvPr/>
        </p:nvSpPr>
        <p:spPr>
          <a:xfrm>
            <a:off x="4932000" y="5097409"/>
            <a:ext cx="3960000" cy="1116000"/>
          </a:xfrm>
          <a:prstGeom prst="roundRect">
            <a:avLst>
              <a:gd fmla="val 16667" name="adj"/>
            </a:avLst>
          </a:prstGeom>
          <a:solidFill>
            <a:srgbClr val="17375E"/>
          </a:solidFill>
          <a:ln cap="flat" cmpd="sng" w="9525">
            <a:solidFill>
              <a:srgbClr val="4A7DBA"/>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ВОЗМОЖНО МОШЕННИЧЕСТВО С ПЛАТЕЖНЫМИ ТЕРМИНАЛАМИ </a:t>
            </a:r>
            <a:r>
              <a:rPr b="1" i="1" lang="ru-RU" sz="1400">
                <a:solidFill>
                  <a:schemeClr val="lt1"/>
                </a:solidFill>
                <a:latin typeface="Calibri"/>
                <a:ea typeface="Calibri"/>
                <a:cs typeface="Calibri"/>
                <a:sym typeface="Calibri"/>
              </a:rPr>
              <a:t>(СЧИТЫВАЮЩИЕ УСТРОЙСТВА НА РАССТОЯНИИ)</a:t>
            </a:r>
            <a:endParaRPr/>
          </a:p>
        </p:txBody>
      </p:sp>
      <p:sp>
        <p:nvSpPr>
          <p:cNvPr id="405" name="Google Shape;405;p18">
            <a:hlinkClick action="ppaction://hlinkshowjump?jump=nextslide"/>
          </p:cNvPr>
          <p:cNvSpPr/>
          <p:nvPr/>
        </p:nvSpPr>
        <p:spPr>
          <a:xfrm>
            <a:off x="8267250" y="6308119"/>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5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750"/>
                                        <p:tgtEl>
                                          <p:spTgt spid="389"/>
                                        </p:tgtEl>
                                        <p:attrNameLst>
                                          <p:attrName>ppt_w</p:attrName>
                                        </p:attrNameLst>
                                      </p:cBhvr>
                                      <p:tavLst>
                                        <p:tav fmla="" tm="0">
                                          <p:val>
                                            <p:strVal val="0"/>
                                          </p:val>
                                        </p:tav>
                                        <p:tav fmla="" tm="100000">
                                          <p:val>
                                            <p:strVal val="#ppt_w"/>
                                          </p:val>
                                        </p:tav>
                                      </p:tavLst>
                                    </p:anim>
                                    <p:anim calcmode="lin" valueType="num">
                                      <p:cBhvr additive="base">
                                        <p:cTn dur="750"/>
                                        <p:tgtEl>
                                          <p:spTgt spid="389"/>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23" presetSubtype="16">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2000"/>
                                        <p:tgtEl>
                                          <p:spTgt spid="390"/>
                                        </p:tgtEl>
                                        <p:attrNameLst>
                                          <p:attrName>ppt_w</p:attrName>
                                        </p:attrNameLst>
                                      </p:cBhvr>
                                      <p:tavLst>
                                        <p:tav fmla="" tm="0">
                                          <p:val>
                                            <p:strVal val="0"/>
                                          </p:val>
                                        </p:tav>
                                        <p:tav fmla="" tm="100000">
                                          <p:val>
                                            <p:strVal val="#ppt_w"/>
                                          </p:val>
                                        </p:tav>
                                      </p:tavLst>
                                    </p:anim>
                                    <p:anim calcmode="lin" valueType="num">
                                      <p:cBhvr additive="base">
                                        <p:cTn dur="2000"/>
                                        <p:tgtEl>
                                          <p:spTgt spid="3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2000"/>
                                        <p:tgtEl>
                                          <p:spTgt spid="396"/>
                                        </p:tgtEl>
                                        <p:attrNameLst>
                                          <p:attrName>ppt_w</p:attrName>
                                        </p:attrNameLst>
                                      </p:cBhvr>
                                      <p:tavLst>
                                        <p:tav fmla="" tm="0">
                                          <p:val>
                                            <p:strVal val="0"/>
                                          </p:val>
                                        </p:tav>
                                        <p:tav fmla="" tm="100000">
                                          <p:val>
                                            <p:strVal val="#ppt_w"/>
                                          </p:val>
                                        </p:tav>
                                      </p:tavLst>
                                    </p:anim>
                                    <p:anim calcmode="lin" valueType="num">
                                      <p:cBhvr additive="base">
                                        <p:cTn dur="2000"/>
                                        <p:tgtEl>
                                          <p:spTgt spid="3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2000"/>
                                        <p:tgtEl>
                                          <p:spTgt spid="397"/>
                                        </p:tgtEl>
                                        <p:attrNameLst>
                                          <p:attrName>ppt_w</p:attrName>
                                        </p:attrNameLst>
                                      </p:cBhvr>
                                      <p:tavLst>
                                        <p:tav fmla="" tm="0">
                                          <p:val>
                                            <p:strVal val="0"/>
                                          </p:val>
                                        </p:tav>
                                        <p:tav fmla="" tm="100000">
                                          <p:val>
                                            <p:strVal val="#ppt_w"/>
                                          </p:val>
                                        </p:tav>
                                      </p:tavLst>
                                    </p:anim>
                                    <p:anim calcmode="lin" valueType="num">
                                      <p:cBhvr additive="base">
                                        <p:cTn dur="2000"/>
                                        <p:tgtEl>
                                          <p:spTgt spid="39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2000"/>
                                        <p:tgtEl>
                                          <p:spTgt spid="398"/>
                                        </p:tgtEl>
                                        <p:attrNameLst>
                                          <p:attrName>ppt_w</p:attrName>
                                        </p:attrNameLst>
                                      </p:cBhvr>
                                      <p:tavLst>
                                        <p:tav fmla="" tm="0">
                                          <p:val>
                                            <p:strVal val="0"/>
                                          </p:val>
                                        </p:tav>
                                        <p:tav fmla="" tm="100000">
                                          <p:val>
                                            <p:strVal val="#ppt_w"/>
                                          </p:val>
                                        </p:tav>
                                      </p:tavLst>
                                    </p:anim>
                                    <p:anim calcmode="lin" valueType="num">
                                      <p:cBhvr additive="base">
                                        <p:cTn dur="2000"/>
                                        <p:tgtEl>
                                          <p:spTgt spid="39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9"/>
                                        </p:tgtEl>
                                        <p:attrNameLst>
                                          <p:attrName>style.visibility</p:attrName>
                                        </p:attrNameLst>
                                      </p:cBhvr>
                                      <p:to>
                                        <p:strVal val="visible"/>
                                      </p:to>
                                    </p:set>
                                    <p:anim calcmode="lin" valueType="num">
                                      <p:cBhvr additive="base">
                                        <p:cTn dur="2000"/>
                                        <p:tgtEl>
                                          <p:spTgt spid="399"/>
                                        </p:tgtEl>
                                        <p:attrNameLst>
                                          <p:attrName>ppt_w</p:attrName>
                                        </p:attrNameLst>
                                      </p:cBhvr>
                                      <p:tavLst>
                                        <p:tav fmla="" tm="0">
                                          <p:val>
                                            <p:strVal val="0"/>
                                          </p:val>
                                        </p:tav>
                                        <p:tav fmla="" tm="100000">
                                          <p:val>
                                            <p:strVal val="#ppt_w"/>
                                          </p:val>
                                        </p:tav>
                                      </p:tavLst>
                                    </p:anim>
                                    <p:anim calcmode="lin" valueType="num">
                                      <p:cBhvr additive="base">
                                        <p:cTn dur="2000"/>
                                        <p:tgtEl>
                                          <p:spTgt spid="3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0"/>
                                        </p:tgtEl>
                                        <p:attrNameLst>
                                          <p:attrName>style.visibility</p:attrName>
                                        </p:attrNameLst>
                                      </p:cBhvr>
                                      <p:to>
                                        <p:strVal val="visible"/>
                                      </p:to>
                                    </p:set>
                                    <p:anim calcmode="lin" valueType="num">
                                      <p:cBhvr additive="base">
                                        <p:cTn dur="2000"/>
                                        <p:tgtEl>
                                          <p:spTgt spid="400"/>
                                        </p:tgtEl>
                                        <p:attrNameLst>
                                          <p:attrName>ppt_w</p:attrName>
                                        </p:attrNameLst>
                                      </p:cBhvr>
                                      <p:tavLst>
                                        <p:tav fmla="" tm="0">
                                          <p:val>
                                            <p:strVal val="0"/>
                                          </p:val>
                                        </p:tav>
                                        <p:tav fmla="" tm="100000">
                                          <p:val>
                                            <p:strVal val="#ppt_w"/>
                                          </p:val>
                                        </p:tav>
                                      </p:tavLst>
                                    </p:anim>
                                    <p:anim calcmode="lin" valueType="num">
                                      <p:cBhvr additive="base">
                                        <p:cTn dur="2000"/>
                                        <p:tgtEl>
                                          <p:spTgt spid="40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20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20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20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2000"/>
                                        <p:tgtEl>
                                          <p:spTgt spid="404"/>
                                        </p:tgtEl>
                                      </p:cBhvr>
                                    </p:animEffect>
                                  </p:childTnLst>
                                </p:cTn>
                              </p:par>
                              <p:par>
                                <p:cTn fill="hold" nodeType="withEffect" presetClass="entr" presetID="23" presetSubtype="16">
                                  <p:stCondLst>
                                    <p:cond delay="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2000"/>
                                        <p:tgtEl>
                                          <p:spTgt spid="391"/>
                                        </p:tgtEl>
                                        <p:attrNameLst>
                                          <p:attrName>ppt_w</p:attrName>
                                        </p:attrNameLst>
                                      </p:cBhvr>
                                      <p:tavLst>
                                        <p:tav fmla="" tm="0">
                                          <p:val>
                                            <p:strVal val="0"/>
                                          </p:val>
                                        </p:tav>
                                        <p:tav fmla="" tm="100000">
                                          <p:val>
                                            <p:strVal val="#ppt_w"/>
                                          </p:val>
                                        </p:tav>
                                      </p:tavLst>
                                    </p:anim>
                                    <p:anim calcmode="lin" valueType="num">
                                      <p:cBhvr additive="base">
                                        <p:cTn dur="2000"/>
                                        <p:tgtEl>
                                          <p:spTgt spid="3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2000"/>
                                        <p:tgtEl>
                                          <p:spTgt spid="392"/>
                                        </p:tgtEl>
                                        <p:attrNameLst>
                                          <p:attrName>ppt_w</p:attrName>
                                        </p:attrNameLst>
                                      </p:cBhvr>
                                      <p:tavLst>
                                        <p:tav fmla="" tm="0">
                                          <p:val>
                                            <p:strVal val="0"/>
                                          </p:val>
                                        </p:tav>
                                        <p:tav fmla="" tm="100000">
                                          <p:val>
                                            <p:strVal val="#ppt_w"/>
                                          </p:val>
                                        </p:tav>
                                      </p:tavLst>
                                    </p:anim>
                                    <p:anim calcmode="lin" valueType="num">
                                      <p:cBhvr additive="base">
                                        <p:cTn dur="2000"/>
                                        <p:tgtEl>
                                          <p:spTgt spid="3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2000"/>
                                        <p:tgtEl>
                                          <p:spTgt spid="393"/>
                                        </p:tgtEl>
                                        <p:attrNameLst>
                                          <p:attrName>ppt_w</p:attrName>
                                        </p:attrNameLst>
                                      </p:cBhvr>
                                      <p:tavLst>
                                        <p:tav fmla="" tm="0">
                                          <p:val>
                                            <p:strVal val="0"/>
                                          </p:val>
                                        </p:tav>
                                        <p:tav fmla="" tm="100000">
                                          <p:val>
                                            <p:strVal val="#ppt_w"/>
                                          </p:val>
                                        </p:tav>
                                      </p:tavLst>
                                    </p:anim>
                                    <p:anim calcmode="lin" valueType="num">
                                      <p:cBhvr additive="base">
                                        <p:cTn dur="2000"/>
                                        <p:tgtEl>
                                          <p:spTgt spid="3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2000"/>
                                        <p:tgtEl>
                                          <p:spTgt spid="394"/>
                                        </p:tgtEl>
                                        <p:attrNameLst>
                                          <p:attrName>ppt_w</p:attrName>
                                        </p:attrNameLst>
                                      </p:cBhvr>
                                      <p:tavLst>
                                        <p:tav fmla="" tm="0">
                                          <p:val>
                                            <p:strVal val="0"/>
                                          </p:val>
                                        </p:tav>
                                        <p:tav fmla="" tm="100000">
                                          <p:val>
                                            <p:strVal val="#ppt_w"/>
                                          </p:val>
                                        </p:tav>
                                      </p:tavLst>
                                    </p:anim>
                                    <p:anim calcmode="lin" valueType="num">
                                      <p:cBhvr additive="base">
                                        <p:cTn dur="2000"/>
                                        <p:tgtEl>
                                          <p:spTgt spid="39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2000"/>
                                        <p:tgtEl>
                                          <p:spTgt spid="395"/>
                                        </p:tgtEl>
                                        <p:attrNameLst>
                                          <p:attrName>ppt_w</p:attrName>
                                        </p:attrNameLst>
                                      </p:cBhvr>
                                      <p:tavLst>
                                        <p:tav fmla="" tm="0">
                                          <p:val>
                                            <p:strVal val="0"/>
                                          </p:val>
                                        </p:tav>
                                        <p:tav fmla="" tm="100000">
                                          <p:val>
                                            <p:strVal val="#ppt_w"/>
                                          </p:val>
                                        </p:tav>
                                      </p:tavLst>
                                    </p:anim>
                                    <p:anim calcmode="lin" valueType="num">
                                      <p:cBhvr additive="base">
                                        <p:cTn dur="2000"/>
                                        <p:tgtEl>
                                          <p:spTgt spid="3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descr="C:\Users\03UstyanSA\Desktop\m.jpg" id="411" name="Google Shape;411;p1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412" name="Google Shape;412;p19"/>
          <p:cNvSpPr/>
          <p:nvPr/>
        </p:nvSpPr>
        <p:spPr>
          <a:xfrm>
            <a:off x="499573" y="240802"/>
            <a:ext cx="81771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800">
                <a:solidFill>
                  <a:srgbClr val="FF5050"/>
                </a:solidFill>
                <a:latin typeface="Calibri"/>
                <a:ea typeface="Calibri"/>
                <a:cs typeface="Calibri"/>
                <a:sym typeface="Calibri"/>
              </a:rPr>
              <a:t>КАК И ГДЕ МОГУТ УКРАСТЬ ВАШИ ДАННЫЕ КАРТЫ?</a:t>
            </a:r>
            <a:endParaRPr/>
          </a:p>
        </p:txBody>
      </p:sp>
      <p:pic>
        <p:nvPicPr>
          <p:cNvPr descr="C:\Users\03UstyanSA\Desktop\EE.tif" id="413" name="Google Shape;413;p19"/>
          <p:cNvPicPr preferRelativeResize="0"/>
          <p:nvPr/>
        </p:nvPicPr>
        <p:blipFill rotWithShape="1">
          <a:blip r:embed="rId4">
            <a:alphaModFix/>
          </a:blip>
          <a:srcRect b="0" l="0" r="0" t="0"/>
          <a:stretch/>
        </p:blipFill>
        <p:spPr>
          <a:xfrm>
            <a:off x="3921359" y="1730079"/>
            <a:ext cx="684063" cy="854645"/>
          </a:xfrm>
          <a:prstGeom prst="rect">
            <a:avLst/>
          </a:prstGeom>
          <a:noFill/>
          <a:ln>
            <a:noFill/>
          </a:ln>
        </p:spPr>
      </p:pic>
      <p:pic>
        <p:nvPicPr>
          <p:cNvPr id="414" name="Google Shape;414;p19"/>
          <p:cNvPicPr preferRelativeResize="0"/>
          <p:nvPr/>
        </p:nvPicPr>
        <p:blipFill rotWithShape="1">
          <a:blip r:embed="rId5">
            <a:alphaModFix/>
          </a:blip>
          <a:srcRect b="0" l="0" r="0" t="0"/>
          <a:stretch/>
        </p:blipFill>
        <p:spPr>
          <a:xfrm>
            <a:off x="683568" y="2157401"/>
            <a:ext cx="8094732" cy="4614354"/>
          </a:xfrm>
          <a:prstGeom prst="rect">
            <a:avLst/>
          </a:prstGeom>
          <a:noFill/>
          <a:ln>
            <a:noFill/>
          </a:ln>
        </p:spPr>
      </p:pic>
      <p:sp>
        <p:nvSpPr>
          <p:cNvPr id="415" name="Google Shape;415;p19"/>
          <p:cNvSpPr/>
          <p:nvPr/>
        </p:nvSpPr>
        <p:spPr>
          <a:xfrm>
            <a:off x="402754" y="980728"/>
            <a:ext cx="821502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2800">
                <a:solidFill>
                  <a:srgbClr val="17375E"/>
                </a:solidFill>
                <a:latin typeface="Calibri"/>
                <a:ea typeface="Calibri"/>
                <a:cs typeface="Calibri"/>
                <a:sym typeface="Calibri"/>
              </a:rPr>
              <a:t>В БАНКОМАТЕ – НА НЕМ МОШЕННИКИ МОГУТ УСТАНОВИТЬ СКИММЕР И ВИДЕОКАМЕРУ</a:t>
            </a:r>
            <a:endParaRPr/>
          </a:p>
        </p:txBody>
      </p:sp>
      <p:sp>
        <p:nvSpPr>
          <p:cNvPr id="416" name="Google Shape;416;p19">
            <a:hlinkClick action="ppaction://hlinkshowjump?jump=nextslide"/>
          </p:cNvPr>
          <p:cNvSpPr/>
          <p:nvPr/>
        </p:nvSpPr>
        <p:spPr>
          <a:xfrm>
            <a:off x="8267250" y="6308119"/>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12"/>
                                        </p:tgtEl>
                                        <p:attrNameLst>
                                          <p:attrName>style.visibility</p:attrName>
                                        </p:attrNameLst>
                                      </p:cBhvr>
                                      <p:to>
                                        <p:strVal val="visible"/>
                                      </p:to>
                                    </p:set>
                                    <p:anim calcmode="lin" valueType="num">
                                      <p:cBhvr additive="base">
                                        <p:cTn dur="750"/>
                                        <p:tgtEl>
                                          <p:spTgt spid="412"/>
                                        </p:tgtEl>
                                        <p:attrNameLst>
                                          <p:attrName>ppt_w</p:attrName>
                                        </p:attrNameLst>
                                      </p:cBhvr>
                                      <p:tavLst>
                                        <p:tav fmla="" tm="0">
                                          <p:val>
                                            <p:strVal val="0"/>
                                          </p:val>
                                        </p:tav>
                                        <p:tav fmla="" tm="100000">
                                          <p:val>
                                            <p:strVal val="#ppt_w"/>
                                          </p:val>
                                        </p:tav>
                                      </p:tavLst>
                                    </p:anim>
                                    <p:anim calcmode="lin" valueType="num">
                                      <p:cBhvr additive="base">
                                        <p:cTn dur="750"/>
                                        <p:tgtEl>
                                          <p:spTgt spid="412"/>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10" presetSubtype="0">
                                  <p:stCondLst>
                                    <p:cond delay="250"/>
                                  </p:stCondLst>
                                  <p:childTnLst>
                                    <p:set>
                                      <p:cBhvr>
                                        <p:cTn dur="1" fill="hold">
                                          <p:stCondLst>
                                            <p:cond delay="0"/>
                                          </p:stCondLst>
                                        </p:cTn>
                                        <p:tgtEl>
                                          <p:spTgt spid="415"/>
                                        </p:tgtEl>
                                        <p:attrNameLst>
                                          <p:attrName>style.visibility</p:attrName>
                                        </p:attrNameLst>
                                      </p:cBhvr>
                                      <p:to>
                                        <p:strVal val="visible"/>
                                      </p:to>
                                    </p:set>
                                    <p:animEffect filter="fade" transition="in">
                                      <p:cBhvr>
                                        <p:cTn dur="75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C:\Users\03UstyanSA\Desktop\m.jpg" id="100" name="Google Shape;100;p2"/>
          <p:cNvPicPr preferRelativeResize="0"/>
          <p:nvPr/>
        </p:nvPicPr>
        <p:blipFill rotWithShape="1">
          <a:blip r:embed="rId3">
            <a:alphaModFix/>
          </a:blip>
          <a:srcRect b="0" l="0" r="0" t="0"/>
          <a:stretch/>
        </p:blipFill>
        <p:spPr>
          <a:xfrm>
            <a:off x="-222" y="0"/>
            <a:ext cx="9144000" cy="6858000"/>
          </a:xfrm>
          <a:prstGeom prst="rect">
            <a:avLst/>
          </a:prstGeom>
          <a:noFill/>
          <a:ln>
            <a:noFill/>
          </a:ln>
        </p:spPr>
      </p:pic>
      <p:sp>
        <p:nvSpPr>
          <p:cNvPr id="101" name="Google Shape;101;p2"/>
          <p:cNvSpPr txBox="1"/>
          <p:nvPr>
            <p:ph type="ctrTitle"/>
          </p:nvPr>
        </p:nvSpPr>
        <p:spPr>
          <a:xfrm>
            <a:off x="755576" y="2693987"/>
            <a:ext cx="8136904" cy="14700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Calibri"/>
              <a:buNone/>
            </a:pPr>
            <a:r>
              <a:rPr b="1" lang="ru-RU" sz="1800"/>
              <a:t>       Интерактивная лекция является дополнительным материалом  для организации занятий по финансовой грамотности, цель которых формирование навыков противодействия кибермошенникам и ответственно-грамотного финансового поведения.</a:t>
            </a:r>
            <a:br>
              <a:rPr b="1" lang="ru-RU" sz="1800"/>
            </a:br>
            <a:br>
              <a:rPr b="1" lang="ru-RU" sz="1800"/>
            </a:br>
            <a:r>
              <a:rPr b="1" lang="ru-RU" sz="1800"/>
              <a:t>ЗАДАЧИ:</a:t>
            </a:r>
            <a:br>
              <a:rPr b="1" lang="ru-RU" sz="1800"/>
            </a:br>
            <a:r>
              <a:rPr b="1" lang="ru-RU" sz="1800"/>
              <a:t>- рассказать и рассмотреть на примерах виды кибермошенничества, </a:t>
            </a:r>
            <a:br>
              <a:rPr b="1" lang="ru-RU" sz="1800"/>
            </a:br>
            <a:r>
              <a:rPr b="1" lang="ru-RU" sz="1800"/>
              <a:t>- научиться распознавать мошенника и определять причины, по которым люди становятся жертвами кибермошенников;</a:t>
            </a:r>
            <a:br>
              <a:rPr b="1" lang="ru-RU" sz="1800"/>
            </a:br>
            <a:r>
              <a:rPr b="1" lang="ru-RU" sz="1800"/>
              <a:t>- на смоделированных ситуациях научить поведенческим приемам противодействия мошенничеству.</a:t>
            </a:r>
            <a:br>
              <a:rPr b="1" lang="ru-RU" sz="1800"/>
            </a:br>
            <a:r>
              <a:rPr b="1" lang="ru-RU" sz="1800"/>
              <a:t> </a:t>
            </a:r>
            <a:br>
              <a:rPr b="1" lang="ru-RU" sz="1800"/>
            </a:br>
            <a:r>
              <a:rPr b="1" lang="ru-RU" sz="1800"/>
              <a:t>      Интерактивная лекция разработана на основе материалов Банка России, размещенных на сайте Fincult.info в разделе «Истории о мошенничестве».</a:t>
            </a:r>
            <a:br>
              <a:rPr b="1" lang="ru-RU" sz="1800"/>
            </a:br>
            <a:br>
              <a:rPr b="1" lang="ru-RU" sz="1800"/>
            </a:br>
            <a:endParaRPr b="1" sz="1800"/>
          </a:p>
        </p:txBody>
      </p:sp>
      <p:sp>
        <p:nvSpPr>
          <p:cNvPr id="102" name="Google Shape;102;p2"/>
          <p:cNvSpPr/>
          <p:nvPr/>
        </p:nvSpPr>
        <p:spPr>
          <a:xfrm>
            <a:off x="3492208" y="525858"/>
            <a:ext cx="218200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ru-RU" sz="3200" u="none" cap="none" strike="noStrike">
                <a:solidFill>
                  <a:srgbClr val="FF5050"/>
                </a:solidFill>
                <a:latin typeface="Calibri"/>
                <a:ea typeface="Calibri"/>
                <a:cs typeface="Calibri"/>
                <a:sym typeface="Calibri"/>
              </a:rPr>
              <a:t>ОПИСАНИЕ</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descr="C:\Users\03UstyanSA\Desktop\m.jpg" id="422" name="Google Shape;422;p20"/>
          <p:cNvPicPr preferRelativeResize="0"/>
          <p:nvPr/>
        </p:nvPicPr>
        <p:blipFill rotWithShape="1">
          <a:blip r:embed="rId3">
            <a:alphaModFix/>
          </a:blip>
          <a:srcRect b="0" l="0" r="0" t="0"/>
          <a:stretch/>
        </p:blipFill>
        <p:spPr>
          <a:xfrm>
            <a:off x="-8185" y="28388"/>
            <a:ext cx="9144000" cy="6858000"/>
          </a:xfrm>
          <a:prstGeom prst="rect">
            <a:avLst/>
          </a:prstGeom>
          <a:noFill/>
          <a:ln>
            <a:noFill/>
          </a:ln>
        </p:spPr>
      </p:pic>
      <p:sp>
        <p:nvSpPr>
          <p:cNvPr id="423" name="Google Shape;423;p20"/>
          <p:cNvSpPr/>
          <p:nvPr/>
        </p:nvSpPr>
        <p:spPr>
          <a:xfrm>
            <a:off x="0" y="240802"/>
            <a:ext cx="914399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2800">
                <a:solidFill>
                  <a:srgbClr val="FF5050"/>
                </a:solidFill>
                <a:latin typeface="Calibri"/>
                <a:ea typeface="Calibri"/>
                <a:cs typeface="Calibri"/>
                <a:sym typeface="Calibri"/>
              </a:rPr>
              <a:t>КАК И ГДЕ МОГУТ УКРАСТЬ ВАШИ ДАННЫЕ КАРТЫ?</a:t>
            </a:r>
            <a:endParaRPr/>
          </a:p>
        </p:txBody>
      </p:sp>
      <p:pic>
        <p:nvPicPr>
          <p:cNvPr descr="C:\Users\03UstyanSA\Desktop\EE.tif" id="424" name="Google Shape;424;p20"/>
          <p:cNvPicPr preferRelativeResize="0"/>
          <p:nvPr/>
        </p:nvPicPr>
        <p:blipFill rotWithShape="1">
          <a:blip r:embed="rId4">
            <a:alphaModFix/>
          </a:blip>
          <a:srcRect b="0" l="0" r="0" t="0"/>
          <a:stretch/>
        </p:blipFill>
        <p:spPr>
          <a:xfrm>
            <a:off x="3921359" y="1730079"/>
            <a:ext cx="684063" cy="854645"/>
          </a:xfrm>
          <a:prstGeom prst="rect">
            <a:avLst/>
          </a:prstGeom>
          <a:noFill/>
          <a:ln>
            <a:noFill/>
          </a:ln>
        </p:spPr>
      </p:pic>
      <p:sp>
        <p:nvSpPr>
          <p:cNvPr id="425" name="Google Shape;425;p20"/>
          <p:cNvSpPr/>
          <p:nvPr/>
        </p:nvSpPr>
        <p:spPr>
          <a:xfrm>
            <a:off x="392954" y="908720"/>
            <a:ext cx="842493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2800">
                <a:solidFill>
                  <a:srgbClr val="17375E"/>
                </a:solidFill>
                <a:latin typeface="Calibri"/>
                <a:ea typeface="Calibri"/>
                <a:cs typeface="Calibri"/>
                <a:sym typeface="Calibri"/>
              </a:rPr>
              <a:t>В КАФЕ – СОТРУДНИК-ЗЛОУМЫШЛЕННИК МОЖЕТ СФОТОГРАФИРОВАТЬ ВАШУ КАРТУ</a:t>
            </a:r>
            <a:endParaRPr/>
          </a:p>
        </p:txBody>
      </p:sp>
      <p:pic>
        <p:nvPicPr>
          <p:cNvPr id="426" name="Google Shape;426;p20"/>
          <p:cNvPicPr preferRelativeResize="0"/>
          <p:nvPr/>
        </p:nvPicPr>
        <p:blipFill rotWithShape="1">
          <a:blip r:embed="rId5">
            <a:alphaModFix/>
          </a:blip>
          <a:srcRect b="0" l="0" r="0" t="0"/>
          <a:stretch/>
        </p:blipFill>
        <p:spPr>
          <a:xfrm>
            <a:off x="5429844" y="2161725"/>
            <a:ext cx="3096848" cy="3283500"/>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descr="541d13b4-6f95-4388-a5cd-f557cb5ebd19@cbr" id="427" name="Google Shape;427;p20"/>
          <p:cNvPicPr preferRelativeResize="0"/>
          <p:nvPr/>
        </p:nvPicPr>
        <p:blipFill rotWithShape="1">
          <a:blip r:embed="rId6">
            <a:alphaModFix/>
          </a:blip>
          <a:srcRect b="0" l="0" r="0" t="0"/>
          <a:stretch/>
        </p:blipFill>
        <p:spPr>
          <a:xfrm>
            <a:off x="899592" y="2584724"/>
            <a:ext cx="4750493" cy="3938851"/>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428" name="Google Shape;428;p20">
            <a:hlinkClick action="ppaction://hlinkshowjump?jump=nextslide"/>
          </p:cNvPr>
          <p:cNvSpPr/>
          <p:nvPr/>
        </p:nvSpPr>
        <p:spPr>
          <a:xfrm>
            <a:off x="8267250" y="6308119"/>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25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750"/>
                                        <p:tgtEl>
                                          <p:spTgt spid="423"/>
                                        </p:tgtEl>
                                        <p:attrNameLst>
                                          <p:attrName>ppt_w</p:attrName>
                                        </p:attrNameLst>
                                      </p:cBhvr>
                                      <p:tavLst>
                                        <p:tav fmla="" tm="0">
                                          <p:val>
                                            <p:strVal val="0"/>
                                          </p:val>
                                        </p:tav>
                                        <p:tav fmla="" tm="100000">
                                          <p:val>
                                            <p:strVal val="#ppt_w"/>
                                          </p:val>
                                        </p:tav>
                                      </p:tavLst>
                                    </p:anim>
                                    <p:anim calcmode="lin" valueType="num">
                                      <p:cBhvr additive="base">
                                        <p:cTn dur="750"/>
                                        <p:tgtEl>
                                          <p:spTgt spid="423"/>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10" presetSubtype="0">
                                  <p:stCondLst>
                                    <p:cond delay="250"/>
                                  </p:stCondLst>
                                  <p:childTnLst>
                                    <p:set>
                                      <p:cBhvr>
                                        <p:cTn dur="1" fill="hold">
                                          <p:stCondLst>
                                            <p:cond delay="0"/>
                                          </p:stCondLst>
                                        </p:cTn>
                                        <p:tgtEl>
                                          <p:spTgt spid="425"/>
                                        </p:tgtEl>
                                        <p:attrNameLst>
                                          <p:attrName>style.visibility</p:attrName>
                                        </p:attrNameLst>
                                      </p:cBhvr>
                                      <p:to>
                                        <p:strVal val="visible"/>
                                      </p:to>
                                    </p:set>
                                    <p:animEffect filter="fade" transition="in">
                                      <p:cBhvr>
                                        <p:cTn dur="75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descr="C:\Users\03UstyanSA\Desktop\m.jpg" id="434" name="Google Shape;434;p21"/>
          <p:cNvPicPr preferRelativeResize="0"/>
          <p:nvPr/>
        </p:nvPicPr>
        <p:blipFill rotWithShape="1">
          <a:blip r:embed="rId3">
            <a:alphaModFix/>
          </a:blip>
          <a:srcRect b="0" l="0" r="0" t="0"/>
          <a:stretch/>
        </p:blipFill>
        <p:spPr>
          <a:xfrm>
            <a:off x="-20242" y="0"/>
            <a:ext cx="9144000" cy="6858000"/>
          </a:xfrm>
          <a:prstGeom prst="rect">
            <a:avLst/>
          </a:prstGeom>
          <a:noFill/>
          <a:ln>
            <a:noFill/>
          </a:ln>
        </p:spPr>
      </p:pic>
      <p:sp>
        <p:nvSpPr>
          <p:cNvPr id="435" name="Google Shape;435;p21"/>
          <p:cNvSpPr/>
          <p:nvPr/>
        </p:nvSpPr>
        <p:spPr>
          <a:xfrm>
            <a:off x="-20242" y="155944"/>
            <a:ext cx="9144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КАК  РЕШИТЬ ПРОБЛЕМУ?</a:t>
            </a:r>
            <a:endParaRPr/>
          </a:p>
        </p:txBody>
      </p:sp>
      <p:sp>
        <p:nvSpPr>
          <p:cNvPr id="436" name="Google Shape;436;p21"/>
          <p:cNvSpPr txBox="1"/>
          <p:nvPr/>
        </p:nvSpPr>
        <p:spPr>
          <a:xfrm>
            <a:off x="1179219" y="5534283"/>
            <a:ext cx="10579387" cy="60699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400"/>
              <a:buFont typeface="Arial"/>
              <a:buNone/>
            </a:pPr>
            <a:r>
              <a:t/>
            </a:r>
            <a:endParaRPr sz="2400">
              <a:solidFill>
                <a:schemeClr val="dk1"/>
              </a:solidFill>
              <a:latin typeface="Arial"/>
              <a:ea typeface="Arial"/>
              <a:cs typeface="Arial"/>
              <a:sym typeface="Arial"/>
            </a:endParaRPr>
          </a:p>
        </p:txBody>
      </p:sp>
      <p:sp>
        <p:nvSpPr>
          <p:cNvPr id="437" name="Google Shape;437;p21"/>
          <p:cNvSpPr/>
          <p:nvPr/>
        </p:nvSpPr>
        <p:spPr>
          <a:xfrm>
            <a:off x="252000" y="4284000"/>
            <a:ext cx="8568000" cy="648000"/>
          </a:xfrm>
          <a:prstGeom prst="roundRect">
            <a:avLst>
              <a:gd fmla="val 16667" name="adj"/>
            </a:avLst>
          </a:prstGeom>
          <a:solidFill>
            <a:schemeClr val="lt1"/>
          </a:solidFill>
          <a:ln cap="flat" cmpd="sng" w="9525">
            <a:solidFill>
              <a:srgbClr val="FF505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2000">
                <a:solidFill>
                  <a:srgbClr val="17375E"/>
                </a:solidFill>
                <a:latin typeface="Calibri"/>
                <a:ea typeface="Calibri"/>
                <a:cs typeface="Calibri"/>
                <a:sym typeface="Calibri"/>
              </a:rPr>
              <a:t>При наборе ПИН-кода вводимые цифры не должны отображаться (****)</a:t>
            </a:r>
            <a:endParaRPr/>
          </a:p>
        </p:txBody>
      </p:sp>
      <p:sp>
        <p:nvSpPr>
          <p:cNvPr id="438" name="Google Shape;438;p21"/>
          <p:cNvSpPr/>
          <p:nvPr/>
        </p:nvSpPr>
        <p:spPr>
          <a:xfrm>
            <a:off x="252000" y="5940000"/>
            <a:ext cx="8568000" cy="648000"/>
          </a:xfrm>
          <a:prstGeom prst="roundRect">
            <a:avLst>
              <a:gd fmla="val 16667" name="adj"/>
            </a:avLst>
          </a:prstGeom>
          <a:solidFill>
            <a:schemeClr val="lt1"/>
          </a:solidFill>
          <a:ln cap="flat" cmpd="sng" w="9525">
            <a:solidFill>
              <a:srgbClr val="FF505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2000">
                <a:solidFill>
                  <a:srgbClr val="17375E"/>
                </a:solidFill>
                <a:latin typeface="Calibri"/>
                <a:ea typeface="Calibri"/>
                <a:cs typeface="Calibri"/>
                <a:sym typeface="Calibri"/>
              </a:rPr>
              <a:t>Подключите мобильный банк и СМС-уведомления</a:t>
            </a:r>
            <a:endParaRPr/>
          </a:p>
        </p:txBody>
      </p:sp>
      <p:sp>
        <p:nvSpPr>
          <p:cNvPr id="439" name="Google Shape;439;p21"/>
          <p:cNvSpPr/>
          <p:nvPr/>
        </p:nvSpPr>
        <p:spPr>
          <a:xfrm>
            <a:off x="252000" y="2628000"/>
            <a:ext cx="8568000" cy="648000"/>
          </a:xfrm>
          <a:prstGeom prst="roundRect">
            <a:avLst>
              <a:gd fmla="val 16667" name="adj"/>
            </a:avLst>
          </a:prstGeom>
          <a:solidFill>
            <a:schemeClr val="lt1"/>
          </a:solidFill>
          <a:ln cap="flat" cmpd="sng" w="9525">
            <a:solidFill>
              <a:srgbClr val="FF505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2000">
                <a:solidFill>
                  <a:srgbClr val="17375E"/>
                </a:solidFill>
                <a:latin typeface="Calibri"/>
                <a:ea typeface="Calibri"/>
                <a:cs typeface="Calibri"/>
                <a:sym typeface="Calibri"/>
              </a:rPr>
              <a:t>Никому не сообщайте секретный код из СМС</a:t>
            </a:r>
            <a:endParaRPr/>
          </a:p>
        </p:txBody>
      </p:sp>
      <p:sp>
        <p:nvSpPr>
          <p:cNvPr id="440" name="Google Shape;440;p21"/>
          <p:cNvSpPr/>
          <p:nvPr/>
        </p:nvSpPr>
        <p:spPr>
          <a:xfrm>
            <a:off x="252000" y="972000"/>
            <a:ext cx="8568000" cy="648072"/>
          </a:xfrm>
          <a:prstGeom prst="roundRect">
            <a:avLst>
              <a:gd fmla="val 16667" name="adj"/>
            </a:avLst>
          </a:prstGeom>
          <a:solidFill>
            <a:schemeClr val="lt1"/>
          </a:solidFill>
          <a:ln cap="flat" cmpd="sng" w="9525">
            <a:solidFill>
              <a:srgbClr val="FF5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2000">
                <a:solidFill>
                  <a:srgbClr val="17375E"/>
                </a:solidFill>
                <a:latin typeface="Calibri"/>
                <a:ea typeface="Calibri"/>
                <a:cs typeface="Calibri"/>
                <a:sym typeface="Calibri"/>
              </a:rPr>
              <a:t>Используйте банковскую карту только в тех местах, которые заслуживают доверия</a:t>
            </a:r>
            <a:endParaRPr/>
          </a:p>
        </p:txBody>
      </p:sp>
      <p:sp>
        <p:nvSpPr>
          <p:cNvPr id="441" name="Google Shape;441;p21"/>
          <p:cNvSpPr/>
          <p:nvPr/>
        </p:nvSpPr>
        <p:spPr>
          <a:xfrm>
            <a:off x="252000" y="1800000"/>
            <a:ext cx="8568000" cy="648072"/>
          </a:xfrm>
          <a:prstGeom prst="roundRect">
            <a:avLst>
              <a:gd fmla="val 16667" name="adj"/>
            </a:avLst>
          </a:prstGeom>
          <a:solidFill>
            <a:schemeClr val="lt1"/>
          </a:solidFill>
          <a:ln cap="flat" cmpd="sng" w="9525">
            <a:solidFill>
              <a:srgbClr val="FF505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2000">
                <a:solidFill>
                  <a:srgbClr val="17375E"/>
                </a:solidFill>
                <a:latin typeface="Calibri"/>
                <a:ea typeface="Calibri"/>
                <a:cs typeface="Calibri"/>
                <a:sym typeface="Calibri"/>
              </a:rPr>
              <a:t>Осмотрите банкомат. На нем не должно быть посторонних предметов</a:t>
            </a:r>
            <a:endParaRPr/>
          </a:p>
        </p:txBody>
      </p:sp>
      <p:sp>
        <p:nvSpPr>
          <p:cNvPr id="442" name="Google Shape;442;p21"/>
          <p:cNvSpPr/>
          <p:nvPr/>
        </p:nvSpPr>
        <p:spPr>
          <a:xfrm>
            <a:off x="252000" y="3456000"/>
            <a:ext cx="8568000" cy="648000"/>
          </a:xfrm>
          <a:prstGeom prst="roundRect">
            <a:avLst>
              <a:gd fmla="val 16667" name="adj"/>
            </a:avLst>
          </a:prstGeom>
          <a:solidFill>
            <a:schemeClr val="lt1"/>
          </a:solidFill>
          <a:ln cap="flat" cmpd="sng" w="9525">
            <a:solidFill>
              <a:srgbClr val="FF505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2000">
                <a:solidFill>
                  <a:srgbClr val="17375E"/>
                </a:solidFill>
                <a:latin typeface="Calibri"/>
                <a:ea typeface="Calibri"/>
                <a:cs typeface="Calibri"/>
                <a:sym typeface="Calibri"/>
              </a:rPr>
              <a:t>Набирая ПИН-код, прикрывайте клавиатуру рукой</a:t>
            </a:r>
            <a:endParaRPr/>
          </a:p>
        </p:txBody>
      </p:sp>
      <p:sp>
        <p:nvSpPr>
          <p:cNvPr id="443" name="Google Shape;443;p21"/>
          <p:cNvSpPr/>
          <p:nvPr/>
        </p:nvSpPr>
        <p:spPr>
          <a:xfrm>
            <a:off x="252000" y="5112000"/>
            <a:ext cx="8568000" cy="648000"/>
          </a:xfrm>
          <a:prstGeom prst="roundRect">
            <a:avLst>
              <a:gd fmla="val 16667" name="adj"/>
            </a:avLst>
          </a:prstGeom>
          <a:solidFill>
            <a:schemeClr val="lt1"/>
          </a:solidFill>
          <a:ln cap="flat" cmpd="sng" w="9525">
            <a:solidFill>
              <a:srgbClr val="FF505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2000">
                <a:solidFill>
                  <a:srgbClr val="17375E"/>
                </a:solidFill>
                <a:latin typeface="Calibri"/>
                <a:ea typeface="Calibri"/>
                <a:cs typeface="Calibri"/>
                <a:sym typeface="Calibri"/>
              </a:rPr>
              <a:t>Не теряйте карту из виду (в магазине, кафе)</a:t>
            </a:r>
            <a:endParaRPr/>
          </a:p>
        </p:txBody>
      </p:sp>
      <p:pic>
        <p:nvPicPr>
          <p:cNvPr id="444" name="Google Shape;444;p21"/>
          <p:cNvPicPr preferRelativeResize="0"/>
          <p:nvPr/>
        </p:nvPicPr>
        <p:blipFill rotWithShape="1">
          <a:blip r:embed="rId4">
            <a:alphaModFix/>
          </a:blip>
          <a:srcRect b="0" l="0" r="0" t="0"/>
          <a:stretch/>
        </p:blipFill>
        <p:spPr>
          <a:xfrm>
            <a:off x="767856" y="157805"/>
            <a:ext cx="669440" cy="582914"/>
          </a:xfrm>
          <a:prstGeom prst="rect">
            <a:avLst/>
          </a:prstGeom>
          <a:noFill/>
          <a:ln>
            <a:noFill/>
          </a:ln>
          <a:effectLst>
            <a:outerShdw blurRad="50800" rotWithShape="0" algn="tl" dir="2700000" dist="38100">
              <a:srgbClr val="000000">
                <a:alpha val="40000"/>
              </a:srgbClr>
            </a:outerShdw>
          </a:effectLst>
        </p:spPr>
      </p:pic>
      <p:pic>
        <p:nvPicPr>
          <p:cNvPr id="445" name="Google Shape;445;p21"/>
          <p:cNvPicPr preferRelativeResize="0"/>
          <p:nvPr/>
        </p:nvPicPr>
        <p:blipFill rotWithShape="1">
          <a:blip r:embed="rId5">
            <a:alphaModFix/>
          </a:blip>
          <a:srcRect b="0" l="0" r="0" t="0"/>
          <a:stretch/>
        </p:blipFill>
        <p:spPr>
          <a:xfrm>
            <a:off x="7596336" y="155944"/>
            <a:ext cx="685786" cy="582914"/>
          </a:xfrm>
          <a:prstGeom prst="rect">
            <a:avLst/>
          </a:prstGeom>
          <a:noFill/>
          <a:ln>
            <a:noFill/>
          </a:ln>
          <a:effectLst>
            <a:outerShdw blurRad="50800" rotWithShape="0" algn="tl" dir="2700000" dist="38100">
              <a:srgbClr val="000000">
                <a:alpha val="40000"/>
              </a:srgbClr>
            </a:outerShdw>
          </a:effectLst>
        </p:spPr>
      </p:pic>
      <p:sp>
        <p:nvSpPr>
          <p:cNvPr id="446" name="Google Shape;446;p21">
            <a:hlinkClick action="ppaction://hlinkshowjump?jump=nextslide"/>
          </p:cNvPr>
          <p:cNvSpPr/>
          <p:nvPr/>
        </p:nvSpPr>
        <p:spPr>
          <a:xfrm>
            <a:off x="8267250" y="6308119"/>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5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750"/>
                                        <p:tgtEl>
                                          <p:spTgt spid="435"/>
                                        </p:tgtEl>
                                        <p:attrNameLst>
                                          <p:attrName>ppt_w</p:attrName>
                                        </p:attrNameLst>
                                      </p:cBhvr>
                                      <p:tavLst>
                                        <p:tav fmla="" tm="0">
                                          <p:val>
                                            <p:strVal val="0"/>
                                          </p:val>
                                        </p:tav>
                                        <p:tav fmla="" tm="100000">
                                          <p:val>
                                            <p:strVal val="#ppt_w"/>
                                          </p:val>
                                        </p:tav>
                                      </p:tavLst>
                                    </p:anim>
                                    <p:anim calcmode="lin" valueType="num">
                                      <p:cBhvr additive="base">
                                        <p:cTn dur="750"/>
                                        <p:tgtEl>
                                          <p:spTgt spid="435"/>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5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5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5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5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5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5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5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descr="C:\Users\03UstyanSA\Desktop\m.jpg" id="451" name="Google Shape;451;p2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452" name="Google Shape;452;p22"/>
          <p:cNvSpPr/>
          <p:nvPr/>
        </p:nvSpPr>
        <p:spPr>
          <a:xfrm>
            <a:off x="856546" y="1125917"/>
            <a:ext cx="7841838" cy="1158897"/>
          </a:xfrm>
          <a:prstGeom prst="roundRect">
            <a:avLst>
              <a:gd fmla="val 16667" name="adj"/>
            </a:avLst>
          </a:prstGeom>
          <a:solidFill>
            <a:srgbClr val="DAEEF3"/>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descr="bezopasnye_pokupki_v_internete-2-V2.png" id="454" name="Google Shape;454;p22"/>
          <p:cNvSpPr/>
          <p:nvPr/>
        </p:nvSpPr>
        <p:spPr>
          <a:xfrm>
            <a:off x="116681" y="-144463"/>
            <a:ext cx="2286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ezopasnye_pokupki_v_internete-2-V2.png" id="455" name="Google Shape;455;p22"/>
          <p:cNvSpPr/>
          <p:nvPr/>
        </p:nvSpPr>
        <p:spPr>
          <a:xfrm>
            <a:off x="116681" y="-144463"/>
            <a:ext cx="2286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56" name="Google Shape;456;p22"/>
          <p:cNvPicPr preferRelativeResize="0"/>
          <p:nvPr/>
        </p:nvPicPr>
        <p:blipFill rotWithShape="1">
          <a:blip r:embed="rId4">
            <a:alphaModFix/>
          </a:blip>
          <a:srcRect b="0" l="0" r="0" t="0"/>
          <a:stretch/>
        </p:blipFill>
        <p:spPr>
          <a:xfrm>
            <a:off x="1737039" y="1280205"/>
            <a:ext cx="623246" cy="850320"/>
          </a:xfrm>
          <a:prstGeom prst="rect">
            <a:avLst/>
          </a:prstGeom>
          <a:noFill/>
          <a:ln>
            <a:noFill/>
          </a:ln>
          <a:effectLst>
            <a:outerShdw blurRad="50800" rotWithShape="0" algn="t" dir="5400000" dist="38100">
              <a:srgbClr val="000000">
                <a:alpha val="40000"/>
              </a:srgbClr>
            </a:outerShdw>
          </a:effectLst>
        </p:spPr>
      </p:pic>
      <p:sp>
        <p:nvSpPr>
          <p:cNvPr id="457" name="Google Shape;457;p22"/>
          <p:cNvSpPr txBox="1"/>
          <p:nvPr/>
        </p:nvSpPr>
        <p:spPr>
          <a:xfrm>
            <a:off x="2267743" y="1348035"/>
            <a:ext cx="6728351" cy="71466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800"/>
              <a:buFont typeface="Arial"/>
              <a:buNone/>
            </a:pPr>
            <a:r>
              <a:rPr lang="ru-RU" sz="2800">
                <a:solidFill>
                  <a:schemeClr val="dk1"/>
                </a:solidFill>
                <a:latin typeface="Arial"/>
                <a:ea typeface="Arial"/>
                <a:cs typeface="Arial"/>
                <a:sym typeface="Arial"/>
              </a:rPr>
              <a:t>Читайте статьи и новости: </a:t>
            </a:r>
            <a:r>
              <a:rPr b="1" lang="ru-RU" sz="2800" u="sng">
                <a:solidFill>
                  <a:schemeClr val="dk1"/>
                </a:solidFill>
                <a:latin typeface="Arial"/>
                <a:ea typeface="Arial"/>
                <a:cs typeface="Arial"/>
                <a:sym typeface="Arial"/>
              </a:rPr>
              <a:t>www.fincult.info</a:t>
            </a:r>
            <a:endParaRPr b="1" sz="2800" u="sng">
              <a:solidFill>
                <a:schemeClr val="dk1"/>
              </a:solidFill>
              <a:latin typeface="Arial"/>
              <a:ea typeface="Arial"/>
              <a:cs typeface="Arial"/>
              <a:sym typeface="Arial"/>
            </a:endParaRPr>
          </a:p>
        </p:txBody>
      </p:sp>
      <p:sp>
        <p:nvSpPr>
          <p:cNvPr id="458" name="Google Shape;458;p22"/>
          <p:cNvSpPr/>
          <p:nvPr/>
        </p:nvSpPr>
        <p:spPr>
          <a:xfrm>
            <a:off x="921881" y="2501119"/>
            <a:ext cx="7841838" cy="1158897"/>
          </a:xfrm>
          <a:prstGeom prst="roundRect">
            <a:avLst>
              <a:gd fmla="val 16667" name="adj"/>
            </a:avLst>
          </a:prstGeom>
          <a:solidFill>
            <a:srgbClr val="DAEEF3"/>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2"/>
          <p:cNvSpPr/>
          <p:nvPr/>
        </p:nvSpPr>
        <p:spPr>
          <a:xfrm>
            <a:off x="921881" y="5301208"/>
            <a:ext cx="7841838" cy="1158897"/>
          </a:xfrm>
          <a:prstGeom prst="roundRect">
            <a:avLst>
              <a:gd fmla="val 16667" name="adj"/>
            </a:avLst>
          </a:prstGeom>
          <a:solidFill>
            <a:srgbClr val="DAEEF3"/>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2"/>
          <p:cNvSpPr/>
          <p:nvPr/>
        </p:nvSpPr>
        <p:spPr>
          <a:xfrm>
            <a:off x="947455" y="3899898"/>
            <a:ext cx="7841838" cy="1158897"/>
          </a:xfrm>
          <a:prstGeom prst="roundRect">
            <a:avLst>
              <a:gd fmla="val 16667" name="adj"/>
            </a:avLst>
          </a:prstGeom>
          <a:solidFill>
            <a:srgbClr val="DAEEF3"/>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2"/>
          <p:cNvSpPr txBox="1"/>
          <p:nvPr/>
        </p:nvSpPr>
        <p:spPr>
          <a:xfrm>
            <a:off x="2565454" y="4294526"/>
            <a:ext cx="6132930" cy="43061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2800"/>
              <a:buFont typeface="Arial"/>
              <a:buNone/>
            </a:pPr>
            <a:r>
              <a:rPr lang="ru-RU" sz="2800">
                <a:solidFill>
                  <a:schemeClr val="dk1"/>
                </a:solidFill>
                <a:latin typeface="Arial"/>
                <a:ea typeface="Arial"/>
                <a:cs typeface="Arial"/>
                <a:sym typeface="Arial"/>
              </a:rPr>
              <a:t>Звоните бесплатно: </a:t>
            </a:r>
            <a:r>
              <a:rPr b="1" lang="ru-RU" sz="2800">
                <a:solidFill>
                  <a:schemeClr val="dk1"/>
                </a:solidFill>
                <a:latin typeface="Arial"/>
                <a:ea typeface="Arial"/>
                <a:cs typeface="Arial"/>
                <a:sym typeface="Arial"/>
              </a:rPr>
              <a:t>8-800-300-3000</a:t>
            </a:r>
            <a:endParaRPr/>
          </a:p>
        </p:txBody>
      </p:sp>
      <p:pic>
        <p:nvPicPr>
          <p:cNvPr id="462" name="Google Shape;462;p22"/>
          <p:cNvPicPr preferRelativeResize="0"/>
          <p:nvPr/>
        </p:nvPicPr>
        <p:blipFill rotWithShape="1">
          <a:blip r:embed="rId5">
            <a:alphaModFix/>
          </a:blip>
          <a:srcRect b="0" l="0" r="0" t="0"/>
          <a:stretch/>
        </p:blipFill>
        <p:spPr>
          <a:xfrm>
            <a:off x="1737039" y="4072407"/>
            <a:ext cx="634827" cy="813880"/>
          </a:xfrm>
          <a:prstGeom prst="rect">
            <a:avLst/>
          </a:prstGeom>
          <a:noFill/>
          <a:ln>
            <a:noFill/>
          </a:ln>
          <a:effectLst>
            <a:outerShdw blurRad="50800" rotWithShape="0" algn="t" dir="5400000" dist="38100">
              <a:srgbClr val="000000">
                <a:alpha val="40000"/>
              </a:srgbClr>
            </a:outerShdw>
          </a:effectLst>
        </p:spPr>
      </p:pic>
      <p:sp>
        <p:nvSpPr>
          <p:cNvPr id="463" name="Google Shape;463;p22"/>
          <p:cNvSpPr txBox="1"/>
          <p:nvPr/>
        </p:nvSpPr>
        <p:spPr>
          <a:xfrm>
            <a:off x="3774487" y="2723238"/>
            <a:ext cx="4208071" cy="71466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2800"/>
              <a:buFont typeface="Arial"/>
              <a:buNone/>
            </a:pPr>
            <a:r>
              <a:rPr lang="ru-RU" sz="2800">
                <a:solidFill>
                  <a:schemeClr val="dk1"/>
                </a:solidFill>
                <a:latin typeface="Arial"/>
                <a:ea typeface="Arial"/>
                <a:cs typeface="Arial"/>
                <a:sym typeface="Arial"/>
              </a:rPr>
              <a:t>Задавайте вопросы: </a:t>
            </a:r>
            <a:r>
              <a:rPr b="1" lang="ru-RU" sz="2800" u="sng">
                <a:solidFill>
                  <a:schemeClr val="dk1"/>
                </a:solidFill>
                <a:latin typeface="Arial"/>
                <a:ea typeface="Arial"/>
                <a:cs typeface="Arial"/>
                <a:sym typeface="Arial"/>
              </a:rPr>
              <a:t>www.cbr.ru/Reception/</a:t>
            </a:r>
            <a:endParaRPr b="1" sz="2800" u="sng">
              <a:solidFill>
                <a:schemeClr val="dk1"/>
              </a:solidFill>
              <a:latin typeface="Arial"/>
              <a:ea typeface="Arial"/>
              <a:cs typeface="Arial"/>
              <a:sym typeface="Arial"/>
            </a:endParaRPr>
          </a:p>
        </p:txBody>
      </p:sp>
      <p:pic>
        <p:nvPicPr>
          <p:cNvPr id="464" name="Google Shape;464;p22"/>
          <p:cNvPicPr preferRelativeResize="0"/>
          <p:nvPr/>
        </p:nvPicPr>
        <p:blipFill rotWithShape="1">
          <a:blip r:embed="rId6">
            <a:alphaModFix/>
          </a:blip>
          <a:srcRect b="0" l="0" r="0" t="0"/>
          <a:stretch/>
        </p:blipFill>
        <p:spPr>
          <a:xfrm>
            <a:off x="1736074" y="2745305"/>
            <a:ext cx="665222" cy="790703"/>
          </a:xfrm>
          <a:prstGeom prst="rect">
            <a:avLst/>
          </a:prstGeom>
          <a:noFill/>
          <a:ln>
            <a:noFill/>
          </a:ln>
          <a:effectLst>
            <a:outerShdw blurRad="50800" rotWithShape="0" algn="t" dir="5400000" dist="38100">
              <a:srgbClr val="000000">
                <a:alpha val="40000"/>
              </a:srgbClr>
            </a:outerShdw>
          </a:effectLst>
        </p:spPr>
      </p:pic>
      <p:sp>
        <p:nvSpPr>
          <p:cNvPr id="465" name="Google Shape;465;p22"/>
          <p:cNvSpPr/>
          <p:nvPr/>
        </p:nvSpPr>
        <p:spPr>
          <a:xfrm>
            <a:off x="0" y="179229"/>
            <a:ext cx="9144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УЗНАЙТЕ БОЛЬШЕ О ФИНАНСАХ</a:t>
            </a:r>
            <a:endParaRPr/>
          </a:p>
        </p:txBody>
      </p:sp>
      <p:pic>
        <p:nvPicPr>
          <p:cNvPr id="466" name="Google Shape;466;p22"/>
          <p:cNvPicPr preferRelativeResize="0"/>
          <p:nvPr/>
        </p:nvPicPr>
        <p:blipFill rotWithShape="1">
          <a:blip r:embed="rId7">
            <a:alphaModFix/>
          </a:blip>
          <a:srcRect b="0" l="0" r="0" t="0"/>
          <a:stretch/>
        </p:blipFill>
        <p:spPr>
          <a:xfrm>
            <a:off x="1149789" y="5454257"/>
            <a:ext cx="2503014" cy="852797"/>
          </a:xfrm>
          <a:prstGeom prst="rect">
            <a:avLst/>
          </a:prstGeom>
          <a:noFill/>
          <a:ln>
            <a:noFill/>
          </a:ln>
        </p:spPr>
      </p:pic>
      <p:pic>
        <p:nvPicPr>
          <p:cNvPr id="467" name="Google Shape;467;p22"/>
          <p:cNvPicPr preferRelativeResize="0"/>
          <p:nvPr/>
        </p:nvPicPr>
        <p:blipFill rotWithShape="1">
          <a:blip r:embed="rId8">
            <a:alphaModFix/>
          </a:blip>
          <a:srcRect b="0" l="0" r="0" t="0"/>
          <a:stretch/>
        </p:blipFill>
        <p:spPr>
          <a:xfrm>
            <a:off x="4771338" y="5370021"/>
            <a:ext cx="2960206" cy="10212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50"/>
                                  </p:stCondLst>
                                  <p:childTnLst>
                                    <p:set>
                                      <p:cBhvr>
                                        <p:cTn dur="1" fill="hold">
                                          <p:stCondLst>
                                            <p:cond delay="0"/>
                                          </p:stCondLst>
                                        </p:cTn>
                                        <p:tgtEl>
                                          <p:spTgt spid="465"/>
                                        </p:tgtEl>
                                        <p:attrNameLst>
                                          <p:attrName>style.visibility</p:attrName>
                                        </p:attrNameLst>
                                      </p:cBhvr>
                                      <p:to>
                                        <p:strVal val="visible"/>
                                      </p:to>
                                    </p:set>
                                    <p:anim calcmode="lin" valueType="num">
                                      <p:cBhvr additive="base">
                                        <p:cTn dur="750"/>
                                        <p:tgtEl>
                                          <p:spTgt spid="465"/>
                                        </p:tgtEl>
                                        <p:attrNameLst>
                                          <p:attrName>ppt_w</p:attrName>
                                        </p:attrNameLst>
                                      </p:cBhvr>
                                      <p:tavLst>
                                        <p:tav fmla="" tm="0">
                                          <p:val>
                                            <p:strVal val="0"/>
                                          </p:val>
                                        </p:tav>
                                        <p:tav fmla="" tm="100000">
                                          <p:val>
                                            <p:strVal val="#ppt_w"/>
                                          </p:val>
                                        </p:tav>
                                      </p:tavLst>
                                    </p:anim>
                                    <p:anim calcmode="lin" valueType="num">
                                      <p:cBhvr additive="base">
                                        <p:cTn dur="750"/>
                                        <p:tgtEl>
                                          <p:spTgt spid="46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C:\Users\03UstyanSA\Desktop\m.jpg" id="108" name="Google Shape;108;p3"/>
          <p:cNvPicPr preferRelativeResize="0"/>
          <p:nvPr/>
        </p:nvPicPr>
        <p:blipFill rotWithShape="1">
          <a:blip r:embed="rId3">
            <a:alphaModFix/>
          </a:blip>
          <a:srcRect b="0" l="0" r="0" t="0"/>
          <a:stretch/>
        </p:blipFill>
        <p:spPr>
          <a:xfrm>
            <a:off x="-222" y="0"/>
            <a:ext cx="9144000" cy="6858000"/>
          </a:xfrm>
          <a:prstGeom prst="rect">
            <a:avLst/>
          </a:prstGeom>
          <a:noFill/>
          <a:ln>
            <a:noFill/>
          </a:ln>
        </p:spPr>
      </p:pic>
      <p:sp>
        <p:nvSpPr>
          <p:cNvPr id="109" name="Google Shape;109;p3"/>
          <p:cNvSpPr txBox="1"/>
          <p:nvPr>
            <p:ph type="ctrTitle"/>
          </p:nvPr>
        </p:nvSpPr>
        <p:spPr>
          <a:xfrm>
            <a:off x="899592" y="2969389"/>
            <a:ext cx="8136904" cy="14700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Calibri"/>
              <a:buNone/>
            </a:pPr>
            <a:br>
              <a:rPr b="1" lang="ru-RU" sz="1800"/>
            </a:br>
            <a:br>
              <a:rPr b="1" lang="ru-RU" sz="1800"/>
            </a:br>
            <a:r>
              <a:rPr b="1" lang="ru-RU" sz="1800"/>
              <a:t>ФОРМА ПРОВЕДЕНИЯ: лекция с элементами симуляции.</a:t>
            </a:r>
            <a:br>
              <a:rPr b="1" lang="ru-RU" sz="1800"/>
            </a:br>
            <a:r>
              <a:rPr b="1" lang="ru-RU" sz="1800"/>
              <a:t>МЕТОДЫ И ПРИЕМЫ: введение базовых понятий и анализ конкретных кейсов/ситуаций.</a:t>
            </a:r>
            <a:br>
              <a:rPr b="1" lang="ru-RU" sz="1800"/>
            </a:br>
            <a:r>
              <a:rPr b="1" lang="ru-RU" sz="1800"/>
              <a:t>ПРОДОЛЖИТЕЛЬНОСТЬ: 45 минут.</a:t>
            </a:r>
            <a:br>
              <a:rPr b="1" lang="ru-RU" sz="1800"/>
            </a:br>
            <a:r>
              <a:rPr b="1" lang="ru-RU" sz="1800"/>
              <a:t>КОЛИЧЕСТВО УЧАСТНИКОВ: неограниченно.</a:t>
            </a:r>
            <a:br>
              <a:rPr b="1" lang="ru-RU" sz="1800"/>
            </a:br>
            <a:r>
              <a:rPr b="1" lang="ru-RU" sz="1800"/>
              <a:t>ВОЗРАСТ УЧАСТНИКОВ: 14+.</a:t>
            </a:r>
            <a:br>
              <a:rPr b="1" lang="ru-RU" sz="1800"/>
            </a:br>
            <a:r>
              <a:rPr b="1" lang="ru-RU" sz="1800"/>
              <a:t>ОБОРУДОВАНИЕ: КОМПЬЮТЕР, ИНТЕРАКТИВНАЯ ДОСКА/ПРОЕКТОР.</a:t>
            </a:r>
            <a:br>
              <a:rPr b="1" lang="ru-RU" sz="1800"/>
            </a:br>
            <a:br>
              <a:rPr b="1" lang="ru-RU" sz="1800"/>
            </a:br>
            <a:br>
              <a:rPr b="1" lang="ru-RU" sz="1800"/>
            </a:br>
            <a:r>
              <a:rPr b="1" lang="ru-RU" sz="1800"/>
              <a:t>НАВИГАЦИЯ:</a:t>
            </a:r>
            <a:br>
              <a:rPr b="1" lang="ru-RU" sz="1800"/>
            </a:br>
            <a:br>
              <a:rPr b="1" lang="ru-RU" sz="1800"/>
            </a:br>
            <a:r>
              <a:rPr b="1" lang="ru-RU" sz="1800"/>
              <a:t>                        активизация картинки с очередностью нажатия</a:t>
            </a:r>
            <a:br>
              <a:rPr b="1" lang="ru-RU" sz="1800"/>
            </a:br>
            <a:br>
              <a:rPr b="1" lang="ru-RU" sz="1800"/>
            </a:br>
            <a:r>
              <a:rPr b="1" lang="ru-RU" sz="1800"/>
              <a:t>                        переход на следующую страницу презентации</a:t>
            </a:r>
            <a:br>
              <a:rPr b="1" lang="ru-RU" sz="1800"/>
            </a:br>
            <a:br>
              <a:rPr b="1" lang="ru-RU" sz="1800"/>
            </a:br>
            <a:br>
              <a:rPr b="1" lang="ru-RU" sz="1800"/>
            </a:br>
            <a:br>
              <a:rPr b="1" lang="ru-RU" sz="1800"/>
            </a:br>
            <a:br>
              <a:rPr b="1" lang="ru-RU" sz="1800"/>
            </a:br>
            <a:endParaRPr b="1" sz="1800"/>
          </a:p>
        </p:txBody>
      </p:sp>
      <p:sp>
        <p:nvSpPr>
          <p:cNvPr id="110" name="Google Shape;110;p3"/>
          <p:cNvSpPr/>
          <p:nvPr/>
        </p:nvSpPr>
        <p:spPr>
          <a:xfrm>
            <a:off x="1206471" y="4223899"/>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Calibri"/>
              <a:ea typeface="Calibri"/>
              <a:cs typeface="Calibri"/>
              <a:sym typeface="Calibri"/>
            </a:endParaRPr>
          </a:p>
        </p:txBody>
      </p:sp>
      <p:sp>
        <p:nvSpPr>
          <p:cNvPr id="111" name="Google Shape;111;p3"/>
          <p:cNvSpPr/>
          <p:nvPr/>
        </p:nvSpPr>
        <p:spPr>
          <a:xfrm>
            <a:off x="1063654" y="4989813"/>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3"/>
          <p:cNvSpPr/>
          <p:nvPr/>
        </p:nvSpPr>
        <p:spPr>
          <a:xfrm>
            <a:off x="3492208" y="525858"/>
            <a:ext cx="218200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ru-RU" sz="3200" u="none" cap="none" strike="noStrike">
                <a:solidFill>
                  <a:srgbClr val="FF5050"/>
                </a:solidFill>
                <a:latin typeface="Calibri"/>
                <a:ea typeface="Calibri"/>
                <a:cs typeface="Calibri"/>
                <a:sym typeface="Calibri"/>
              </a:rPr>
              <a:t>ОПИСАНИЕ</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C:\Users\03UstyanSA\Desktop\m.jpg" id="118" name="Google Shape;118;p4"/>
          <p:cNvPicPr preferRelativeResize="0"/>
          <p:nvPr/>
        </p:nvPicPr>
        <p:blipFill rotWithShape="1">
          <a:blip r:embed="rId3">
            <a:alphaModFix/>
          </a:blip>
          <a:srcRect b="0" l="0" r="0" t="0"/>
          <a:stretch/>
        </p:blipFill>
        <p:spPr>
          <a:xfrm>
            <a:off x="-100580" y="-20228"/>
            <a:ext cx="9244580" cy="6858000"/>
          </a:xfrm>
          <a:prstGeom prst="rect">
            <a:avLst/>
          </a:prstGeom>
          <a:noFill/>
          <a:ln>
            <a:noFill/>
          </a:ln>
        </p:spPr>
      </p:pic>
      <p:sp>
        <p:nvSpPr>
          <p:cNvPr id="119" name="Google Shape;119;p4"/>
          <p:cNvSpPr/>
          <p:nvPr/>
        </p:nvSpPr>
        <p:spPr>
          <a:xfrm>
            <a:off x="576913" y="1663535"/>
            <a:ext cx="4051586" cy="158812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ru-RU" sz="1800" u="none" cap="none" strike="noStrike">
                <a:solidFill>
                  <a:srgbClr val="17365D"/>
                </a:solidFill>
                <a:latin typeface="Calibri"/>
                <a:ea typeface="Calibri"/>
                <a:cs typeface="Calibri"/>
                <a:sym typeface="Calibri"/>
              </a:rPr>
              <a:t>Это махинации, которые совершают специалисты с помощью манипуляции другими людьми с целью совершения незаконных действий или разглашения конфиденциальной информации </a:t>
            </a:r>
            <a:endParaRPr/>
          </a:p>
        </p:txBody>
      </p:sp>
      <p:sp>
        <p:nvSpPr>
          <p:cNvPr id="120" name="Google Shape;120;p4"/>
          <p:cNvSpPr txBox="1"/>
          <p:nvPr/>
        </p:nvSpPr>
        <p:spPr>
          <a:xfrm>
            <a:off x="576913" y="1434240"/>
            <a:ext cx="3942581" cy="2139047"/>
          </a:xfrm>
          <a:prstGeom prst="rect">
            <a:avLst/>
          </a:prstGeom>
          <a:gradFill>
            <a:gsLst>
              <a:gs pos="0">
                <a:srgbClr val="9FC3FF"/>
              </a:gs>
              <a:gs pos="35000">
                <a:srgbClr val="BDD5FF"/>
              </a:gs>
              <a:gs pos="100000">
                <a:srgbClr val="E4EEFF"/>
              </a:gs>
            </a:gsLst>
            <a:lin ang="16200000" scaled="0"/>
          </a:gradFill>
          <a:ln>
            <a:noFill/>
          </a:ln>
          <a:effectLst>
            <a:outerShdw blurRad="107950" algn="ctr" dir="5400000" dist="12700">
              <a:srgbClr val="000000"/>
            </a:outerShdw>
            <a:reflection blurRad="0" dir="0" dist="0" endA="300" endPos="35000" kx="0" rotWithShape="0" algn="bl" stA="52000" stPos="0" sy="-100000" ky="0"/>
          </a:effectLst>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b="0" i="0" sz="1500" u="none" cap="none" strike="noStrike">
              <a:solidFill>
                <a:srgbClr val="002060"/>
              </a:solidFill>
              <a:latin typeface="Arial Black"/>
              <a:ea typeface="Arial Black"/>
              <a:cs typeface="Arial Black"/>
              <a:sym typeface="Arial Black"/>
            </a:endParaRPr>
          </a:p>
          <a:p>
            <a:pPr indent="0" lvl="0" marL="0" marR="0" rtl="0" algn="ctr">
              <a:spcBef>
                <a:spcPts val="0"/>
              </a:spcBef>
              <a:spcAft>
                <a:spcPts val="0"/>
              </a:spcAft>
              <a:buNone/>
            </a:pPr>
            <a:r>
              <a:t/>
            </a:r>
            <a:endParaRPr b="0" i="0" sz="2400" u="none" cap="none" strike="noStrike">
              <a:solidFill>
                <a:srgbClr val="002060"/>
              </a:solidFill>
              <a:latin typeface="Arial Black"/>
              <a:ea typeface="Arial Black"/>
              <a:cs typeface="Arial Black"/>
              <a:sym typeface="Arial Black"/>
            </a:endParaRPr>
          </a:p>
          <a:p>
            <a:pPr indent="0" lvl="0" marL="0" marR="0" rtl="0" algn="ctr">
              <a:spcBef>
                <a:spcPts val="0"/>
              </a:spcBef>
              <a:spcAft>
                <a:spcPts val="0"/>
              </a:spcAft>
              <a:buNone/>
            </a:pPr>
            <a:r>
              <a:rPr b="0" i="0" lang="ru-RU" sz="2000" u="none" cap="none" strike="noStrike">
                <a:solidFill>
                  <a:srgbClr val="002060"/>
                </a:solidFill>
                <a:latin typeface="Arial Black"/>
                <a:ea typeface="Arial Black"/>
                <a:cs typeface="Arial Black"/>
                <a:sym typeface="Arial Black"/>
              </a:rPr>
              <a:t>СОЦИАЛЬНАЯ ИНЖЕНЕРИЯ</a:t>
            </a:r>
            <a:endParaRPr/>
          </a:p>
          <a:p>
            <a:pPr indent="0" lvl="0" marL="0" marR="0" rtl="0" algn="ctr">
              <a:spcBef>
                <a:spcPts val="0"/>
              </a:spcBef>
              <a:spcAft>
                <a:spcPts val="0"/>
              </a:spcAft>
              <a:buNone/>
            </a:pPr>
            <a:r>
              <a:t/>
            </a:r>
            <a:endParaRPr b="0" i="0" sz="1400" u="none" cap="none" strike="noStrike">
              <a:solidFill>
                <a:srgbClr val="002060"/>
              </a:solidFill>
              <a:latin typeface="Arial Black"/>
              <a:ea typeface="Arial Black"/>
              <a:cs typeface="Arial Black"/>
              <a:sym typeface="Arial Black"/>
            </a:endParaRPr>
          </a:p>
          <a:p>
            <a:pPr indent="0" lvl="0" marL="0" marR="0" rtl="0" algn="ctr">
              <a:spcBef>
                <a:spcPts val="0"/>
              </a:spcBef>
              <a:spcAft>
                <a:spcPts val="0"/>
              </a:spcAft>
              <a:buNone/>
            </a:pPr>
            <a:r>
              <a:t/>
            </a:r>
            <a:endParaRPr b="0" i="0" sz="2000" u="none" cap="none" strike="noStrike">
              <a:solidFill>
                <a:srgbClr val="002060"/>
              </a:solidFill>
              <a:latin typeface="Arial Black"/>
              <a:ea typeface="Arial Black"/>
              <a:cs typeface="Arial Black"/>
              <a:sym typeface="Arial Black"/>
            </a:endParaRPr>
          </a:p>
          <a:p>
            <a:pPr indent="0" lvl="0" marL="0" marR="0" rtl="0" algn="ctr">
              <a:spcBef>
                <a:spcPts val="0"/>
              </a:spcBef>
              <a:spcAft>
                <a:spcPts val="0"/>
              </a:spcAft>
              <a:buNone/>
            </a:pPr>
            <a:r>
              <a:t/>
            </a:r>
            <a:endParaRPr b="0" i="0" sz="2000" u="none" cap="none" strike="noStrike">
              <a:solidFill>
                <a:srgbClr val="002060"/>
              </a:solidFill>
              <a:latin typeface="Arial Black"/>
              <a:ea typeface="Arial Black"/>
              <a:cs typeface="Arial Black"/>
              <a:sym typeface="Arial Black"/>
            </a:endParaRPr>
          </a:p>
        </p:txBody>
      </p:sp>
      <p:sp>
        <p:nvSpPr>
          <p:cNvPr id="121" name="Google Shape;121;p4"/>
          <p:cNvSpPr txBox="1"/>
          <p:nvPr/>
        </p:nvSpPr>
        <p:spPr>
          <a:xfrm>
            <a:off x="5004048" y="1775964"/>
            <a:ext cx="3744416" cy="131043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17365D"/>
              </a:buClr>
              <a:buSzPts val="1800"/>
              <a:buFont typeface="Calibri"/>
              <a:buNone/>
            </a:pPr>
            <a:r>
              <a:rPr b="1" i="0" lang="ru-RU" sz="1800" u="none" cap="none" strike="noStrike">
                <a:solidFill>
                  <a:srgbClr val="17365D"/>
                </a:solidFill>
                <a:latin typeface="Calibri"/>
                <a:ea typeface="Calibri"/>
                <a:cs typeface="Calibri"/>
                <a:sym typeface="Calibri"/>
              </a:rPr>
              <a:t>Кража денег с банковской карты:</a:t>
            </a:r>
            <a:endParaRPr/>
          </a:p>
          <a:p>
            <a:pPr indent="0" lvl="0" marL="0" marR="0" rtl="0" algn="l">
              <a:lnSpc>
                <a:spcPct val="90000"/>
              </a:lnSpc>
              <a:spcBef>
                <a:spcPts val="0"/>
              </a:spcBef>
              <a:spcAft>
                <a:spcPts val="0"/>
              </a:spcAft>
              <a:buClr>
                <a:srgbClr val="17365D"/>
              </a:buClr>
              <a:buSzPts val="1800"/>
              <a:buFont typeface="Calibri"/>
              <a:buNone/>
            </a:pPr>
            <a:r>
              <a:rPr b="1" i="0" lang="ru-RU" sz="1800" u="none" cap="none" strike="noStrike">
                <a:solidFill>
                  <a:srgbClr val="17365D"/>
                </a:solidFill>
                <a:latin typeface="Calibri"/>
                <a:ea typeface="Calibri"/>
                <a:cs typeface="Calibri"/>
                <a:sym typeface="Calibri"/>
              </a:rPr>
              <a:t>- при снятии денег в банкомате; </a:t>
            </a:r>
            <a:endParaRPr/>
          </a:p>
          <a:p>
            <a:pPr indent="0" lvl="0" marL="0" marR="0" rtl="0" algn="l">
              <a:lnSpc>
                <a:spcPct val="90000"/>
              </a:lnSpc>
              <a:spcBef>
                <a:spcPts val="0"/>
              </a:spcBef>
              <a:spcAft>
                <a:spcPts val="0"/>
              </a:spcAft>
              <a:buClr>
                <a:srgbClr val="17365D"/>
              </a:buClr>
              <a:buSzPts val="1800"/>
              <a:buFont typeface="Calibri"/>
              <a:buNone/>
            </a:pPr>
            <a:r>
              <a:rPr b="1" i="0" lang="ru-RU" sz="1800" u="none" cap="none" strike="noStrike">
                <a:solidFill>
                  <a:srgbClr val="17365D"/>
                </a:solidFill>
                <a:latin typeface="Calibri"/>
                <a:ea typeface="Calibri"/>
                <a:cs typeface="Calibri"/>
                <a:sym typeface="Calibri"/>
              </a:rPr>
              <a:t>- при использовании бесконтактных </a:t>
            </a:r>
            <a:endParaRPr/>
          </a:p>
          <a:p>
            <a:pPr indent="0" lvl="0" marL="0" marR="0" rtl="0" algn="l">
              <a:lnSpc>
                <a:spcPct val="90000"/>
              </a:lnSpc>
              <a:spcBef>
                <a:spcPts val="0"/>
              </a:spcBef>
              <a:spcAft>
                <a:spcPts val="0"/>
              </a:spcAft>
              <a:buClr>
                <a:srgbClr val="17365D"/>
              </a:buClr>
              <a:buSzPts val="1800"/>
              <a:buFont typeface="Calibri"/>
              <a:buNone/>
            </a:pPr>
            <a:r>
              <a:rPr b="1" i="0" lang="ru-RU" sz="1800" u="none" cap="none" strike="noStrike">
                <a:solidFill>
                  <a:srgbClr val="17365D"/>
                </a:solidFill>
                <a:latin typeface="Calibri"/>
                <a:ea typeface="Calibri"/>
                <a:cs typeface="Calibri"/>
                <a:sym typeface="Calibri"/>
              </a:rPr>
              <a:t>банковских карт.</a:t>
            </a:r>
            <a:endParaRPr/>
          </a:p>
        </p:txBody>
      </p:sp>
      <p:pic>
        <p:nvPicPr>
          <p:cNvPr id="122" name="Google Shape;122;p4"/>
          <p:cNvPicPr preferRelativeResize="0"/>
          <p:nvPr/>
        </p:nvPicPr>
        <p:blipFill rotWithShape="1">
          <a:blip r:embed="rId4">
            <a:alphaModFix/>
          </a:blip>
          <a:srcRect b="0" l="0" r="0" t="0"/>
          <a:stretch/>
        </p:blipFill>
        <p:spPr>
          <a:xfrm>
            <a:off x="528839" y="4009505"/>
            <a:ext cx="4007460" cy="2037659"/>
          </a:xfrm>
          <a:prstGeom prst="rect">
            <a:avLst/>
          </a:prstGeom>
          <a:noFill/>
          <a:ln>
            <a:noFill/>
          </a:ln>
        </p:spPr>
      </p:pic>
      <p:sp>
        <p:nvSpPr>
          <p:cNvPr id="123" name="Google Shape;123;p4"/>
          <p:cNvSpPr/>
          <p:nvPr/>
        </p:nvSpPr>
        <p:spPr>
          <a:xfrm>
            <a:off x="800765" y="525858"/>
            <a:ext cx="756489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ru-RU" sz="3200" u="none" cap="none" strike="noStrike">
                <a:solidFill>
                  <a:srgbClr val="FF5050"/>
                </a:solidFill>
                <a:latin typeface="Calibri"/>
                <a:ea typeface="Calibri"/>
                <a:cs typeface="Calibri"/>
                <a:sym typeface="Calibri"/>
              </a:rPr>
              <a:t>ВИДЫ ФИНАНСОВОГО МОШЕННИЧЕСТВА</a:t>
            </a:r>
            <a:endParaRPr/>
          </a:p>
        </p:txBody>
      </p:sp>
      <p:pic>
        <p:nvPicPr>
          <p:cNvPr id="124" name="Google Shape;124;p4"/>
          <p:cNvPicPr preferRelativeResize="0"/>
          <p:nvPr/>
        </p:nvPicPr>
        <p:blipFill rotWithShape="1">
          <a:blip r:embed="rId5">
            <a:alphaModFix/>
          </a:blip>
          <a:srcRect b="0" l="0" r="0" t="0"/>
          <a:stretch/>
        </p:blipFill>
        <p:spPr>
          <a:xfrm>
            <a:off x="4872526" y="4077072"/>
            <a:ext cx="4007460" cy="2037659"/>
          </a:xfrm>
          <a:prstGeom prst="rect">
            <a:avLst/>
          </a:prstGeom>
          <a:noFill/>
          <a:ln>
            <a:noFill/>
          </a:ln>
        </p:spPr>
      </p:pic>
      <p:sp>
        <p:nvSpPr>
          <p:cNvPr id="125" name="Google Shape;125;p4"/>
          <p:cNvSpPr txBox="1"/>
          <p:nvPr/>
        </p:nvSpPr>
        <p:spPr>
          <a:xfrm>
            <a:off x="4860032" y="1434240"/>
            <a:ext cx="3888432" cy="2092881"/>
          </a:xfrm>
          <a:prstGeom prst="rect">
            <a:avLst/>
          </a:prstGeom>
          <a:gradFill>
            <a:gsLst>
              <a:gs pos="0">
                <a:srgbClr val="9FC3FF"/>
              </a:gs>
              <a:gs pos="35000">
                <a:srgbClr val="BDD5FF"/>
              </a:gs>
              <a:gs pos="100000">
                <a:srgbClr val="E4EEFF"/>
              </a:gs>
            </a:gsLst>
            <a:lin ang="16200000" scaled="0"/>
          </a:gradFill>
          <a:ln>
            <a:noFill/>
          </a:ln>
          <a:effectLst>
            <a:outerShdw blurRad="107950" algn="ctr" dir="5400000" dist="12700">
              <a:srgbClr val="000000"/>
            </a:outerShdw>
            <a:reflection blurRad="0" dir="5400000" dist="50800" endA="300" endPos="38500" kx="0" rotWithShape="0" algn="bl" stA="50000" stPos="0" sy="-100000" ky="0"/>
          </a:effectLst>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b="0" i="0" sz="2500" u="none" cap="none" strike="noStrike">
              <a:solidFill>
                <a:srgbClr val="002060"/>
              </a:solidFill>
              <a:latin typeface="Arial Black"/>
              <a:ea typeface="Arial Black"/>
              <a:cs typeface="Arial Black"/>
              <a:sym typeface="Arial Black"/>
            </a:endParaRPr>
          </a:p>
          <a:p>
            <a:pPr indent="0" lvl="0" marL="0" marR="0" rtl="0" algn="ctr">
              <a:spcBef>
                <a:spcPts val="0"/>
              </a:spcBef>
              <a:spcAft>
                <a:spcPts val="0"/>
              </a:spcAft>
              <a:buNone/>
            </a:pPr>
            <a:r>
              <a:rPr b="0" i="0" lang="ru-RU" sz="2000" u="none" cap="none" strike="noStrike">
                <a:solidFill>
                  <a:srgbClr val="002060"/>
                </a:solidFill>
                <a:latin typeface="Arial Black"/>
                <a:ea typeface="Arial Black"/>
                <a:cs typeface="Arial Black"/>
                <a:sym typeface="Arial Black"/>
              </a:rPr>
              <a:t>МОШЕННИЧЕСТВО С БАНКОВСКИМИ КАРТАМИ </a:t>
            </a:r>
            <a:endParaRPr/>
          </a:p>
          <a:p>
            <a:pPr indent="0" lvl="0" marL="0" marR="0" rtl="0" algn="ctr">
              <a:spcBef>
                <a:spcPts val="0"/>
              </a:spcBef>
              <a:spcAft>
                <a:spcPts val="0"/>
              </a:spcAft>
              <a:buNone/>
            </a:pPr>
            <a:r>
              <a:rPr b="0" i="0" lang="ru-RU" sz="2000" u="none" cap="none" strike="noStrike">
                <a:solidFill>
                  <a:srgbClr val="002060"/>
                </a:solidFill>
                <a:latin typeface="Arial Black"/>
                <a:ea typeface="Arial Black"/>
                <a:cs typeface="Arial Black"/>
                <a:sym typeface="Arial Black"/>
              </a:rPr>
              <a:t>(техническое)</a:t>
            </a:r>
            <a:endParaRPr/>
          </a:p>
          <a:p>
            <a:pPr indent="0" lvl="0" marL="0" marR="0" rtl="0" algn="ctr">
              <a:spcBef>
                <a:spcPts val="0"/>
              </a:spcBef>
              <a:spcAft>
                <a:spcPts val="0"/>
              </a:spcAft>
              <a:buNone/>
            </a:pPr>
            <a:r>
              <a:t/>
            </a:r>
            <a:endParaRPr b="0" i="0" sz="2500" u="none" cap="none" strike="noStrike">
              <a:solidFill>
                <a:srgbClr val="002060"/>
              </a:solidFill>
              <a:latin typeface="Arial Black"/>
              <a:ea typeface="Arial Black"/>
              <a:cs typeface="Arial Black"/>
              <a:sym typeface="Arial Black"/>
            </a:endParaRPr>
          </a:p>
        </p:txBody>
      </p:sp>
      <p:sp>
        <p:nvSpPr>
          <p:cNvPr id="126" name="Google Shape;126;p4"/>
          <p:cNvSpPr/>
          <p:nvPr/>
        </p:nvSpPr>
        <p:spPr>
          <a:xfrm>
            <a:off x="216872" y="3251662"/>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ru-RU" sz="1800" u="none" cap="none" strike="noStrike">
                <a:solidFill>
                  <a:schemeClr val="lt1"/>
                </a:solidFill>
                <a:latin typeface="Calibri"/>
                <a:ea typeface="Calibri"/>
                <a:cs typeface="Calibri"/>
                <a:sym typeface="Calibri"/>
              </a:rPr>
              <a:t>1</a:t>
            </a:r>
            <a:endParaRPr/>
          </a:p>
        </p:txBody>
      </p:sp>
      <p:sp>
        <p:nvSpPr>
          <p:cNvPr id="127" name="Google Shape;127;p4"/>
          <p:cNvSpPr/>
          <p:nvPr/>
        </p:nvSpPr>
        <p:spPr>
          <a:xfrm>
            <a:off x="4770700" y="3311607"/>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ru-RU" sz="1800" u="none" cap="none" strike="noStrike">
                <a:solidFill>
                  <a:schemeClr val="lt1"/>
                </a:solidFill>
                <a:latin typeface="Calibri"/>
                <a:ea typeface="Calibri"/>
                <a:cs typeface="Calibri"/>
                <a:sym typeface="Calibri"/>
              </a:rPr>
              <a:t>2</a:t>
            </a:r>
            <a:endParaRPr/>
          </a:p>
        </p:txBody>
      </p:sp>
      <p:sp>
        <p:nvSpPr>
          <p:cNvPr id="128" name="Google Shape;128;p4">
            <a:hlinkClick action="ppaction://hlinkshowjump?jump=nextslide"/>
          </p:cNvPr>
          <p:cNvSpPr/>
          <p:nvPr/>
        </p:nvSpPr>
        <p:spPr>
          <a:xfrm>
            <a:off x="8152702" y="6237312"/>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5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20"/>
                                        </p:tgtEl>
                                      </p:cBhvr>
                                    </p:animEffect>
                                    <p:set>
                                      <p:cBhvr>
                                        <p:cTn dur="1" fill="hold">
                                          <p:stCondLst>
                                            <p:cond delay="750"/>
                                          </p:stCondLst>
                                        </p:cTn>
                                        <p:tgtEl>
                                          <p:spTgt spid="1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25"/>
                                        </p:tgtEl>
                                      </p:cBhvr>
                                    </p:animEffect>
                                    <p:set>
                                      <p:cBhvr>
                                        <p:cTn dur="1" fill="hold">
                                          <p:stCondLst>
                                            <p:cond delay="750"/>
                                          </p:stCondLst>
                                        </p:cTn>
                                        <p:tgtEl>
                                          <p:spTgt spid="1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C:\Users\03UstyanSA\Desktop\m.jpg" id="134" name="Google Shape;134;p5"/>
          <p:cNvPicPr preferRelativeResize="0"/>
          <p:nvPr/>
        </p:nvPicPr>
        <p:blipFill rotWithShape="1">
          <a:blip r:embed="rId3">
            <a:alphaModFix/>
          </a:blip>
          <a:srcRect b="0" l="0" r="0" t="0"/>
          <a:stretch/>
        </p:blipFill>
        <p:spPr>
          <a:xfrm>
            <a:off x="0" y="13566"/>
            <a:ext cx="9144000" cy="6858000"/>
          </a:xfrm>
          <a:prstGeom prst="rect">
            <a:avLst/>
          </a:prstGeom>
          <a:noFill/>
          <a:ln>
            <a:noFill/>
          </a:ln>
        </p:spPr>
      </p:pic>
      <p:sp>
        <p:nvSpPr>
          <p:cNvPr id="135" name="Google Shape;135;p5"/>
          <p:cNvSpPr/>
          <p:nvPr/>
        </p:nvSpPr>
        <p:spPr>
          <a:xfrm>
            <a:off x="545528" y="1523638"/>
            <a:ext cx="4042157" cy="133882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ru-RU" sz="1800" u="none" cap="none" strike="noStrike">
                <a:solidFill>
                  <a:srgbClr val="17365D"/>
                </a:solidFill>
                <a:latin typeface="Calibri"/>
                <a:ea typeface="Calibri"/>
                <a:cs typeface="Calibri"/>
                <a:sym typeface="Calibri"/>
              </a:rPr>
              <a:t>Вид мошенничества, при котором производится рассылка SMS-сообщений, содержащих ложную информацию и требующих совершить определенные финансовые операции</a:t>
            </a:r>
            <a:endParaRPr/>
          </a:p>
        </p:txBody>
      </p:sp>
      <p:sp>
        <p:nvSpPr>
          <p:cNvPr id="136" name="Google Shape;136;p5"/>
          <p:cNvSpPr txBox="1"/>
          <p:nvPr/>
        </p:nvSpPr>
        <p:spPr>
          <a:xfrm>
            <a:off x="356860" y="1300500"/>
            <a:ext cx="4095535" cy="1785104"/>
          </a:xfrm>
          <a:prstGeom prst="rect">
            <a:avLst/>
          </a:prstGeom>
          <a:gradFill>
            <a:gsLst>
              <a:gs pos="0">
                <a:srgbClr val="9FC3FF"/>
              </a:gs>
              <a:gs pos="35000">
                <a:srgbClr val="BDD5FF"/>
              </a:gs>
              <a:gs pos="100000">
                <a:srgbClr val="E4EEFF"/>
              </a:gs>
            </a:gsLst>
            <a:lin ang="16200000" scaled="0"/>
          </a:gradFill>
          <a:ln>
            <a:noFill/>
          </a:ln>
          <a:effectLst>
            <a:outerShdw blurRad="107950" algn="ctr" dir="5400000" dist="12700">
              <a:srgbClr val="000000"/>
            </a:outerShdw>
            <a:reflection blurRad="0" dir="0" dist="0" endA="300" endPos="35000" kx="0" rotWithShape="0" algn="bl" stA="52000" stPos="0" sy="-100000" ky="0"/>
          </a:effectLst>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b="0" i="0" sz="1500" u="none" cap="none" strike="noStrike">
              <a:solidFill>
                <a:srgbClr val="002060"/>
              </a:solidFill>
              <a:latin typeface="Arial Black"/>
              <a:ea typeface="Arial Black"/>
              <a:cs typeface="Arial Black"/>
              <a:sym typeface="Arial Black"/>
            </a:endParaRPr>
          </a:p>
          <a:p>
            <a:pPr indent="0" lvl="0" marL="0" marR="0" rtl="0" algn="ctr">
              <a:spcBef>
                <a:spcPts val="0"/>
              </a:spcBef>
              <a:spcAft>
                <a:spcPts val="0"/>
              </a:spcAft>
              <a:buNone/>
            </a:pPr>
            <a:r>
              <a:t/>
            </a:r>
            <a:endParaRPr b="0" i="0" sz="3000" u="none" cap="none" strike="noStrike">
              <a:solidFill>
                <a:srgbClr val="002060"/>
              </a:solidFill>
              <a:latin typeface="Arial Black"/>
              <a:ea typeface="Arial Black"/>
              <a:cs typeface="Arial Black"/>
              <a:sym typeface="Arial Black"/>
            </a:endParaRPr>
          </a:p>
          <a:p>
            <a:pPr indent="0" lvl="0" marL="0" marR="0" rtl="0" algn="ctr">
              <a:spcBef>
                <a:spcPts val="0"/>
              </a:spcBef>
              <a:spcAft>
                <a:spcPts val="0"/>
              </a:spcAft>
              <a:buNone/>
            </a:pPr>
            <a:r>
              <a:rPr b="0" i="0" lang="ru-RU" sz="2000" u="none" cap="none" strike="noStrike">
                <a:solidFill>
                  <a:srgbClr val="002060"/>
                </a:solidFill>
                <a:latin typeface="Arial Black"/>
                <a:ea typeface="Arial Black"/>
                <a:cs typeface="Arial Black"/>
                <a:sym typeface="Arial Black"/>
              </a:rPr>
              <a:t>SMS-МОШЕННИЧЕСТВО</a:t>
            </a:r>
            <a:endParaRPr/>
          </a:p>
          <a:p>
            <a:pPr indent="0" lvl="0" marL="0" marR="0" rtl="0" algn="ctr">
              <a:spcBef>
                <a:spcPts val="0"/>
              </a:spcBef>
              <a:spcAft>
                <a:spcPts val="0"/>
              </a:spcAft>
              <a:buNone/>
            </a:pPr>
            <a:r>
              <a:t/>
            </a:r>
            <a:endParaRPr b="0" i="0" sz="2500" u="none" cap="none" strike="noStrike">
              <a:solidFill>
                <a:srgbClr val="002060"/>
              </a:solidFill>
              <a:latin typeface="Arial Black"/>
              <a:ea typeface="Arial Black"/>
              <a:cs typeface="Arial Black"/>
              <a:sym typeface="Arial Black"/>
            </a:endParaRPr>
          </a:p>
          <a:p>
            <a:pPr indent="0" lvl="0" marL="0" marR="0" rtl="0" algn="ctr">
              <a:spcBef>
                <a:spcPts val="0"/>
              </a:spcBef>
              <a:spcAft>
                <a:spcPts val="0"/>
              </a:spcAft>
              <a:buNone/>
            </a:pPr>
            <a:r>
              <a:t/>
            </a:r>
            <a:endParaRPr b="0" i="0" sz="2000" u="none" cap="none" strike="noStrike">
              <a:solidFill>
                <a:srgbClr val="002060"/>
              </a:solidFill>
              <a:latin typeface="Arial Black"/>
              <a:ea typeface="Arial Black"/>
              <a:cs typeface="Arial Black"/>
              <a:sym typeface="Arial Black"/>
            </a:endParaRPr>
          </a:p>
        </p:txBody>
      </p:sp>
      <p:sp>
        <p:nvSpPr>
          <p:cNvPr id="137" name="Google Shape;137;p5"/>
          <p:cNvSpPr/>
          <p:nvPr/>
        </p:nvSpPr>
        <p:spPr>
          <a:xfrm>
            <a:off x="4694752" y="1195728"/>
            <a:ext cx="412572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ru-RU" sz="1800" u="none" cap="none" strike="noStrike">
                <a:solidFill>
                  <a:srgbClr val="17365D"/>
                </a:solidFill>
                <a:latin typeface="Calibri"/>
                <a:ea typeface="Calibri"/>
                <a:cs typeface="Calibri"/>
                <a:sym typeface="Calibri"/>
              </a:rPr>
              <a:t>Вид мошенничества, при котором от имени известных компаний жертве направляются письма по электронной почте с предложением перейти на  сайт-клон. В случае ввода платежных реквизитов на лжесайте информация попадает  мошенникам. </a:t>
            </a:r>
            <a:endParaRPr/>
          </a:p>
        </p:txBody>
      </p:sp>
      <p:sp>
        <p:nvSpPr>
          <p:cNvPr id="138" name="Google Shape;138;p5"/>
          <p:cNvSpPr txBox="1"/>
          <p:nvPr/>
        </p:nvSpPr>
        <p:spPr>
          <a:xfrm>
            <a:off x="4941877" y="4194988"/>
            <a:ext cx="3617615" cy="172819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17365D"/>
              </a:buClr>
              <a:buSzPts val="1800"/>
              <a:buFont typeface="Calibri"/>
              <a:buNone/>
            </a:pPr>
            <a:r>
              <a:rPr b="1" lang="ru-RU" sz="1800" u="none">
                <a:solidFill>
                  <a:srgbClr val="17365D"/>
                </a:solidFill>
                <a:latin typeface="Calibri"/>
                <a:ea typeface="Calibri"/>
                <a:cs typeface="Calibri"/>
                <a:sym typeface="Calibri"/>
              </a:rPr>
              <a:t>Вид мошенничества, который основан на массовой рассылке писем с обещаниями финансового характера адресату с условием предварительного совершения финансовых операций (предоплаты за услуги).</a:t>
            </a:r>
            <a:endParaRPr/>
          </a:p>
        </p:txBody>
      </p:sp>
      <p:sp>
        <p:nvSpPr>
          <p:cNvPr id="139" name="Google Shape;139;p5"/>
          <p:cNvSpPr txBox="1"/>
          <p:nvPr/>
        </p:nvSpPr>
        <p:spPr>
          <a:xfrm>
            <a:off x="498630" y="4122687"/>
            <a:ext cx="4032448" cy="131043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17365D"/>
              </a:buClr>
              <a:buSzPts val="1800"/>
              <a:buFont typeface="Calibri"/>
              <a:buNone/>
            </a:pPr>
            <a:r>
              <a:rPr b="1" lang="ru-RU" sz="1800" u="none">
                <a:solidFill>
                  <a:srgbClr val="17365D"/>
                </a:solidFill>
                <a:latin typeface="Calibri"/>
                <a:ea typeface="Calibri"/>
                <a:cs typeface="Calibri"/>
                <a:sym typeface="Calibri"/>
              </a:rPr>
              <a:t>Вид мошенничества, при котором с помощью специальных вредоносных программ пользователь </a:t>
            </a:r>
            <a:r>
              <a:rPr b="1" lang="ru-RU" sz="1800" u="sng">
                <a:solidFill>
                  <a:srgbClr val="FF0000"/>
                </a:solidFill>
                <a:latin typeface="Calibri"/>
                <a:ea typeface="Calibri"/>
                <a:cs typeface="Calibri"/>
                <a:sym typeface="Calibri"/>
              </a:rPr>
              <a:t>скрытно</a:t>
            </a:r>
            <a:r>
              <a:rPr b="1" lang="ru-RU" sz="1800" u="none">
                <a:solidFill>
                  <a:srgbClr val="FF0000"/>
                </a:solidFill>
                <a:latin typeface="Calibri"/>
                <a:ea typeface="Calibri"/>
                <a:cs typeface="Calibri"/>
                <a:sym typeface="Calibri"/>
              </a:rPr>
              <a:t> </a:t>
            </a:r>
            <a:r>
              <a:rPr b="1" lang="ru-RU" sz="1800" u="none">
                <a:solidFill>
                  <a:srgbClr val="17365D"/>
                </a:solidFill>
                <a:latin typeface="Calibri"/>
                <a:ea typeface="Calibri"/>
                <a:cs typeface="Calibri"/>
                <a:sym typeface="Calibri"/>
              </a:rPr>
              <a:t>перенаправляется на сайт-клон известных компаний. В случае ввода платежных реквизитов на лжесайте информация попадает  мошенникам. </a:t>
            </a:r>
            <a:endParaRPr/>
          </a:p>
        </p:txBody>
      </p:sp>
      <p:sp>
        <p:nvSpPr>
          <p:cNvPr id="140" name="Google Shape;140;p5"/>
          <p:cNvSpPr/>
          <p:nvPr/>
        </p:nvSpPr>
        <p:spPr>
          <a:xfrm>
            <a:off x="71611" y="332656"/>
            <a:ext cx="913109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СОЦИАЛЬНАЯ ИНЖЕНЕРИЯ</a:t>
            </a:r>
            <a:endParaRPr/>
          </a:p>
        </p:txBody>
      </p:sp>
      <p:sp>
        <p:nvSpPr>
          <p:cNvPr id="141" name="Google Shape;141;p5"/>
          <p:cNvSpPr/>
          <p:nvPr/>
        </p:nvSpPr>
        <p:spPr>
          <a:xfrm>
            <a:off x="233739" y="3085603"/>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1</a:t>
            </a:r>
            <a:endParaRPr/>
          </a:p>
        </p:txBody>
      </p:sp>
      <p:sp>
        <p:nvSpPr>
          <p:cNvPr id="142" name="Google Shape;142;p5"/>
          <p:cNvSpPr txBox="1"/>
          <p:nvPr/>
        </p:nvSpPr>
        <p:spPr>
          <a:xfrm>
            <a:off x="4721245" y="1303449"/>
            <a:ext cx="4095535" cy="1815882"/>
          </a:xfrm>
          <a:prstGeom prst="rect">
            <a:avLst/>
          </a:prstGeom>
          <a:gradFill>
            <a:gsLst>
              <a:gs pos="0">
                <a:srgbClr val="9FC3FF"/>
              </a:gs>
              <a:gs pos="35000">
                <a:srgbClr val="BDD5FF"/>
              </a:gs>
              <a:gs pos="100000">
                <a:srgbClr val="E4EEFF"/>
              </a:gs>
            </a:gsLst>
            <a:lin ang="16200000" scaled="0"/>
          </a:gradFill>
          <a:ln>
            <a:noFill/>
          </a:ln>
          <a:effectLst>
            <a:outerShdw blurRad="107950" algn="ctr" dir="5400000" dist="12700">
              <a:srgbClr val="000000"/>
            </a:outerShdw>
            <a:reflection blurRad="0" dir="5400000" dist="50800" endA="300" endPos="38500" kx="0" rotWithShape="0" algn="bl" stA="50000" stPos="0" sy="-100000" ky="0"/>
          </a:effectLst>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sz="2200">
              <a:solidFill>
                <a:srgbClr val="002060"/>
              </a:solidFill>
              <a:latin typeface="Arial Black"/>
              <a:ea typeface="Arial Black"/>
              <a:cs typeface="Arial Black"/>
              <a:sym typeface="Arial Black"/>
            </a:endParaRPr>
          </a:p>
          <a:p>
            <a:pPr indent="0" lvl="0" marL="0" marR="0" rtl="0" algn="ctr">
              <a:spcBef>
                <a:spcPts val="0"/>
              </a:spcBef>
              <a:spcAft>
                <a:spcPts val="0"/>
              </a:spcAft>
              <a:buNone/>
            </a:pPr>
            <a:r>
              <a:t/>
            </a:r>
            <a:endParaRPr sz="2500">
              <a:solidFill>
                <a:srgbClr val="002060"/>
              </a:solidFill>
              <a:latin typeface="Arial Black"/>
              <a:ea typeface="Arial Black"/>
              <a:cs typeface="Arial Black"/>
              <a:sym typeface="Arial Black"/>
            </a:endParaRPr>
          </a:p>
          <a:p>
            <a:pPr indent="0" lvl="0" marL="0" marR="0" rtl="0" algn="ctr">
              <a:spcBef>
                <a:spcPts val="0"/>
              </a:spcBef>
              <a:spcAft>
                <a:spcPts val="0"/>
              </a:spcAft>
              <a:buNone/>
            </a:pPr>
            <a:r>
              <a:rPr lang="ru-RU" sz="2000">
                <a:solidFill>
                  <a:srgbClr val="002060"/>
                </a:solidFill>
                <a:latin typeface="Arial Black"/>
                <a:ea typeface="Arial Black"/>
                <a:cs typeface="Arial Black"/>
                <a:sym typeface="Arial Black"/>
              </a:rPr>
              <a:t>ФИШИНГ</a:t>
            </a:r>
            <a:endParaRPr/>
          </a:p>
          <a:p>
            <a:pPr indent="0" lvl="0" marL="0" marR="0" rtl="0" algn="ctr">
              <a:spcBef>
                <a:spcPts val="0"/>
              </a:spcBef>
              <a:spcAft>
                <a:spcPts val="0"/>
              </a:spcAft>
              <a:buNone/>
            </a:pPr>
            <a:r>
              <a:t/>
            </a:r>
            <a:endParaRPr sz="1500">
              <a:solidFill>
                <a:srgbClr val="002060"/>
              </a:solidFill>
              <a:latin typeface="Arial Black"/>
              <a:ea typeface="Arial Black"/>
              <a:cs typeface="Arial Black"/>
              <a:sym typeface="Arial Black"/>
            </a:endParaRPr>
          </a:p>
          <a:p>
            <a:pPr indent="0" lvl="0" marL="0" marR="0" rtl="0" algn="ctr">
              <a:spcBef>
                <a:spcPts val="0"/>
              </a:spcBef>
              <a:spcAft>
                <a:spcPts val="0"/>
              </a:spcAft>
              <a:buNone/>
            </a:pPr>
            <a:r>
              <a:t/>
            </a:r>
            <a:endParaRPr sz="1500">
              <a:solidFill>
                <a:srgbClr val="002060"/>
              </a:solidFill>
              <a:latin typeface="Arial Black"/>
              <a:ea typeface="Arial Black"/>
              <a:cs typeface="Arial Black"/>
              <a:sym typeface="Arial Black"/>
            </a:endParaRPr>
          </a:p>
          <a:p>
            <a:pPr indent="0" lvl="0" marL="0" marR="0" rtl="0" algn="ctr">
              <a:spcBef>
                <a:spcPts val="0"/>
              </a:spcBef>
              <a:spcAft>
                <a:spcPts val="0"/>
              </a:spcAft>
              <a:buNone/>
            </a:pPr>
            <a:r>
              <a:t/>
            </a:r>
            <a:endParaRPr sz="1500">
              <a:solidFill>
                <a:srgbClr val="002060"/>
              </a:solidFill>
              <a:latin typeface="Arial Black"/>
              <a:ea typeface="Arial Black"/>
              <a:cs typeface="Arial Black"/>
              <a:sym typeface="Arial Black"/>
            </a:endParaRPr>
          </a:p>
        </p:txBody>
      </p:sp>
      <p:sp>
        <p:nvSpPr>
          <p:cNvPr id="143" name="Google Shape;143;p5"/>
          <p:cNvSpPr txBox="1"/>
          <p:nvPr/>
        </p:nvSpPr>
        <p:spPr>
          <a:xfrm>
            <a:off x="467087" y="4091649"/>
            <a:ext cx="4095534" cy="1785104"/>
          </a:xfrm>
          <a:prstGeom prst="rect">
            <a:avLst/>
          </a:prstGeom>
          <a:gradFill>
            <a:gsLst>
              <a:gs pos="0">
                <a:srgbClr val="9FC3FF"/>
              </a:gs>
              <a:gs pos="35000">
                <a:srgbClr val="BDD5FF"/>
              </a:gs>
              <a:gs pos="100000">
                <a:srgbClr val="E4EEFF"/>
              </a:gs>
            </a:gsLst>
            <a:lin ang="16200000" scaled="0"/>
          </a:gradFill>
          <a:ln>
            <a:noFill/>
          </a:ln>
          <a:effectLst>
            <a:outerShdw blurRad="107950" algn="ctr" dir="5400000" dist="12700">
              <a:srgbClr val="000000"/>
            </a:outerShdw>
            <a:reflection blurRad="0" dir="5400000" dist="50800" endA="300" endPos="38500" kx="0" rotWithShape="0" algn="bl" stA="50000" stPos="0" sy="-100000" ky="0"/>
          </a:effectLst>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sz="2500">
              <a:solidFill>
                <a:srgbClr val="002060"/>
              </a:solidFill>
              <a:latin typeface="Arial Black"/>
              <a:ea typeface="Arial Black"/>
              <a:cs typeface="Arial Black"/>
              <a:sym typeface="Arial Black"/>
            </a:endParaRPr>
          </a:p>
          <a:p>
            <a:pPr indent="0" lvl="0" marL="0" marR="0" rtl="0" algn="ctr">
              <a:spcBef>
                <a:spcPts val="0"/>
              </a:spcBef>
              <a:spcAft>
                <a:spcPts val="0"/>
              </a:spcAft>
              <a:buNone/>
            </a:pPr>
            <a:r>
              <a:t/>
            </a:r>
            <a:endParaRPr sz="2000">
              <a:solidFill>
                <a:srgbClr val="002060"/>
              </a:solidFill>
              <a:latin typeface="Arial Black"/>
              <a:ea typeface="Arial Black"/>
              <a:cs typeface="Arial Black"/>
              <a:sym typeface="Arial Black"/>
            </a:endParaRPr>
          </a:p>
          <a:p>
            <a:pPr indent="0" lvl="0" marL="0" marR="0" rtl="0" algn="ctr">
              <a:spcBef>
                <a:spcPts val="0"/>
              </a:spcBef>
              <a:spcAft>
                <a:spcPts val="0"/>
              </a:spcAft>
              <a:buNone/>
            </a:pPr>
            <a:r>
              <a:rPr lang="ru-RU" sz="2000">
                <a:solidFill>
                  <a:srgbClr val="002060"/>
                </a:solidFill>
                <a:latin typeface="Arial Black"/>
                <a:ea typeface="Arial Black"/>
                <a:cs typeface="Arial Black"/>
                <a:sym typeface="Arial Black"/>
              </a:rPr>
              <a:t>ФАРМИНГ</a:t>
            </a:r>
            <a:endParaRPr/>
          </a:p>
          <a:p>
            <a:pPr indent="0" lvl="0" marL="0" marR="0" rtl="0" algn="ctr">
              <a:spcBef>
                <a:spcPts val="0"/>
              </a:spcBef>
              <a:spcAft>
                <a:spcPts val="0"/>
              </a:spcAft>
              <a:buNone/>
            </a:pPr>
            <a:r>
              <a:t/>
            </a:r>
            <a:endParaRPr sz="2000">
              <a:solidFill>
                <a:srgbClr val="002060"/>
              </a:solidFill>
              <a:latin typeface="Arial Black"/>
              <a:ea typeface="Arial Black"/>
              <a:cs typeface="Arial Black"/>
              <a:sym typeface="Arial Black"/>
            </a:endParaRPr>
          </a:p>
          <a:p>
            <a:pPr indent="0" lvl="0" marL="0" marR="0" rtl="0" algn="ctr">
              <a:spcBef>
                <a:spcPts val="0"/>
              </a:spcBef>
              <a:spcAft>
                <a:spcPts val="0"/>
              </a:spcAft>
              <a:buNone/>
            </a:pPr>
            <a:r>
              <a:t/>
            </a:r>
            <a:endParaRPr sz="2500">
              <a:solidFill>
                <a:srgbClr val="002060"/>
              </a:solidFill>
              <a:latin typeface="Arial Black"/>
              <a:ea typeface="Arial Black"/>
              <a:cs typeface="Arial Black"/>
              <a:sym typeface="Arial Black"/>
            </a:endParaRPr>
          </a:p>
        </p:txBody>
      </p:sp>
      <p:sp>
        <p:nvSpPr>
          <p:cNvPr id="144" name="Google Shape;144;p5"/>
          <p:cNvSpPr txBox="1"/>
          <p:nvPr/>
        </p:nvSpPr>
        <p:spPr>
          <a:xfrm>
            <a:off x="4787849" y="4076260"/>
            <a:ext cx="3962325" cy="1800493"/>
          </a:xfrm>
          <a:prstGeom prst="rect">
            <a:avLst/>
          </a:prstGeom>
          <a:gradFill>
            <a:gsLst>
              <a:gs pos="0">
                <a:srgbClr val="9FC3FF"/>
              </a:gs>
              <a:gs pos="35000">
                <a:srgbClr val="BDD5FF"/>
              </a:gs>
              <a:gs pos="100000">
                <a:srgbClr val="E4EEFF"/>
              </a:gs>
            </a:gsLst>
            <a:lin ang="16200000" scaled="0"/>
          </a:gradFill>
          <a:ln>
            <a:noFill/>
          </a:ln>
          <a:effectLst>
            <a:outerShdw blurRad="107950" algn="ctr" dir="5400000" dist="12700">
              <a:srgbClr val="000000"/>
            </a:outerShdw>
            <a:reflection blurRad="0" dir="5400000" dist="50800" endA="300" endPos="38500" kx="0" rotWithShape="0" algn="bl" stA="50000" stPos="0" sy="-100000" ky="0"/>
          </a:effectLst>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sz="2000">
              <a:solidFill>
                <a:srgbClr val="002060"/>
              </a:solidFill>
              <a:latin typeface="Arial Black"/>
              <a:ea typeface="Arial Black"/>
              <a:cs typeface="Arial Black"/>
              <a:sym typeface="Arial Black"/>
            </a:endParaRPr>
          </a:p>
          <a:p>
            <a:pPr indent="0" lvl="0" marL="0" marR="0" rtl="0" algn="ctr">
              <a:spcBef>
                <a:spcPts val="0"/>
              </a:spcBef>
              <a:spcAft>
                <a:spcPts val="0"/>
              </a:spcAft>
              <a:buNone/>
            </a:pPr>
            <a:r>
              <a:t/>
            </a:r>
            <a:endParaRPr sz="1600">
              <a:solidFill>
                <a:srgbClr val="002060"/>
              </a:solidFill>
              <a:latin typeface="Arial Black"/>
              <a:ea typeface="Arial Black"/>
              <a:cs typeface="Arial Black"/>
              <a:sym typeface="Arial Black"/>
            </a:endParaRPr>
          </a:p>
          <a:p>
            <a:pPr indent="0" lvl="0" marL="0" marR="0" rtl="0" algn="ctr">
              <a:spcBef>
                <a:spcPts val="0"/>
              </a:spcBef>
              <a:spcAft>
                <a:spcPts val="0"/>
              </a:spcAft>
              <a:buNone/>
            </a:pPr>
            <a:r>
              <a:rPr lang="ru-RU" sz="2000">
                <a:solidFill>
                  <a:srgbClr val="002060"/>
                </a:solidFill>
                <a:latin typeface="Arial Black"/>
                <a:ea typeface="Arial Black"/>
                <a:cs typeface="Arial Black"/>
                <a:sym typeface="Arial Black"/>
              </a:rPr>
              <a:t>НЕГИРИЙСКОЕ </a:t>
            </a:r>
            <a:endParaRPr/>
          </a:p>
          <a:p>
            <a:pPr indent="0" lvl="0" marL="0" marR="0" rtl="0" algn="ctr">
              <a:spcBef>
                <a:spcPts val="0"/>
              </a:spcBef>
              <a:spcAft>
                <a:spcPts val="0"/>
              </a:spcAft>
              <a:buNone/>
            </a:pPr>
            <a:r>
              <a:rPr lang="ru-RU" sz="2000">
                <a:solidFill>
                  <a:srgbClr val="002060"/>
                </a:solidFill>
                <a:latin typeface="Arial Black"/>
                <a:ea typeface="Arial Black"/>
                <a:cs typeface="Arial Black"/>
                <a:sym typeface="Arial Black"/>
              </a:rPr>
              <a:t>ПИСЬМО</a:t>
            </a:r>
            <a:endParaRPr/>
          </a:p>
          <a:p>
            <a:pPr indent="0" lvl="0" marL="0" marR="0" rtl="0" algn="ctr">
              <a:spcBef>
                <a:spcPts val="0"/>
              </a:spcBef>
              <a:spcAft>
                <a:spcPts val="0"/>
              </a:spcAft>
              <a:buNone/>
            </a:pPr>
            <a:r>
              <a:t/>
            </a:r>
            <a:endParaRPr sz="1500">
              <a:solidFill>
                <a:srgbClr val="002060"/>
              </a:solidFill>
              <a:latin typeface="Arial Black"/>
              <a:ea typeface="Arial Black"/>
              <a:cs typeface="Arial Black"/>
              <a:sym typeface="Arial Black"/>
            </a:endParaRPr>
          </a:p>
          <a:p>
            <a:pPr indent="0" lvl="0" marL="0" marR="0" rtl="0" algn="ctr">
              <a:spcBef>
                <a:spcPts val="0"/>
              </a:spcBef>
              <a:spcAft>
                <a:spcPts val="0"/>
              </a:spcAft>
              <a:buNone/>
            </a:pPr>
            <a:r>
              <a:t/>
            </a:r>
            <a:endParaRPr sz="2000">
              <a:solidFill>
                <a:srgbClr val="002060"/>
              </a:solidFill>
              <a:latin typeface="Arial Black"/>
              <a:ea typeface="Arial Black"/>
              <a:cs typeface="Arial Black"/>
              <a:sym typeface="Arial Black"/>
            </a:endParaRPr>
          </a:p>
        </p:txBody>
      </p:sp>
      <p:sp>
        <p:nvSpPr>
          <p:cNvPr id="145" name="Google Shape;145;p5"/>
          <p:cNvSpPr/>
          <p:nvPr/>
        </p:nvSpPr>
        <p:spPr>
          <a:xfrm>
            <a:off x="4694752" y="5876753"/>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4</a:t>
            </a:r>
            <a:endParaRPr/>
          </a:p>
        </p:txBody>
      </p:sp>
      <p:sp>
        <p:nvSpPr>
          <p:cNvPr id="146" name="Google Shape;146;p5"/>
          <p:cNvSpPr/>
          <p:nvPr/>
        </p:nvSpPr>
        <p:spPr>
          <a:xfrm>
            <a:off x="356860" y="5876752"/>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3</a:t>
            </a:r>
            <a:endParaRPr/>
          </a:p>
        </p:txBody>
      </p:sp>
      <p:sp>
        <p:nvSpPr>
          <p:cNvPr id="147" name="Google Shape;147;p5"/>
          <p:cNvSpPr/>
          <p:nvPr/>
        </p:nvSpPr>
        <p:spPr>
          <a:xfrm>
            <a:off x="4643355" y="3119331"/>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2</a:t>
            </a:r>
            <a:endParaRPr/>
          </a:p>
        </p:txBody>
      </p:sp>
      <p:sp>
        <p:nvSpPr>
          <p:cNvPr id="148" name="Google Shape;148;p5">
            <a:hlinkClick action="ppaction://hlinkshowjump?jump=nextslide"/>
          </p:cNvPr>
          <p:cNvSpPr/>
          <p:nvPr/>
        </p:nvSpPr>
        <p:spPr>
          <a:xfrm>
            <a:off x="8152702" y="6237312"/>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5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ppt_w</p:attrName>
                                        </p:attrNameLst>
                                      </p:cBhvr>
                                      <p:tavLst>
                                        <p:tav fmla="" tm="0">
                                          <p:val>
                                            <p:strVal val="0"/>
                                          </p:val>
                                        </p:tav>
                                        <p:tav fmla="" tm="100000">
                                          <p:val>
                                            <p:strVal val="#ppt_w"/>
                                          </p:val>
                                        </p:tav>
                                      </p:tavLst>
                                    </p:anim>
                                    <p:anim calcmode="lin" valueType="num">
                                      <p:cBhvr additive="base">
                                        <p:cTn dur="1000"/>
                                        <p:tgtEl>
                                          <p:spTgt spid="1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36"/>
                                        </p:tgtEl>
                                      </p:cBhvr>
                                    </p:animEffect>
                                    <p:set>
                                      <p:cBhvr>
                                        <p:cTn dur="1" fill="hold">
                                          <p:stCondLst>
                                            <p:cond delay="750"/>
                                          </p:stCondLst>
                                        </p:cTn>
                                        <p:tgtEl>
                                          <p:spTgt spid="1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42"/>
                                        </p:tgtEl>
                                      </p:cBhvr>
                                    </p:animEffect>
                                    <p:set>
                                      <p:cBhvr>
                                        <p:cTn dur="1" fill="hold">
                                          <p:stCondLst>
                                            <p:cond delay="750"/>
                                          </p:stCondLst>
                                        </p:cTn>
                                        <p:tgtEl>
                                          <p:spTgt spid="1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43"/>
                                        </p:tgtEl>
                                      </p:cBhvr>
                                    </p:animEffect>
                                    <p:set>
                                      <p:cBhvr>
                                        <p:cTn dur="1" fill="hold">
                                          <p:stCondLst>
                                            <p:cond delay="750"/>
                                          </p:stCondLst>
                                        </p:cTn>
                                        <p:tgtEl>
                                          <p:spTgt spid="1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44"/>
                                        </p:tgtEl>
                                      </p:cBhvr>
                                    </p:animEffect>
                                    <p:set>
                                      <p:cBhvr>
                                        <p:cTn dur="1" fill="hold">
                                          <p:stCondLst>
                                            <p:cond delay="750"/>
                                          </p:stCondLst>
                                        </p:cTn>
                                        <p:tgtEl>
                                          <p:spTgt spid="1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C:\Users\03UstyanSA\Desktop\m.jpg" id="154" name="Google Shape;154;p6"/>
          <p:cNvPicPr preferRelativeResize="0"/>
          <p:nvPr/>
        </p:nvPicPr>
        <p:blipFill rotWithShape="1">
          <a:blip r:embed="rId3">
            <a:alphaModFix/>
          </a:blip>
          <a:srcRect b="0" l="0" r="0" t="0"/>
          <a:stretch/>
        </p:blipFill>
        <p:spPr>
          <a:xfrm>
            <a:off x="-58517" y="0"/>
            <a:ext cx="9144000" cy="6858000"/>
          </a:xfrm>
          <a:prstGeom prst="rect">
            <a:avLst/>
          </a:prstGeom>
          <a:noFill/>
          <a:ln>
            <a:noFill/>
          </a:ln>
        </p:spPr>
      </p:pic>
      <p:sp>
        <p:nvSpPr>
          <p:cNvPr id="155" name="Google Shape;155;p6"/>
          <p:cNvSpPr/>
          <p:nvPr/>
        </p:nvSpPr>
        <p:spPr>
          <a:xfrm>
            <a:off x="1381135" y="31350"/>
            <a:ext cx="626469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СПОСОБЫ МАНИПУЛЯЦИИ</a:t>
            </a:r>
            <a:endParaRPr/>
          </a:p>
        </p:txBody>
      </p:sp>
      <p:pic>
        <p:nvPicPr>
          <p:cNvPr descr="C:\Users\03UstyanSA\Desktop\БАЗА\кибермош\случай-настройка бвнкомата\7_cb_state_pic_.jpg" id="156" name="Google Shape;156;p6"/>
          <p:cNvPicPr preferRelativeResize="0"/>
          <p:nvPr/>
        </p:nvPicPr>
        <p:blipFill rotWithShape="1">
          <a:blip r:embed="rId4">
            <a:alphaModFix/>
          </a:blip>
          <a:srcRect b="0" l="0" r="0" t="0"/>
          <a:stretch/>
        </p:blipFill>
        <p:spPr>
          <a:xfrm>
            <a:off x="-21062848" y="15022288"/>
            <a:ext cx="9753600" cy="4162425"/>
          </a:xfrm>
          <a:prstGeom prst="rect">
            <a:avLst/>
          </a:prstGeom>
          <a:noFill/>
          <a:ln>
            <a:noFill/>
          </a:ln>
        </p:spPr>
      </p:pic>
      <p:pic>
        <p:nvPicPr>
          <p:cNvPr descr="C:\Users\03UstyanSA\Desktop\БАЗА\кибермош\Установите приложение\e38ff083e79f6b10b426392bac1b9d19.png" id="157" name="Google Shape;157;p6"/>
          <p:cNvPicPr preferRelativeResize="0"/>
          <p:nvPr/>
        </p:nvPicPr>
        <p:blipFill rotWithShape="1">
          <a:blip r:embed="rId5">
            <a:alphaModFix/>
          </a:blip>
          <a:srcRect b="0" l="0" r="0" t="0"/>
          <a:stretch/>
        </p:blipFill>
        <p:spPr>
          <a:xfrm>
            <a:off x="1381135" y="14147465"/>
            <a:ext cx="9753600" cy="4191000"/>
          </a:xfrm>
          <a:prstGeom prst="rect">
            <a:avLst/>
          </a:prstGeom>
          <a:noFill/>
          <a:ln>
            <a:noFill/>
          </a:ln>
        </p:spPr>
      </p:pic>
      <p:pic>
        <p:nvPicPr>
          <p:cNvPr descr="C:\Users\03UstyanSA\Desktop\БАЗА\кибермош\я сотрудник Банка России\0b16087f8b7c9daef61662938c0e07fa.jpg" id="158" name="Google Shape;158;p6"/>
          <p:cNvPicPr preferRelativeResize="0"/>
          <p:nvPr/>
        </p:nvPicPr>
        <p:blipFill rotWithShape="1">
          <a:blip r:embed="rId6">
            <a:alphaModFix/>
          </a:blip>
          <a:srcRect b="0" l="0" r="0" t="0"/>
          <a:stretch/>
        </p:blipFill>
        <p:spPr>
          <a:xfrm>
            <a:off x="-9094562" y="14147465"/>
            <a:ext cx="9753600" cy="4162425"/>
          </a:xfrm>
          <a:prstGeom prst="rect">
            <a:avLst/>
          </a:prstGeom>
          <a:noFill/>
          <a:ln>
            <a:noFill/>
          </a:ln>
        </p:spPr>
      </p:pic>
      <p:sp>
        <p:nvSpPr>
          <p:cNvPr id="159" name="Google Shape;159;p6"/>
          <p:cNvSpPr/>
          <p:nvPr/>
        </p:nvSpPr>
        <p:spPr>
          <a:xfrm>
            <a:off x="612000" y="1872000"/>
            <a:ext cx="3236430" cy="885612"/>
          </a:xfrm>
          <a:prstGeom prst="roundRect">
            <a:avLst>
              <a:gd fmla="val 16667" name="adj"/>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ЗАМАНИТЬ ВЫИГРЫШЕМ</a:t>
            </a:r>
            <a:endParaRPr/>
          </a:p>
        </p:txBody>
      </p:sp>
      <p:sp>
        <p:nvSpPr>
          <p:cNvPr id="160" name="Google Shape;160;p6"/>
          <p:cNvSpPr/>
          <p:nvPr/>
        </p:nvSpPr>
        <p:spPr>
          <a:xfrm>
            <a:off x="612000" y="3672000"/>
            <a:ext cx="3236430" cy="882515"/>
          </a:xfrm>
          <a:prstGeom prst="roundRect">
            <a:avLst>
              <a:gd fmla="val 16667" name="adj"/>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ЗАПУГАТЬ ПОТЕРЕЙ ДЕНЕГ</a:t>
            </a:r>
            <a:endParaRPr/>
          </a:p>
        </p:txBody>
      </p:sp>
      <p:sp>
        <p:nvSpPr>
          <p:cNvPr id="161" name="Google Shape;161;p6"/>
          <p:cNvSpPr/>
          <p:nvPr/>
        </p:nvSpPr>
        <p:spPr>
          <a:xfrm>
            <a:off x="612000" y="5472000"/>
            <a:ext cx="3236430" cy="847120"/>
          </a:xfrm>
          <a:prstGeom prst="roundRect">
            <a:avLst>
              <a:gd fmla="val 16667" name="adj"/>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ИСПОЛЬЗОВАТЬ ГРОМКИЕ ИНФОРМАЦИОННЫЕ ПОВОДЫ</a:t>
            </a:r>
            <a:endParaRPr/>
          </a:p>
        </p:txBody>
      </p:sp>
      <p:sp>
        <p:nvSpPr>
          <p:cNvPr id="162" name="Google Shape;162;p6"/>
          <p:cNvSpPr/>
          <p:nvPr/>
        </p:nvSpPr>
        <p:spPr>
          <a:xfrm>
            <a:off x="5292000" y="1872000"/>
            <a:ext cx="3236430" cy="847120"/>
          </a:xfrm>
          <a:prstGeom prst="roundRect">
            <a:avLst>
              <a:gd fmla="val 16667" name="adj"/>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ПОДДЕЛАТЬ ТЕЛЕФОННЫЕ НОМЕРА, ДОКУМЕНТЫ И САЙТЫ</a:t>
            </a:r>
            <a:endParaRPr/>
          </a:p>
        </p:txBody>
      </p:sp>
      <p:sp>
        <p:nvSpPr>
          <p:cNvPr id="163" name="Google Shape;163;p6"/>
          <p:cNvSpPr/>
          <p:nvPr/>
        </p:nvSpPr>
        <p:spPr>
          <a:xfrm>
            <a:off x="5292000" y="3672000"/>
            <a:ext cx="3236430" cy="846000"/>
          </a:xfrm>
          <a:prstGeom prst="roundRect">
            <a:avLst>
              <a:gd fmla="val 16667" name="adj"/>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НЕ ДАТЬ ВРЕМЯ НА РАЗМЫШЛЕНИЕ</a:t>
            </a:r>
            <a:endParaRPr/>
          </a:p>
        </p:txBody>
      </p:sp>
      <p:sp>
        <p:nvSpPr>
          <p:cNvPr id="164" name="Google Shape;164;p6"/>
          <p:cNvSpPr/>
          <p:nvPr/>
        </p:nvSpPr>
        <p:spPr>
          <a:xfrm>
            <a:off x="5292000" y="5472000"/>
            <a:ext cx="3236430" cy="847120"/>
          </a:xfrm>
          <a:prstGeom prst="roundRect">
            <a:avLst>
              <a:gd fmla="val 16667" name="adj"/>
            </a:avLst>
          </a:prstGeom>
          <a:solidFill>
            <a:srgbClr val="1736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ВЫЗВАТЬ ДОВЕРИЕ</a:t>
            </a:r>
            <a:endParaRPr/>
          </a:p>
        </p:txBody>
      </p:sp>
      <p:pic>
        <p:nvPicPr>
          <p:cNvPr descr="C:\Users\03UstyanSA\Desktop\БАЗА\кибермош\если с карт ыу крали деньги\ee85fad3dd5a6d046fa6e7774dde2f07.png" id="165" name="Google Shape;165;p6"/>
          <p:cNvPicPr preferRelativeResize="0"/>
          <p:nvPr/>
        </p:nvPicPr>
        <p:blipFill rotWithShape="1">
          <a:blip r:embed="rId7">
            <a:alphaModFix/>
          </a:blip>
          <a:srcRect b="0" l="0" r="0" t="0"/>
          <a:stretch/>
        </p:blipFill>
        <p:spPr>
          <a:xfrm>
            <a:off x="629642" y="3092078"/>
            <a:ext cx="3238665" cy="1492822"/>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745"/>
              </a:srgbClr>
            </a:outerShdw>
          </a:effectLst>
        </p:spPr>
      </p:pic>
      <p:pic>
        <p:nvPicPr>
          <p:cNvPr descr="C:\Users\03UstyanSA\Desktop\БАЗА\кибермош\вы стали призером\768ae689b8205857924e96c3f4ddafa4.jpg" id="166" name="Google Shape;166;p6"/>
          <p:cNvPicPr preferRelativeResize="0"/>
          <p:nvPr/>
        </p:nvPicPr>
        <p:blipFill rotWithShape="1">
          <a:blip r:embed="rId8">
            <a:alphaModFix/>
          </a:blip>
          <a:srcRect b="0" l="0" r="0" t="0"/>
          <a:stretch/>
        </p:blipFill>
        <p:spPr>
          <a:xfrm>
            <a:off x="570552" y="1168229"/>
            <a:ext cx="3216799" cy="1492822"/>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745"/>
              </a:srgbClr>
            </a:outerShdw>
          </a:effectLst>
        </p:spPr>
      </p:pic>
      <p:pic>
        <p:nvPicPr>
          <p:cNvPr descr="C:\Users\03UstyanSA\Desktop\БАЗА\кибермош\поддержите разработку вакцины\958dd753bc69c67cf9bb09c2c16fbc65.jpg" id="167" name="Google Shape;167;p6"/>
          <p:cNvPicPr preferRelativeResize="0"/>
          <p:nvPr/>
        </p:nvPicPr>
        <p:blipFill rotWithShape="1">
          <a:blip r:embed="rId9">
            <a:alphaModFix/>
          </a:blip>
          <a:srcRect b="0" l="0" r="0" t="0"/>
          <a:stretch/>
        </p:blipFill>
        <p:spPr>
          <a:xfrm>
            <a:off x="629642" y="5005625"/>
            <a:ext cx="3212327" cy="1389708"/>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745"/>
              </a:srgbClr>
            </a:outerShdw>
          </a:effectLst>
        </p:spPr>
      </p:pic>
      <p:pic>
        <p:nvPicPr>
          <p:cNvPr descr="C:\Users\03UstyanSA\Desktop\БАЗА\кибермош\переведи\e4acb895cc0730e66c659f4ccb6c8054.png" id="168" name="Google Shape;168;p6"/>
          <p:cNvPicPr preferRelativeResize="0"/>
          <p:nvPr/>
        </p:nvPicPr>
        <p:blipFill rotWithShape="1">
          <a:blip r:embed="rId10">
            <a:alphaModFix/>
          </a:blip>
          <a:srcRect b="0" l="0" r="0" t="0"/>
          <a:stretch/>
        </p:blipFill>
        <p:spPr>
          <a:xfrm>
            <a:off x="5236579" y="1219055"/>
            <a:ext cx="3238665" cy="1514962"/>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745"/>
              </a:srgbClr>
            </a:outerShdw>
          </a:effectLst>
        </p:spPr>
      </p:pic>
      <p:pic>
        <p:nvPicPr>
          <p:cNvPr descr="C:\Users\03UstyanSA\Desktop\БАЗА\кибермош\получите ваше заявление\0d61a6ca9c3f6ca14905885a4116c536.png" id="169" name="Google Shape;169;p6"/>
          <p:cNvPicPr preferRelativeResize="0"/>
          <p:nvPr/>
        </p:nvPicPr>
        <p:blipFill rotWithShape="1">
          <a:blip r:embed="rId11">
            <a:alphaModFix/>
          </a:blip>
          <a:srcRect b="0" l="0" r="0" t="0"/>
          <a:stretch/>
        </p:blipFill>
        <p:spPr>
          <a:xfrm>
            <a:off x="5243656" y="3100767"/>
            <a:ext cx="3224509" cy="1484133"/>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745"/>
              </a:srgbClr>
            </a:outerShdw>
          </a:effectLst>
        </p:spPr>
      </p:pic>
      <p:pic>
        <p:nvPicPr>
          <p:cNvPr descr="C:\Users\03UstyanSA\Desktop\БАЗА\кибермош\напишите мне код\d89431a5df10d7b217fc83b3d5cb746c.jpg" id="170" name="Google Shape;170;p6"/>
          <p:cNvPicPr preferRelativeResize="0"/>
          <p:nvPr/>
        </p:nvPicPr>
        <p:blipFill rotWithShape="1">
          <a:blip r:embed="rId12">
            <a:alphaModFix/>
          </a:blip>
          <a:srcRect b="0" l="0" r="0" t="0"/>
          <a:stretch/>
        </p:blipFill>
        <p:spPr>
          <a:xfrm>
            <a:off x="5236579" y="4985542"/>
            <a:ext cx="3274174" cy="1389708"/>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745"/>
              </a:srgbClr>
            </a:outerShdw>
          </a:effectLst>
        </p:spPr>
      </p:pic>
      <p:sp>
        <p:nvSpPr>
          <p:cNvPr id="171" name="Google Shape;171;p6"/>
          <p:cNvSpPr/>
          <p:nvPr/>
        </p:nvSpPr>
        <p:spPr>
          <a:xfrm>
            <a:off x="-123192" y="466679"/>
            <a:ext cx="9143999" cy="382343"/>
          </a:xfrm>
          <a:prstGeom prst="bevel">
            <a:avLst>
              <a:gd fmla="val 4602"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2400" u="sng">
                <a:solidFill>
                  <a:srgbClr val="FF5050"/>
                </a:solidFill>
                <a:latin typeface="Calibri"/>
                <a:ea typeface="Calibri"/>
                <a:cs typeface="Calibri"/>
                <a:sym typeface="Calibri"/>
              </a:rPr>
              <a:t>ПСИХОЛОГИЧЕСКИЕ УЛОВКИ МОШЕННИКОВ:</a:t>
            </a:r>
            <a:endParaRPr b="1" sz="2400" u="sng">
              <a:solidFill>
                <a:srgbClr val="FF5050"/>
              </a:solidFill>
              <a:latin typeface="Calibri"/>
              <a:ea typeface="Calibri"/>
              <a:cs typeface="Calibri"/>
              <a:sym typeface="Calibri"/>
            </a:endParaRPr>
          </a:p>
        </p:txBody>
      </p:sp>
      <p:sp>
        <p:nvSpPr>
          <p:cNvPr id="172" name="Google Shape;172;p6"/>
          <p:cNvSpPr/>
          <p:nvPr/>
        </p:nvSpPr>
        <p:spPr>
          <a:xfrm>
            <a:off x="337204" y="2489790"/>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1</a:t>
            </a:r>
            <a:endParaRPr/>
          </a:p>
        </p:txBody>
      </p:sp>
      <p:sp>
        <p:nvSpPr>
          <p:cNvPr id="173" name="Google Shape;173;p6"/>
          <p:cNvSpPr/>
          <p:nvPr/>
        </p:nvSpPr>
        <p:spPr>
          <a:xfrm>
            <a:off x="378652" y="4369386"/>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2</a:t>
            </a:r>
            <a:endParaRPr/>
          </a:p>
        </p:txBody>
      </p:sp>
      <p:sp>
        <p:nvSpPr>
          <p:cNvPr id="174" name="Google Shape;174;p6"/>
          <p:cNvSpPr/>
          <p:nvPr/>
        </p:nvSpPr>
        <p:spPr>
          <a:xfrm>
            <a:off x="317153" y="6179819"/>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3</a:t>
            </a:r>
            <a:endParaRPr/>
          </a:p>
        </p:txBody>
      </p:sp>
      <p:sp>
        <p:nvSpPr>
          <p:cNvPr id="175" name="Google Shape;175;p6"/>
          <p:cNvSpPr/>
          <p:nvPr/>
        </p:nvSpPr>
        <p:spPr>
          <a:xfrm>
            <a:off x="4932040" y="2542098"/>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4</a:t>
            </a:r>
            <a:endParaRPr/>
          </a:p>
        </p:txBody>
      </p:sp>
      <p:sp>
        <p:nvSpPr>
          <p:cNvPr id="176" name="Google Shape;176;p6"/>
          <p:cNvSpPr/>
          <p:nvPr/>
        </p:nvSpPr>
        <p:spPr>
          <a:xfrm>
            <a:off x="5010308" y="4340612"/>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5</a:t>
            </a:r>
            <a:endParaRPr/>
          </a:p>
        </p:txBody>
      </p:sp>
      <p:sp>
        <p:nvSpPr>
          <p:cNvPr id="177" name="Google Shape;177;p6"/>
          <p:cNvSpPr/>
          <p:nvPr/>
        </p:nvSpPr>
        <p:spPr>
          <a:xfrm>
            <a:off x="5010308" y="6155757"/>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6</a:t>
            </a:r>
            <a:endParaRPr/>
          </a:p>
        </p:txBody>
      </p:sp>
      <p:sp>
        <p:nvSpPr>
          <p:cNvPr id="178" name="Google Shape;178;p6">
            <a:hlinkClick action="ppaction://hlinkshowjump?jump=nextslide"/>
          </p:cNvPr>
          <p:cNvSpPr/>
          <p:nvPr/>
        </p:nvSpPr>
        <p:spPr>
          <a:xfrm>
            <a:off x="8228719" y="6375250"/>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5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750"/>
                                        <p:tgtEl>
                                          <p:spTgt spid="155"/>
                                        </p:tgtEl>
                                        <p:attrNameLst>
                                          <p:attrName>ppt_w</p:attrName>
                                        </p:attrNameLst>
                                      </p:cBhvr>
                                      <p:tavLst>
                                        <p:tav fmla="" tm="0">
                                          <p:val>
                                            <p:strVal val="0"/>
                                          </p:val>
                                        </p:tav>
                                        <p:tav fmla="" tm="100000">
                                          <p:val>
                                            <p:strVal val="#ppt_w"/>
                                          </p:val>
                                        </p:tav>
                                      </p:tavLst>
                                    </p:anim>
                                    <p:anim calcmode="lin" valueType="num">
                                      <p:cBhvr additive="base">
                                        <p:cTn dur="750"/>
                                        <p:tgtEl>
                                          <p:spTgt spid="155"/>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23" presetSubtype="16">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750"/>
                                        <p:tgtEl>
                                          <p:spTgt spid="171"/>
                                        </p:tgtEl>
                                        <p:attrNameLst>
                                          <p:attrName>ppt_w</p:attrName>
                                        </p:attrNameLst>
                                      </p:cBhvr>
                                      <p:tavLst>
                                        <p:tav fmla="" tm="0">
                                          <p:val>
                                            <p:strVal val="0"/>
                                          </p:val>
                                        </p:tav>
                                        <p:tav fmla="" tm="100000">
                                          <p:val>
                                            <p:strVal val="#ppt_w"/>
                                          </p:val>
                                        </p:tav>
                                      </p:tavLst>
                                    </p:anim>
                                    <p:anim calcmode="lin" valueType="num">
                                      <p:cBhvr additive="base">
                                        <p:cTn dur="750"/>
                                        <p:tgtEl>
                                          <p:spTgt spid="17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66"/>
                                        </p:tgtEl>
                                      </p:cBhvr>
                                    </p:animEffect>
                                    <p:set>
                                      <p:cBhvr>
                                        <p:cTn dur="1" fill="hold">
                                          <p:stCondLst>
                                            <p:cond delay="750"/>
                                          </p:stCondLst>
                                        </p:cTn>
                                        <p:tgtEl>
                                          <p:spTgt spid="1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68"/>
                                        </p:tgtEl>
                                      </p:cBhvr>
                                    </p:animEffect>
                                    <p:set>
                                      <p:cBhvr>
                                        <p:cTn dur="1" fill="hold">
                                          <p:stCondLst>
                                            <p:cond delay="750"/>
                                          </p:stCondLst>
                                        </p:cTn>
                                        <p:tgtEl>
                                          <p:spTgt spid="1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65"/>
                                        </p:tgtEl>
                                      </p:cBhvr>
                                    </p:animEffect>
                                    <p:set>
                                      <p:cBhvr>
                                        <p:cTn dur="1" fill="hold">
                                          <p:stCondLst>
                                            <p:cond delay="750"/>
                                          </p:stCondLst>
                                        </p:cTn>
                                        <p:tgtEl>
                                          <p:spTgt spid="1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67"/>
                                        </p:tgtEl>
                                      </p:cBhvr>
                                    </p:animEffect>
                                    <p:set>
                                      <p:cBhvr>
                                        <p:cTn dur="1" fill="hold">
                                          <p:stCondLst>
                                            <p:cond delay="750"/>
                                          </p:stCondLst>
                                        </p:cTn>
                                        <p:tgtEl>
                                          <p:spTgt spid="1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69"/>
                                        </p:tgtEl>
                                      </p:cBhvr>
                                    </p:animEffect>
                                    <p:set>
                                      <p:cBhvr>
                                        <p:cTn dur="1" fill="hold">
                                          <p:stCondLst>
                                            <p:cond delay="750"/>
                                          </p:stCondLst>
                                        </p:cTn>
                                        <p:tgtEl>
                                          <p:spTgt spid="1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70"/>
                                        </p:tgtEl>
                                      </p:cBhvr>
                                    </p:animEffect>
                                    <p:set>
                                      <p:cBhvr>
                                        <p:cTn dur="1" fill="hold">
                                          <p:stCondLst>
                                            <p:cond delay="750"/>
                                          </p:stCondLst>
                                        </p:cTn>
                                        <p:tgtEl>
                                          <p:spTgt spid="1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C:\Users\03UstyanSA\Desktop\m.jpg" id="184" name="Google Shape;184;p7"/>
          <p:cNvPicPr preferRelativeResize="0"/>
          <p:nvPr/>
        </p:nvPicPr>
        <p:blipFill rotWithShape="1">
          <a:blip r:embed="rId3">
            <a:alphaModFix/>
          </a:blip>
          <a:srcRect b="0" l="0" r="0" t="0"/>
          <a:stretch/>
        </p:blipFill>
        <p:spPr>
          <a:xfrm>
            <a:off x="0" y="-25918"/>
            <a:ext cx="9144000" cy="6858000"/>
          </a:xfrm>
          <a:prstGeom prst="rect">
            <a:avLst/>
          </a:prstGeom>
          <a:noFill/>
          <a:ln>
            <a:noFill/>
          </a:ln>
        </p:spPr>
      </p:pic>
      <p:sp>
        <p:nvSpPr>
          <p:cNvPr id="185" name="Google Shape;185;p7"/>
          <p:cNvSpPr/>
          <p:nvPr/>
        </p:nvSpPr>
        <p:spPr>
          <a:xfrm>
            <a:off x="-2282" y="244982"/>
            <a:ext cx="9144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ПРИМЕРЫ МОШЕННИЧЕСТВА</a:t>
            </a:r>
            <a:endParaRPr/>
          </a:p>
        </p:txBody>
      </p:sp>
      <p:pic>
        <p:nvPicPr>
          <p:cNvPr descr="C:\Users\03UstyanSA\Desktop\БАЗА\кибермош\пять способов потерять деньги\moscennik_3.jpg" id="186" name="Google Shape;186;p7"/>
          <p:cNvPicPr preferRelativeResize="0"/>
          <p:nvPr/>
        </p:nvPicPr>
        <p:blipFill rotWithShape="1">
          <a:blip r:embed="rId4">
            <a:alphaModFix/>
          </a:blip>
          <a:srcRect b="0" l="0" r="0" t="0"/>
          <a:stretch/>
        </p:blipFill>
        <p:spPr>
          <a:xfrm>
            <a:off x="-25939648" y="-2896443"/>
            <a:ext cx="9753600" cy="4219575"/>
          </a:xfrm>
          <a:prstGeom prst="rect">
            <a:avLst/>
          </a:prstGeom>
          <a:noFill/>
          <a:ln>
            <a:noFill/>
          </a:ln>
        </p:spPr>
      </p:pic>
      <p:pic>
        <p:nvPicPr>
          <p:cNvPr descr="C:\Users\03UstyanSA\Desktop\БАЗА\кибермош\случай-настройка бвнкомата\7_cb_state_pic_.jpg" id="187" name="Google Shape;187;p7"/>
          <p:cNvPicPr preferRelativeResize="0"/>
          <p:nvPr/>
        </p:nvPicPr>
        <p:blipFill rotWithShape="1">
          <a:blip r:embed="rId5">
            <a:alphaModFix/>
          </a:blip>
          <a:srcRect b="0" l="0" r="0" t="0"/>
          <a:stretch/>
        </p:blipFill>
        <p:spPr>
          <a:xfrm>
            <a:off x="-21062848" y="15022288"/>
            <a:ext cx="9753600" cy="4162425"/>
          </a:xfrm>
          <a:prstGeom prst="rect">
            <a:avLst/>
          </a:prstGeom>
          <a:noFill/>
          <a:ln>
            <a:noFill/>
          </a:ln>
        </p:spPr>
      </p:pic>
      <p:pic>
        <p:nvPicPr>
          <p:cNvPr descr="C:\Users\03UstyanSA\Desktop\БАЗА\кибермош\срочно нужна помощь\925392ad034656dc7a01a085cfae4a5a.jpg" id="188" name="Google Shape;188;p7"/>
          <p:cNvPicPr preferRelativeResize="0"/>
          <p:nvPr/>
        </p:nvPicPr>
        <p:blipFill rotWithShape="1">
          <a:blip r:embed="rId6">
            <a:alphaModFix/>
          </a:blip>
          <a:srcRect b="0" l="0" r="0" t="0"/>
          <a:stretch/>
        </p:blipFill>
        <p:spPr>
          <a:xfrm>
            <a:off x="-17852204" y="-16123533"/>
            <a:ext cx="9753600" cy="4219576"/>
          </a:xfrm>
          <a:prstGeom prst="rect">
            <a:avLst/>
          </a:prstGeom>
          <a:noFill/>
          <a:ln>
            <a:noFill/>
          </a:ln>
        </p:spPr>
      </p:pic>
      <p:pic>
        <p:nvPicPr>
          <p:cNvPr descr="C:\Users\03UstyanSA\Desktop\БАЗА\кибермош\Установите приложение\e38ff083e79f6b10b426392bac1b9d19.png" id="189" name="Google Shape;189;p7"/>
          <p:cNvPicPr preferRelativeResize="0"/>
          <p:nvPr/>
        </p:nvPicPr>
        <p:blipFill rotWithShape="1">
          <a:blip r:embed="rId7">
            <a:alphaModFix/>
          </a:blip>
          <a:srcRect b="0" l="0" r="0" t="0"/>
          <a:stretch/>
        </p:blipFill>
        <p:spPr>
          <a:xfrm>
            <a:off x="1381135" y="14147465"/>
            <a:ext cx="9753600" cy="4191000"/>
          </a:xfrm>
          <a:prstGeom prst="rect">
            <a:avLst/>
          </a:prstGeom>
          <a:noFill/>
          <a:ln>
            <a:noFill/>
          </a:ln>
        </p:spPr>
      </p:pic>
      <p:pic>
        <p:nvPicPr>
          <p:cNvPr descr="C:\Users\03UstyanSA\Desktop\БАЗА\кибермош\фишинг\2dcfb3423c2beafd3f7caa1606a5bb62.png" id="190" name="Google Shape;190;p7"/>
          <p:cNvPicPr preferRelativeResize="0"/>
          <p:nvPr/>
        </p:nvPicPr>
        <p:blipFill rotWithShape="1">
          <a:blip r:embed="rId8">
            <a:alphaModFix/>
          </a:blip>
          <a:srcRect b="0" l="0" r="0" t="0"/>
          <a:stretch/>
        </p:blipFill>
        <p:spPr>
          <a:xfrm>
            <a:off x="19141305" y="-11988412"/>
            <a:ext cx="4905375" cy="4905376"/>
          </a:xfrm>
          <a:prstGeom prst="rect">
            <a:avLst/>
          </a:prstGeom>
          <a:noFill/>
          <a:ln>
            <a:noFill/>
          </a:ln>
        </p:spPr>
      </p:pic>
      <p:pic>
        <p:nvPicPr>
          <p:cNvPr descr="C:\Users\03UstyanSA\Desktop\БАЗА\кибермош\фишинг\5c87bc45d1cfcea78a9eec9f4175f560.jpg" id="191" name="Google Shape;191;p7"/>
          <p:cNvPicPr preferRelativeResize="0"/>
          <p:nvPr/>
        </p:nvPicPr>
        <p:blipFill rotWithShape="1">
          <a:blip r:embed="rId9">
            <a:alphaModFix/>
          </a:blip>
          <a:srcRect b="0" l="0" r="0" t="0"/>
          <a:stretch/>
        </p:blipFill>
        <p:spPr>
          <a:xfrm>
            <a:off x="6015107" y="-14251869"/>
            <a:ext cx="9753600" cy="4467225"/>
          </a:xfrm>
          <a:prstGeom prst="rect">
            <a:avLst/>
          </a:prstGeom>
          <a:noFill/>
          <a:ln>
            <a:noFill/>
          </a:ln>
        </p:spPr>
      </p:pic>
      <p:pic>
        <p:nvPicPr>
          <p:cNvPr descr="C:\Users\03UstyanSA\Desktop\БАЗА\кибермош\фишинг\7dca93cca87d987f29fdcb918d660399.jpg" id="192" name="Google Shape;192;p7"/>
          <p:cNvPicPr preferRelativeResize="0"/>
          <p:nvPr/>
        </p:nvPicPr>
        <p:blipFill rotWithShape="1">
          <a:blip r:embed="rId10">
            <a:alphaModFix/>
          </a:blip>
          <a:srcRect b="0" l="0" r="0" t="0"/>
          <a:stretch/>
        </p:blipFill>
        <p:spPr>
          <a:xfrm>
            <a:off x="-6338773" y="-12128787"/>
            <a:ext cx="9753600" cy="4467226"/>
          </a:xfrm>
          <a:prstGeom prst="rect">
            <a:avLst/>
          </a:prstGeom>
          <a:noFill/>
          <a:ln>
            <a:noFill/>
          </a:ln>
        </p:spPr>
      </p:pic>
      <p:pic>
        <p:nvPicPr>
          <p:cNvPr descr="C:\Users\03UstyanSA\Desktop\БАЗА\кибермош\я сотрудник Банка России\0b16087f8b7c9daef61662938c0e07fa.jpg" id="193" name="Google Shape;193;p7"/>
          <p:cNvPicPr preferRelativeResize="0"/>
          <p:nvPr/>
        </p:nvPicPr>
        <p:blipFill rotWithShape="1">
          <a:blip r:embed="rId11">
            <a:alphaModFix/>
          </a:blip>
          <a:srcRect b="0" l="0" r="0" t="0"/>
          <a:stretch/>
        </p:blipFill>
        <p:spPr>
          <a:xfrm>
            <a:off x="-9094562" y="14147465"/>
            <a:ext cx="9753600" cy="4162425"/>
          </a:xfrm>
          <a:prstGeom prst="rect">
            <a:avLst/>
          </a:prstGeom>
          <a:noFill/>
          <a:ln>
            <a:noFill/>
          </a:ln>
        </p:spPr>
      </p:pic>
      <p:sp>
        <p:nvSpPr>
          <p:cNvPr id="194" name="Google Shape;194;p7">
            <a:hlinkClick action="ppaction://hlinksldjump" r:id="rId12"/>
          </p:cNvPr>
          <p:cNvSpPr/>
          <p:nvPr/>
        </p:nvSpPr>
        <p:spPr>
          <a:xfrm>
            <a:off x="899592" y="1556822"/>
            <a:ext cx="325320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4000">
                <a:solidFill>
                  <a:srgbClr val="FF5050"/>
                </a:solidFill>
                <a:latin typeface="Calibri"/>
                <a:ea typeface="Calibri"/>
                <a:cs typeface="Calibri"/>
                <a:sym typeface="Calibri"/>
              </a:rPr>
              <a:t>СИТУАЦИЯ 1</a:t>
            </a:r>
            <a:endParaRPr/>
          </a:p>
        </p:txBody>
      </p:sp>
      <p:pic>
        <p:nvPicPr>
          <p:cNvPr descr="C:\Users\03UstyanSA\Desktop\БАЗА\кибермош\фишинг\5c87bc45d1cfcea78a9eec9f4175f560.jpg" id="195" name="Google Shape;195;p7"/>
          <p:cNvPicPr preferRelativeResize="0"/>
          <p:nvPr/>
        </p:nvPicPr>
        <p:blipFill rotWithShape="1">
          <a:blip r:embed="rId13">
            <a:alphaModFix/>
          </a:blip>
          <a:srcRect b="0" l="0" r="0" t="0"/>
          <a:stretch/>
        </p:blipFill>
        <p:spPr>
          <a:xfrm>
            <a:off x="684000" y="1440000"/>
            <a:ext cx="3344493" cy="1531804"/>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745"/>
              </a:srgbClr>
            </a:outerShdw>
          </a:effectLst>
        </p:spPr>
      </p:pic>
      <p:sp>
        <p:nvSpPr>
          <p:cNvPr id="196" name="Google Shape;196;p7">
            <a:hlinkClick action="ppaction://hlinksldjump" r:id="rId14"/>
          </p:cNvPr>
          <p:cNvSpPr/>
          <p:nvPr/>
        </p:nvSpPr>
        <p:spPr>
          <a:xfrm>
            <a:off x="5289262" y="4593470"/>
            <a:ext cx="325320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4000">
                <a:solidFill>
                  <a:srgbClr val="FF5050"/>
                </a:solidFill>
                <a:latin typeface="Calibri"/>
                <a:ea typeface="Calibri"/>
                <a:cs typeface="Calibri"/>
                <a:sym typeface="Calibri"/>
              </a:rPr>
              <a:t>СИТУАЦИЯ 4</a:t>
            </a:r>
            <a:endParaRPr/>
          </a:p>
        </p:txBody>
      </p:sp>
      <p:sp>
        <p:nvSpPr>
          <p:cNvPr id="197" name="Google Shape;197;p7">
            <a:hlinkClick action="ppaction://hlinksldjump" r:id="rId15"/>
          </p:cNvPr>
          <p:cNvSpPr/>
          <p:nvPr/>
        </p:nvSpPr>
        <p:spPr>
          <a:xfrm>
            <a:off x="760607" y="4566744"/>
            <a:ext cx="325320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4000">
                <a:solidFill>
                  <a:srgbClr val="FF5050"/>
                </a:solidFill>
                <a:latin typeface="Calibri"/>
                <a:ea typeface="Calibri"/>
                <a:cs typeface="Calibri"/>
                <a:sym typeface="Calibri"/>
              </a:rPr>
              <a:t>СИТУАЦИЯ 3</a:t>
            </a:r>
            <a:endParaRPr/>
          </a:p>
        </p:txBody>
      </p:sp>
      <p:sp>
        <p:nvSpPr>
          <p:cNvPr id="198" name="Google Shape;198;p7">
            <a:hlinkClick action="ppaction://hlinksldjump" r:id="rId16"/>
          </p:cNvPr>
          <p:cNvSpPr/>
          <p:nvPr/>
        </p:nvSpPr>
        <p:spPr>
          <a:xfrm>
            <a:off x="5171300" y="1579794"/>
            <a:ext cx="325320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4000">
                <a:solidFill>
                  <a:srgbClr val="FF5050"/>
                </a:solidFill>
                <a:latin typeface="Calibri"/>
                <a:ea typeface="Calibri"/>
                <a:cs typeface="Calibri"/>
                <a:sym typeface="Calibri"/>
              </a:rPr>
              <a:t>СИТУАЦИЯ 2</a:t>
            </a:r>
            <a:endParaRPr/>
          </a:p>
        </p:txBody>
      </p:sp>
      <p:pic>
        <p:nvPicPr>
          <p:cNvPr descr="C:\Users\03UstyanSA\Desktop\БАЗА\кибермош\фишинг\5c87bc45d1cfcea78a9eec9f4175f560.jpg" id="199" name="Google Shape;199;p7"/>
          <p:cNvPicPr preferRelativeResize="0"/>
          <p:nvPr/>
        </p:nvPicPr>
        <p:blipFill rotWithShape="1">
          <a:blip r:embed="rId17">
            <a:alphaModFix/>
          </a:blip>
          <a:srcRect b="0" l="0" r="0" t="0"/>
          <a:stretch/>
        </p:blipFill>
        <p:spPr>
          <a:xfrm>
            <a:off x="5076000" y="4140000"/>
            <a:ext cx="3344493" cy="1531804"/>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745"/>
              </a:srgbClr>
            </a:outerShdw>
          </a:effectLst>
        </p:spPr>
      </p:pic>
      <p:pic>
        <p:nvPicPr>
          <p:cNvPr descr="C:\Users\03UstyanSA\Desktop\БАЗА\кибермош\фишинг\5c87bc45d1cfcea78a9eec9f4175f560.jpg" id="200" name="Google Shape;200;p7"/>
          <p:cNvPicPr preferRelativeResize="0"/>
          <p:nvPr/>
        </p:nvPicPr>
        <p:blipFill rotWithShape="1">
          <a:blip r:embed="rId18">
            <a:alphaModFix/>
          </a:blip>
          <a:srcRect b="0" l="0" r="0" t="0"/>
          <a:stretch/>
        </p:blipFill>
        <p:spPr>
          <a:xfrm>
            <a:off x="684000" y="4140000"/>
            <a:ext cx="3344493" cy="1531804"/>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745"/>
              </a:srgbClr>
            </a:outerShdw>
          </a:effectLst>
        </p:spPr>
      </p:pic>
      <p:pic>
        <p:nvPicPr>
          <p:cNvPr descr="C:\Users\03UstyanSA\Desktop\БАЗА\кибермош\фишинг\5c87bc45d1cfcea78a9eec9f4175f560.jpg" id="201" name="Google Shape;201;p7"/>
          <p:cNvPicPr preferRelativeResize="0"/>
          <p:nvPr/>
        </p:nvPicPr>
        <p:blipFill rotWithShape="1">
          <a:blip r:embed="rId19">
            <a:alphaModFix/>
          </a:blip>
          <a:srcRect b="0" l="0" r="0" t="0"/>
          <a:stretch/>
        </p:blipFill>
        <p:spPr>
          <a:xfrm>
            <a:off x="5076000" y="1440000"/>
            <a:ext cx="3344493" cy="1531804"/>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745"/>
              </a:srgbClr>
            </a:outerShdw>
          </a:effectLst>
        </p:spPr>
      </p:pic>
      <p:sp>
        <p:nvSpPr>
          <p:cNvPr id="202" name="Google Shape;202;p7"/>
          <p:cNvSpPr/>
          <p:nvPr/>
        </p:nvSpPr>
        <p:spPr>
          <a:xfrm>
            <a:off x="395593" y="2839567"/>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1</a:t>
            </a:r>
            <a:endParaRPr/>
          </a:p>
        </p:txBody>
      </p:sp>
      <p:sp>
        <p:nvSpPr>
          <p:cNvPr id="203" name="Google Shape;203;p7"/>
          <p:cNvSpPr/>
          <p:nvPr/>
        </p:nvSpPr>
        <p:spPr>
          <a:xfrm>
            <a:off x="4842652" y="2756290"/>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2</a:t>
            </a:r>
            <a:endParaRPr/>
          </a:p>
        </p:txBody>
      </p:sp>
      <p:sp>
        <p:nvSpPr>
          <p:cNvPr id="204" name="Google Shape;204;p7"/>
          <p:cNvSpPr/>
          <p:nvPr/>
        </p:nvSpPr>
        <p:spPr>
          <a:xfrm>
            <a:off x="380022" y="5517232"/>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3</a:t>
            </a:r>
            <a:endParaRPr/>
          </a:p>
        </p:txBody>
      </p:sp>
      <p:sp>
        <p:nvSpPr>
          <p:cNvPr id="205" name="Google Shape;205;p7"/>
          <p:cNvSpPr/>
          <p:nvPr/>
        </p:nvSpPr>
        <p:spPr>
          <a:xfrm>
            <a:off x="4842652" y="5517232"/>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lt1"/>
                </a:solidFill>
                <a:latin typeface="Calibri"/>
                <a:ea typeface="Calibri"/>
                <a:cs typeface="Calibri"/>
                <a:sym typeface="Calibri"/>
              </a:rPr>
              <a:t>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5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750"/>
                                        <p:tgtEl>
                                          <p:spTgt spid="185"/>
                                        </p:tgtEl>
                                        <p:attrNameLst>
                                          <p:attrName>ppt_w</p:attrName>
                                        </p:attrNameLst>
                                      </p:cBhvr>
                                      <p:tavLst>
                                        <p:tav fmla="" tm="0">
                                          <p:val>
                                            <p:strVal val="0"/>
                                          </p:val>
                                        </p:tav>
                                        <p:tav fmla="" tm="100000">
                                          <p:val>
                                            <p:strVal val="#ppt_w"/>
                                          </p:val>
                                        </p:tav>
                                      </p:tavLst>
                                    </p:anim>
                                    <p:anim calcmode="lin" valueType="num">
                                      <p:cBhvr additive="base">
                                        <p:cTn dur="750"/>
                                        <p:tgtEl>
                                          <p:spTgt spid="18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95"/>
                                        </p:tgtEl>
                                      </p:cBhvr>
                                    </p:animEffect>
                                    <p:set>
                                      <p:cBhvr>
                                        <p:cTn dur="1" fill="hold">
                                          <p:stCondLst>
                                            <p:cond delay="750"/>
                                          </p:stCondLst>
                                        </p:cTn>
                                        <p:tgtEl>
                                          <p:spTgt spid="1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201"/>
                                        </p:tgtEl>
                                      </p:cBhvr>
                                    </p:animEffect>
                                    <p:set>
                                      <p:cBhvr>
                                        <p:cTn dur="1" fill="hold">
                                          <p:stCondLst>
                                            <p:cond delay="750"/>
                                          </p:stCondLst>
                                        </p:cTn>
                                        <p:tgtEl>
                                          <p:spTgt spid="2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200"/>
                                        </p:tgtEl>
                                      </p:cBhvr>
                                    </p:animEffect>
                                    <p:set>
                                      <p:cBhvr>
                                        <p:cTn dur="1" fill="hold">
                                          <p:stCondLst>
                                            <p:cond delay="750"/>
                                          </p:stCondLst>
                                        </p:cTn>
                                        <p:tgtEl>
                                          <p:spTgt spid="2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199"/>
                                        </p:tgtEl>
                                      </p:cBhvr>
                                    </p:animEffect>
                                    <p:set>
                                      <p:cBhvr>
                                        <p:cTn dur="1" fill="hold">
                                          <p:stCondLst>
                                            <p:cond delay="750"/>
                                          </p:stCondLst>
                                        </p:cTn>
                                        <p:tgtEl>
                                          <p:spTgt spid="1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C:\Users\03UstyanSA\Desktop\m.jpg" id="211" name="Google Shape;211;p8"/>
          <p:cNvPicPr preferRelativeResize="0"/>
          <p:nvPr/>
        </p:nvPicPr>
        <p:blipFill rotWithShape="1">
          <a:blip r:embed="rId3">
            <a:alphaModFix/>
          </a:blip>
          <a:srcRect b="0" l="0" r="0" t="0"/>
          <a:stretch/>
        </p:blipFill>
        <p:spPr>
          <a:xfrm>
            <a:off x="0" y="0"/>
            <a:ext cx="9144000" cy="6858000"/>
          </a:xfrm>
          <a:prstGeom prst="rect">
            <a:avLst/>
          </a:prstGeom>
          <a:solidFill>
            <a:srgbClr val="002060"/>
          </a:solidFill>
          <a:ln>
            <a:noFill/>
          </a:ln>
        </p:spPr>
      </p:pic>
      <p:sp>
        <p:nvSpPr>
          <p:cNvPr id="212" name="Google Shape;212;p8"/>
          <p:cNvSpPr/>
          <p:nvPr/>
        </p:nvSpPr>
        <p:spPr>
          <a:xfrm>
            <a:off x="323527" y="4284000"/>
            <a:ext cx="4032448" cy="15081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СИТУАЦИЯ 1</a:t>
            </a:r>
            <a:endParaRPr/>
          </a:p>
          <a:p>
            <a:pPr indent="0" lvl="0" marL="0" marR="0" rtl="0" algn="ctr">
              <a:spcBef>
                <a:spcPts val="0"/>
              </a:spcBef>
              <a:spcAft>
                <a:spcPts val="0"/>
              </a:spcAft>
              <a:buNone/>
            </a:pPr>
            <a:r>
              <a:t/>
            </a:r>
            <a:endParaRPr b="1" sz="1200">
              <a:solidFill>
                <a:srgbClr val="FF5050"/>
              </a:solidFill>
              <a:latin typeface="Calibri"/>
              <a:ea typeface="Calibri"/>
              <a:cs typeface="Calibri"/>
              <a:sym typeface="Calibri"/>
            </a:endParaRPr>
          </a:p>
          <a:p>
            <a:pPr indent="0" lvl="0" marL="0" marR="0" rtl="0" algn="ctr">
              <a:spcBef>
                <a:spcPts val="0"/>
              </a:spcBef>
              <a:spcAft>
                <a:spcPts val="0"/>
              </a:spcAft>
              <a:buNone/>
            </a:pPr>
            <a:r>
              <a:rPr b="1" i="1" lang="ru-RU" sz="2400">
                <a:solidFill>
                  <a:srgbClr val="FF5050"/>
                </a:solidFill>
                <a:latin typeface="Calibri"/>
                <a:ea typeface="Calibri"/>
                <a:cs typeface="Calibri"/>
                <a:sym typeface="Calibri"/>
              </a:rPr>
              <a:t>«Звонит незнакомый мужчина…»</a:t>
            </a:r>
            <a:endParaRPr/>
          </a:p>
        </p:txBody>
      </p:sp>
      <p:sp>
        <p:nvSpPr>
          <p:cNvPr id="213" name="Google Shape;213;p8"/>
          <p:cNvSpPr/>
          <p:nvPr/>
        </p:nvSpPr>
        <p:spPr>
          <a:xfrm>
            <a:off x="4608000" y="476672"/>
            <a:ext cx="375986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ВАРИАНТЫ ОТВЕТА</a:t>
            </a:r>
            <a:endParaRPr/>
          </a:p>
        </p:txBody>
      </p:sp>
      <p:pic>
        <p:nvPicPr>
          <p:cNvPr descr="C:\Users\Игорь\Desktop\Юля работа\В работе\картинки\Dostoinstva-i-nedostatki-investitsionnyh-vkladov-2-670x334.png" id="214" name="Google Shape;214;p8"/>
          <p:cNvPicPr preferRelativeResize="0"/>
          <p:nvPr/>
        </p:nvPicPr>
        <p:blipFill rotWithShape="1">
          <a:blip r:embed="rId4">
            <a:alphaModFix/>
          </a:blip>
          <a:srcRect b="0" l="0" r="47762" t="0"/>
          <a:stretch/>
        </p:blipFill>
        <p:spPr>
          <a:xfrm>
            <a:off x="5832000" y="1548000"/>
            <a:ext cx="1272913" cy="1214358"/>
          </a:xfrm>
          <a:prstGeom prst="rect">
            <a:avLst/>
          </a:prstGeom>
          <a:noFill/>
          <a:ln>
            <a:noFill/>
          </a:ln>
        </p:spPr>
      </p:pic>
      <p:pic>
        <p:nvPicPr>
          <p:cNvPr descr="C:\Users\Игорь\Desktop\Юля работа\В работе\картинки\Dostoinstva-i-nedostatki-investitsionnyh-vkladov-2-670x334.png" id="215" name="Google Shape;215;p8"/>
          <p:cNvPicPr preferRelativeResize="0"/>
          <p:nvPr/>
        </p:nvPicPr>
        <p:blipFill rotWithShape="1">
          <a:blip r:embed="rId5">
            <a:alphaModFix/>
          </a:blip>
          <a:srcRect b="0" l="50372" r="0" t="0"/>
          <a:stretch/>
        </p:blipFill>
        <p:spPr>
          <a:xfrm>
            <a:off x="5832000" y="3204000"/>
            <a:ext cx="1293063" cy="1299228"/>
          </a:xfrm>
          <a:prstGeom prst="rect">
            <a:avLst/>
          </a:prstGeom>
          <a:noFill/>
          <a:ln>
            <a:noFill/>
          </a:ln>
        </p:spPr>
      </p:pic>
      <p:pic>
        <p:nvPicPr>
          <p:cNvPr descr="C:\Users\Игорь\Desktop\Юля работа\В работе\картинки\Dostoinstva-i-nedostatki-investitsionnyh-vkladov-2-670x334.png" id="216" name="Google Shape;216;p8"/>
          <p:cNvPicPr preferRelativeResize="0"/>
          <p:nvPr/>
        </p:nvPicPr>
        <p:blipFill rotWithShape="1">
          <a:blip r:embed="rId6">
            <a:alphaModFix/>
          </a:blip>
          <a:srcRect b="0" l="50372" r="0" t="0"/>
          <a:stretch/>
        </p:blipFill>
        <p:spPr>
          <a:xfrm>
            <a:off x="5830411" y="4860000"/>
            <a:ext cx="1293063" cy="1299228"/>
          </a:xfrm>
          <a:prstGeom prst="rect">
            <a:avLst/>
          </a:prstGeom>
          <a:noFill/>
          <a:ln>
            <a:noFill/>
          </a:ln>
        </p:spPr>
      </p:pic>
      <p:pic>
        <p:nvPicPr>
          <p:cNvPr id="217" name="Google Shape;217;p8">
            <a:hlinkClick r:id="rId7"/>
          </p:cNvPr>
          <p:cNvPicPr preferRelativeResize="0"/>
          <p:nvPr/>
        </p:nvPicPr>
        <p:blipFill rotWithShape="1">
          <a:blip r:embed="rId8">
            <a:alphaModFix/>
          </a:blip>
          <a:srcRect b="3566" l="22453" r="24243" t="3568"/>
          <a:stretch/>
        </p:blipFill>
        <p:spPr>
          <a:xfrm>
            <a:off x="1368010" y="1811592"/>
            <a:ext cx="1943483" cy="1901532"/>
          </a:xfrm>
          <a:prstGeom prst="rect">
            <a:avLst/>
          </a:prstGeom>
          <a:noFill/>
          <a:ln>
            <a:noFill/>
          </a:ln>
        </p:spPr>
      </p:pic>
      <p:sp>
        <p:nvSpPr>
          <p:cNvPr id="218" name="Google Shape;218;p8"/>
          <p:cNvSpPr/>
          <p:nvPr/>
        </p:nvSpPr>
        <p:spPr>
          <a:xfrm>
            <a:off x="4608000" y="1548000"/>
            <a:ext cx="3780000" cy="1332000"/>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b="1" lang="ru-RU" sz="2000">
                <a:solidFill>
                  <a:schemeClr val="lt1"/>
                </a:solidFill>
                <a:latin typeface="Calibri"/>
                <a:ea typeface="Calibri"/>
                <a:cs typeface="Calibri"/>
                <a:sym typeface="Calibri"/>
              </a:rPr>
              <a:t>Предложите обратиться в банк, с карты которого был совершен перевод</a:t>
            </a:r>
            <a:endParaRPr/>
          </a:p>
        </p:txBody>
      </p:sp>
      <p:sp>
        <p:nvSpPr>
          <p:cNvPr id="219" name="Google Shape;219;p8"/>
          <p:cNvSpPr/>
          <p:nvPr/>
        </p:nvSpPr>
        <p:spPr>
          <a:xfrm>
            <a:off x="4608000" y="3204000"/>
            <a:ext cx="3744285" cy="130890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b="1" lang="ru-RU" sz="2000">
                <a:solidFill>
                  <a:schemeClr val="lt1"/>
                </a:solidFill>
                <a:latin typeface="Calibri"/>
                <a:ea typeface="Calibri"/>
                <a:cs typeface="Calibri"/>
                <a:sym typeface="Calibri"/>
              </a:rPr>
              <a:t>Оставите себе 2000 рублей, остальные деньги вернете незнакомцу</a:t>
            </a:r>
            <a:endParaRPr/>
          </a:p>
        </p:txBody>
      </p:sp>
      <p:sp>
        <p:nvSpPr>
          <p:cNvPr id="220" name="Google Shape;220;p8"/>
          <p:cNvSpPr/>
          <p:nvPr/>
        </p:nvSpPr>
        <p:spPr>
          <a:xfrm>
            <a:off x="4608000" y="4860000"/>
            <a:ext cx="3759864" cy="1224135"/>
          </a:xfrm>
          <a:prstGeom prst="roundRect">
            <a:avLst>
              <a:gd fmla="val 16667" name="adj"/>
            </a:avLst>
          </a:prstGeom>
          <a:solidFill>
            <a:srgbClr val="17365D"/>
          </a:solidFill>
          <a:ln cap="flat" cmpd="sng" w="25400">
            <a:solidFill>
              <a:srgbClr val="D8D8D8"/>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b="1" lang="ru-RU" sz="2000">
                <a:solidFill>
                  <a:schemeClr val="lt1"/>
                </a:solidFill>
                <a:latin typeface="Calibri"/>
                <a:ea typeface="Calibri"/>
                <a:cs typeface="Calibri"/>
                <a:sym typeface="Calibri"/>
              </a:rPr>
              <a:t>Все деньги вернете незнакомцу</a:t>
            </a:r>
            <a:endParaRPr/>
          </a:p>
        </p:txBody>
      </p:sp>
      <p:sp>
        <p:nvSpPr>
          <p:cNvPr id="221" name="Google Shape;221;p8">
            <a:hlinkClick action="ppaction://hlinkshowjump?jump=nextslide"/>
          </p:cNvPr>
          <p:cNvSpPr/>
          <p:nvPr/>
        </p:nvSpPr>
        <p:spPr>
          <a:xfrm>
            <a:off x="8146419" y="6180367"/>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8"/>
          <p:cNvSpPr/>
          <p:nvPr/>
        </p:nvSpPr>
        <p:spPr>
          <a:xfrm>
            <a:off x="4419084" y="2743294"/>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23" name="Google Shape;223;p8"/>
          <p:cNvSpPr/>
          <p:nvPr/>
        </p:nvSpPr>
        <p:spPr>
          <a:xfrm>
            <a:off x="4438133" y="4325813"/>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24" name="Google Shape;224;p8"/>
          <p:cNvSpPr/>
          <p:nvPr/>
        </p:nvSpPr>
        <p:spPr>
          <a:xfrm>
            <a:off x="4419084" y="5868621"/>
            <a:ext cx="466695" cy="431027"/>
          </a:xfrm>
          <a:prstGeom prst="ellipse">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1000"/>
                                        <p:tgtEl>
                                          <p:spTgt spid="212"/>
                                        </p:tgtEl>
                                        <p:attrNameLst>
                                          <p:attrName>ppt_w</p:attrName>
                                        </p:attrNameLst>
                                      </p:cBhvr>
                                      <p:tavLst>
                                        <p:tav fmla="" tm="0">
                                          <p:val>
                                            <p:strVal val="0"/>
                                          </p:val>
                                        </p:tav>
                                        <p:tav fmla="" tm="100000">
                                          <p:val>
                                            <p:strVal val="#ppt_w"/>
                                          </p:val>
                                        </p:tav>
                                      </p:tavLst>
                                    </p:anim>
                                    <p:anim calcmode="lin" valueType="num">
                                      <p:cBhvr additive="base">
                                        <p:cTn dur="1000"/>
                                        <p:tgtEl>
                                          <p:spTgt spid="2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218"/>
                                        </p:tgtEl>
                                      </p:cBhvr>
                                    </p:animEffect>
                                    <p:set>
                                      <p:cBhvr>
                                        <p:cTn dur="1" fill="hold">
                                          <p:stCondLst>
                                            <p:cond delay="750"/>
                                          </p:stCondLst>
                                        </p:cTn>
                                        <p:tgtEl>
                                          <p:spTgt spid="2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219"/>
                                        </p:tgtEl>
                                      </p:cBhvr>
                                    </p:animEffect>
                                    <p:set>
                                      <p:cBhvr>
                                        <p:cTn dur="1" fill="hold">
                                          <p:stCondLst>
                                            <p:cond delay="750"/>
                                          </p:stCondLst>
                                        </p:cTn>
                                        <p:tgtEl>
                                          <p:spTgt spid="2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750"/>
                                        <p:tgtEl>
                                          <p:spTgt spid="220"/>
                                        </p:tgtEl>
                                      </p:cBhvr>
                                    </p:animEffect>
                                    <p:set>
                                      <p:cBhvr>
                                        <p:cTn dur="1" fill="hold">
                                          <p:stCondLst>
                                            <p:cond delay="750"/>
                                          </p:stCondLst>
                                        </p:cTn>
                                        <p:tgtEl>
                                          <p:spTgt spid="22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descr="C:\Users\03UstyanSA\Desktop\m.jpg" id="230" name="Google Shape;230;p9"/>
          <p:cNvPicPr preferRelativeResize="0"/>
          <p:nvPr/>
        </p:nvPicPr>
        <p:blipFill rotWithShape="1">
          <a:blip r:embed="rId3">
            <a:alphaModFix/>
          </a:blip>
          <a:srcRect b="0" l="0" r="0" t="0"/>
          <a:stretch/>
        </p:blipFill>
        <p:spPr>
          <a:xfrm>
            <a:off x="0" y="-7090"/>
            <a:ext cx="9144000" cy="6858000"/>
          </a:xfrm>
          <a:prstGeom prst="rect">
            <a:avLst/>
          </a:prstGeom>
          <a:solidFill>
            <a:srgbClr val="002060"/>
          </a:solidFill>
          <a:ln>
            <a:noFill/>
          </a:ln>
        </p:spPr>
      </p:pic>
      <p:sp>
        <p:nvSpPr>
          <p:cNvPr id="231" name="Google Shape;231;p9"/>
          <p:cNvSpPr/>
          <p:nvPr/>
        </p:nvSpPr>
        <p:spPr>
          <a:xfrm>
            <a:off x="2051720" y="1260000"/>
            <a:ext cx="4752000"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ru-RU" sz="1800">
                <a:solidFill>
                  <a:srgbClr val="002060"/>
                </a:solidFill>
                <a:latin typeface="Calibri"/>
                <a:ea typeface="Calibri"/>
                <a:cs typeface="Calibri"/>
                <a:sym typeface="Calibri"/>
              </a:rPr>
              <a:t>      Когда кто-то звонит вам с незнакомого номера и требует переслать полученные деньги на карту, не вступайте в переговоры. Обратитесь в свой банк и попросите отправить перевод обратно по тем же реквизитам, с которых он к вам поступил. </a:t>
            </a:r>
            <a:endParaRPr/>
          </a:p>
          <a:p>
            <a:pPr indent="0" lvl="0" marL="0" marR="0" rtl="0" algn="just">
              <a:spcBef>
                <a:spcPts val="0"/>
              </a:spcBef>
              <a:spcAft>
                <a:spcPts val="0"/>
              </a:spcAft>
              <a:buNone/>
            </a:pPr>
            <a:r>
              <a:rPr b="1" lang="ru-RU" sz="1800">
                <a:solidFill>
                  <a:srgbClr val="002060"/>
                </a:solidFill>
                <a:latin typeface="Calibri"/>
                <a:ea typeface="Calibri"/>
                <a:cs typeface="Calibri"/>
                <a:sym typeface="Calibri"/>
              </a:rPr>
              <a:t>     Оставлять деньги у себя или самостоятельно их куда-то переправлять — опасно,  потому что мошенники могут вовлечь в  схему отмывания преступных доходов. Вы можете стать невольным соучастником преступления. А оставив себе 2 000 рублей, окажетесь еще и в доле с мошенниками. </a:t>
            </a:r>
            <a:endParaRPr/>
          </a:p>
        </p:txBody>
      </p:sp>
      <p:sp>
        <p:nvSpPr>
          <p:cNvPr id="232" name="Google Shape;232;p9"/>
          <p:cNvSpPr/>
          <p:nvPr/>
        </p:nvSpPr>
        <p:spPr>
          <a:xfrm>
            <a:off x="1860744" y="244982"/>
            <a:ext cx="578716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FF5050"/>
                </a:solidFill>
                <a:latin typeface="Calibri"/>
                <a:ea typeface="Calibri"/>
                <a:cs typeface="Calibri"/>
                <a:sym typeface="Calibri"/>
              </a:rPr>
              <a:t>КАК ПОСТУПИТЬ В СИТУАЦИИ ?</a:t>
            </a:r>
            <a:endParaRPr/>
          </a:p>
        </p:txBody>
      </p:sp>
      <p:grpSp>
        <p:nvGrpSpPr>
          <p:cNvPr id="233" name="Google Shape;233;p9"/>
          <p:cNvGrpSpPr/>
          <p:nvPr/>
        </p:nvGrpSpPr>
        <p:grpSpPr>
          <a:xfrm>
            <a:off x="6979280" y="2544666"/>
            <a:ext cx="1872208" cy="1972501"/>
            <a:chOff x="6907272" y="2662405"/>
            <a:chExt cx="1872208" cy="1972501"/>
          </a:xfrm>
        </p:grpSpPr>
        <p:pic>
          <p:nvPicPr>
            <p:cNvPr id="234" name="Google Shape;234;p9">
              <a:hlinkClick action="ppaction://hlinksldjump" r:id="rId4"/>
            </p:cNvPr>
            <p:cNvPicPr preferRelativeResize="0"/>
            <p:nvPr/>
          </p:nvPicPr>
          <p:blipFill rotWithShape="1">
            <a:blip r:embed="rId5">
              <a:alphaModFix/>
            </a:blip>
            <a:srcRect b="0" l="0" r="0" t="0"/>
            <a:stretch/>
          </p:blipFill>
          <p:spPr>
            <a:xfrm>
              <a:off x="6948264" y="2662405"/>
              <a:ext cx="1790224" cy="1737024"/>
            </a:xfrm>
            <a:prstGeom prst="rect">
              <a:avLst/>
            </a:prstGeom>
            <a:noFill/>
            <a:ln>
              <a:noFill/>
            </a:ln>
            <a:effectLst>
              <a:outerShdw blurRad="292100" rotWithShape="0" algn="tl" dir="2700000" dist="139700">
                <a:srgbClr val="333333">
                  <a:alpha val="64705"/>
                </a:srgbClr>
              </a:outerShdw>
            </a:effectLst>
          </p:spPr>
        </p:pic>
        <p:sp>
          <p:nvSpPr>
            <p:cNvPr id="235" name="Google Shape;235;p9"/>
            <p:cNvSpPr/>
            <p:nvPr/>
          </p:nvSpPr>
          <p:spPr>
            <a:xfrm>
              <a:off x="6948264" y="4404074"/>
              <a:ext cx="1790224" cy="1800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9"/>
            <p:cNvSpPr/>
            <p:nvPr/>
          </p:nvSpPr>
          <p:spPr>
            <a:xfrm>
              <a:off x="6907272" y="4173241"/>
              <a:ext cx="187220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1200">
                  <a:solidFill>
                    <a:srgbClr val="FF5050"/>
                  </a:solidFill>
                  <a:latin typeface="Arial Black"/>
                  <a:ea typeface="Arial Black"/>
                  <a:cs typeface="Arial Black"/>
                  <a:sym typeface="Arial Black"/>
                </a:rPr>
                <a:t>ПРИМЕРЫ </a:t>
              </a:r>
              <a:endParaRPr/>
            </a:p>
            <a:p>
              <a:pPr indent="0" lvl="0" marL="0" marR="0" rtl="0" algn="ctr">
                <a:spcBef>
                  <a:spcPts val="0"/>
                </a:spcBef>
                <a:spcAft>
                  <a:spcPts val="0"/>
                </a:spcAft>
                <a:buNone/>
              </a:pPr>
              <a:r>
                <a:rPr b="1" lang="ru-RU" sz="1200">
                  <a:solidFill>
                    <a:srgbClr val="FF5050"/>
                  </a:solidFill>
                  <a:latin typeface="Arial Black"/>
                  <a:ea typeface="Arial Black"/>
                  <a:cs typeface="Arial Black"/>
                  <a:sym typeface="Arial Black"/>
                </a:rPr>
                <a:t>МОШЕННИЧЕСТВА</a:t>
              </a:r>
              <a:endParaRPr/>
            </a:p>
          </p:txBody>
        </p:sp>
      </p:grpSp>
      <p:sp>
        <p:nvSpPr>
          <p:cNvPr id="237" name="Google Shape;237;p9">
            <a:hlinkClick action="ppaction://hlinksldjump" r:id="rId6"/>
          </p:cNvPr>
          <p:cNvSpPr/>
          <p:nvPr/>
        </p:nvSpPr>
        <p:spPr>
          <a:xfrm>
            <a:off x="8146419" y="6180367"/>
            <a:ext cx="792088" cy="479660"/>
          </a:xfrm>
          <a:prstGeom prst="rightArrow">
            <a:avLst>
              <a:gd fmla="val 50000" name="adj1"/>
              <a:gd fmla="val 50000" name="adj2"/>
            </a:avLst>
          </a:prstGeom>
          <a:solidFill>
            <a:srgbClr val="538CD5"/>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750"/>
                                        <p:tgtEl>
                                          <p:spTgt spid="232"/>
                                        </p:tgtEl>
                                        <p:attrNameLst>
                                          <p:attrName>ppt_w</p:attrName>
                                        </p:attrNameLst>
                                      </p:cBhvr>
                                      <p:tavLst>
                                        <p:tav fmla="" tm="0">
                                          <p:val>
                                            <p:strVal val="0"/>
                                          </p:val>
                                        </p:tav>
                                        <p:tav fmla="" tm="100000">
                                          <p:val>
                                            <p:strVal val="#ppt_w"/>
                                          </p:val>
                                        </p:tav>
                                      </p:tavLst>
                                    </p:anim>
                                    <p:anim calcmode="lin" valueType="num">
                                      <p:cBhvr additive="base">
                                        <p:cTn dur="750"/>
                                        <p:tgtEl>
                                          <p:spTgt spid="2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2021-06-15T09:35:28Z</dcterms:created>
  <dc:creator>Устьян Светлана Анатольевна</dc:creator>
</cp:coreProperties>
</file>