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tiff" ContentType="image/tiff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1"/>
  </p:notesMasterIdLst>
  <p:sldIdLst>
    <p:sldId id="256" r:id="rId2"/>
    <p:sldId id="314" r:id="rId3"/>
    <p:sldId id="302" r:id="rId4"/>
    <p:sldId id="282" r:id="rId5"/>
    <p:sldId id="283" r:id="rId6"/>
    <p:sldId id="300" r:id="rId7"/>
    <p:sldId id="336" r:id="rId8"/>
    <p:sldId id="337" r:id="rId9"/>
    <p:sldId id="338" r:id="rId10"/>
    <p:sldId id="315" r:id="rId11"/>
    <p:sldId id="324" r:id="rId12"/>
    <p:sldId id="325" r:id="rId13"/>
    <p:sldId id="326" r:id="rId14"/>
    <p:sldId id="327" r:id="rId15"/>
    <p:sldId id="328" r:id="rId16"/>
    <p:sldId id="329" r:id="rId17"/>
    <p:sldId id="330" r:id="rId18"/>
    <p:sldId id="331" r:id="rId19"/>
    <p:sldId id="332" r:id="rId20"/>
    <p:sldId id="333" r:id="rId21"/>
    <p:sldId id="334" r:id="rId22"/>
    <p:sldId id="335" r:id="rId23"/>
    <p:sldId id="307" r:id="rId24"/>
    <p:sldId id="347" r:id="rId25"/>
    <p:sldId id="348" r:id="rId26"/>
    <p:sldId id="349" r:id="rId27"/>
    <p:sldId id="350" r:id="rId28"/>
    <p:sldId id="351" r:id="rId29"/>
    <p:sldId id="352" r:id="rId30"/>
    <p:sldId id="308" r:id="rId31"/>
    <p:sldId id="321" r:id="rId32"/>
    <p:sldId id="322" r:id="rId33"/>
    <p:sldId id="323" r:id="rId34"/>
    <p:sldId id="318" r:id="rId35"/>
    <p:sldId id="316" r:id="rId36"/>
    <p:sldId id="309" r:id="rId37"/>
    <p:sldId id="340" r:id="rId38"/>
    <p:sldId id="313" r:id="rId39"/>
    <p:sldId id="339" r:id="rId40"/>
  </p:sldIdLst>
  <p:sldSz cx="12192000" cy="6858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1pPr>
    <a:lvl2pPr marL="0" marR="0" indent="457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2pPr>
    <a:lvl3pPr marL="0" marR="0" indent="914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3pPr>
    <a:lvl4pPr marL="0" marR="0" indent="1371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4pPr>
    <a:lvl5pPr marL="0" marR="0" indent="18288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5pPr>
    <a:lvl6pPr marL="0" marR="0" indent="22860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6pPr>
    <a:lvl7pPr marL="0" marR="0" indent="2743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7pPr>
    <a:lvl8pPr marL="0" marR="0" indent="3200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8pPr>
    <a:lvl9pPr marL="0" marR="0" indent="3657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3E4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0DEEF"/>
          </a:solidFill>
        </a:fill>
      </a:tcStyle>
    </a:wholeTbl>
    <a:band2H>
      <a:tcTxStyle/>
      <a:tcStyle>
        <a:tcBdr/>
        <a:fill>
          <a:solidFill>
            <a:srgbClr val="E9EFF7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E0E0E0"/>
          </a:solidFill>
        </a:fill>
      </a:tcStyle>
    </a:wholeTbl>
    <a:band2H>
      <a:tcTxStyle/>
      <a:tcStyle>
        <a:tcBdr/>
        <a:fill>
          <a:solidFill>
            <a:srgbClr val="F0F0F0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4E2CE"/>
          </a:solidFill>
        </a:fill>
      </a:tcStyle>
    </a:wholeTbl>
    <a:band2H>
      <a:tcTxStyle/>
      <a:tcStyle>
        <a:tcBdr/>
        <a:fill>
          <a:solidFill>
            <a:srgbClr val="EBF1E8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C083E6E3-FA7D-4D7B-A595-EF9225AFEA82}" styleName="Светлый стиль 1 — акцент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D27102A9-8310-4765-A935-A1911B00CA55}" styleName="Светлый стиль 1 — акцент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5FD0F851-EC5A-4D38-B0AD-8093EC10F338}" styleName="Светлый стиль 1 — акцент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68D230F3-CF80-4859-8CE7-A43EE81993B5}" styleName="Светлый стиль 1 — акцент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7E9639D4-E3E2-4D34-9284-5A2195B3D0D7}" styleName="Светлый стиль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F2DE63D5-997A-4646-A377-4702673A728D}" styleName="Светлый стиль 2 — акцент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3824" autoAdjust="0"/>
    <p:restoredTop sz="94660"/>
  </p:normalViewPr>
  <p:slideViewPr>
    <p:cSldViewPr snapToGrid="0">
      <p:cViewPr varScale="1">
        <p:scale>
          <a:sx n="72" d="100"/>
          <a:sy n="72" d="100"/>
        </p:scale>
        <p:origin x="-102" y="-76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B4A6813-A056-45DE-A027-EB6AAEDBCC8B}" type="doc">
      <dgm:prSet loTypeId="urn:microsoft.com/office/officeart/2005/8/layout/vProcess5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EBDC829C-003E-47C1-9439-89B564CA5D33}">
      <dgm:prSet phldrT="[Текст]"/>
      <dgm:spPr/>
      <dgm:t>
        <a:bodyPr/>
        <a:lstStyle/>
        <a:p>
          <a:r>
            <a:rPr lang="ru-RU" dirty="0"/>
            <a:t>Учебные предметы</a:t>
          </a:r>
        </a:p>
      </dgm:t>
    </dgm:pt>
    <dgm:pt modelId="{A93D8346-3A40-4B9C-9343-1143BB7C8CE9}" type="parTrans" cxnId="{77243EDE-BCD4-49B8-873A-9BBB87AA809C}">
      <dgm:prSet/>
      <dgm:spPr/>
      <dgm:t>
        <a:bodyPr/>
        <a:lstStyle/>
        <a:p>
          <a:endParaRPr lang="ru-RU"/>
        </a:p>
      </dgm:t>
    </dgm:pt>
    <dgm:pt modelId="{651F39DA-4D86-4024-8FCE-81F529E9D2DC}" type="sibTrans" cxnId="{77243EDE-BCD4-49B8-873A-9BBB87AA809C}">
      <dgm:prSet/>
      <dgm:spPr/>
      <dgm:t>
        <a:bodyPr/>
        <a:lstStyle/>
        <a:p>
          <a:endParaRPr lang="ru-RU"/>
        </a:p>
      </dgm:t>
    </dgm:pt>
    <dgm:pt modelId="{C074042F-3E1C-492D-8D05-40BEFF5542DC}">
      <dgm:prSet phldrT="[Текст]"/>
      <dgm:spPr/>
      <dgm:t>
        <a:bodyPr/>
        <a:lstStyle/>
        <a:p>
          <a:r>
            <a:rPr lang="ru-RU" dirty="0"/>
            <a:t>Внеурочная деятельность</a:t>
          </a:r>
        </a:p>
      </dgm:t>
    </dgm:pt>
    <dgm:pt modelId="{A0D4DB8C-720C-48A8-9683-46EC98E5385C}" type="parTrans" cxnId="{65481948-C298-4C95-A6E4-B9199F503A08}">
      <dgm:prSet/>
      <dgm:spPr/>
      <dgm:t>
        <a:bodyPr/>
        <a:lstStyle/>
        <a:p>
          <a:endParaRPr lang="ru-RU"/>
        </a:p>
      </dgm:t>
    </dgm:pt>
    <dgm:pt modelId="{20CFA208-939D-4C68-9C36-15CEEB156A2F}" type="sibTrans" cxnId="{65481948-C298-4C95-A6E4-B9199F503A08}">
      <dgm:prSet/>
      <dgm:spPr/>
      <dgm:t>
        <a:bodyPr/>
        <a:lstStyle/>
        <a:p>
          <a:endParaRPr lang="ru-RU"/>
        </a:p>
      </dgm:t>
    </dgm:pt>
    <dgm:pt modelId="{83FDEDF4-7257-4EAD-9F8B-A58A05F28DCC}" type="pres">
      <dgm:prSet presAssocID="{DB4A6813-A056-45DE-A027-EB6AAEDBCC8B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B22F34E-BC4C-4996-80CE-BEDB2BBA13B7}" type="pres">
      <dgm:prSet presAssocID="{DB4A6813-A056-45DE-A027-EB6AAEDBCC8B}" presName="dummyMaxCanvas" presStyleCnt="0">
        <dgm:presLayoutVars/>
      </dgm:prSet>
      <dgm:spPr/>
    </dgm:pt>
    <dgm:pt modelId="{4EE283AA-27AA-4759-8088-C66346344102}" type="pres">
      <dgm:prSet presAssocID="{DB4A6813-A056-45DE-A027-EB6AAEDBCC8B}" presName="TwoNodes_1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036B9BB-5F50-406A-B435-A6902B8593D6}" type="pres">
      <dgm:prSet presAssocID="{DB4A6813-A056-45DE-A027-EB6AAEDBCC8B}" presName="TwoNodes_2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7E6A50C-54A7-4A73-8861-2D8A5F61DF9E}" type="pres">
      <dgm:prSet presAssocID="{DB4A6813-A056-45DE-A027-EB6AAEDBCC8B}" presName="TwoConn_1-2" presStyleLbl="fgAccFollowNode1" presStyleIdx="0" presStyleCnt="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A6AD3A3-B9B0-40E0-BE49-8F9CB58CD6D6}" type="pres">
      <dgm:prSet presAssocID="{DB4A6813-A056-45DE-A027-EB6AAEDBCC8B}" presName="TwoNodes_1_text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30F40B3-A339-4751-8FC4-C8E35777C883}" type="pres">
      <dgm:prSet presAssocID="{DB4A6813-A056-45DE-A027-EB6AAEDBCC8B}" presName="TwoNodes_2_text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7243EDE-BCD4-49B8-873A-9BBB87AA809C}" srcId="{DB4A6813-A056-45DE-A027-EB6AAEDBCC8B}" destId="{EBDC829C-003E-47C1-9439-89B564CA5D33}" srcOrd="0" destOrd="0" parTransId="{A93D8346-3A40-4B9C-9343-1143BB7C8CE9}" sibTransId="{651F39DA-4D86-4024-8FCE-81F529E9D2DC}"/>
    <dgm:cxn modelId="{41E0D2B8-3FE6-4962-B78F-1D8B64EFF0EC}" type="presOf" srcId="{651F39DA-4D86-4024-8FCE-81F529E9D2DC}" destId="{07E6A50C-54A7-4A73-8861-2D8A5F61DF9E}" srcOrd="0" destOrd="0" presId="urn:microsoft.com/office/officeart/2005/8/layout/vProcess5"/>
    <dgm:cxn modelId="{914BB775-F5BA-48B2-A2B2-33E0AB02C55E}" type="presOf" srcId="{C074042F-3E1C-492D-8D05-40BEFF5542DC}" destId="{A036B9BB-5F50-406A-B435-A6902B8593D6}" srcOrd="0" destOrd="0" presId="urn:microsoft.com/office/officeart/2005/8/layout/vProcess5"/>
    <dgm:cxn modelId="{AAD8FEBE-C91A-4AC6-995D-C3998CAC958F}" type="presOf" srcId="{EBDC829C-003E-47C1-9439-89B564CA5D33}" destId="{1A6AD3A3-B9B0-40E0-BE49-8F9CB58CD6D6}" srcOrd="1" destOrd="0" presId="urn:microsoft.com/office/officeart/2005/8/layout/vProcess5"/>
    <dgm:cxn modelId="{9CC2698D-7EF2-4DE9-95CB-2001850D7849}" type="presOf" srcId="{DB4A6813-A056-45DE-A027-EB6AAEDBCC8B}" destId="{83FDEDF4-7257-4EAD-9F8B-A58A05F28DCC}" srcOrd="0" destOrd="0" presId="urn:microsoft.com/office/officeart/2005/8/layout/vProcess5"/>
    <dgm:cxn modelId="{7A7F9EB5-3B2F-4569-8D55-06ACF2AC3FFD}" type="presOf" srcId="{C074042F-3E1C-492D-8D05-40BEFF5542DC}" destId="{830F40B3-A339-4751-8FC4-C8E35777C883}" srcOrd="1" destOrd="0" presId="urn:microsoft.com/office/officeart/2005/8/layout/vProcess5"/>
    <dgm:cxn modelId="{9B36C2A7-C87A-42CA-BD1D-E89E9939DD53}" type="presOf" srcId="{EBDC829C-003E-47C1-9439-89B564CA5D33}" destId="{4EE283AA-27AA-4759-8088-C66346344102}" srcOrd="0" destOrd="0" presId="urn:microsoft.com/office/officeart/2005/8/layout/vProcess5"/>
    <dgm:cxn modelId="{65481948-C298-4C95-A6E4-B9199F503A08}" srcId="{DB4A6813-A056-45DE-A027-EB6AAEDBCC8B}" destId="{C074042F-3E1C-492D-8D05-40BEFF5542DC}" srcOrd="1" destOrd="0" parTransId="{A0D4DB8C-720C-48A8-9683-46EC98E5385C}" sibTransId="{20CFA208-939D-4C68-9C36-15CEEB156A2F}"/>
    <dgm:cxn modelId="{8B82A863-F87F-4D63-A8B6-68086E0E0798}" type="presParOf" srcId="{83FDEDF4-7257-4EAD-9F8B-A58A05F28DCC}" destId="{CB22F34E-BC4C-4996-80CE-BEDB2BBA13B7}" srcOrd="0" destOrd="0" presId="urn:microsoft.com/office/officeart/2005/8/layout/vProcess5"/>
    <dgm:cxn modelId="{F9FEF19E-1065-4008-AF73-E7F4D961CFFD}" type="presParOf" srcId="{83FDEDF4-7257-4EAD-9F8B-A58A05F28DCC}" destId="{4EE283AA-27AA-4759-8088-C66346344102}" srcOrd="1" destOrd="0" presId="urn:microsoft.com/office/officeart/2005/8/layout/vProcess5"/>
    <dgm:cxn modelId="{CAE92426-1D34-4BA5-89B8-34706D99D707}" type="presParOf" srcId="{83FDEDF4-7257-4EAD-9F8B-A58A05F28DCC}" destId="{A036B9BB-5F50-406A-B435-A6902B8593D6}" srcOrd="2" destOrd="0" presId="urn:microsoft.com/office/officeart/2005/8/layout/vProcess5"/>
    <dgm:cxn modelId="{C46D31DA-928C-403F-8AF0-209F7D96D142}" type="presParOf" srcId="{83FDEDF4-7257-4EAD-9F8B-A58A05F28DCC}" destId="{07E6A50C-54A7-4A73-8861-2D8A5F61DF9E}" srcOrd="3" destOrd="0" presId="urn:microsoft.com/office/officeart/2005/8/layout/vProcess5"/>
    <dgm:cxn modelId="{1F817D9E-C3F8-4C40-8349-B8C4C201FE5A}" type="presParOf" srcId="{83FDEDF4-7257-4EAD-9F8B-A58A05F28DCC}" destId="{1A6AD3A3-B9B0-40E0-BE49-8F9CB58CD6D6}" srcOrd="4" destOrd="0" presId="urn:microsoft.com/office/officeart/2005/8/layout/vProcess5"/>
    <dgm:cxn modelId="{FFE4E0E5-A504-465A-BE65-97D93AA25B14}" type="presParOf" srcId="{83FDEDF4-7257-4EAD-9F8B-A58A05F28DCC}" destId="{830F40B3-A339-4751-8FC4-C8E35777C883}" srcOrd="5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0B1122D-F878-40C3-8CF0-C09DDF5FB97D}" type="doc">
      <dgm:prSet loTypeId="urn:microsoft.com/office/officeart/2005/8/layout/chevron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90422D03-DDEE-4431-B05C-D56F30270BEE}">
      <dgm:prSet phldrT="[Текст]"/>
      <dgm:spPr/>
      <dgm:t>
        <a:bodyPr/>
        <a:lstStyle/>
        <a:p>
          <a:r>
            <a:rPr lang="ru-RU" dirty="0"/>
            <a:t>Федеральный оператор</a:t>
          </a:r>
        </a:p>
      </dgm:t>
    </dgm:pt>
    <dgm:pt modelId="{76FC3025-47A4-4CCA-9B5F-3F840F5B2D09}" type="parTrans" cxnId="{EC3F9FE9-F726-4188-9354-EB1045A60EB8}">
      <dgm:prSet/>
      <dgm:spPr/>
      <dgm:t>
        <a:bodyPr/>
        <a:lstStyle/>
        <a:p>
          <a:endParaRPr lang="ru-RU"/>
        </a:p>
      </dgm:t>
    </dgm:pt>
    <dgm:pt modelId="{F16BED30-E7D7-4A63-912F-CBAE507F503B}" type="sibTrans" cxnId="{EC3F9FE9-F726-4188-9354-EB1045A60EB8}">
      <dgm:prSet/>
      <dgm:spPr/>
      <dgm:t>
        <a:bodyPr/>
        <a:lstStyle/>
        <a:p>
          <a:endParaRPr lang="ru-RU"/>
        </a:p>
      </dgm:t>
    </dgm:pt>
    <dgm:pt modelId="{FDC51E50-3553-4162-9C43-393A34C6292A}">
      <dgm:prSet phldrT="[Текст]"/>
      <dgm:spPr/>
      <dgm:t>
        <a:bodyPr/>
        <a:lstStyle/>
        <a:p>
          <a:r>
            <a:rPr lang="ru-RU" dirty="0"/>
            <a:t>Организационно-техническое и информационное сопровождение;</a:t>
          </a:r>
        </a:p>
      </dgm:t>
    </dgm:pt>
    <dgm:pt modelId="{F8E1B6E9-D1EF-4FE8-AE3A-7FD972BA0A96}" type="parTrans" cxnId="{78C63B4C-CC81-4809-B7F2-9E9E4678551B}">
      <dgm:prSet/>
      <dgm:spPr/>
      <dgm:t>
        <a:bodyPr/>
        <a:lstStyle/>
        <a:p>
          <a:endParaRPr lang="ru-RU"/>
        </a:p>
      </dgm:t>
    </dgm:pt>
    <dgm:pt modelId="{928230C8-8DE7-42F1-A81B-66783274E2D7}" type="sibTrans" cxnId="{78C63B4C-CC81-4809-B7F2-9E9E4678551B}">
      <dgm:prSet/>
      <dgm:spPr/>
      <dgm:t>
        <a:bodyPr/>
        <a:lstStyle/>
        <a:p>
          <a:endParaRPr lang="ru-RU"/>
        </a:p>
      </dgm:t>
    </dgm:pt>
    <dgm:pt modelId="{A6314F1A-AB07-4E93-8170-299563729ECE}">
      <dgm:prSet phldrT="[Текст]"/>
      <dgm:spPr/>
      <dgm:t>
        <a:bodyPr/>
        <a:lstStyle/>
        <a:p>
          <a:r>
            <a:rPr lang="ru-RU" dirty="0"/>
            <a:t>Региональный координатор</a:t>
          </a:r>
        </a:p>
      </dgm:t>
    </dgm:pt>
    <dgm:pt modelId="{4DCE0CAC-72DF-4B9A-BA71-59372A9020E1}" type="parTrans" cxnId="{5F91C5C8-4C42-43B9-9344-8C7ADC9E8710}">
      <dgm:prSet/>
      <dgm:spPr/>
      <dgm:t>
        <a:bodyPr/>
        <a:lstStyle/>
        <a:p>
          <a:endParaRPr lang="ru-RU"/>
        </a:p>
      </dgm:t>
    </dgm:pt>
    <dgm:pt modelId="{494062F3-9AAB-483A-84FD-C690E9A362B0}" type="sibTrans" cxnId="{5F91C5C8-4C42-43B9-9344-8C7ADC9E8710}">
      <dgm:prSet/>
      <dgm:spPr/>
      <dgm:t>
        <a:bodyPr/>
        <a:lstStyle/>
        <a:p>
          <a:endParaRPr lang="ru-RU"/>
        </a:p>
      </dgm:t>
    </dgm:pt>
    <dgm:pt modelId="{F06FFD2C-F60B-494D-8ECC-2D3D286A46C2}">
      <dgm:prSet phldrT="[Текст]" custT="1"/>
      <dgm:spPr/>
      <dgm:t>
        <a:bodyPr/>
        <a:lstStyle/>
        <a:p>
          <a:r>
            <a:rPr lang="ru-RU" sz="1200" dirty="0"/>
            <a:t>Инфраструктурные листы и организация закупок; </a:t>
          </a:r>
        </a:p>
      </dgm:t>
    </dgm:pt>
    <dgm:pt modelId="{0A946C89-4F77-432C-B6AE-04F9494AC58A}" type="parTrans" cxnId="{293BA1B6-FB08-4E4C-AA81-9940A9E1B618}">
      <dgm:prSet/>
      <dgm:spPr/>
      <dgm:t>
        <a:bodyPr/>
        <a:lstStyle/>
        <a:p>
          <a:endParaRPr lang="ru-RU"/>
        </a:p>
      </dgm:t>
    </dgm:pt>
    <dgm:pt modelId="{5DC9991F-6F99-46BA-ACEE-385047C3EF8B}" type="sibTrans" cxnId="{293BA1B6-FB08-4E4C-AA81-9940A9E1B618}">
      <dgm:prSet/>
      <dgm:spPr/>
      <dgm:t>
        <a:bodyPr/>
        <a:lstStyle/>
        <a:p>
          <a:endParaRPr lang="ru-RU"/>
        </a:p>
      </dgm:t>
    </dgm:pt>
    <dgm:pt modelId="{9D7E3505-D723-49DF-A54A-6D7FDC5CE2BB}">
      <dgm:prSet phldrT="[Текст]" custT="1"/>
      <dgm:spPr/>
      <dgm:t>
        <a:bodyPr/>
        <a:lstStyle/>
        <a:p>
          <a:r>
            <a:rPr lang="ru-RU" sz="1200" dirty="0"/>
            <a:t>Соблюдение условий соответствия образовательных организаций требованиям;</a:t>
          </a:r>
        </a:p>
      </dgm:t>
    </dgm:pt>
    <dgm:pt modelId="{D350EF45-817D-4543-AECD-52F5F20FDCED}" type="parTrans" cxnId="{6F054301-E3FA-432E-82A0-B599036FB41A}">
      <dgm:prSet/>
      <dgm:spPr/>
      <dgm:t>
        <a:bodyPr/>
        <a:lstStyle/>
        <a:p>
          <a:endParaRPr lang="ru-RU"/>
        </a:p>
      </dgm:t>
    </dgm:pt>
    <dgm:pt modelId="{A0F78945-D8FF-4275-8709-41BF7BAEF89E}" type="sibTrans" cxnId="{6F054301-E3FA-432E-82A0-B599036FB41A}">
      <dgm:prSet/>
      <dgm:spPr/>
      <dgm:t>
        <a:bodyPr/>
        <a:lstStyle/>
        <a:p>
          <a:endParaRPr lang="ru-RU"/>
        </a:p>
      </dgm:t>
    </dgm:pt>
    <dgm:pt modelId="{D2D89BB2-E779-43B2-9E5F-4969AA2A5CF6}">
      <dgm:prSet phldrT="[Текст]"/>
      <dgm:spPr/>
      <dgm:t>
        <a:bodyPr/>
        <a:lstStyle/>
        <a:p>
          <a:r>
            <a:rPr lang="ru-RU" dirty="0"/>
            <a:t>Школьный </a:t>
          </a:r>
          <a:r>
            <a:rPr lang="ru-RU" dirty="0" err="1"/>
            <a:t>Кванториум</a:t>
          </a:r>
          <a:endParaRPr lang="ru-RU" dirty="0"/>
        </a:p>
      </dgm:t>
    </dgm:pt>
    <dgm:pt modelId="{81A3B213-5979-4922-B048-EACF0AACE9BA}" type="parTrans" cxnId="{740EF553-5454-4AF4-B480-71007AED85D4}">
      <dgm:prSet/>
      <dgm:spPr/>
      <dgm:t>
        <a:bodyPr/>
        <a:lstStyle/>
        <a:p>
          <a:endParaRPr lang="ru-RU"/>
        </a:p>
      </dgm:t>
    </dgm:pt>
    <dgm:pt modelId="{F16C576B-6D60-4F83-A9C5-8FA32FC8A9B6}" type="sibTrans" cxnId="{740EF553-5454-4AF4-B480-71007AED85D4}">
      <dgm:prSet/>
      <dgm:spPr/>
      <dgm:t>
        <a:bodyPr/>
        <a:lstStyle/>
        <a:p>
          <a:endParaRPr lang="ru-RU"/>
        </a:p>
      </dgm:t>
    </dgm:pt>
    <dgm:pt modelId="{AA2C1500-D769-4F83-A5EB-8A7CF2ACDBCB}">
      <dgm:prSet phldrT="[Текст]"/>
      <dgm:spPr/>
      <dgm:t>
        <a:bodyPr/>
        <a:lstStyle/>
        <a:p>
          <a:r>
            <a:rPr lang="ru-RU" dirty="0"/>
            <a:t>Организация образовательной деятельности с использованием нового оборудования;</a:t>
          </a:r>
        </a:p>
      </dgm:t>
    </dgm:pt>
    <dgm:pt modelId="{FCD26739-559C-4D35-8AA0-F58D2A6B7723}" type="parTrans" cxnId="{4818886C-D5C5-4F69-AD90-03516064C860}">
      <dgm:prSet/>
      <dgm:spPr/>
      <dgm:t>
        <a:bodyPr/>
        <a:lstStyle/>
        <a:p>
          <a:endParaRPr lang="ru-RU"/>
        </a:p>
      </dgm:t>
    </dgm:pt>
    <dgm:pt modelId="{5642CF8C-45D1-4DF5-B16E-BD7E1C500D08}" type="sibTrans" cxnId="{4818886C-D5C5-4F69-AD90-03516064C860}">
      <dgm:prSet/>
      <dgm:spPr/>
      <dgm:t>
        <a:bodyPr/>
        <a:lstStyle/>
        <a:p>
          <a:endParaRPr lang="ru-RU"/>
        </a:p>
      </dgm:t>
    </dgm:pt>
    <dgm:pt modelId="{3925CF5E-488F-46D8-B536-E4AF51942D6D}">
      <dgm:prSet phldrT="[Текст]"/>
      <dgm:spPr/>
      <dgm:t>
        <a:bodyPr/>
        <a:lstStyle/>
        <a:p>
          <a:r>
            <a:rPr lang="ru-RU" dirty="0"/>
            <a:t>Взаимодействие с </a:t>
          </a:r>
          <a:r>
            <a:rPr lang="ru-RU" dirty="0" err="1"/>
            <a:t>Кванториумами</a:t>
          </a:r>
          <a:r>
            <a:rPr lang="ru-RU" dirty="0"/>
            <a:t>, ИТ-кубами, иными центрами.</a:t>
          </a:r>
        </a:p>
      </dgm:t>
    </dgm:pt>
    <dgm:pt modelId="{1724D785-425D-48B3-9982-96C7D7AB4990}" type="parTrans" cxnId="{9812ABC9-905D-42AF-A86B-7AC5CE7B100B}">
      <dgm:prSet/>
      <dgm:spPr/>
      <dgm:t>
        <a:bodyPr/>
        <a:lstStyle/>
        <a:p>
          <a:endParaRPr lang="ru-RU"/>
        </a:p>
      </dgm:t>
    </dgm:pt>
    <dgm:pt modelId="{BA61AB6C-D115-4E53-96A9-7D610FA7920E}" type="sibTrans" cxnId="{9812ABC9-905D-42AF-A86B-7AC5CE7B100B}">
      <dgm:prSet/>
      <dgm:spPr/>
      <dgm:t>
        <a:bodyPr/>
        <a:lstStyle/>
        <a:p>
          <a:endParaRPr lang="ru-RU"/>
        </a:p>
      </dgm:t>
    </dgm:pt>
    <dgm:pt modelId="{972FAD1B-713F-4BA9-8CD2-6C29DB4CD3E1}">
      <dgm:prSet phldrT="[Текст]"/>
      <dgm:spPr/>
      <dgm:t>
        <a:bodyPr/>
        <a:lstStyle/>
        <a:p>
          <a:endParaRPr lang="ru-RU" sz="1100" dirty="0"/>
        </a:p>
      </dgm:t>
    </dgm:pt>
    <dgm:pt modelId="{495F197B-C232-44B2-95EA-975617228B3A}" type="parTrans" cxnId="{8E5CED46-C9F5-410F-9FA5-7631E8F94EAA}">
      <dgm:prSet/>
      <dgm:spPr/>
      <dgm:t>
        <a:bodyPr/>
        <a:lstStyle/>
        <a:p>
          <a:endParaRPr lang="ru-RU"/>
        </a:p>
      </dgm:t>
    </dgm:pt>
    <dgm:pt modelId="{78AC3B8E-C507-41E5-A591-28311A779169}" type="sibTrans" cxnId="{8E5CED46-C9F5-410F-9FA5-7631E8F94EAA}">
      <dgm:prSet/>
      <dgm:spPr/>
      <dgm:t>
        <a:bodyPr/>
        <a:lstStyle/>
        <a:p>
          <a:endParaRPr lang="ru-RU"/>
        </a:p>
      </dgm:t>
    </dgm:pt>
    <dgm:pt modelId="{24EE8B8D-BD71-43EA-9FEC-782F30A184CB}">
      <dgm:prSet phldrT="[Текст]"/>
      <dgm:spPr/>
      <dgm:t>
        <a:bodyPr/>
        <a:lstStyle/>
        <a:p>
          <a:r>
            <a:rPr lang="ru-RU" dirty="0"/>
            <a:t>Методическая поддержка и мониторинг.</a:t>
          </a:r>
        </a:p>
      </dgm:t>
    </dgm:pt>
    <dgm:pt modelId="{911160BD-79A4-459A-9A78-ADBDDAF35E80}" type="parTrans" cxnId="{457879B6-371C-4E75-8CC5-D20420CB2217}">
      <dgm:prSet/>
      <dgm:spPr/>
      <dgm:t>
        <a:bodyPr/>
        <a:lstStyle/>
        <a:p>
          <a:endParaRPr lang="ru-RU"/>
        </a:p>
      </dgm:t>
    </dgm:pt>
    <dgm:pt modelId="{772391B6-20D0-4274-BEB1-FD09C9359703}" type="sibTrans" cxnId="{457879B6-371C-4E75-8CC5-D20420CB2217}">
      <dgm:prSet/>
      <dgm:spPr/>
      <dgm:t>
        <a:bodyPr/>
        <a:lstStyle/>
        <a:p>
          <a:endParaRPr lang="ru-RU"/>
        </a:p>
      </dgm:t>
    </dgm:pt>
    <dgm:pt modelId="{69C395B9-92CF-4E11-8B26-1F2B57785935}">
      <dgm:prSet phldrT="[Текст]" custT="1"/>
      <dgm:spPr/>
      <dgm:t>
        <a:bodyPr/>
        <a:lstStyle/>
        <a:p>
          <a:r>
            <a:rPr lang="ru-RU" sz="1200" dirty="0"/>
            <a:t>Организация повышения квалификации педагогов;</a:t>
          </a:r>
        </a:p>
      </dgm:t>
    </dgm:pt>
    <dgm:pt modelId="{F021F9DF-2184-406D-9839-192E2BA4B8B7}" type="parTrans" cxnId="{0ECFF977-41BC-4893-AF82-7B075FCEEB9F}">
      <dgm:prSet/>
      <dgm:spPr/>
      <dgm:t>
        <a:bodyPr/>
        <a:lstStyle/>
        <a:p>
          <a:endParaRPr lang="ru-RU"/>
        </a:p>
      </dgm:t>
    </dgm:pt>
    <dgm:pt modelId="{5A46FB90-1F32-4B8C-8A77-B2F6C9FC3488}" type="sibTrans" cxnId="{0ECFF977-41BC-4893-AF82-7B075FCEEB9F}">
      <dgm:prSet/>
      <dgm:spPr/>
      <dgm:t>
        <a:bodyPr/>
        <a:lstStyle/>
        <a:p>
          <a:endParaRPr lang="ru-RU"/>
        </a:p>
      </dgm:t>
    </dgm:pt>
    <dgm:pt modelId="{D2516566-8F59-45EA-95D3-2A31DB4FDCE8}">
      <dgm:prSet phldrT="[Текст]" custT="1"/>
      <dgm:spPr/>
      <dgm:t>
        <a:bodyPr/>
        <a:lstStyle/>
        <a:p>
          <a:r>
            <a:rPr lang="ru-RU" sz="1200" dirty="0"/>
            <a:t>Обеспечения взаимодействия центров «Точка роста» и иной инфраструктуры национального проекта «Образование»</a:t>
          </a:r>
        </a:p>
      </dgm:t>
    </dgm:pt>
    <dgm:pt modelId="{C107CBA6-B65A-44C1-8BBC-E1BDE63BB4E5}" type="parTrans" cxnId="{167FEC86-64A4-443F-91AB-A3FCEAA58D0E}">
      <dgm:prSet/>
      <dgm:spPr/>
      <dgm:t>
        <a:bodyPr/>
        <a:lstStyle/>
        <a:p>
          <a:endParaRPr lang="ru-RU"/>
        </a:p>
      </dgm:t>
    </dgm:pt>
    <dgm:pt modelId="{17B06D9E-F67A-4CF4-B117-8048BC032E20}" type="sibTrans" cxnId="{167FEC86-64A4-443F-91AB-A3FCEAA58D0E}">
      <dgm:prSet/>
      <dgm:spPr/>
      <dgm:t>
        <a:bodyPr/>
        <a:lstStyle/>
        <a:p>
          <a:endParaRPr lang="ru-RU"/>
        </a:p>
      </dgm:t>
    </dgm:pt>
    <dgm:pt modelId="{99203594-1B91-4347-B3DC-BA72EA2A73B4}">
      <dgm:prSet phldrT="[Текст]"/>
      <dgm:spPr/>
      <dgm:t>
        <a:bodyPr/>
        <a:lstStyle/>
        <a:p>
          <a:r>
            <a:rPr lang="ru-RU" dirty="0"/>
            <a:t>Достижение показателей эффективности и качества образования;</a:t>
          </a:r>
        </a:p>
      </dgm:t>
    </dgm:pt>
    <dgm:pt modelId="{C5F85F58-80D7-44B8-9A95-5A3000A3822B}" type="parTrans" cxnId="{24BF4DA4-4FE2-4858-9656-8696D34D71C6}">
      <dgm:prSet/>
      <dgm:spPr/>
      <dgm:t>
        <a:bodyPr/>
        <a:lstStyle/>
        <a:p>
          <a:endParaRPr lang="ru-RU"/>
        </a:p>
      </dgm:t>
    </dgm:pt>
    <dgm:pt modelId="{B24F0C05-C25A-48EB-8B23-7361060D8E95}" type="sibTrans" cxnId="{24BF4DA4-4FE2-4858-9656-8696D34D71C6}">
      <dgm:prSet/>
      <dgm:spPr/>
      <dgm:t>
        <a:bodyPr/>
        <a:lstStyle/>
        <a:p>
          <a:endParaRPr lang="ru-RU"/>
        </a:p>
      </dgm:t>
    </dgm:pt>
    <dgm:pt modelId="{C7F7A1A5-5F25-4B53-96C0-6C9201CB169A}" type="pres">
      <dgm:prSet presAssocID="{40B1122D-F878-40C3-8CF0-C09DDF5FB97D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1685D1E-5096-4ADE-B178-3A3A85908FA5}" type="pres">
      <dgm:prSet presAssocID="{90422D03-DDEE-4431-B05C-D56F30270BEE}" presName="composite" presStyleCnt="0"/>
      <dgm:spPr/>
    </dgm:pt>
    <dgm:pt modelId="{0657789E-F4FF-4BED-8F92-62111FEA8596}" type="pres">
      <dgm:prSet presAssocID="{90422D03-DDEE-4431-B05C-D56F30270BEE}" presName="parentText" presStyleLbl="align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6262831-D40B-4F4B-9EF4-1924B1D8A240}" type="pres">
      <dgm:prSet presAssocID="{90422D03-DDEE-4431-B05C-D56F30270BEE}" presName="descendantText" presStyleLbl="alignAcc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5918891-7A8E-4A18-B3BE-14564DB96D55}" type="pres">
      <dgm:prSet presAssocID="{F16BED30-E7D7-4A63-912F-CBAE507F503B}" presName="sp" presStyleCnt="0"/>
      <dgm:spPr/>
    </dgm:pt>
    <dgm:pt modelId="{41621753-A52E-43D6-9C78-E929222E6C09}" type="pres">
      <dgm:prSet presAssocID="{A6314F1A-AB07-4E93-8170-299563729ECE}" presName="composite" presStyleCnt="0"/>
      <dgm:spPr/>
    </dgm:pt>
    <dgm:pt modelId="{D1FBC634-4A25-4704-BBE5-96EAA3D814EA}" type="pres">
      <dgm:prSet presAssocID="{A6314F1A-AB07-4E93-8170-299563729ECE}" presName="parentText" presStyleLbl="align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BDAE85A-04F5-4C7B-9B9C-039F2A317BC4}" type="pres">
      <dgm:prSet presAssocID="{A6314F1A-AB07-4E93-8170-299563729ECE}" presName="descendantText" presStyleLbl="alignAcc1" presStyleIdx="1" presStyleCnt="3" custScaleY="11958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61CACB0-D44B-42D4-9002-5A8F1C1D1D8F}" type="pres">
      <dgm:prSet presAssocID="{494062F3-9AAB-483A-84FD-C690E9A362B0}" presName="sp" presStyleCnt="0"/>
      <dgm:spPr/>
    </dgm:pt>
    <dgm:pt modelId="{7CB37D04-9E8E-4DBE-9A0A-2902A25DFCDF}" type="pres">
      <dgm:prSet presAssocID="{D2D89BB2-E779-43B2-9E5F-4969AA2A5CF6}" presName="composite" presStyleCnt="0"/>
      <dgm:spPr/>
    </dgm:pt>
    <dgm:pt modelId="{7FBEDD0F-5942-40B7-B394-33ECE0EF8318}" type="pres">
      <dgm:prSet presAssocID="{D2D89BB2-E779-43B2-9E5F-4969AA2A5CF6}" presName="parentText" presStyleLbl="align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319BB6F-7126-4016-9354-E7AE39E40A64}" type="pres">
      <dgm:prSet presAssocID="{D2D89BB2-E779-43B2-9E5F-4969AA2A5CF6}" presName="descendantText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818886C-D5C5-4F69-AD90-03516064C860}" srcId="{D2D89BB2-E779-43B2-9E5F-4969AA2A5CF6}" destId="{AA2C1500-D769-4F83-A5EB-8A7CF2ACDBCB}" srcOrd="0" destOrd="0" parTransId="{FCD26739-559C-4D35-8AA0-F58D2A6B7723}" sibTransId="{5642CF8C-45D1-4DF5-B16E-BD7E1C500D08}"/>
    <dgm:cxn modelId="{40EECE69-FF6E-4459-8546-48F1C53819BD}" type="presOf" srcId="{D2516566-8F59-45EA-95D3-2A31DB4FDCE8}" destId="{7BDAE85A-04F5-4C7B-9B9C-039F2A317BC4}" srcOrd="0" destOrd="3" presId="urn:microsoft.com/office/officeart/2005/8/layout/chevron2"/>
    <dgm:cxn modelId="{3D874025-1D68-4B02-9F56-53C34C48FBA6}" type="presOf" srcId="{69C395B9-92CF-4E11-8B26-1F2B57785935}" destId="{7BDAE85A-04F5-4C7B-9B9C-039F2A317BC4}" srcOrd="0" destOrd="2" presId="urn:microsoft.com/office/officeart/2005/8/layout/chevron2"/>
    <dgm:cxn modelId="{9812ABC9-905D-42AF-A86B-7AC5CE7B100B}" srcId="{D2D89BB2-E779-43B2-9E5F-4969AA2A5CF6}" destId="{3925CF5E-488F-46D8-B536-E4AF51942D6D}" srcOrd="2" destOrd="0" parTransId="{1724D785-425D-48B3-9982-96C7D7AB4990}" sibTransId="{BA61AB6C-D115-4E53-96A9-7D610FA7920E}"/>
    <dgm:cxn modelId="{78C63B4C-CC81-4809-B7F2-9E9E4678551B}" srcId="{90422D03-DDEE-4431-B05C-D56F30270BEE}" destId="{FDC51E50-3553-4162-9C43-393A34C6292A}" srcOrd="0" destOrd="0" parTransId="{F8E1B6E9-D1EF-4FE8-AE3A-7FD972BA0A96}" sibTransId="{928230C8-8DE7-42F1-A81B-66783274E2D7}"/>
    <dgm:cxn modelId="{16902E55-2C8A-48A8-A789-42B845BD4C95}" type="presOf" srcId="{972FAD1B-713F-4BA9-8CD2-6C29DB4CD3E1}" destId="{7BDAE85A-04F5-4C7B-9B9C-039F2A317BC4}" srcOrd="0" destOrd="4" presId="urn:microsoft.com/office/officeart/2005/8/layout/chevron2"/>
    <dgm:cxn modelId="{59497592-61F4-4F7B-AD75-4257A4C0257D}" type="presOf" srcId="{AA2C1500-D769-4F83-A5EB-8A7CF2ACDBCB}" destId="{7319BB6F-7126-4016-9354-E7AE39E40A64}" srcOrd="0" destOrd="0" presId="urn:microsoft.com/office/officeart/2005/8/layout/chevron2"/>
    <dgm:cxn modelId="{36792116-5B7E-45B8-8C69-336638F2BA1B}" type="presOf" srcId="{9D7E3505-D723-49DF-A54A-6D7FDC5CE2BB}" destId="{7BDAE85A-04F5-4C7B-9B9C-039F2A317BC4}" srcOrd="0" destOrd="1" presId="urn:microsoft.com/office/officeart/2005/8/layout/chevron2"/>
    <dgm:cxn modelId="{740EF553-5454-4AF4-B480-71007AED85D4}" srcId="{40B1122D-F878-40C3-8CF0-C09DDF5FB97D}" destId="{D2D89BB2-E779-43B2-9E5F-4969AA2A5CF6}" srcOrd="2" destOrd="0" parTransId="{81A3B213-5979-4922-B048-EACF0AACE9BA}" sibTransId="{F16C576B-6D60-4F83-A9C5-8FA32FC8A9B6}"/>
    <dgm:cxn modelId="{5F91C5C8-4C42-43B9-9344-8C7ADC9E8710}" srcId="{40B1122D-F878-40C3-8CF0-C09DDF5FB97D}" destId="{A6314F1A-AB07-4E93-8170-299563729ECE}" srcOrd="1" destOrd="0" parTransId="{4DCE0CAC-72DF-4B9A-BA71-59372A9020E1}" sibTransId="{494062F3-9AAB-483A-84FD-C690E9A362B0}"/>
    <dgm:cxn modelId="{24BF4DA4-4FE2-4858-9656-8696D34D71C6}" srcId="{D2D89BB2-E779-43B2-9E5F-4969AA2A5CF6}" destId="{99203594-1B91-4347-B3DC-BA72EA2A73B4}" srcOrd="1" destOrd="0" parTransId="{C5F85F58-80D7-44B8-9A95-5A3000A3822B}" sibTransId="{B24F0C05-C25A-48EB-8B23-7361060D8E95}"/>
    <dgm:cxn modelId="{F4D83D95-ABD5-44FB-924D-8673FDE024D4}" type="presOf" srcId="{A6314F1A-AB07-4E93-8170-299563729ECE}" destId="{D1FBC634-4A25-4704-BBE5-96EAA3D814EA}" srcOrd="0" destOrd="0" presId="urn:microsoft.com/office/officeart/2005/8/layout/chevron2"/>
    <dgm:cxn modelId="{31CBAD49-FCDB-44CB-903B-523CF0C1AD34}" type="presOf" srcId="{24EE8B8D-BD71-43EA-9FEC-782F30A184CB}" destId="{76262831-D40B-4F4B-9EF4-1924B1D8A240}" srcOrd="0" destOrd="1" presId="urn:microsoft.com/office/officeart/2005/8/layout/chevron2"/>
    <dgm:cxn modelId="{A10BFF0F-1462-4342-A0AB-91241C03E5D6}" type="presOf" srcId="{3925CF5E-488F-46D8-B536-E4AF51942D6D}" destId="{7319BB6F-7126-4016-9354-E7AE39E40A64}" srcOrd="0" destOrd="2" presId="urn:microsoft.com/office/officeart/2005/8/layout/chevron2"/>
    <dgm:cxn modelId="{293BA1B6-FB08-4E4C-AA81-9940A9E1B618}" srcId="{A6314F1A-AB07-4E93-8170-299563729ECE}" destId="{F06FFD2C-F60B-494D-8ECC-2D3D286A46C2}" srcOrd="0" destOrd="0" parTransId="{0A946C89-4F77-432C-B6AE-04F9494AC58A}" sibTransId="{5DC9991F-6F99-46BA-ACEE-385047C3EF8B}"/>
    <dgm:cxn modelId="{6F054301-E3FA-432E-82A0-B599036FB41A}" srcId="{A6314F1A-AB07-4E93-8170-299563729ECE}" destId="{9D7E3505-D723-49DF-A54A-6D7FDC5CE2BB}" srcOrd="1" destOrd="0" parTransId="{D350EF45-817D-4543-AECD-52F5F20FDCED}" sibTransId="{A0F78945-D8FF-4275-8709-41BF7BAEF89E}"/>
    <dgm:cxn modelId="{8E5CED46-C9F5-410F-9FA5-7631E8F94EAA}" srcId="{A6314F1A-AB07-4E93-8170-299563729ECE}" destId="{972FAD1B-713F-4BA9-8CD2-6C29DB4CD3E1}" srcOrd="4" destOrd="0" parTransId="{495F197B-C232-44B2-95EA-975617228B3A}" sibTransId="{78AC3B8E-C507-41E5-A591-28311A779169}"/>
    <dgm:cxn modelId="{6CE30D8F-0E41-4475-8252-C2974A19D10A}" type="presOf" srcId="{40B1122D-F878-40C3-8CF0-C09DDF5FB97D}" destId="{C7F7A1A5-5F25-4B53-96C0-6C9201CB169A}" srcOrd="0" destOrd="0" presId="urn:microsoft.com/office/officeart/2005/8/layout/chevron2"/>
    <dgm:cxn modelId="{82C383FF-9AC8-4299-A429-7954538DE39E}" type="presOf" srcId="{D2D89BB2-E779-43B2-9E5F-4969AA2A5CF6}" destId="{7FBEDD0F-5942-40B7-B394-33ECE0EF8318}" srcOrd="0" destOrd="0" presId="urn:microsoft.com/office/officeart/2005/8/layout/chevron2"/>
    <dgm:cxn modelId="{3AA0F689-861B-4ACD-B115-3CFB454EE5D5}" type="presOf" srcId="{99203594-1B91-4347-B3DC-BA72EA2A73B4}" destId="{7319BB6F-7126-4016-9354-E7AE39E40A64}" srcOrd="0" destOrd="1" presId="urn:microsoft.com/office/officeart/2005/8/layout/chevron2"/>
    <dgm:cxn modelId="{0ECFF977-41BC-4893-AF82-7B075FCEEB9F}" srcId="{A6314F1A-AB07-4E93-8170-299563729ECE}" destId="{69C395B9-92CF-4E11-8B26-1F2B57785935}" srcOrd="2" destOrd="0" parTransId="{F021F9DF-2184-406D-9839-192E2BA4B8B7}" sibTransId="{5A46FB90-1F32-4B8C-8A77-B2F6C9FC3488}"/>
    <dgm:cxn modelId="{167FEC86-64A4-443F-91AB-A3FCEAA58D0E}" srcId="{A6314F1A-AB07-4E93-8170-299563729ECE}" destId="{D2516566-8F59-45EA-95D3-2A31DB4FDCE8}" srcOrd="3" destOrd="0" parTransId="{C107CBA6-B65A-44C1-8BBC-E1BDE63BB4E5}" sibTransId="{17B06D9E-F67A-4CF4-B117-8048BC032E20}"/>
    <dgm:cxn modelId="{067A95C4-795F-4270-9E5E-B4FF415CFB74}" type="presOf" srcId="{F06FFD2C-F60B-494D-8ECC-2D3D286A46C2}" destId="{7BDAE85A-04F5-4C7B-9B9C-039F2A317BC4}" srcOrd="0" destOrd="0" presId="urn:microsoft.com/office/officeart/2005/8/layout/chevron2"/>
    <dgm:cxn modelId="{457879B6-371C-4E75-8CC5-D20420CB2217}" srcId="{90422D03-DDEE-4431-B05C-D56F30270BEE}" destId="{24EE8B8D-BD71-43EA-9FEC-782F30A184CB}" srcOrd="1" destOrd="0" parTransId="{911160BD-79A4-459A-9A78-ADBDDAF35E80}" sibTransId="{772391B6-20D0-4274-BEB1-FD09C9359703}"/>
    <dgm:cxn modelId="{48D6C26B-0D9C-4286-91C5-401C2BA85612}" type="presOf" srcId="{90422D03-DDEE-4431-B05C-D56F30270BEE}" destId="{0657789E-F4FF-4BED-8F92-62111FEA8596}" srcOrd="0" destOrd="0" presId="urn:microsoft.com/office/officeart/2005/8/layout/chevron2"/>
    <dgm:cxn modelId="{EC3F9FE9-F726-4188-9354-EB1045A60EB8}" srcId="{40B1122D-F878-40C3-8CF0-C09DDF5FB97D}" destId="{90422D03-DDEE-4431-B05C-D56F30270BEE}" srcOrd="0" destOrd="0" parTransId="{76FC3025-47A4-4CCA-9B5F-3F840F5B2D09}" sibTransId="{F16BED30-E7D7-4A63-912F-CBAE507F503B}"/>
    <dgm:cxn modelId="{E8061441-44A4-43B0-A343-04AAF9A0E33A}" type="presOf" srcId="{FDC51E50-3553-4162-9C43-393A34C6292A}" destId="{76262831-D40B-4F4B-9EF4-1924B1D8A240}" srcOrd="0" destOrd="0" presId="urn:microsoft.com/office/officeart/2005/8/layout/chevron2"/>
    <dgm:cxn modelId="{81823B19-8F50-466B-83A4-E71199610979}" type="presParOf" srcId="{C7F7A1A5-5F25-4B53-96C0-6C9201CB169A}" destId="{91685D1E-5096-4ADE-B178-3A3A85908FA5}" srcOrd="0" destOrd="0" presId="urn:microsoft.com/office/officeart/2005/8/layout/chevron2"/>
    <dgm:cxn modelId="{64C5ED9C-F1DC-4881-845D-F8C30EB38920}" type="presParOf" srcId="{91685D1E-5096-4ADE-B178-3A3A85908FA5}" destId="{0657789E-F4FF-4BED-8F92-62111FEA8596}" srcOrd="0" destOrd="0" presId="urn:microsoft.com/office/officeart/2005/8/layout/chevron2"/>
    <dgm:cxn modelId="{20862AA0-AE61-4999-97B4-35BF6F0354C8}" type="presParOf" srcId="{91685D1E-5096-4ADE-B178-3A3A85908FA5}" destId="{76262831-D40B-4F4B-9EF4-1924B1D8A240}" srcOrd="1" destOrd="0" presId="urn:microsoft.com/office/officeart/2005/8/layout/chevron2"/>
    <dgm:cxn modelId="{3FC61E9D-54A3-4324-A153-BF4AC684CCD2}" type="presParOf" srcId="{C7F7A1A5-5F25-4B53-96C0-6C9201CB169A}" destId="{65918891-7A8E-4A18-B3BE-14564DB96D55}" srcOrd="1" destOrd="0" presId="urn:microsoft.com/office/officeart/2005/8/layout/chevron2"/>
    <dgm:cxn modelId="{F2693D88-E54D-4C3B-AA04-FE079B8789C7}" type="presParOf" srcId="{C7F7A1A5-5F25-4B53-96C0-6C9201CB169A}" destId="{41621753-A52E-43D6-9C78-E929222E6C09}" srcOrd="2" destOrd="0" presId="urn:microsoft.com/office/officeart/2005/8/layout/chevron2"/>
    <dgm:cxn modelId="{BBE6541D-0944-4C4F-8FDD-457B3247ECD4}" type="presParOf" srcId="{41621753-A52E-43D6-9C78-E929222E6C09}" destId="{D1FBC634-4A25-4704-BBE5-96EAA3D814EA}" srcOrd="0" destOrd="0" presId="urn:microsoft.com/office/officeart/2005/8/layout/chevron2"/>
    <dgm:cxn modelId="{99FF5D31-B8D0-4D8E-A125-A73BAB13B572}" type="presParOf" srcId="{41621753-A52E-43D6-9C78-E929222E6C09}" destId="{7BDAE85A-04F5-4C7B-9B9C-039F2A317BC4}" srcOrd="1" destOrd="0" presId="urn:microsoft.com/office/officeart/2005/8/layout/chevron2"/>
    <dgm:cxn modelId="{A5305F24-4A1E-43B5-9743-199CE054990A}" type="presParOf" srcId="{C7F7A1A5-5F25-4B53-96C0-6C9201CB169A}" destId="{761CACB0-D44B-42D4-9002-5A8F1C1D1D8F}" srcOrd="3" destOrd="0" presId="urn:microsoft.com/office/officeart/2005/8/layout/chevron2"/>
    <dgm:cxn modelId="{729BAC54-7D4B-45AF-B27E-9CC78FF23986}" type="presParOf" srcId="{C7F7A1A5-5F25-4B53-96C0-6C9201CB169A}" destId="{7CB37D04-9E8E-4DBE-9A0A-2902A25DFCDF}" srcOrd="4" destOrd="0" presId="urn:microsoft.com/office/officeart/2005/8/layout/chevron2"/>
    <dgm:cxn modelId="{93DBF706-5BAA-429A-9CBE-E2E71A51B2A3}" type="presParOf" srcId="{7CB37D04-9E8E-4DBE-9A0A-2902A25DFCDF}" destId="{7FBEDD0F-5942-40B7-B394-33ECE0EF8318}" srcOrd="0" destOrd="0" presId="urn:microsoft.com/office/officeart/2005/8/layout/chevron2"/>
    <dgm:cxn modelId="{EBE6AF1C-FD0E-4777-A9A0-AC3EE200DAFA}" type="presParOf" srcId="{7CB37D04-9E8E-4DBE-9A0A-2902A25DFCDF}" destId="{7319BB6F-7126-4016-9354-E7AE39E40A64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hape 30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31" name="Shape 31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527958100"/>
      </p:ext>
    </p:extLst>
  </p:cSld>
  <p:clrMap bg1="lt1" tx1="dk1" bg2="lt2" tx2="dk2" accent1="accent1" accent2="accent2" accent3="accent3" accent4="accent4" accent5="accent5" accent6="accent6" hlink="hlink" folHlink="folHlink"/>
  <p:notesStyle>
    <a:lvl1pPr latinLnBrk="0">
      <a:defRPr sz="1200">
        <a:latin typeface="+mj-lt"/>
        <a:ea typeface="+mj-ea"/>
        <a:cs typeface="+mj-cs"/>
        <a:sym typeface="Calibri"/>
      </a:defRPr>
    </a:lvl1pPr>
    <a:lvl2pPr indent="228600" latinLnBrk="0">
      <a:defRPr sz="1200">
        <a:latin typeface="+mj-lt"/>
        <a:ea typeface="+mj-ea"/>
        <a:cs typeface="+mj-cs"/>
        <a:sym typeface="Calibri"/>
      </a:defRPr>
    </a:lvl2pPr>
    <a:lvl3pPr indent="457200" latinLnBrk="0">
      <a:defRPr sz="1200">
        <a:latin typeface="+mj-lt"/>
        <a:ea typeface="+mj-ea"/>
        <a:cs typeface="+mj-cs"/>
        <a:sym typeface="Calibri"/>
      </a:defRPr>
    </a:lvl3pPr>
    <a:lvl4pPr indent="685800" latinLnBrk="0">
      <a:defRPr sz="1200">
        <a:latin typeface="+mj-lt"/>
        <a:ea typeface="+mj-ea"/>
        <a:cs typeface="+mj-cs"/>
        <a:sym typeface="Calibri"/>
      </a:defRPr>
    </a:lvl4pPr>
    <a:lvl5pPr indent="914400" latinLnBrk="0">
      <a:defRPr sz="1200">
        <a:latin typeface="+mj-lt"/>
        <a:ea typeface="+mj-ea"/>
        <a:cs typeface="+mj-cs"/>
        <a:sym typeface="Calibri"/>
      </a:defRPr>
    </a:lvl5pPr>
    <a:lvl6pPr indent="1143000" latinLnBrk="0">
      <a:defRPr sz="1200">
        <a:latin typeface="+mj-lt"/>
        <a:ea typeface="+mj-ea"/>
        <a:cs typeface="+mj-cs"/>
        <a:sym typeface="Calibri"/>
      </a:defRPr>
    </a:lvl6pPr>
    <a:lvl7pPr indent="1371600" latinLnBrk="0">
      <a:defRPr sz="1200">
        <a:latin typeface="+mj-lt"/>
        <a:ea typeface="+mj-ea"/>
        <a:cs typeface="+mj-cs"/>
        <a:sym typeface="Calibri"/>
      </a:defRPr>
    </a:lvl7pPr>
    <a:lvl8pPr indent="1600200" latinLnBrk="0">
      <a:defRPr sz="1200">
        <a:latin typeface="+mj-lt"/>
        <a:ea typeface="+mj-ea"/>
        <a:cs typeface="+mj-cs"/>
        <a:sym typeface="Calibri"/>
      </a:defRPr>
    </a:lvl8pPr>
    <a:lvl9pPr indent="1828800" latinLnBrk="0">
      <a:defRPr sz="1200">
        <a:latin typeface="+mj-lt"/>
        <a:ea typeface="+mj-ea"/>
        <a:cs typeface="+mj-cs"/>
        <a:sym typeface="Calibri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8554603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60EB3AA-3B21-4850-B297-43B4CC6B47B7}" type="slidenum">
              <a:rPr kumimoji="0" lang="ru-RU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pPr marL="0" marR="0" lvl="0" indent="0" algn="l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</a:t>
            </a:fld>
            <a:endParaRPr kumimoji="0" lang="ru-RU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90075117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91FDE44-3196-498E-A603-8183451638D1}" type="slidenum">
              <a:rPr kumimoji="0" lang="ru-RU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pPr marL="0" marR="0" lvl="0" indent="0" algn="l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</a:t>
            </a:fld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21054998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962D1F-EBD6-44C1-A0ED-6441966F5E8A}" type="slidenum">
              <a:rPr lang="ru-RU" smtClean="0"/>
              <a:pPr/>
              <a:t>36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019209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NUL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NUL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1524000" y="1122362"/>
            <a:ext cx="9144000" cy="2387601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t>Текст заголовка</a:t>
            </a:r>
          </a:p>
        </p:txBody>
      </p:sp>
      <p:sp>
        <p:nvSpPr>
          <p:cNvPr id="14" name="Уровень текста 1…"/>
          <p:cNvSpPr txBox="1">
            <a:spLocks noGrp="1"/>
          </p:cNvSpPr>
          <p:nvPr>
            <p:ph type="body" sz="quarter" idx="1"/>
          </p:nvPr>
        </p:nvSpPr>
        <p:spPr>
          <a:xfrm>
            <a:off x="1524000" y="3602037"/>
            <a:ext cx="9144000" cy="1655763"/>
          </a:xfrm>
          <a:prstGeom prst="rect">
            <a:avLst/>
          </a:prstGeom>
        </p:spPr>
        <p:txBody>
          <a:bodyPr/>
          <a:lstStyle>
            <a:lvl1pPr marL="0" indent="0" algn="ctr">
              <a:buSzTx/>
              <a:buFontTx/>
              <a:buNone/>
              <a:defRPr sz="2400"/>
            </a:lvl1pPr>
            <a:lvl2pPr marL="0" indent="457200" algn="ctr">
              <a:buSzTx/>
              <a:buFontTx/>
              <a:buNone/>
              <a:defRPr sz="2400"/>
            </a:lvl2pPr>
            <a:lvl3pPr marL="0" indent="914400" algn="ctr">
              <a:buSzTx/>
              <a:buFontTx/>
              <a:buNone/>
              <a:defRPr sz="2400"/>
            </a:lvl3pPr>
            <a:lvl4pPr marL="0" indent="1371600" algn="ctr">
              <a:buSzTx/>
              <a:buFontTx/>
              <a:buNone/>
              <a:defRPr sz="2400"/>
            </a:lvl4pPr>
            <a:lvl5pPr marL="0" indent="1828800" algn="ctr">
              <a:buSzTx/>
              <a:buFontTx/>
              <a:buNone/>
              <a:defRPr sz="2400"/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15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5892800" y="6172200"/>
            <a:ext cx="2844800" cy="368301"/>
          </a:xfrm>
          <a:prstGeom prst="rect">
            <a:avLst/>
          </a:prstGeom>
        </p:spPr>
        <p:txBody>
          <a:bodyPr anchor="ctr"/>
          <a:lstStyle>
            <a:lvl1pPr>
              <a:defRPr sz="1200">
                <a:solidFill>
                  <a:srgbClr val="000000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Текст заголовка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Текст заголовка</a:t>
            </a:r>
          </a:p>
        </p:txBody>
      </p:sp>
      <p:sp>
        <p:nvSpPr>
          <p:cNvPr id="23" name="Уровень текста 1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DCFF4C58-A1E4-4FF8-BED2-B70A5BEC4241}"/>
              </a:ext>
            </a:extLst>
          </p:cNvPr>
          <p:cNvSpPr txBox="1"/>
          <p:nvPr userDrawn="1"/>
        </p:nvSpPr>
        <p:spPr>
          <a:xfrm>
            <a:off x="11315701" y="6109081"/>
            <a:ext cx="457200" cy="36933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fld id="{50B3F654-BA31-45D8-9760-D96F88A901F1}" type="slidenum">
              <a:rPr kumimoji="0" lang="ru-RU" sz="1800" b="0" i="0" u="none" strike="noStrike" cap="none" spc="0" normalizeH="0" baseline="0" smtClean="0">
                <a:ln>
                  <a:noFill/>
                </a:ln>
                <a:solidFill>
                  <a:srgbClr val="FF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rPr>
              <a:pPr marL="0" marR="0" indent="0" algn="r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t>‹#›</a:t>
            </a:fld>
            <a:endParaRPr kumimoji="0" lang="ru-RU" sz="1800" b="0" i="0" u="none" strike="noStrike" cap="none" spc="0" normalizeH="0" baseline="0" dirty="0">
              <a:ln>
                <a:noFill/>
              </a:ln>
              <a:solidFill>
                <a:srgbClr val="FF0000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  <p:sp>
        <p:nvSpPr>
          <p:cNvPr id="6" name="Параллелограмм 6">
            <a:extLst>
              <a:ext uri="{FF2B5EF4-FFF2-40B4-BE49-F238E27FC236}">
                <a16:creationId xmlns="" xmlns:a16="http://schemas.microsoft.com/office/drawing/2014/main" id="{D12C74E9-3C5B-401D-B0EE-4D9CF8264DDD}"/>
              </a:ext>
            </a:extLst>
          </p:cNvPr>
          <p:cNvSpPr/>
          <p:nvPr userDrawn="1"/>
        </p:nvSpPr>
        <p:spPr>
          <a:xfrm rot="18919285">
            <a:off x="-547866" y="792195"/>
            <a:ext cx="1846765" cy="76875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21600"/>
                </a:moveTo>
                <a:lnTo>
                  <a:pt x="9017" y="0"/>
                </a:lnTo>
                <a:lnTo>
                  <a:pt x="21600" y="0"/>
                </a:lnTo>
                <a:lnTo>
                  <a:pt x="12583" y="21600"/>
                </a:lnTo>
                <a:close/>
              </a:path>
            </a:pathLst>
          </a:custGeom>
          <a:solidFill>
            <a:srgbClr val="FF0000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pic>
        <p:nvPicPr>
          <p:cNvPr id="7" name="Рисунок 6">
            <a:extLst>
              <a:ext uri="{FF2B5EF4-FFF2-40B4-BE49-F238E27FC236}">
                <a16:creationId xmlns="" xmlns:a16="http://schemas.microsoft.com/office/drawing/2014/main" id="{C82D5A00-6D7C-433C-9385-EAEA5DC404D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990425" y="253998"/>
            <a:ext cx="972975" cy="808007"/>
          </a:xfrm>
          <a:prstGeom prst="rect">
            <a:avLst/>
          </a:prstGeom>
        </p:spPr>
      </p:pic>
      <p:grpSp>
        <p:nvGrpSpPr>
          <p:cNvPr id="8" name="Группа 7">
            <a:extLst>
              <a:ext uri="{FF2B5EF4-FFF2-40B4-BE49-F238E27FC236}">
                <a16:creationId xmlns="" xmlns:a16="http://schemas.microsoft.com/office/drawing/2014/main" id="{8E089A20-7E2E-4FBB-B2D6-0A26AC294D5F}"/>
              </a:ext>
            </a:extLst>
          </p:cNvPr>
          <p:cNvGrpSpPr/>
          <p:nvPr userDrawn="1"/>
        </p:nvGrpSpPr>
        <p:grpSpPr>
          <a:xfrm>
            <a:off x="11734800" y="5137808"/>
            <a:ext cx="457200" cy="1617800"/>
            <a:chOff x="2695043" y="1763491"/>
            <a:chExt cx="253092" cy="895565"/>
          </a:xfrm>
        </p:grpSpPr>
        <p:sp>
          <p:nvSpPr>
            <p:cNvPr id="9" name="Параллелограмм 10">
              <a:extLst>
                <a:ext uri="{FF2B5EF4-FFF2-40B4-BE49-F238E27FC236}">
                  <a16:creationId xmlns="" xmlns:a16="http://schemas.microsoft.com/office/drawing/2014/main" id="{3C834135-CB5B-4ADA-9478-AA0F39D084A8}"/>
                </a:ext>
              </a:extLst>
            </p:cNvPr>
            <p:cNvSpPr/>
            <p:nvPr/>
          </p:nvSpPr>
          <p:spPr>
            <a:xfrm rot="16200000">
              <a:off x="2517589" y="1940945"/>
              <a:ext cx="608000" cy="25309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lnTo>
                    <a:pt x="9017" y="0"/>
                  </a:lnTo>
                  <a:lnTo>
                    <a:pt x="21600" y="0"/>
                  </a:lnTo>
                  <a:lnTo>
                    <a:pt x="12583" y="21600"/>
                  </a:lnTo>
                  <a:close/>
                </a:path>
              </a:pathLst>
            </a:custGeom>
            <a:solidFill>
              <a:srgbClr val="FF0000"/>
            </a:solidFill>
            <a:ln w="12700">
              <a:miter lim="400000"/>
            </a:ln>
          </p:spPr>
          <p:txBody>
            <a:bodyPr lIns="45719" rIns="45719" anchor="ctr"/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0" name="Параллелограмм 10">
              <a:extLst>
                <a:ext uri="{FF2B5EF4-FFF2-40B4-BE49-F238E27FC236}">
                  <a16:creationId xmlns="" xmlns:a16="http://schemas.microsoft.com/office/drawing/2014/main" id="{4B5A1097-C484-469D-A1A9-EF053DB61C8E}"/>
                </a:ext>
              </a:extLst>
            </p:cNvPr>
            <p:cNvSpPr/>
            <p:nvPr/>
          </p:nvSpPr>
          <p:spPr>
            <a:xfrm rot="16200000">
              <a:off x="2694696" y="2405617"/>
              <a:ext cx="357897" cy="14898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lnTo>
                    <a:pt x="9017" y="0"/>
                  </a:lnTo>
                  <a:lnTo>
                    <a:pt x="21600" y="0"/>
                  </a:lnTo>
                  <a:lnTo>
                    <a:pt x="12583" y="21600"/>
                  </a:lnTo>
                  <a:close/>
                </a:path>
              </a:pathLst>
            </a:custGeom>
            <a:solidFill>
              <a:srgbClr val="FF0000"/>
            </a:solidFill>
            <a:ln w="12700">
              <a:miter lim="400000"/>
            </a:ln>
          </p:spPr>
          <p:txBody>
            <a:bodyPr lIns="45719" rIns="45719" anchor="ctr"/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</p:grp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="" xmlns:a16="http://schemas.microsoft.com/office/drawing/2014/main" id="{29A68E35-1C94-4C81-B2CB-7B833618D2B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482821" y="255924"/>
            <a:ext cx="1316244" cy="1349567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6DAE5155-E71F-42ED-8BE3-BF0F9C349C5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/>
        </p:blipFill>
        <p:spPr>
          <a:xfrm>
            <a:off x="392935" y="151500"/>
            <a:ext cx="1221713" cy="1349567"/>
          </a:xfrm>
          <a:prstGeom prst="rect">
            <a:avLst/>
          </a:prstGeom>
        </p:spPr>
      </p:pic>
      <p:sp>
        <p:nvSpPr>
          <p:cNvPr id="10" name="Заголовок 1">
            <a:extLst>
              <a:ext uri="{FF2B5EF4-FFF2-40B4-BE49-F238E27FC236}">
                <a16:creationId xmlns="" xmlns:a16="http://schemas.microsoft.com/office/drawing/2014/main" id="{E72954A5-10A7-4620-B414-94A392669C1C}"/>
              </a:ext>
            </a:extLst>
          </p:cNvPr>
          <p:cNvSpPr txBox="1">
            <a:spLocks/>
          </p:cNvSpPr>
          <p:nvPr userDrawn="1"/>
        </p:nvSpPr>
        <p:spPr>
          <a:xfrm>
            <a:off x="2069193" y="939832"/>
            <a:ext cx="8053614" cy="5232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defTabSz="844083">
              <a:lnSpc>
                <a:spcPct val="100000"/>
              </a:lnSpc>
              <a:defRPr/>
            </a:pPr>
            <a:r>
              <a:rPr lang="ru-RU" sz="1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ЦЕНТРА ИНФОРМАЦИОННО-АНАЛИТИЧЕСКОГО И ПРОЕКТНОГО СОПРОВОЖДЕНИЯ НАЦИОНАЛЬНЫХ ПРОЕКТОВ</a:t>
            </a:r>
          </a:p>
        </p:txBody>
      </p:sp>
      <p:sp>
        <p:nvSpPr>
          <p:cNvPr id="11" name="Заголовок 1">
            <a:extLst>
              <a:ext uri="{FF2B5EF4-FFF2-40B4-BE49-F238E27FC236}">
                <a16:creationId xmlns="" xmlns:a16="http://schemas.microsoft.com/office/drawing/2014/main" id="{FDF72949-591F-4EAB-BBDF-4C3852A9BE33}"/>
              </a:ext>
            </a:extLst>
          </p:cNvPr>
          <p:cNvSpPr txBox="1">
            <a:spLocks/>
          </p:cNvSpPr>
          <p:nvPr userDrawn="1"/>
        </p:nvSpPr>
        <p:spPr>
          <a:xfrm>
            <a:off x="2069193" y="303063"/>
            <a:ext cx="8053614" cy="52322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defTabSz="844083">
              <a:lnSpc>
                <a:spcPct val="90000"/>
              </a:lnSpc>
              <a:defRPr/>
            </a:pPr>
            <a:r>
              <a:rPr lang="ru-RU" sz="28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Отдел регионального управления проектной деятельностью</a:t>
            </a:r>
          </a:p>
        </p:txBody>
      </p:sp>
    </p:spTree>
    <p:extLst>
      <p:ext uri="{BB962C8B-B14F-4D97-AF65-F5344CB8AC3E}">
        <p14:creationId xmlns:p14="http://schemas.microsoft.com/office/powerpoint/2010/main" val="16053285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="" xmlns:a16="http://schemas.microsoft.com/office/drawing/2014/main" id="{29A68E35-1C94-4C81-B2CB-7B833618D2B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482821" y="255924"/>
            <a:ext cx="1316244" cy="1349567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6DAE5155-E71F-42ED-8BE3-BF0F9C349C5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/>
        </p:blipFill>
        <p:spPr>
          <a:xfrm>
            <a:off x="392935" y="151500"/>
            <a:ext cx="1221713" cy="1349567"/>
          </a:xfrm>
          <a:prstGeom prst="rect">
            <a:avLst/>
          </a:prstGeom>
        </p:spPr>
      </p:pic>
      <p:sp>
        <p:nvSpPr>
          <p:cNvPr id="10" name="Заголовок 1">
            <a:extLst>
              <a:ext uri="{FF2B5EF4-FFF2-40B4-BE49-F238E27FC236}">
                <a16:creationId xmlns="" xmlns:a16="http://schemas.microsoft.com/office/drawing/2014/main" id="{E72954A5-10A7-4620-B414-94A392669C1C}"/>
              </a:ext>
            </a:extLst>
          </p:cNvPr>
          <p:cNvSpPr txBox="1">
            <a:spLocks/>
          </p:cNvSpPr>
          <p:nvPr userDrawn="1"/>
        </p:nvSpPr>
        <p:spPr>
          <a:xfrm>
            <a:off x="2069193" y="939832"/>
            <a:ext cx="8053614" cy="5232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defTabSz="844083">
              <a:lnSpc>
                <a:spcPct val="100000"/>
              </a:lnSpc>
              <a:defRPr/>
            </a:pPr>
            <a:r>
              <a:rPr lang="ru-RU" sz="1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ЦЕНТРА ИНФОРМАЦИОННО-АНАЛИТИЧЕСКОГО И ПРОЕКТНОГО СОПРОВОЖДЕНИЯ НАЦИОНАЛЬНЫХ ПРОЕКТОВ</a:t>
            </a:r>
          </a:p>
        </p:txBody>
      </p:sp>
      <p:sp>
        <p:nvSpPr>
          <p:cNvPr id="11" name="Заголовок 1">
            <a:extLst>
              <a:ext uri="{FF2B5EF4-FFF2-40B4-BE49-F238E27FC236}">
                <a16:creationId xmlns="" xmlns:a16="http://schemas.microsoft.com/office/drawing/2014/main" id="{FDF72949-591F-4EAB-BBDF-4C3852A9BE33}"/>
              </a:ext>
            </a:extLst>
          </p:cNvPr>
          <p:cNvSpPr txBox="1">
            <a:spLocks/>
          </p:cNvSpPr>
          <p:nvPr userDrawn="1"/>
        </p:nvSpPr>
        <p:spPr>
          <a:xfrm>
            <a:off x="2069193" y="303063"/>
            <a:ext cx="8053614" cy="52322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defTabSz="844083">
              <a:lnSpc>
                <a:spcPct val="90000"/>
              </a:lnSpc>
              <a:defRPr/>
            </a:pPr>
            <a:r>
              <a:rPr lang="ru-RU" sz="28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Отдел регионального управления проектной деятельностью</a:t>
            </a:r>
          </a:p>
        </p:txBody>
      </p:sp>
    </p:spTree>
    <p:extLst>
      <p:ext uri="{BB962C8B-B14F-4D97-AF65-F5344CB8AC3E}">
        <p14:creationId xmlns:p14="http://schemas.microsoft.com/office/powerpoint/2010/main" val="6265741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1104900" y="365125"/>
            <a:ext cx="8053614" cy="91757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 anchor="ctr">
            <a:normAutofit/>
          </a:bodyPr>
          <a:lstStyle/>
          <a:p>
            <a:r>
              <a:t>Текст заголовка</a:t>
            </a:r>
          </a:p>
        </p:txBody>
      </p:sp>
      <p:sp>
        <p:nvSpPr>
          <p:cNvPr id="3" name="Уровень текста 1…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normAutofit/>
          </a:bodyPr>
          <a:lstStyle/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</p:sldLayoutIdLst>
  <p:transition spd="med"/>
  <p:txStyles>
    <p:titleStyle>
      <a:lvl1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1" i="0" u="none" strike="noStrike" cap="none" spc="0" baseline="0">
          <a:ln>
            <a:noFill/>
          </a:ln>
          <a:solidFill>
            <a:srgbClr val="333E48"/>
          </a:solidFill>
          <a:uFillTx/>
          <a:latin typeface="Arial"/>
          <a:ea typeface="Arial"/>
          <a:cs typeface="Arial"/>
          <a:sym typeface="Arial"/>
        </a:defRPr>
      </a:lvl1pPr>
      <a:lvl2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1" i="0" u="none" strike="noStrike" cap="none" spc="0" baseline="0">
          <a:ln>
            <a:noFill/>
          </a:ln>
          <a:solidFill>
            <a:srgbClr val="333E48"/>
          </a:solidFill>
          <a:uFillTx/>
          <a:latin typeface="Arial"/>
          <a:ea typeface="Arial"/>
          <a:cs typeface="Arial"/>
          <a:sym typeface="Arial"/>
        </a:defRPr>
      </a:lvl2pPr>
      <a:lvl3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1" i="0" u="none" strike="noStrike" cap="none" spc="0" baseline="0">
          <a:ln>
            <a:noFill/>
          </a:ln>
          <a:solidFill>
            <a:srgbClr val="333E48"/>
          </a:solidFill>
          <a:uFillTx/>
          <a:latin typeface="Arial"/>
          <a:ea typeface="Arial"/>
          <a:cs typeface="Arial"/>
          <a:sym typeface="Arial"/>
        </a:defRPr>
      </a:lvl3pPr>
      <a:lvl4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1" i="0" u="none" strike="noStrike" cap="none" spc="0" baseline="0">
          <a:ln>
            <a:noFill/>
          </a:ln>
          <a:solidFill>
            <a:srgbClr val="333E48"/>
          </a:solidFill>
          <a:uFillTx/>
          <a:latin typeface="Arial"/>
          <a:ea typeface="Arial"/>
          <a:cs typeface="Arial"/>
          <a:sym typeface="Arial"/>
        </a:defRPr>
      </a:lvl4pPr>
      <a:lvl5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1" i="0" u="none" strike="noStrike" cap="none" spc="0" baseline="0">
          <a:ln>
            <a:noFill/>
          </a:ln>
          <a:solidFill>
            <a:srgbClr val="333E48"/>
          </a:solidFill>
          <a:uFillTx/>
          <a:latin typeface="Arial"/>
          <a:ea typeface="Arial"/>
          <a:cs typeface="Arial"/>
          <a:sym typeface="Arial"/>
        </a:defRPr>
      </a:lvl5pPr>
      <a:lvl6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1" i="0" u="none" strike="noStrike" cap="none" spc="0" baseline="0">
          <a:ln>
            <a:noFill/>
          </a:ln>
          <a:solidFill>
            <a:srgbClr val="333E48"/>
          </a:solidFill>
          <a:uFillTx/>
          <a:latin typeface="Arial"/>
          <a:ea typeface="Arial"/>
          <a:cs typeface="Arial"/>
          <a:sym typeface="Arial"/>
        </a:defRPr>
      </a:lvl6pPr>
      <a:lvl7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1" i="0" u="none" strike="noStrike" cap="none" spc="0" baseline="0">
          <a:ln>
            <a:noFill/>
          </a:ln>
          <a:solidFill>
            <a:srgbClr val="333E48"/>
          </a:solidFill>
          <a:uFillTx/>
          <a:latin typeface="Arial"/>
          <a:ea typeface="Arial"/>
          <a:cs typeface="Arial"/>
          <a:sym typeface="Arial"/>
        </a:defRPr>
      </a:lvl7pPr>
      <a:lvl8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1" i="0" u="none" strike="noStrike" cap="none" spc="0" baseline="0">
          <a:ln>
            <a:noFill/>
          </a:ln>
          <a:solidFill>
            <a:srgbClr val="333E48"/>
          </a:solidFill>
          <a:uFillTx/>
          <a:latin typeface="Arial"/>
          <a:ea typeface="Arial"/>
          <a:cs typeface="Arial"/>
          <a:sym typeface="Arial"/>
        </a:defRPr>
      </a:lvl8pPr>
      <a:lvl9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1" i="0" u="none" strike="noStrike" cap="none" spc="0" baseline="0">
          <a:ln>
            <a:noFill/>
          </a:ln>
          <a:solidFill>
            <a:srgbClr val="333E48"/>
          </a:solidFill>
          <a:uFillTx/>
          <a:latin typeface="Arial"/>
          <a:ea typeface="Arial"/>
          <a:cs typeface="Arial"/>
          <a:sym typeface="Arial"/>
        </a:defRPr>
      </a:lvl9pPr>
    </p:titleStyle>
    <p:bodyStyle>
      <a:lvl1pPr marL="228600" marR="0" indent="-228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1800" b="0" i="0" u="none" strike="noStrike" cap="none" spc="0" baseline="0">
          <a:ln>
            <a:noFill/>
          </a:ln>
          <a:solidFill>
            <a:srgbClr val="333E48"/>
          </a:solidFill>
          <a:uFillTx/>
          <a:latin typeface="Arial"/>
          <a:ea typeface="Arial"/>
          <a:cs typeface="Arial"/>
          <a:sym typeface="Arial"/>
        </a:defRPr>
      </a:lvl1pPr>
      <a:lvl2pPr marL="714375" marR="0" indent="-257175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1800" b="0" i="0" u="none" strike="noStrike" cap="none" spc="0" baseline="0">
          <a:ln>
            <a:noFill/>
          </a:ln>
          <a:solidFill>
            <a:srgbClr val="333E48"/>
          </a:solidFill>
          <a:uFillTx/>
          <a:latin typeface="Arial"/>
          <a:ea typeface="Arial"/>
          <a:cs typeface="Arial"/>
          <a:sym typeface="Arial"/>
        </a:defRPr>
      </a:lvl2pPr>
      <a:lvl3pPr marL="1208314" marR="0" indent="-293914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1800" b="0" i="0" u="none" strike="noStrike" cap="none" spc="0" baseline="0">
          <a:ln>
            <a:noFill/>
          </a:ln>
          <a:solidFill>
            <a:srgbClr val="333E48"/>
          </a:solidFill>
          <a:uFillTx/>
          <a:latin typeface="Arial"/>
          <a:ea typeface="Arial"/>
          <a:cs typeface="Arial"/>
          <a:sym typeface="Arial"/>
        </a:defRPr>
      </a:lvl3pPr>
      <a:lvl4pPr marL="1714500" marR="0" indent="-3429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1800" b="0" i="0" u="none" strike="noStrike" cap="none" spc="0" baseline="0">
          <a:ln>
            <a:noFill/>
          </a:ln>
          <a:solidFill>
            <a:srgbClr val="333E48"/>
          </a:solidFill>
          <a:uFillTx/>
          <a:latin typeface="Arial"/>
          <a:ea typeface="Arial"/>
          <a:cs typeface="Arial"/>
          <a:sym typeface="Arial"/>
        </a:defRPr>
      </a:lvl4pPr>
      <a:lvl5pPr marL="2171700" marR="0" indent="-3429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1800" b="0" i="0" u="none" strike="noStrike" cap="none" spc="0" baseline="0">
          <a:ln>
            <a:noFill/>
          </a:ln>
          <a:solidFill>
            <a:srgbClr val="333E48"/>
          </a:solidFill>
          <a:uFillTx/>
          <a:latin typeface="Arial"/>
          <a:ea typeface="Arial"/>
          <a:cs typeface="Arial"/>
          <a:sym typeface="Arial"/>
        </a:defRPr>
      </a:lvl5pPr>
      <a:lvl6pPr marL="2514600" marR="0" indent="-228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1800" b="0" i="0" u="none" strike="noStrike" cap="none" spc="0" baseline="0">
          <a:ln>
            <a:noFill/>
          </a:ln>
          <a:solidFill>
            <a:srgbClr val="333E48"/>
          </a:solidFill>
          <a:uFillTx/>
          <a:latin typeface="Arial"/>
          <a:ea typeface="Arial"/>
          <a:cs typeface="Arial"/>
          <a:sym typeface="Arial"/>
        </a:defRPr>
      </a:lvl6pPr>
      <a:lvl7pPr marL="2971800" marR="0" indent="-228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1800" b="0" i="0" u="none" strike="noStrike" cap="none" spc="0" baseline="0">
          <a:ln>
            <a:noFill/>
          </a:ln>
          <a:solidFill>
            <a:srgbClr val="333E48"/>
          </a:solidFill>
          <a:uFillTx/>
          <a:latin typeface="Arial"/>
          <a:ea typeface="Arial"/>
          <a:cs typeface="Arial"/>
          <a:sym typeface="Arial"/>
        </a:defRPr>
      </a:lvl7pPr>
      <a:lvl8pPr marL="3429000" marR="0" indent="-228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1800" b="0" i="0" u="none" strike="noStrike" cap="none" spc="0" baseline="0">
          <a:ln>
            <a:noFill/>
          </a:ln>
          <a:solidFill>
            <a:srgbClr val="333E48"/>
          </a:solidFill>
          <a:uFillTx/>
          <a:latin typeface="Arial"/>
          <a:ea typeface="Arial"/>
          <a:cs typeface="Arial"/>
          <a:sym typeface="Arial"/>
        </a:defRPr>
      </a:lvl8pPr>
      <a:lvl9pPr marL="3886200" marR="0" indent="-228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1800" b="0" i="0" u="none" strike="noStrike" cap="none" spc="0" baseline="0">
          <a:ln>
            <a:noFill/>
          </a:ln>
          <a:solidFill>
            <a:srgbClr val="333E48"/>
          </a:solidFill>
          <a:uFillTx/>
          <a:latin typeface="Arial"/>
          <a:ea typeface="Arial"/>
          <a:cs typeface="Arial"/>
          <a:sym typeface="Arial"/>
        </a:defRPr>
      </a:lvl9pPr>
    </p:bodyStyle>
    <p:otherStyle>
      <a:lvl1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457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914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1371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18288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22860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2743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3200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3657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tif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13" Type="http://schemas.openxmlformats.org/officeDocument/2006/relationships/image" Target="../media/image18.svg"/><Relationship Id="rId3" Type="http://schemas.openxmlformats.org/officeDocument/2006/relationships/image" Target="../media/image8.svg"/><Relationship Id="rId7" Type="http://schemas.openxmlformats.org/officeDocument/2006/relationships/image" Target="../media/image12.svg"/><Relationship Id="rId12" Type="http://schemas.openxmlformats.org/officeDocument/2006/relationships/image" Target="../media/image37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png"/><Relationship Id="rId11" Type="http://schemas.openxmlformats.org/officeDocument/2006/relationships/image" Target="../media/image16.svg"/><Relationship Id="rId5" Type="http://schemas.openxmlformats.org/officeDocument/2006/relationships/image" Target="../media/image10.svg"/><Relationship Id="rId10" Type="http://schemas.openxmlformats.org/officeDocument/2006/relationships/image" Target="../media/image36.png"/><Relationship Id="rId4" Type="http://schemas.openxmlformats.org/officeDocument/2006/relationships/image" Target="../media/image33.png"/><Relationship Id="rId9" Type="http://schemas.openxmlformats.org/officeDocument/2006/relationships/image" Target="../media/image14.sv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sv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svg"/><Relationship Id="rId4" Type="http://schemas.openxmlformats.org/officeDocument/2006/relationships/image" Target="../media/image39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mailto:milovais@apkpro.ru" TargetMode="External"/><Relationship Id="rId2" Type="http://schemas.openxmlformats.org/officeDocument/2006/relationships/hyperlink" Target="mailto:ivanovaa@apkpro.ru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3.png"/><Relationship Id="rId4" Type="http://schemas.openxmlformats.org/officeDocument/2006/relationships/hyperlink" Target="mailto:semenukge@apkpro.ru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png"/><Relationship Id="rId3" Type="http://schemas.openxmlformats.org/officeDocument/2006/relationships/image" Target="../media/image47.png"/><Relationship Id="rId7" Type="http://schemas.openxmlformats.org/officeDocument/2006/relationships/image" Target="../media/image5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0.png"/><Relationship Id="rId11" Type="http://schemas.openxmlformats.org/officeDocument/2006/relationships/image" Target="../media/image55.png"/><Relationship Id="rId5" Type="http://schemas.openxmlformats.org/officeDocument/2006/relationships/image" Target="../media/image49.png"/><Relationship Id="rId10" Type="http://schemas.openxmlformats.org/officeDocument/2006/relationships/image" Target="../media/image54.png"/><Relationship Id="rId4" Type="http://schemas.openxmlformats.org/officeDocument/2006/relationships/image" Target="../media/image48.png"/><Relationship Id="rId9" Type="http://schemas.openxmlformats.org/officeDocument/2006/relationships/image" Target="../media/image53.png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.png"/><Relationship Id="rId3" Type="http://schemas.openxmlformats.org/officeDocument/2006/relationships/image" Target="../media/image57.gif"/><Relationship Id="rId7" Type="http://schemas.openxmlformats.org/officeDocument/2006/relationships/image" Target="../media/image59.png"/><Relationship Id="rId2" Type="http://schemas.openxmlformats.org/officeDocument/2006/relationships/image" Target="../media/image56.gif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rdsh.education/" TargetMode="External"/><Relationship Id="rId5" Type="http://schemas.openxmlformats.org/officeDocument/2006/relationships/hyperlink" Target="http://vcht.center/" TargetMode="External"/><Relationship Id="rId10" Type="http://schemas.openxmlformats.org/officeDocument/2006/relationships/image" Target="../media/image62.png"/><Relationship Id="rId4" Type="http://schemas.openxmlformats.org/officeDocument/2006/relationships/image" Target="../media/image58.png"/><Relationship Id="rId9" Type="http://schemas.openxmlformats.org/officeDocument/2006/relationships/image" Target="../media/image61.png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6.gif"/><Relationship Id="rId13" Type="http://schemas.openxmlformats.org/officeDocument/2006/relationships/hyperlink" Target="https://t.me/joinchat/J0_WEEV-QNZIzKQ4z5ZH7A" TargetMode="External"/><Relationship Id="rId3" Type="http://schemas.openxmlformats.org/officeDocument/2006/relationships/hyperlink" Target="https://vk.com/club196554063" TargetMode="External"/><Relationship Id="rId7" Type="http://schemas.openxmlformats.org/officeDocument/2006/relationships/hyperlink" Target="https://t.me/joinchat/J0_WEBYIj7jxUL7G1s6Iug" TargetMode="External"/><Relationship Id="rId12" Type="http://schemas.openxmlformats.org/officeDocument/2006/relationships/image" Target="../media/image68.gif"/><Relationship Id="rId2" Type="http://schemas.openxmlformats.org/officeDocument/2006/relationships/image" Target="../media/image63.gif"/><Relationship Id="rId16" Type="http://schemas.openxmlformats.org/officeDocument/2006/relationships/image" Target="../media/image6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5.gif"/><Relationship Id="rId11" Type="http://schemas.openxmlformats.org/officeDocument/2006/relationships/hyperlink" Target="https://t.me/joinchat/J0_WEBSoW-UapV2Q5e9PCA" TargetMode="External"/><Relationship Id="rId5" Type="http://schemas.openxmlformats.org/officeDocument/2006/relationships/image" Target="../media/image64.gif"/><Relationship Id="rId15" Type="http://schemas.openxmlformats.org/officeDocument/2006/relationships/image" Target="../media/image48.png"/><Relationship Id="rId10" Type="http://schemas.openxmlformats.org/officeDocument/2006/relationships/image" Target="../media/image67.gif"/><Relationship Id="rId4" Type="http://schemas.openxmlformats.org/officeDocument/2006/relationships/hyperlink" Target="https://instagram.com/tochka_rosta_official?igshid=1bwnj7o12w292" TargetMode="External"/><Relationship Id="rId9" Type="http://schemas.openxmlformats.org/officeDocument/2006/relationships/hyperlink" Target="https://t.me/joinchat/FwMR1hUstUUnjeTn9NZMyA" TargetMode="External"/><Relationship Id="rId14" Type="http://schemas.openxmlformats.org/officeDocument/2006/relationships/image" Target="../media/image49.png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1.gif"/><Relationship Id="rId3" Type="http://schemas.openxmlformats.org/officeDocument/2006/relationships/hyperlink" Target="https://t.me/joinchat/FiqY06ndEOmBWRZs" TargetMode="External"/><Relationship Id="rId7" Type="http://schemas.openxmlformats.org/officeDocument/2006/relationships/image" Target="../media/image70.gif"/><Relationship Id="rId2" Type="http://schemas.openxmlformats.org/officeDocument/2006/relationships/hyperlink" Target="https://t.me/joinchat/G57p7TdZ3SJFPzWs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t.me/joinchat/A6oLnBN908nXGPMOH8RB1Q" TargetMode="External"/><Relationship Id="rId5" Type="http://schemas.openxmlformats.org/officeDocument/2006/relationships/image" Target="../media/image69.jpeg"/><Relationship Id="rId10" Type="http://schemas.openxmlformats.org/officeDocument/2006/relationships/image" Target="../media/image73.gif"/><Relationship Id="rId4" Type="http://schemas.openxmlformats.org/officeDocument/2006/relationships/hyperlink" Target="https://t.me/joinchat/Hb2Nr3KnebUf2mgj" TargetMode="External"/><Relationship Id="rId9" Type="http://schemas.openxmlformats.org/officeDocument/2006/relationships/image" Target="../media/image72.gi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jpeg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13" Type="http://schemas.microsoft.com/office/2007/relationships/hdphoto" Target="../media/hdphoto5.wdp"/><Relationship Id="rId3" Type="http://schemas.openxmlformats.org/officeDocument/2006/relationships/image" Target="../media/image16.png"/><Relationship Id="rId7" Type="http://schemas.microsoft.com/office/2007/relationships/hdphoto" Target="../media/hdphoto2.wdp"/><Relationship Id="rId12" Type="http://schemas.openxmlformats.org/officeDocument/2006/relationships/image" Target="../media/image21.png"/><Relationship Id="rId2" Type="http://schemas.openxmlformats.org/officeDocument/2006/relationships/image" Target="../media/image15.jpeg"/><Relationship Id="rId16" Type="http://schemas.openxmlformats.org/officeDocument/2006/relationships/image" Target="../media/image23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8.png"/><Relationship Id="rId11" Type="http://schemas.microsoft.com/office/2007/relationships/hdphoto" Target="../media/hdphoto4.wdp"/><Relationship Id="rId5" Type="http://schemas.microsoft.com/office/2007/relationships/hdphoto" Target="../media/hdphoto1.wdp"/><Relationship Id="rId15" Type="http://schemas.microsoft.com/office/2007/relationships/hdphoto" Target="../media/hdphoto6.wdp"/><Relationship Id="rId10" Type="http://schemas.openxmlformats.org/officeDocument/2006/relationships/image" Target="../media/image20.png"/><Relationship Id="rId4" Type="http://schemas.openxmlformats.org/officeDocument/2006/relationships/image" Target="../media/image17.png"/><Relationship Id="rId9" Type="http://schemas.microsoft.com/office/2007/relationships/hdphoto" Target="../media/hdphoto3.wdp"/><Relationship Id="rId14" Type="http://schemas.openxmlformats.org/officeDocument/2006/relationships/image" Target="../media/image22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13" Type="http://schemas.openxmlformats.org/officeDocument/2006/relationships/image" Target="NULL"/><Relationship Id="rId3" Type="http://schemas.openxmlformats.org/officeDocument/2006/relationships/image" Target="NULL"/><Relationship Id="rId7" Type="http://schemas.openxmlformats.org/officeDocument/2006/relationships/image" Target="NULL"/><Relationship Id="rId12" Type="http://schemas.openxmlformats.org/officeDocument/2006/relationships/image" Target="../media/image29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6.png"/><Relationship Id="rId11" Type="http://schemas.openxmlformats.org/officeDocument/2006/relationships/image" Target="NULL"/><Relationship Id="rId5" Type="http://schemas.openxmlformats.org/officeDocument/2006/relationships/image" Target="NULL"/><Relationship Id="rId15" Type="http://schemas.openxmlformats.org/officeDocument/2006/relationships/image" Target="NULL"/><Relationship Id="rId10" Type="http://schemas.openxmlformats.org/officeDocument/2006/relationships/image" Target="../media/image28.png"/><Relationship Id="rId4" Type="http://schemas.openxmlformats.org/officeDocument/2006/relationships/image" Target="../media/image25.png"/><Relationship Id="rId9" Type="http://schemas.openxmlformats.org/officeDocument/2006/relationships/image" Target="NULL"/><Relationship Id="rId14" Type="http://schemas.openxmlformats.org/officeDocument/2006/relationships/image" Target="../media/image3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Заголовок 1"/>
          <p:cNvSpPr txBox="1">
            <a:spLocks noGrp="1"/>
          </p:cNvSpPr>
          <p:nvPr>
            <p:ph type="ctrTitle"/>
          </p:nvPr>
        </p:nvSpPr>
        <p:spPr>
          <a:xfrm>
            <a:off x="1856014" y="3204625"/>
            <a:ext cx="9957295" cy="1652549"/>
          </a:xfrm>
          <a:prstGeom prst="rect">
            <a:avLst/>
          </a:prstGeom>
        </p:spPr>
        <p:txBody>
          <a:bodyPr anchor="t">
            <a:normAutofit fontScale="90000"/>
          </a:bodyPr>
          <a:lstStyle>
            <a:lvl1pPr algn="l">
              <a:defRPr sz="3200"/>
            </a:lvl1pPr>
          </a:lstStyle>
          <a:p>
            <a:r>
              <a:rPr lang="ru-RU" dirty="0"/>
              <a:t>Рекомендации по созданию </a:t>
            </a:r>
            <a:r>
              <a:rPr dirty="0" err="1"/>
              <a:t>Центров</a:t>
            </a:r>
            <a:r>
              <a:rPr dirty="0"/>
              <a:t> образования </a:t>
            </a:r>
            <a:r>
              <a:rPr lang="ru-RU" dirty="0"/>
              <a:t>образования естественно-научной и технологической направленностей </a:t>
            </a:r>
            <a:r>
              <a:rPr dirty="0"/>
              <a:t>«</a:t>
            </a:r>
            <a:r>
              <a:rPr dirty="0" err="1"/>
              <a:t>Точка</a:t>
            </a:r>
            <a:r>
              <a:rPr lang="en-US" dirty="0"/>
              <a:t> </a:t>
            </a:r>
            <a:r>
              <a:rPr dirty="0" err="1"/>
              <a:t>роста</a:t>
            </a:r>
            <a:r>
              <a:rPr dirty="0"/>
              <a:t>» 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>в 2021 году</a:t>
            </a:r>
            <a:endParaRPr dirty="0"/>
          </a:p>
        </p:txBody>
      </p:sp>
      <p:pic>
        <p:nvPicPr>
          <p:cNvPr id="36" name="Рисунок 5" descr="Рисунок 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05460" y="487267"/>
            <a:ext cx="1225042" cy="1359676"/>
          </a:xfrm>
          <a:prstGeom prst="rect">
            <a:avLst/>
          </a:prstGeom>
          <a:ln w="12700" cap="flat">
            <a:noFill/>
            <a:miter lim="400000"/>
          </a:ln>
          <a:effectLst/>
        </p:spPr>
      </p:pic>
      <p:sp>
        <p:nvSpPr>
          <p:cNvPr id="39" name="Параллелограмм 10"/>
          <p:cNvSpPr/>
          <p:nvPr/>
        </p:nvSpPr>
        <p:spPr>
          <a:xfrm rot="18919285">
            <a:off x="-1047360" y="4355574"/>
            <a:ext cx="3536020" cy="147193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21600"/>
                </a:moveTo>
                <a:lnTo>
                  <a:pt x="9017" y="0"/>
                </a:lnTo>
                <a:lnTo>
                  <a:pt x="21600" y="0"/>
                </a:lnTo>
                <a:lnTo>
                  <a:pt x="12583" y="21600"/>
                </a:lnTo>
                <a:close/>
              </a:path>
            </a:pathLst>
          </a:custGeom>
          <a:solidFill>
            <a:srgbClr val="FF0000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pic>
        <p:nvPicPr>
          <p:cNvPr id="2" name="Рисунок 1">
            <a:extLst>
              <a:ext uri="{FF2B5EF4-FFF2-40B4-BE49-F238E27FC236}">
                <a16:creationId xmlns="" xmlns:a16="http://schemas.microsoft.com/office/drawing/2014/main" id="{A8BF170A-7C70-4634-BFA9-F637B403E4A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453838" y="303763"/>
            <a:ext cx="4537992" cy="1668627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="" xmlns:a16="http://schemas.microsoft.com/office/drawing/2014/main" id="{BB477E7C-7A5D-416F-9C93-5F5C6FA3C5FA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165557" y="571561"/>
            <a:ext cx="1500818" cy="1246354"/>
          </a:xfrm>
          <a:prstGeom prst="rect">
            <a:avLst/>
          </a:prstGeom>
        </p:spPr>
      </p:pic>
      <p:sp>
        <p:nvSpPr>
          <p:cNvPr id="11" name="Заголовок 1">
            <a:extLst>
              <a:ext uri="{FF2B5EF4-FFF2-40B4-BE49-F238E27FC236}">
                <a16:creationId xmlns="" xmlns:a16="http://schemas.microsoft.com/office/drawing/2014/main" id="{C3938919-AF6A-404B-A009-2AAD16A76CBA}"/>
              </a:ext>
            </a:extLst>
          </p:cNvPr>
          <p:cNvSpPr txBox="1">
            <a:spLocks/>
          </p:cNvSpPr>
          <p:nvPr/>
        </p:nvSpPr>
        <p:spPr>
          <a:xfrm>
            <a:off x="1856015" y="4977633"/>
            <a:ext cx="7491186" cy="52146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 anchor="t">
            <a:normAutofit/>
          </a:bodyPr>
          <a:lstStyle>
            <a:lvl1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1" i="0" u="none" strike="noStrike" cap="none" spc="0" baseline="0">
                <a:ln>
                  <a:noFill/>
                </a:ln>
                <a:solidFill>
                  <a:srgbClr val="333E48"/>
                </a:solidFill>
                <a:uFillTx/>
                <a:latin typeface="Arial"/>
                <a:ea typeface="Arial"/>
                <a:cs typeface="Arial"/>
                <a:sym typeface="Arial"/>
              </a:defRPr>
            </a:lvl1pPr>
            <a:lvl2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1" i="0" u="none" strike="noStrike" cap="none" spc="0" baseline="0">
                <a:ln>
                  <a:noFill/>
                </a:ln>
                <a:solidFill>
                  <a:srgbClr val="333E48"/>
                </a:solidFill>
                <a:uFillTx/>
                <a:latin typeface="Arial"/>
                <a:ea typeface="Arial"/>
                <a:cs typeface="Arial"/>
                <a:sym typeface="Arial"/>
              </a:defRPr>
            </a:lvl2pPr>
            <a:lvl3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1" i="0" u="none" strike="noStrike" cap="none" spc="0" baseline="0">
                <a:ln>
                  <a:noFill/>
                </a:ln>
                <a:solidFill>
                  <a:srgbClr val="333E48"/>
                </a:solidFill>
                <a:uFillTx/>
                <a:latin typeface="Arial"/>
                <a:ea typeface="Arial"/>
                <a:cs typeface="Arial"/>
                <a:sym typeface="Arial"/>
              </a:defRPr>
            </a:lvl3pPr>
            <a:lvl4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1" i="0" u="none" strike="noStrike" cap="none" spc="0" baseline="0">
                <a:ln>
                  <a:noFill/>
                </a:ln>
                <a:solidFill>
                  <a:srgbClr val="333E48"/>
                </a:solidFill>
                <a:uFillTx/>
                <a:latin typeface="Arial"/>
                <a:ea typeface="Arial"/>
                <a:cs typeface="Arial"/>
                <a:sym typeface="Arial"/>
              </a:defRPr>
            </a:lvl4pPr>
            <a:lvl5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1" i="0" u="none" strike="noStrike" cap="none" spc="0" baseline="0">
                <a:ln>
                  <a:noFill/>
                </a:ln>
                <a:solidFill>
                  <a:srgbClr val="333E48"/>
                </a:solidFill>
                <a:uFillTx/>
                <a:latin typeface="Arial"/>
                <a:ea typeface="Arial"/>
                <a:cs typeface="Arial"/>
                <a:sym typeface="Arial"/>
              </a:defRPr>
            </a:lvl5pPr>
            <a:lvl6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1" i="0" u="none" strike="noStrike" cap="none" spc="0" baseline="0">
                <a:ln>
                  <a:noFill/>
                </a:ln>
                <a:solidFill>
                  <a:srgbClr val="333E48"/>
                </a:solidFill>
                <a:uFillTx/>
                <a:latin typeface="Arial"/>
                <a:ea typeface="Arial"/>
                <a:cs typeface="Arial"/>
                <a:sym typeface="Arial"/>
              </a:defRPr>
            </a:lvl6pPr>
            <a:lvl7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1" i="0" u="none" strike="noStrike" cap="none" spc="0" baseline="0">
                <a:ln>
                  <a:noFill/>
                </a:ln>
                <a:solidFill>
                  <a:srgbClr val="333E48"/>
                </a:solidFill>
                <a:uFillTx/>
                <a:latin typeface="Arial"/>
                <a:ea typeface="Arial"/>
                <a:cs typeface="Arial"/>
                <a:sym typeface="Arial"/>
              </a:defRPr>
            </a:lvl7pPr>
            <a:lvl8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1" i="0" u="none" strike="noStrike" cap="none" spc="0" baseline="0">
                <a:ln>
                  <a:noFill/>
                </a:ln>
                <a:solidFill>
                  <a:srgbClr val="333E48"/>
                </a:solidFill>
                <a:uFillTx/>
                <a:latin typeface="Arial"/>
                <a:ea typeface="Arial"/>
                <a:cs typeface="Arial"/>
                <a:sym typeface="Arial"/>
              </a:defRPr>
            </a:lvl8pPr>
            <a:lvl9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1" i="0" u="none" strike="noStrike" cap="none" spc="0" baseline="0">
                <a:ln>
                  <a:noFill/>
                </a:ln>
                <a:solidFill>
                  <a:srgbClr val="333E48"/>
                </a:solidFill>
                <a:uFillTx/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hangingPunct="1"/>
            <a:endParaRPr lang="ru-RU" sz="2000" dirty="0"/>
          </a:p>
        </p:txBody>
      </p:sp>
      <p:sp>
        <p:nvSpPr>
          <p:cNvPr id="12" name="Заголовок 1">
            <a:extLst>
              <a:ext uri="{FF2B5EF4-FFF2-40B4-BE49-F238E27FC236}">
                <a16:creationId xmlns="" xmlns:a16="http://schemas.microsoft.com/office/drawing/2014/main" id="{0DA6053D-AE43-424C-A669-9D377DD90918}"/>
              </a:ext>
            </a:extLst>
          </p:cNvPr>
          <p:cNvSpPr txBox="1">
            <a:spLocks/>
          </p:cNvSpPr>
          <p:nvPr/>
        </p:nvSpPr>
        <p:spPr>
          <a:xfrm>
            <a:off x="10388600" y="6148685"/>
            <a:ext cx="1346200" cy="52146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 anchor="t">
            <a:normAutofit/>
          </a:bodyPr>
          <a:lstStyle>
            <a:lvl1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1" i="0" u="none" strike="noStrike" cap="none" spc="0" baseline="0">
                <a:ln>
                  <a:noFill/>
                </a:ln>
                <a:solidFill>
                  <a:srgbClr val="333E48"/>
                </a:solidFill>
                <a:uFillTx/>
                <a:latin typeface="Arial"/>
                <a:ea typeface="Arial"/>
                <a:cs typeface="Arial"/>
                <a:sym typeface="Arial"/>
              </a:defRPr>
            </a:lvl1pPr>
            <a:lvl2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1" i="0" u="none" strike="noStrike" cap="none" spc="0" baseline="0">
                <a:ln>
                  <a:noFill/>
                </a:ln>
                <a:solidFill>
                  <a:srgbClr val="333E48"/>
                </a:solidFill>
                <a:uFillTx/>
                <a:latin typeface="Arial"/>
                <a:ea typeface="Arial"/>
                <a:cs typeface="Arial"/>
                <a:sym typeface="Arial"/>
              </a:defRPr>
            </a:lvl2pPr>
            <a:lvl3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1" i="0" u="none" strike="noStrike" cap="none" spc="0" baseline="0">
                <a:ln>
                  <a:noFill/>
                </a:ln>
                <a:solidFill>
                  <a:srgbClr val="333E48"/>
                </a:solidFill>
                <a:uFillTx/>
                <a:latin typeface="Arial"/>
                <a:ea typeface="Arial"/>
                <a:cs typeface="Arial"/>
                <a:sym typeface="Arial"/>
              </a:defRPr>
            </a:lvl3pPr>
            <a:lvl4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1" i="0" u="none" strike="noStrike" cap="none" spc="0" baseline="0">
                <a:ln>
                  <a:noFill/>
                </a:ln>
                <a:solidFill>
                  <a:srgbClr val="333E48"/>
                </a:solidFill>
                <a:uFillTx/>
                <a:latin typeface="Arial"/>
                <a:ea typeface="Arial"/>
                <a:cs typeface="Arial"/>
                <a:sym typeface="Arial"/>
              </a:defRPr>
            </a:lvl4pPr>
            <a:lvl5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1" i="0" u="none" strike="noStrike" cap="none" spc="0" baseline="0">
                <a:ln>
                  <a:noFill/>
                </a:ln>
                <a:solidFill>
                  <a:srgbClr val="333E48"/>
                </a:solidFill>
                <a:uFillTx/>
                <a:latin typeface="Arial"/>
                <a:ea typeface="Arial"/>
                <a:cs typeface="Arial"/>
                <a:sym typeface="Arial"/>
              </a:defRPr>
            </a:lvl5pPr>
            <a:lvl6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1" i="0" u="none" strike="noStrike" cap="none" spc="0" baseline="0">
                <a:ln>
                  <a:noFill/>
                </a:ln>
                <a:solidFill>
                  <a:srgbClr val="333E48"/>
                </a:solidFill>
                <a:uFillTx/>
                <a:latin typeface="Arial"/>
                <a:ea typeface="Arial"/>
                <a:cs typeface="Arial"/>
                <a:sym typeface="Arial"/>
              </a:defRPr>
            </a:lvl6pPr>
            <a:lvl7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1" i="0" u="none" strike="noStrike" cap="none" spc="0" baseline="0">
                <a:ln>
                  <a:noFill/>
                </a:ln>
                <a:solidFill>
                  <a:srgbClr val="333E48"/>
                </a:solidFill>
                <a:uFillTx/>
                <a:latin typeface="Arial"/>
                <a:ea typeface="Arial"/>
                <a:cs typeface="Arial"/>
                <a:sym typeface="Arial"/>
              </a:defRPr>
            </a:lvl7pPr>
            <a:lvl8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1" i="0" u="none" strike="noStrike" cap="none" spc="0" baseline="0">
                <a:ln>
                  <a:noFill/>
                </a:ln>
                <a:solidFill>
                  <a:srgbClr val="333E48"/>
                </a:solidFill>
                <a:uFillTx/>
                <a:latin typeface="Arial"/>
                <a:ea typeface="Arial"/>
                <a:cs typeface="Arial"/>
                <a:sym typeface="Arial"/>
              </a:defRPr>
            </a:lvl8pPr>
            <a:lvl9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1" i="0" u="none" strike="noStrike" cap="none" spc="0" baseline="0">
                <a:ln>
                  <a:noFill/>
                </a:ln>
                <a:solidFill>
                  <a:srgbClr val="333E48"/>
                </a:solidFill>
                <a:uFillTx/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r" hangingPunct="1"/>
            <a:r>
              <a:rPr lang="ru-RU" sz="1600" b="0" dirty="0">
                <a:solidFill>
                  <a:srgbClr val="FF0000"/>
                </a:solidFill>
              </a:rPr>
              <a:t>Январь 2021</a:t>
            </a:r>
          </a:p>
        </p:txBody>
      </p:sp>
      <p:grpSp>
        <p:nvGrpSpPr>
          <p:cNvPr id="13" name="Группа 12">
            <a:extLst>
              <a:ext uri="{FF2B5EF4-FFF2-40B4-BE49-F238E27FC236}">
                <a16:creationId xmlns="" xmlns:a16="http://schemas.microsoft.com/office/drawing/2014/main" id="{D3C851A9-2A69-4F31-A4D3-D3732CB97344}"/>
              </a:ext>
            </a:extLst>
          </p:cNvPr>
          <p:cNvGrpSpPr/>
          <p:nvPr/>
        </p:nvGrpSpPr>
        <p:grpSpPr>
          <a:xfrm>
            <a:off x="11734800" y="5114883"/>
            <a:ext cx="457200" cy="1617800"/>
            <a:chOff x="2695043" y="1763491"/>
            <a:chExt cx="253092" cy="895565"/>
          </a:xfrm>
        </p:grpSpPr>
        <p:sp>
          <p:nvSpPr>
            <p:cNvPr id="14" name="Параллелограмм 10">
              <a:extLst>
                <a:ext uri="{FF2B5EF4-FFF2-40B4-BE49-F238E27FC236}">
                  <a16:creationId xmlns="" xmlns:a16="http://schemas.microsoft.com/office/drawing/2014/main" id="{2C1651FA-4F86-45F6-886C-00E8BE941B88}"/>
                </a:ext>
              </a:extLst>
            </p:cNvPr>
            <p:cNvSpPr/>
            <p:nvPr/>
          </p:nvSpPr>
          <p:spPr>
            <a:xfrm rot="16200000">
              <a:off x="2517589" y="1940945"/>
              <a:ext cx="608000" cy="25309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lnTo>
                    <a:pt x="9017" y="0"/>
                  </a:lnTo>
                  <a:lnTo>
                    <a:pt x="21600" y="0"/>
                  </a:lnTo>
                  <a:lnTo>
                    <a:pt x="12583" y="21600"/>
                  </a:lnTo>
                  <a:close/>
                </a:path>
              </a:pathLst>
            </a:custGeom>
            <a:solidFill>
              <a:srgbClr val="FF0000"/>
            </a:solidFill>
            <a:ln w="12700">
              <a:miter lim="400000"/>
            </a:ln>
          </p:spPr>
          <p:txBody>
            <a:bodyPr lIns="45719" rIns="45719" anchor="ctr"/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5" name="Параллелограмм 10">
              <a:extLst>
                <a:ext uri="{FF2B5EF4-FFF2-40B4-BE49-F238E27FC236}">
                  <a16:creationId xmlns="" xmlns:a16="http://schemas.microsoft.com/office/drawing/2014/main" id="{CE23A654-155F-4B0F-9110-A9A29F8DEB34}"/>
                </a:ext>
              </a:extLst>
            </p:cNvPr>
            <p:cNvSpPr/>
            <p:nvPr/>
          </p:nvSpPr>
          <p:spPr>
            <a:xfrm rot="16200000">
              <a:off x="2694696" y="2405617"/>
              <a:ext cx="357897" cy="14898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lnTo>
                    <a:pt x="9017" y="0"/>
                  </a:lnTo>
                  <a:lnTo>
                    <a:pt x="21600" y="0"/>
                  </a:lnTo>
                  <a:lnTo>
                    <a:pt x="12583" y="21600"/>
                  </a:lnTo>
                  <a:close/>
                </a:path>
              </a:pathLst>
            </a:custGeom>
            <a:solidFill>
              <a:srgbClr val="FF0000"/>
            </a:solidFill>
            <a:ln w="12700">
              <a:miter lim="400000"/>
            </a:ln>
          </p:spPr>
          <p:txBody>
            <a:bodyPr lIns="45719" rIns="45719" anchor="ctr"/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</p:grp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05528" y="2057792"/>
            <a:ext cx="9416472" cy="3268518"/>
          </a:xfrm>
        </p:spPr>
        <p:txBody>
          <a:bodyPr>
            <a:normAutofit/>
          </a:bodyPr>
          <a:lstStyle/>
          <a:p>
            <a:r>
              <a:rPr lang="ru-RU" b="0" dirty="0"/>
              <a:t>Методические рекомендации Минпросвещения России по созданию Центров «Точка роста»: </a:t>
            </a:r>
            <a:r>
              <a:rPr lang="ru-RU" dirty="0"/>
              <a:t>идеология, нормативная основа, образовательная </a:t>
            </a:r>
            <a:r>
              <a:rPr lang="ru-RU" dirty="0" smtClean="0"/>
              <a:t>деятельность.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Прямоугольник 2">
            <a:extLst>
              <a:ext uri="{FF2B5EF4-FFF2-40B4-BE49-F238E27FC236}">
                <a16:creationId xmlns="" xmlns:a16="http://schemas.microsoft.com/office/drawing/2014/main" id="{1817BD18-0FEE-4455-BA06-286F30D40D14}"/>
              </a:ext>
            </a:extLst>
          </p:cNvPr>
          <p:cNvSpPr/>
          <p:nvPr/>
        </p:nvSpPr>
        <p:spPr>
          <a:xfrm>
            <a:off x="589025" y="2057792"/>
            <a:ext cx="1005403" cy="186204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1500" dirty="0">
                <a:solidFill>
                  <a:schemeClr val="tx2">
                    <a:lumMod val="40000"/>
                    <a:lumOff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66150296"/>
      </p:ext>
    </p:extLst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Заголовок 1"/>
          <p:cNvSpPr txBox="1">
            <a:spLocks noGrp="1"/>
          </p:cNvSpPr>
          <p:nvPr>
            <p:ph type="title"/>
          </p:nvPr>
        </p:nvSpPr>
        <p:spPr>
          <a:xfrm>
            <a:off x="1104900" y="365125"/>
            <a:ext cx="7983682" cy="806129"/>
          </a:xfrm>
          <a:prstGeom prst="rect">
            <a:avLst/>
          </a:prstGeom>
        </p:spPr>
        <p:txBody>
          <a:bodyPr>
            <a:noAutofit/>
          </a:bodyPr>
          <a:lstStyle/>
          <a:p>
            <a:pPr>
              <a:defRPr sz="2400"/>
            </a:pPr>
            <a:r>
              <a:rPr lang="ru-RU" sz="2800" dirty="0"/>
              <a:t>Методические рекомендации</a:t>
            </a:r>
            <a:endParaRPr sz="2800" dirty="0"/>
          </a:p>
        </p:txBody>
      </p:sp>
      <p:sp>
        <p:nvSpPr>
          <p:cNvPr id="9" name="Объект 2">
            <a:extLst>
              <a:ext uri="{FF2B5EF4-FFF2-40B4-BE49-F238E27FC236}">
                <a16:creationId xmlns="" xmlns:a16="http://schemas.microsoft.com/office/drawing/2014/main" id="{6A785855-0E3C-B64B-8615-490271AF9C98}"/>
              </a:ext>
            </a:extLst>
          </p:cNvPr>
          <p:cNvSpPr txBox="1">
            <a:spLocks/>
          </p:cNvSpPr>
          <p:nvPr/>
        </p:nvSpPr>
        <p:spPr>
          <a:xfrm>
            <a:off x="514350" y="1524091"/>
            <a:ext cx="10013950" cy="1598325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ru-RU" sz="2400" b="1" dirty="0"/>
              <a:t>Определяют единые организационные и методические условия создания и общие подходы к функционированию Центров «Точка роста»</a:t>
            </a:r>
            <a:endParaRPr lang="ru-RU" sz="2400" dirty="0"/>
          </a:p>
        </p:txBody>
      </p:sp>
      <p:sp>
        <p:nvSpPr>
          <p:cNvPr id="10" name="Прямоугольник 9">
            <a:extLst>
              <a:ext uri="{FF2B5EF4-FFF2-40B4-BE49-F238E27FC236}">
                <a16:creationId xmlns="" xmlns:a16="http://schemas.microsoft.com/office/drawing/2014/main" id="{0D11AF1F-FDB3-CB44-88DF-8713284E2A92}"/>
              </a:ext>
            </a:extLst>
          </p:cNvPr>
          <p:cNvSpPr/>
          <p:nvPr/>
        </p:nvSpPr>
        <p:spPr>
          <a:xfrm>
            <a:off x="495299" y="2964784"/>
            <a:ext cx="3860801" cy="159832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>
            <a:noAutofit/>
          </a:bodyPr>
          <a:lstStyle/>
          <a:p>
            <a:r>
              <a:rPr lang="ru-RU" b="1" dirty="0">
                <a:solidFill>
                  <a:schemeClr val="tx1"/>
                </a:solidFill>
                <a:latin typeface="Roboto" pitchFamily="2" charset="0"/>
              </a:rPr>
              <a:t>Минимальные требования</a:t>
            </a:r>
            <a:r>
              <a:rPr lang="ru-RU" dirty="0">
                <a:solidFill>
                  <a:schemeClr val="tx1"/>
                </a:solidFill>
                <a:latin typeface="Roboto" pitchFamily="2" charset="0"/>
              </a:rPr>
              <a:t/>
            </a:r>
            <a:br>
              <a:rPr lang="ru-RU" dirty="0">
                <a:solidFill>
                  <a:schemeClr val="tx1"/>
                </a:solidFill>
                <a:latin typeface="Roboto" pitchFamily="2" charset="0"/>
              </a:rPr>
            </a:br>
            <a:r>
              <a:rPr lang="ru-RU" dirty="0">
                <a:solidFill>
                  <a:schemeClr val="tx1"/>
                </a:solidFill>
                <a:latin typeface="Roboto" pitchFamily="2" charset="0"/>
              </a:rPr>
              <a:t>к формированию условий для создания центров, оснащению оборудованием, направленностям образовательных программ, организации учебного процесса</a:t>
            </a:r>
          </a:p>
        </p:txBody>
      </p:sp>
      <p:sp>
        <p:nvSpPr>
          <p:cNvPr id="16" name="Прямоугольник 15">
            <a:extLst>
              <a:ext uri="{FF2B5EF4-FFF2-40B4-BE49-F238E27FC236}">
                <a16:creationId xmlns="" xmlns:a16="http://schemas.microsoft.com/office/drawing/2014/main" id="{83A307E5-AEA2-9143-919D-72D663A3D117}"/>
              </a:ext>
            </a:extLst>
          </p:cNvPr>
          <p:cNvSpPr/>
          <p:nvPr/>
        </p:nvSpPr>
        <p:spPr>
          <a:xfrm>
            <a:off x="4464388" y="2964784"/>
            <a:ext cx="3568024" cy="139607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>
            <a:noAutofit/>
          </a:bodyPr>
          <a:lstStyle/>
          <a:p>
            <a:r>
              <a:rPr lang="ru-RU" b="1" dirty="0">
                <a:solidFill>
                  <a:schemeClr val="tx1"/>
                </a:solidFill>
                <a:latin typeface="Roboto" pitchFamily="2" charset="0"/>
              </a:rPr>
              <a:t>Порядок создания, </a:t>
            </a:r>
            <a:r>
              <a:rPr lang="ru-RU" dirty="0">
                <a:solidFill>
                  <a:schemeClr val="tx1"/>
                </a:solidFill>
                <a:latin typeface="Roboto" pitchFamily="2" charset="0"/>
              </a:rPr>
              <a:t/>
            </a:r>
            <a:br>
              <a:rPr lang="ru-RU" dirty="0">
                <a:solidFill>
                  <a:schemeClr val="tx1"/>
                </a:solidFill>
                <a:latin typeface="Roboto" pitchFamily="2" charset="0"/>
              </a:rPr>
            </a:br>
            <a:r>
              <a:rPr lang="ru-RU" dirty="0">
                <a:solidFill>
                  <a:schemeClr val="tx1"/>
                </a:solidFill>
                <a:latin typeface="Roboto" pitchFamily="2" charset="0"/>
              </a:rPr>
              <a:t>в том числе с точки зрения нормативных документов и базового комплекса мер (дорожной карты)</a:t>
            </a:r>
          </a:p>
        </p:txBody>
      </p:sp>
      <p:sp>
        <p:nvSpPr>
          <p:cNvPr id="17" name="Прямоугольник 16">
            <a:extLst>
              <a:ext uri="{FF2B5EF4-FFF2-40B4-BE49-F238E27FC236}">
                <a16:creationId xmlns="" xmlns:a16="http://schemas.microsoft.com/office/drawing/2014/main" id="{261CEDA5-7D7B-0640-8FF9-68530E69FDD3}"/>
              </a:ext>
            </a:extLst>
          </p:cNvPr>
          <p:cNvSpPr/>
          <p:nvPr/>
        </p:nvSpPr>
        <p:spPr>
          <a:xfrm>
            <a:off x="8261710" y="2973976"/>
            <a:ext cx="3568024" cy="181773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>
            <a:noAutofit/>
          </a:bodyPr>
          <a:lstStyle/>
          <a:p>
            <a:r>
              <a:rPr lang="ru-RU" b="1" dirty="0">
                <a:solidFill>
                  <a:schemeClr val="tx1"/>
                </a:solidFill>
                <a:latin typeface="Roboto" pitchFamily="2" charset="0"/>
              </a:rPr>
              <a:t>Мониторинг и контроль </a:t>
            </a:r>
            <a:r>
              <a:rPr lang="ru-RU" dirty="0">
                <a:solidFill>
                  <a:schemeClr val="tx1"/>
                </a:solidFill>
                <a:latin typeface="Roboto" pitchFamily="2" charset="0"/>
              </a:rPr>
              <a:t>реализации мероприятий по созданию и функционированию центров, индикаторы, отчетность</a:t>
            </a:r>
          </a:p>
        </p:txBody>
      </p:sp>
      <p:sp>
        <p:nvSpPr>
          <p:cNvPr id="18" name="Прямоугольник 17">
            <a:extLst>
              <a:ext uri="{FF2B5EF4-FFF2-40B4-BE49-F238E27FC236}">
                <a16:creationId xmlns="" xmlns:a16="http://schemas.microsoft.com/office/drawing/2014/main" id="{C820BD76-5D47-044C-B0A8-0871253E6AA6}"/>
              </a:ext>
            </a:extLst>
          </p:cNvPr>
          <p:cNvSpPr/>
          <p:nvPr/>
        </p:nvSpPr>
        <p:spPr>
          <a:xfrm>
            <a:off x="495298" y="5397500"/>
            <a:ext cx="10782301" cy="71029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>
            <a:noAutofit/>
          </a:bodyPr>
          <a:lstStyle/>
          <a:p>
            <a:r>
              <a:rPr lang="ru-RU" b="1" dirty="0">
                <a:solidFill>
                  <a:schemeClr val="tx1"/>
                </a:solidFill>
                <a:latin typeface="Roboto" pitchFamily="2" charset="0"/>
              </a:rPr>
              <a:t>Организационно-методическое сопровождение мероприятий</a:t>
            </a:r>
            <a:r>
              <a:rPr lang="ru-RU" dirty="0">
                <a:solidFill>
                  <a:schemeClr val="tx1"/>
                </a:solidFill>
                <a:latin typeface="Roboto" pitchFamily="2" charset="0"/>
              </a:rPr>
              <a:t/>
            </a:r>
            <a:br>
              <a:rPr lang="ru-RU" dirty="0">
                <a:solidFill>
                  <a:schemeClr val="tx1"/>
                </a:solidFill>
                <a:latin typeface="Roboto" pitchFamily="2" charset="0"/>
              </a:rPr>
            </a:br>
            <a:r>
              <a:rPr lang="ru-RU" dirty="0">
                <a:solidFill>
                  <a:schemeClr val="tx1"/>
                </a:solidFill>
                <a:latin typeface="Roboto" pitchFamily="2" charset="0"/>
              </a:rPr>
              <a:t>Ключевые направления поддержки создаваемых центров, использования созданной ранее в рамках национального проекта «Образование» инфраструктуры, сопровождения педагогов</a:t>
            </a:r>
          </a:p>
        </p:txBody>
      </p:sp>
      <p:cxnSp>
        <p:nvCxnSpPr>
          <p:cNvPr id="19" name="Прямая соединительная линия 18">
            <a:extLst>
              <a:ext uri="{FF2B5EF4-FFF2-40B4-BE49-F238E27FC236}">
                <a16:creationId xmlns="" xmlns:a16="http://schemas.microsoft.com/office/drawing/2014/main" id="{A7EBD4CE-E16B-B74B-990E-55BA0F499E3B}"/>
              </a:ext>
            </a:extLst>
          </p:cNvPr>
          <p:cNvCxnSpPr>
            <a:cxnSpLocks/>
          </p:cNvCxnSpPr>
          <p:nvPr/>
        </p:nvCxnSpPr>
        <p:spPr>
          <a:xfrm>
            <a:off x="514350" y="2823210"/>
            <a:ext cx="2990850" cy="0"/>
          </a:xfrm>
          <a:prstGeom prst="line">
            <a:avLst/>
          </a:prstGeom>
          <a:ln w="57150">
            <a:solidFill>
              <a:srgbClr val="0072B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>
            <a:extLst>
              <a:ext uri="{FF2B5EF4-FFF2-40B4-BE49-F238E27FC236}">
                <a16:creationId xmlns="" xmlns:a16="http://schemas.microsoft.com/office/drawing/2014/main" id="{E2B1A983-4113-DD40-9811-E53BF7ADA54C}"/>
              </a:ext>
            </a:extLst>
          </p:cNvPr>
          <p:cNvCxnSpPr>
            <a:cxnSpLocks/>
          </p:cNvCxnSpPr>
          <p:nvPr/>
        </p:nvCxnSpPr>
        <p:spPr>
          <a:xfrm>
            <a:off x="4518363" y="2823210"/>
            <a:ext cx="2990850" cy="0"/>
          </a:xfrm>
          <a:prstGeom prst="line">
            <a:avLst/>
          </a:prstGeom>
          <a:ln w="57150">
            <a:solidFill>
              <a:srgbClr val="0072B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>
            <a:extLst>
              <a:ext uri="{FF2B5EF4-FFF2-40B4-BE49-F238E27FC236}">
                <a16:creationId xmlns="" xmlns:a16="http://schemas.microsoft.com/office/drawing/2014/main" id="{12A75AA0-E822-FA47-9CBE-075679D252A2}"/>
              </a:ext>
            </a:extLst>
          </p:cNvPr>
          <p:cNvCxnSpPr>
            <a:cxnSpLocks/>
          </p:cNvCxnSpPr>
          <p:nvPr/>
        </p:nvCxnSpPr>
        <p:spPr>
          <a:xfrm>
            <a:off x="8286750" y="2823210"/>
            <a:ext cx="2990850" cy="0"/>
          </a:xfrm>
          <a:prstGeom prst="line">
            <a:avLst/>
          </a:prstGeom>
          <a:ln w="57150">
            <a:solidFill>
              <a:srgbClr val="0072B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>
            <a:extLst>
              <a:ext uri="{FF2B5EF4-FFF2-40B4-BE49-F238E27FC236}">
                <a16:creationId xmlns="" xmlns:a16="http://schemas.microsoft.com/office/drawing/2014/main" id="{1C4A4F2E-680E-8448-A16A-0F34F347E0C7}"/>
              </a:ext>
            </a:extLst>
          </p:cNvPr>
          <p:cNvCxnSpPr>
            <a:cxnSpLocks/>
          </p:cNvCxnSpPr>
          <p:nvPr/>
        </p:nvCxnSpPr>
        <p:spPr>
          <a:xfrm>
            <a:off x="514350" y="5104130"/>
            <a:ext cx="10763250" cy="0"/>
          </a:xfrm>
          <a:prstGeom prst="line">
            <a:avLst/>
          </a:prstGeom>
          <a:ln w="57150">
            <a:solidFill>
              <a:srgbClr val="0072B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54102177"/>
      </p:ext>
    </p:extLst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Заголовок 1"/>
          <p:cNvSpPr txBox="1">
            <a:spLocks noGrp="1"/>
          </p:cNvSpPr>
          <p:nvPr>
            <p:ph type="title"/>
          </p:nvPr>
        </p:nvSpPr>
        <p:spPr>
          <a:xfrm>
            <a:off x="1104900" y="365125"/>
            <a:ext cx="7983682" cy="806129"/>
          </a:xfrm>
          <a:prstGeom prst="rect">
            <a:avLst/>
          </a:prstGeom>
        </p:spPr>
        <p:txBody>
          <a:bodyPr>
            <a:noAutofit/>
          </a:bodyPr>
          <a:lstStyle/>
          <a:p>
            <a:pPr>
              <a:defRPr sz="2400"/>
            </a:pPr>
            <a:r>
              <a:rPr lang="ru-RU" sz="2800" dirty="0"/>
              <a:t>Зачем?</a:t>
            </a:r>
            <a:endParaRPr sz="2800" dirty="0"/>
          </a:p>
        </p:txBody>
      </p:sp>
      <p:sp>
        <p:nvSpPr>
          <p:cNvPr id="11" name="Объект 2">
            <a:extLst>
              <a:ext uri="{FF2B5EF4-FFF2-40B4-BE49-F238E27FC236}">
                <a16:creationId xmlns="" xmlns:a16="http://schemas.microsoft.com/office/drawing/2014/main" id="{3FB80F40-B6EA-A047-B8E0-68D97EBB5673}"/>
              </a:ext>
            </a:extLst>
          </p:cNvPr>
          <p:cNvSpPr txBox="1">
            <a:spLocks/>
          </p:cNvSpPr>
          <p:nvPr/>
        </p:nvSpPr>
        <p:spPr>
          <a:xfrm>
            <a:off x="1498600" y="1685777"/>
            <a:ext cx="8750300" cy="435133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1800"/>
              </a:spcBef>
              <a:buNone/>
            </a:pPr>
            <a:r>
              <a:rPr lang="ru-RU" sz="2000" b="1" dirty="0"/>
              <a:t>Совершенствование условий для повышения качества общего образования </a:t>
            </a:r>
            <a:r>
              <a:rPr lang="ru-RU" sz="2000" dirty="0"/>
              <a:t>в общеобразовательных организациях, расположенных в сельской местности и малых городах </a:t>
            </a:r>
          </a:p>
          <a:p>
            <a:pPr marL="0" indent="0">
              <a:spcBef>
                <a:spcPts val="1800"/>
              </a:spcBef>
              <a:buNone/>
            </a:pPr>
            <a:r>
              <a:rPr lang="ru-RU" sz="2000" b="1" dirty="0"/>
              <a:t>Расширение возможностей обучающихся</a:t>
            </a:r>
            <a:r>
              <a:rPr lang="ru-RU" sz="2000" dirty="0"/>
              <a:t> в освоении учебных предметов естественно-научной и технологической направленностей </a:t>
            </a:r>
          </a:p>
          <a:p>
            <a:pPr marL="0" indent="0">
              <a:spcBef>
                <a:spcPts val="1800"/>
              </a:spcBef>
              <a:buNone/>
            </a:pPr>
            <a:r>
              <a:rPr lang="ru-RU" sz="2000" b="1" dirty="0"/>
              <a:t>Практическая отработка учебного материала по учебным предметам «Физика», «Химия», «Биология»</a:t>
            </a:r>
          </a:p>
          <a:p>
            <a:pPr marL="0" indent="0">
              <a:spcBef>
                <a:spcPts val="1800"/>
              </a:spcBef>
              <a:buNone/>
            </a:pPr>
            <a:r>
              <a:rPr lang="ru-RU" sz="2000" b="1" dirty="0"/>
              <a:t>Повышение охвата обучающихся </a:t>
            </a:r>
            <a:r>
              <a:rPr lang="ru-RU" sz="2000" dirty="0"/>
              <a:t>общеобразовательных организаций сельской местности и малых городов образовательными программами общего и дополнительного образования естественно-научной и технологической направленностей на современном оборудовании</a:t>
            </a:r>
          </a:p>
        </p:txBody>
      </p:sp>
      <p:sp>
        <p:nvSpPr>
          <p:cNvPr id="12" name="Заголовок 1">
            <a:extLst>
              <a:ext uri="{FF2B5EF4-FFF2-40B4-BE49-F238E27FC236}">
                <a16:creationId xmlns="" xmlns:a16="http://schemas.microsoft.com/office/drawing/2014/main" id="{35DCEEBF-5215-EA48-8549-697F3AA5F508}"/>
              </a:ext>
            </a:extLst>
          </p:cNvPr>
          <p:cNvSpPr txBox="1">
            <a:spLocks/>
          </p:cNvSpPr>
          <p:nvPr/>
        </p:nvSpPr>
        <p:spPr>
          <a:xfrm>
            <a:off x="838200" y="1467337"/>
            <a:ext cx="546100" cy="10924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rgbClr val="0072BC"/>
                </a:solidFill>
                <a:latin typeface="Roboto" pitchFamily="2" charset="0"/>
                <a:ea typeface="+mj-ea"/>
                <a:cs typeface="+mj-cs"/>
              </a:defRPr>
            </a:lvl1pPr>
          </a:lstStyle>
          <a:p>
            <a:r>
              <a:rPr lang="ru-RU" sz="5400" dirty="0"/>
              <a:t>1</a:t>
            </a:r>
          </a:p>
        </p:txBody>
      </p:sp>
      <p:sp>
        <p:nvSpPr>
          <p:cNvPr id="13" name="Заголовок 1">
            <a:extLst>
              <a:ext uri="{FF2B5EF4-FFF2-40B4-BE49-F238E27FC236}">
                <a16:creationId xmlns="" xmlns:a16="http://schemas.microsoft.com/office/drawing/2014/main" id="{CD9C7C44-4714-DD4E-862D-797F29042C0A}"/>
              </a:ext>
            </a:extLst>
          </p:cNvPr>
          <p:cNvSpPr txBox="1">
            <a:spLocks/>
          </p:cNvSpPr>
          <p:nvPr/>
        </p:nvSpPr>
        <p:spPr>
          <a:xfrm>
            <a:off x="838200" y="2402909"/>
            <a:ext cx="546100" cy="10924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rgbClr val="0072BC"/>
                </a:solidFill>
                <a:latin typeface="Roboto" pitchFamily="2" charset="0"/>
                <a:ea typeface="+mj-ea"/>
                <a:cs typeface="+mj-cs"/>
              </a:defRPr>
            </a:lvl1pPr>
          </a:lstStyle>
          <a:p>
            <a:r>
              <a:rPr lang="ru-RU" sz="5400" dirty="0"/>
              <a:t>2</a:t>
            </a:r>
          </a:p>
        </p:txBody>
      </p:sp>
      <p:sp>
        <p:nvSpPr>
          <p:cNvPr id="14" name="Заголовок 1">
            <a:extLst>
              <a:ext uri="{FF2B5EF4-FFF2-40B4-BE49-F238E27FC236}">
                <a16:creationId xmlns="" xmlns:a16="http://schemas.microsoft.com/office/drawing/2014/main" id="{ED7CC478-DA3F-A442-BCFB-77141A1AD33B}"/>
              </a:ext>
            </a:extLst>
          </p:cNvPr>
          <p:cNvSpPr txBox="1">
            <a:spLocks/>
          </p:cNvSpPr>
          <p:nvPr/>
        </p:nvSpPr>
        <p:spPr>
          <a:xfrm>
            <a:off x="838200" y="3426746"/>
            <a:ext cx="546100" cy="10924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rgbClr val="0072BC"/>
                </a:solidFill>
                <a:latin typeface="Roboto" pitchFamily="2" charset="0"/>
                <a:ea typeface="+mj-ea"/>
                <a:cs typeface="+mj-cs"/>
              </a:defRPr>
            </a:lvl1pPr>
          </a:lstStyle>
          <a:p>
            <a:r>
              <a:rPr lang="ru-RU" sz="5400" dirty="0"/>
              <a:t>3</a:t>
            </a:r>
          </a:p>
        </p:txBody>
      </p:sp>
      <p:sp>
        <p:nvSpPr>
          <p:cNvPr id="15" name="Заголовок 1">
            <a:extLst>
              <a:ext uri="{FF2B5EF4-FFF2-40B4-BE49-F238E27FC236}">
                <a16:creationId xmlns="" xmlns:a16="http://schemas.microsoft.com/office/drawing/2014/main" id="{EA111617-1441-DF44-85B5-380EB612740D}"/>
              </a:ext>
            </a:extLst>
          </p:cNvPr>
          <p:cNvSpPr txBox="1">
            <a:spLocks/>
          </p:cNvSpPr>
          <p:nvPr/>
        </p:nvSpPr>
        <p:spPr>
          <a:xfrm>
            <a:off x="838200" y="4389406"/>
            <a:ext cx="546100" cy="10924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rgbClr val="0072BC"/>
                </a:solidFill>
                <a:latin typeface="Roboto" pitchFamily="2" charset="0"/>
                <a:ea typeface="+mj-ea"/>
                <a:cs typeface="+mj-cs"/>
              </a:defRPr>
            </a:lvl1pPr>
          </a:lstStyle>
          <a:p>
            <a:r>
              <a:rPr lang="ru-RU" sz="5400" dirty="0"/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2780943789"/>
      </p:ext>
    </p:extLst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CB9A2B25-57B9-8548-B1D8-D4B75CC542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Как?*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6909A558-70E7-1346-AEC9-41E750184CC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506071"/>
            <a:ext cx="10515600" cy="4670892"/>
          </a:xfrm>
        </p:spPr>
        <p:txBody>
          <a:bodyPr>
            <a:normAutofit fontScale="92500" lnSpcReduction="20000"/>
          </a:bodyPr>
          <a:lstStyle/>
          <a:p>
            <a:r>
              <a:rPr lang="ru-RU" dirty="0"/>
              <a:t>В соответствии с утвержденными </a:t>
            </a:r>
            <a:r>
              <a:rPr lang="ru-RU" dirty="0" err="1"/>
              <a:t>Минпросвещения</a:t>
            </a:r>
            <a:r>
              <a:rPr lang="ru-RU" dirty="0"/>
              <a:t> России методическими рекомендациями в </a:t>
            </a:r>
            <a:r>
              <a:rPr lang="ru-RU" b="1" dirty="0">
                <a:solidFill>
                  <a:srgbClr val="FF0000"/>
                </a:solidFill>
              </a:rPr>
              <a:t>общеобразовательных организациях, расположенных в сельской местности и малых городах, </a:t>
            </a:r>
            <a:r>
              <a:rPr lang="ru-RU" dirty="0"/>
              <a:t>создана (обновлена) </a:t>
            </a:r>
            <a:r>
              <a:rPr lang="ru-RU" b="1" dirty="0">
                <a:solidFill>
                  <a:srgbClr val="FF0000"/>
                </a:solidFill>
              </a:rPr>
              <a:t>материально-техническая база </a:t>
            </a:r>
            <a:r>
              <a:rPr lang="ru-RU" dirty="0"/>
              <a:t>для реализации программ </a:t>
            </a:r>
            <a:r>
              <a:rPr lang="ru-RU" b="1" dirty="0">
                <a:solidFill>
                  <a:srgbClr val="FF0000"/>
                </a:solidFill>
              </a:rPr>
              <a:t>основного общего образования естественнонаучной и технологической направленностей и программ дополнительного образования соответствующей направленности </a:t>
            </a:r>
            <a:r>
              <a:rPr lang="ru-RU" dirty="0"/>
              <a:t>путем формирования на базе общеобразовательных организаций Центров образования «Точка роста» с целью развития современных компетенций и навыков у обучающихся, а также повышения качества образования.</a:t>
            </a:r>
          </a:p>
          <a:p>
            <a:r>
              <a:rPr lang="ru-RU" dirty="0"/>
              <a:t>Основной задачей Центров образования «Точка Роста» является </a:t>
            </a:r>
            <a:r>
              <a:rPr lang="ru-RU" b="1" dirty="0">
                <a:solidFill>
                  <a:srgbClr val="FF0000"/>
                </a:solidFill>
              </a:rPr>
              <a:t>охват обучающихся общеобразовательных организаций программами основного общего и дополнительного образования на созданной (обновленной) материально-технической базе</a:t>
            </a:r>
            <a:r>
              <a:rPr lang="ru-RU" dirty="0"/>
              <a:t>, в том числе с использованием дистанционных форм обучения и сетевой формы реализации образовательных программ.</a:t>
            </a:r>
          </a:p>
          <a:p>
            <a:r>
              <a:rPr lang="ru-RU" dirty="0"/>
              <a:t>Одновременно </a:t>
            </a:r>
            <a:r>
              <a:rPr lang="ru-RU" b="1" dirty="0">
                <a:solidFill>
                  <a:srgbClr val="FF0000"/>
                </a:solidFill>
              </a:rPr>
              <a:t>субъектами Российской Федерации и образовательными организациями могут самостоятельно быть инициированы и реализованы аналогичные проекты </a:t>
            </a:r>
            <a:r>
              <a:rPr lang="ru-RU" dirty="0"/>
              <a:t>с целью реализации программ основного общего образования и программ дополнительного образования различных направленностей.</a:t>
            </a:r>
          </a:p>
          <a:p>
            <a:r>
              <a:rPr lang="ru-RU" dirty="0"/>
              <a:t>Значение количества организаций, в которых создана (обновлена) материально-техническая база и охвата детей  подлежат ежегодному уточнению по итогам проведения отборов на предоставление субсидии из федерального бюджета бюджетам субъектов Российской Федерации на финансовое обеспечение соответствующих мероприятий.</a:t>
            </a:r>
          </a:p>
          <a:p>
            <a:endParaRPr lang="ru-RU" dirty="0"/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FA345700-FC94-2F4E-A2D2-A3D09AC27423}"/>
              </a:ext>
            </a:extLst>
          </p:cNvPr>
          <p:cNvSpPr txBox="1"/>
          <p:nvPr/>
        </p:nvSpPr>
        <p:spPr>
          <a:xfrm>
            <a:off x="1075766" y="6266330"/>
            <a:ext cx="5234764" cy="36933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ru-RU" dirty="0"/>
              <a:t>* Характеристика результата федерального проекта</a:t>
            </a:r>
            <a:endParaRPr kumimoji="0" lang="ru-RU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986873376"/>
      </p:ext>
    </p:extLst>
  </p:cSld>
  <p:clrMapOvr>
    <a:masterClrMapping/>
  </p:clrMapOvr>
  <p:transition spd="med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E3F2DAB9-0E05-4945-88B9-6A2AC5AB69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Что изменится?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2C3201BF-B764-9B43-8FFF-4D605C35180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C3D63C45-5F0C-2A48-AD53-A68C29C973D3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8700" y="2166144"/>
            <a:ext cx="5067300" cy="3670300"/>
          </a:xfrm>
          <a:prstGeom prst="rect">
            <a:avLst/>
          </a:prstGeom>
        </p:spPr>
      </p:pic>
      <p:sp>
        <p:nvSpPr>
          <p:cNvPr id="5" name="Объект 2">
            <a:extLst>
              <a:ext uri="{FF2B5EF4-FFF2-40B4-BE49-F238E27FC236}">
                <a16:creationId xmlns="" xmlns:a16="http://schemas.microsoft.com/office/drawing/2014/main" id="{DCE21B7B-78D8-7946-B57E-8CC29D539391}"/>
              </a:ext>
            </a:extLst>
          </p:cNvPr>
          <p:cNvSpPr txBox="1">
            <a:spLocks/>
          </p:cNvSpPr>
          <p:nvPr/>
        </p:nvSpPr>
        <p:spPr>
          <a:xfrm>
            <a:off x="6894512" y="2494962"/>
            <a:ext cx="4821238" cy="201429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0070C0"/>
              </a:buClr>
            </a:pPr>
            <a:r>
              <a:rPr lang="ru-RU" sz="2000" dirty="0"/>
              <a:t>Широкий спектр способов и методов применения оборудования в учебном процессе, внеурочной деятельности, дополнительном образовании </a:t>
            </a:r>
          </a:p>
          <a:p>
            <a:pPr>
              <a:buClr>
                <a:srgbClr val="0070C0"/>
              </a:buClr>
            </a:pPr>
            <a:r>
              <a:rPr lang="ru-RU" sz="2000" dirty="0"/>
              <a:t>Использование учебных кабинетов физики, химии, биологии</a:t>
            </a:r>
          </a:p>
          <a:p>
            <a:pPr>
              <a:buClr>
                <a:srgbClr val="0070C0"/>
              </a:buClr>
            </a:pPr>
            <a:r>
              <a:rPr lang="ru-RU" sz="2000" dirty="0"/>
              <a:t>Использование пространств для проектной деятельности и дополнительного образования</a:t>
            </a:r>
          </a:p>
        </p:txBody>
      </p:sp>
      <p:cxnSp>
        <p:nvCxnSpPr>
          <p:cNvPr id="6" name="Прямая соединительная линия 5">
            <a:extLst>
              <a:ext uri="{FF2B5EF4-FFF2-40B4-BE49-F238E27FC236}">
                <a16:creationId xmlns="" xmlns:a16="http://schemas.microsoft.com/office/drawing/2014/main" id="{8AB49910-A1AA-D84F-814C-8156D4744CFB}"/>
              </a:ext>
            </a:extLst>
          </p:cNvPr>
          <p:cNvCxnSpPr>
            <a:cxnSpLocks/>
          </p:cNvCxnSpPr>
          <p:nvPr/>
        </p:nvCxnSpPr>
        <p:spPr>
          <a:xfrm>
            <a:off x="6659863" y="2494962"/>
            <a:ext cx="0" cy="2934288"/>
          </a:xfrm>
          <a:prstGeom prst="line">
            <a:avLst/>
          </a:prstGeom>
          <a:ln w="57150">
            <a:solidFill>
              <a:srgbClr val="0072B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58567839"/>
      </p:ext>
    </p:extLst>
  </p:cSld>
  <p:clrMapOvr>
    <a:masterClrMapping/>
  </p:clrMapOvr>
  <p:transition spd="med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CB9A2B25-57B9-8548-B1D8-D4B75CC542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За счет чего?</a:t>
            </a:r>
          </a:p>
        </p:txBody>
      </p:sp>
      <p:sp>
        <p:nvSpPr>
          <p:cNvPr id="5" name="Объект 2">
            <a:extLst>
              <a:ext uri="{FF2B5EF4-FFF2-40B4-BE49-F238E27FC236}">
                <a16:creationId xmlns="" xmlns:a16="http://schemas.microsoft.com/office/drawing/2014/main" id="{66F963BD-8092-594C-98C8-FBA0D2867853}"/>
              </a:ext>
            </a:extLst>
          </p:cNvPr>
          <p:cNvSpPr txBox="1">
            <a:spLocks/>
          </p:cNvSpPr>
          <p:nvPr/>
        </p:nvSpPr>
        <p:spPr>
          <a:xfrm>
            <a:off x="1651000" y="1772238"/>
            <a:ext cx="9106647" cy="435133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1800"/>
              </a:spcBef>
              <a:buFont typeface="Arial" panose="020B0604020202020204" pitchFamily="34" charset="0"/>
              <a:buNone/>
            </a:pPr>
            <a:r>
              <a:rPr lang="ru-RU" sz="2000" b="1" dirty="0"/>
              <a:t>Субсидия из федерального бюджета бюджету субъекта Российской Федерации на приобретение средств обучения и воспитания, оборудования</a:t>
            </a:r>
            <a:endParaRPr lang="ru-RU" sz="2000" dirty="0"/>
          </a:p>
          <a:p>
            <a:pPr marL="0" indent="0">
              <a:spcBef>
                <a:spcPts val="1800"/>
              </a:spcBef>
              <a:buNone/>
            </a:pPr>
            <a:r>
              <a:rPr lang="ru-RU" sz="2000" b="1" dirty="0" err="1"/>
              <a:t>Софинансирование</a:t>
            </a:r>
            <a:r>
              <a:rPr lang="ru-RU" sz="2000" b="1" dirty="0"/>
              <a:t> субъектом Российской Федерации мероприятий по созданию центров «Точка роста»</a:t>
            </a:r>
          </a:p>
          <a:p>
            <a:pPr marL="0" indent="0">
              <a:spcBef>
                <a:spcPts val="1800"/>
              </a:spcBef>
              <a:buNone/>
            </a:pPr>
            <a:r>
              <a:rPr lang="ru-RU" sz="2000" b="1" dirty="0"/>
              <a:t>Реализация мероприятий по подготовке и созданию центров «Точка роста» в муниципалитете</a:t>
            </a:r>
            <a:endParaRPr lang="ru-RU" sz="2000" dirty="0"/>
          </a:p>
          <a:p>
            <a:pPr marL="0" indent="0">
              <a:spcBef>
                <a:spcPts val="1800"/>
              </a:spcBef>
              <a:buNone/>
            </a:pPr>
            <a:r>
              <a:rPr lang="ru-RU" sz="2000" b="1" dirty="0"/>
              <a:t>Поддержка мероприятий, в том числе методическая и организационная, со стороны федерального оператора проекта</a:t>
            </a:r>
            <a:endParaRPr lang="ru-RU" sz="2000" dirty="0"/>
          </a:p>
        </p:txBody>
      </p:sp>
      <p:sp>
        <p:nvSpPr>
          <p:cNvPr id="6" name="Заголовок 1">
            <a:extLst>
              <a:ext uri="{FF2B5EF4-FFF2-40B4-BE49-F238E27FC236}">
                <a16:creationId xmlns="" xmlns:a16="http://schemas.microsoft.com/office/drawing/2014/main" id="{C3825370-E7F9-CE41-A689-F23B9F07DC66}"/>
              </a:ext>
            </a:extLst>
          </p:cNvPr>
          <p:cNvSpPr txBox="1">
            <a:spLocks/>
          </p:cNvSpPr>
          <p:nvPr/>
        </p:nvSpPr>
        <p:spPr>
          <a:xfrm>
            <a:off x="1104900" y="1706692"/>
            <a:ext cx="546100" cy="10924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5400" dirty="0"/>
              <a:t>1</a:t>
            </a:r>
          </a:p>
        </p:txBody>
      </p:sp>
      <p:sp>
        <p:nvSpPr>
          <p:cNvPr id="7" name="Заголовок 1">
            <a:extLst>
              <a:ext uri="{FF2B5EF4-FFF2-40B4-BE49-F238E27FC236}">
                <a16:creationId xmlns="" xmlns:a16="http://schemas.microsoft.com/office/drawing/2014/main" id="{DBDA8547-6D6B-1744-9766-26BCA91E87A3}"/>
              </a:ext>
            </a:extLst>
          </p:cNvPr>
          <p:cNvSpPr txBox="1">
            <a:spLocks/>
          </p:cNvSpPr>
          <p:nvPr/>
        </p:nvSpPr>
        <p:spPr>
          <a:xfrm>
            <a:off x="1104900" y="2703090"/>
            <a:ext cx="546100" cy="10924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5400" dirty="0"/>
              <a:t>2</a:t>
            </a:r>
          </a:p>
        </p:txBody>
      </p:sp>
      <p:sp>
        <p:nvSpPr>
          <p:cNvPr id="8" name="Заголовок 1">
            <a:extLst>
              <a:ext uri="{FF2B5EF4-FFF2-40B4-BE49-F238E27FC236}">
                <a16:creationId xmlns="" xmlns:a16="http://schemas.microsoft.com/office/drawing/2014/main" id="{38A15DA8-D661-6247-B4F9-9EC473164286}"/>
              </a:ext>
            </a:extLst>
          </p:cNvPr>
          <p:cNvSpPr txBox="1">
            <a:spLocks/>
          </p:cNvSpPr>
          <p:nvPr/>
        </p:nvSpPr>
        <p:spPr>
          <a:xfrm>
            <a:off x="1104900" y="3548743"/>
            <a:ext cx="546100" cy="10924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5400" dirty="0"/>
              <a:t>3</a:t>
            </a:r>
          </a:p>
        </p:txBody>
      </p:sp>
      <p:sp>
        <p:nvSpPr>
          <p:cNvPr id="9" name="Заголовок 1">
            <a:extLst>
              <a:ext uri="{FF2B5EF4-FFF2-40B4-BE49-F238E27FC236}">
                <a16:creationId xmlns="" xmlns:a16="http://schemas.microsoft.com/office/drawing/2014/main" id="{7E49D387-3124-BF4F-84F9-8117CC6EA85B}"/>
              </a:ext>
            </a:extLst>
          </p:cNvPr>
          <p:cNvSpPr txBox="1">
            <a:spLocks/>
          </p:cNvSpPr>
          <p:nvPr/>
        </p:nvSpPr>
        <p:spPr>
          <a:xfrm>
            <a:off x="1104900" y="4418490"/>
            <a:ext cx="546100" cy="10924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5400" dirty="0"/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2797723812"/>
      </p:ext>
    </p:extLst>
  </p:cSld>
  <p:clrMapOvr>
    <a:masterClrMapping/>
  </p:clrMapOvr>
  <p:transition spd="med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7F78D936-B537-634D-9467-F18276548C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Документы на уровне образовательных организаций, информационная открытость</a:t>
            </a:r>
          </a:p>
        </p:txBody>
      </p:sp>
      <p:sp>
        <p:nvSpPr>
          <p:cNvPr id="4" name="Объект 2">
            <a:extLst>
              <a:ext uri="{FF2B5EF4-FFF2-40B4-BE49-F238E27FC236}">
                <a16:creationId xmlns="" xmlns:a16="http://schemas.microsoft.com/office/drawing/2014/main" id="{5914DF15-1CE3-504E-BDC4-90AC774BC112}"/>
              </a:ext>
            </a:extLst>
          </p:cNvPr>
          <p:cNvSpPr txBox="1">
            <a:spLocks/>
          </p:cNvSpPr>
          <p:nvPr/>
        </p:nvSpPr>
        <p:spPr>
          <a:xfrm>
            <a:off x="3365500" y="1774872"/>
            <a:ext cx="8001000" cy="201429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0070C0"/>
              </a:buClr>
            </a:pPr>
            <a:r>
              <a:rPr lang="ru-RU" sz="2000" dirty="0"/>
              <a:t>О создании Центра «Точка роста»</a:t>
            </a:r>
          </a:p>
          <a:p>
            <a:pPr>
              <a:buClr>
                <a:srgbClr val="0070C0"/>
              </a:buClr>
            </a:pPr>
            <a:r>
              <a:rPr lang="ru-RU" sz="2000" dirty="0"/>
              <a:t>О назначении куратора, ответственного за функционирование и развитие Центра «Точка роста»</a:t>
            </a:r>
          </a:p>
          <a:p>
            <a:pPr>
              <a:buClr>
                <a:srgbClr val="0070C0"/>
              </a:buClr>
            </a:pPr>
            <a:r>
              <a:rPr lang="ru-RU" sz="2000" dirty="0"/>
              <a:t>Об утверждении Положения о Центре «Точка роста»</a:t>
            </a:r>
          </a:p>
          <a:p>
            <a:pPr>
              <a:buClr>
                <a:srgbClr val="0070C0"/>
              </a:buClr>
            </a:pPr>
            <a:endParaRPr lang="ru-RU" sz="2000" dirty="0"/>
          </a:p>
          <a:p>
            <a:pPr>
              <a:buClr>
                <a:srgbClr val="0070C0"/>
              </a:buClr>
            </a:pPr>
            <a:r>
              <a:rPr lang="ru-RU" sz="2000" dirty="0"/>
              <a:t>Образовательные программы общего и дополнительного образования</a:t>
            </a:r>
          </a:p>
          <a:p>
            <a:pPr>
              <a:buClr>
                <a:srgbClr val="0070C0"/>
              </a:buClr>
            </a:pPr>
            <a:endParaRPr lang="ru-RU" sz="2000" dirty="0"/>
          </a:p>
        </p:txBody>
      </p:sp>
      <p:sp>
        <p:nvSpPr>
          <p:cNvPr id="5" name="Объект 2">
            <a:extLst>
              <a:ext uri="{FF2B5EF4-FFF2-40B4-BE49-F238E27FC236}">
                <a16:creationId xmlns="" xmlns:a16="http://schemas.microsoft.com/office/drawing/2014/main" id="{4E9EA762-7616-1E42-8D46-3F279145F006}"/>
              </a:ext>
            </a:extLst>
          </p:cNvPr>
          <p:cNvSpPr txBox="1">
            <a:spLocks/>
          </p:cNvSpPr>
          <p:nvPr/>
        </p:nvSpPr>
        <p:spPr>
          <a:xfrm>
            <a:off x="3365500" y="4569552"/>
            <a:ext cx="8242300" cy="217358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Roboto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Roboto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Roboto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Roboto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Roboto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0070C0"/>
              </a:buClr>
            </a:pPr>
            <a:r>
              <a:rPr lang="ru-RU" sz="2000" dirty="0"/>
              <a:t>Создание раздела на сайте общеобразовательной организации «Центр «Точка роста»</a:t>
            </a:r>
          </a:p>
          <a:p>
            <a:pPr>
              <a:buClr>
                <a:srgbClr val="0070C0"/>
              </a:buClr>
            </a:pPr>
            <a:r>
              <a:rPr lang="ru-RU" sz="2000" dirty="0"/>
              <a:t>Наличие информации об образовательных программах, оборудовании, плане работы, режиме занятий и пр.</a:t>
            </a:r>
          </a:p>
          <a:p>
            <a:pPr>
              <a:buClr>
                <a:srgbClr val="0070C0"/>
              </a:buClr>
            </a:pPr>
            <a:r>
              <a:rPr lang="ru-RU" sz="2000" dirty="0"/>
              <a:t>Публикация сведений о функционировании Центра «Точка роста», в том числе о проводимых мероприятиях</a:t>
            </a:r>
          </a:p>
        </p:txBody>
      </p:sp>
      <p:sp>
        <p:nvSpPr>
          <p:cNvPr id="6" name="Прямоугольник 5">
            <a:extLst>
              <a:ext uri="{FF2B5EF4-FFF2-40B4-BE49-F238E27FC236}">
                <a16:creationId xmlns="" xmlns:a16="http://schemas.microsoft.com/office/drawing/2014/main" id="{29CA3B9D-DFD1-A149-90D4-5A75AC24E579}"/>
              </a:ext>
            </a:extLst>
          </p:cNvPr>
          <p:cNvSpPr/>
          <p:nvPr/>
        </p:nvSpPr>
        <p:spPr>
          <a:xfrm>
            <a:off x="653749" y="2082932"/>
            <a:ext cx="172961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solidFill>
                  <a:srgbClr val="0072BC"/>
                </a:solidFill>
              </a:rPr>
              <a:t>Локальные акты</a:t>
            </a:r>
          </a:p>
        </p:txBody>
      </p:sp>
      <p:sp>
        <p:nvSpPr>
          <p:cNvPr id="7" name="Прямоугольник 6">
            <a:extLst>
              <a:ext uri="{FF2B5EF4-FFF2-40B4-BE49-F238E27FC236}">
                <a16:creationId xmlns="" xmlns:a16="http://schemas.microsoft.com/office/drawing/2014/main" id="{D2FB7F5F-FCEF-C04A-9F0C-332C3161D30F}"/>
              </a:ext>
            </a:extLst>
          </p:cNvPr>
          <p:cNvSpPr/>
          <p:nvPr/>
        </p:nvSpPr>
        <p:spPr>
          <a:xfrm>
            <a:off x="647701" y="5062320"/>
            <a:ext cx="224850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solidFill>
                  <a:srgbClr val="0072BC"/>
                </a:solidFill>
              </a:rPr>
              <a:t>Информационная открытость</a:t>
            </a:r>
          </a:p>
        </p:txBody>
      </p:sp>
      <p:cxnSp>
        <p:nvCxnSpPr>
          <p:cNvPr id="8" name="Прямая соединительная линия 7">
            <a:extLst>
              <a:ext uri="{FF2B5EF4-FFF2-40B4-BE49-F238E27FC236}">
                <a16:creationId xmlns="" xmlns:a16="http://schemas.microsoft.com/office/drawing/2014/main" id="{D78BEF10-EC9A-3A48-81EA-6424D8827BBD}"/>
              </a:ext>
            </a:extLst>
          </p:cNvPr>
          <p:cNvCxnSpPr>
            <a:cxnSpLocks/>
          </p:cNvCxnSpPr>
          <p:nvPr/>
        </p:nvCxnSpPr>
        <p:spPr>
          <a:xfrm>
            <a:off x="3130851" y="1694862"/>
            <a:ext cx="0" cy="4886911"/>
          </a:xfrm>
          <a:prstGeom prst="line">
            <a:avLst/>
          </a:prstGeom>
          <a:ln w="57150">
            <a:solidFill>
              <a:srgbClr val="0072B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Прямоугольник 9">
            <a:extLst>
              <a:ext uri="{FF2B5EF4-FFF2-40B4-BE49-F238E27FC236}">
                <a16:creationId xmlns="" xmlns:a16="http://schemas.microsoft.com/office/drawing/2014/main" id="{7AC83B53-8904-2045-A63B-8C529F961BC1}"/>
              </a:ext>
            </a:extLst>
          </p:cNvPr>
          <p:cNvSpPr/>
          <p:nvPr/>
        </p:nvSpPr>
        <p:spPr>
          <a:xfrm>
            <a:off x="647700" y="3588816"/>
            <a:ext cx="224849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solidFill>
                  <a:srgbClr val="0072BC"/>
                </a:solidFill>
              </a:rPr>
              <a:t>Образование</a:t>
            </a:r>
          </a:p>
        </p:txBody>
      </p:sp>
    </p:spTree>
    <p:extLst>
      <p:ext uri="{BB962C8B-B14F-4D97-AF65-F5344CB8AC3E}">
        <p14:creationId xmlns:p14="http://schemas.microsoft.com/office/powerpoint/2010/main" val="3883905721"/>
      </p:ext>
    </p:extLst>
  </p:cSld>
  <p:clrMapOvr>
    <a:masterClrMapping/>
  </p:clrMapOvr>
  <p:transition spd="med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39200545-7779-AE47-A456-DB96A3DFD3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4900" y="230655"/>
            <a:ext cx="8053614" cy="917575"/>
          </a:xfrm>
        </p:spPr>
        <p:txBody>
          <a:bodyPr/>
          <a:lstStyle/>
          <a:p>
            <a:r>
              <a:rPr lang="ru-RU" dirty="0"/>
              <a:t>Показатели функционирования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4385D688-1B72-5F49-9824-DBAE990F69C7}"/>
              </a:ext>
            </a:extLst>
          </p:cNvPr>
          <p:cNvSpPr txBox="1"/>
          <p:nvPr/>
        </p:nvSpPr>
        <p:spPr>
          <a:xfrm>
            <a:off x="545952" y="304038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5" name="Объект 2">
            <a:extLst>
              <a:ext uri="{FF2B5EF4-FFF2-40B4-BE49-F238E27FC236}">
                <a16:creationId xmlns="" xmlns:a16="http://schemas.microsoft.com/office/drawing/2014/main" id="{EA5DD3DC-951A-184E-AC81-97991683D897}"/>
              </a:ext>
            </a:extLst>
          </p:cNvPr>
          <p:cNvSpPr txBox="1">
            <a:spLocks/>
          </p:cNvSpPr>
          <p:nvPr/>
        </p:nvSpPr>
        <p:spPr>
          <a:xfrm>
            <a:off x="1179578" y="1737400"/>
            <a:ext cx="9810814" cy="201429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ru-RU" sz="2000" dirty="0"/>
              <a:t>Численность обучающихся общеобразовательной организации, осваивающих два и более учебных предмета  из числа предметных областей «Естественнонаучные предметы»,  «Естественные науки», «Математика и информатика», «Обществознание и естествознание», «Технология» и (или) курсы внеурочной деятельности  </a:t>
            </a:r>
            <a:r>
              <a:rPr lang="ru-RU" sz="2000" dirty="0" err="1"/>
              <a:t>общеинтеллектуальной</a:t>
            </a:r>
            <a:r>
              <a:rPr lang="ru-RU" sz="2000" dirty="0"/>
              <a:t> направленности с использованием средств обучения и воспитания Центра «Точка роста» (человек) </a:t>
            </a:r>
          </a:p>
          <a:p>
            <a:pPr algn="just"/>
            <a:r>
              <a:rPr lang="ru-RU" sz="2000" dirty="0"/>
              <a:t>Численность обучающихся общеобразовательной организации, осваивающих дополнительные общеобразовательные программы технической и естественнонаучной направленности с использованием средств обучения и воспитания Центра «Точка роста» (человек);</a:t>
            </a:r>
          </a:p>
          <a:p>
            <a:pPr algn="just">
              <a:buClr>
                <a:srgbClr val="0070C0"/>
              </a:buClr>
            </a:pPr>
            <a:r>
              <a:rPr lang="ru-RU" sz="2000" dirty="0"/>
              <a:t>Доля педагогических работников центра «Точка роста», прошедших обучение по программам из реестра программ повышения квалификации федерального оператора (%).</a:t>
            </a:r>
          </a:p>
        </p:txBody>
      </p:sp>
      <p:cxnSp>
        <p:nvCxnSpPr>
          <p:cNvPr id="6" name="Прямая соединительная линия 5">
            <a:extLst>
              <a:ext uri="{FF2B5EF4-FFF2-40B4-BE49-F238E27FC236}">
                <a16:creationId xmlns="" xmlns:a16="http://schemas.microsoft.com/office/drawing/2014/main" id="{FFBEE347-979E-A245-9194-6A8306BFB8D6}"/>
              </a:ext>
            </a:extLst>
          </p:cNvPr>
          <p:cNvCxnSpPr>
            <a:cxnSpLocks/>
          </p:cNvCxnSpPr>
          <p:nvPr/>
        </p:nvCxnSpPr>
        <p:spPr>
          <a:xfrm>
            <a:off x="955130" y="1442870"/>
            <a:ext cx="0" cy="4960620"/>
          </a:xfrm>
          <a:prstGeom prst="line">
            <a:avLst/>
          </a:prstGeom>
          <a:ln w="57150">
            <a:solidFill>
              <a:srgbClr val="0072B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Прямоугольная выноска 6">
            <a:extLst>
              <a:ext uri="{FF2B5EF4-FFF2-40B4-BE49-F238E27FC236}">
                <a16:creationId xmlns="" xmlns:a16="http://schemas.microsoft.com/office/drawing/2014/main" id="{7517D6E0-4F0F-7B45-9C77-A45930859DAE}"/>
              </a:ext>
            </a:extLst>
          </p:cNvPr>
          <p:cNvSpPr/>
          <p:nvPr/>
        </p:nvSpPr>
        <p:spPr>
          <a:xfrm>
            <a:off x="6096000" y="2363618"/>
            <a:ext cx="4505832" cy="3693317"/>
          </a:xfrm>
          <a:prstGeom prst="wedgeRectCallout">
            <a:avLst>
              <a:gd name="adj1" fmla="val -90070"/>
              <a:gd name="adj2" fmla="val -54931"/>
            </a:avLst>
          </a:prstGeom>
          <a:solidFill>
            <a:srgbClr val="FFFFFF"/>
          </a:solidFill>
          <a:ln w="12700" cap="flat">
            <a:solidFill>
              <a:schemeClr val="accent1"/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sz="1800" b="1" i="0" u="none" strike="noStrike" cap="none" spc="0" normalizeH="0" baseline="0" dirty="0">
                <a:ln>
                  <a:noFill/>
                </a:ln>
                <a:solidFill>
                  <a:srgbClr val="FF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rPr>
              <a:t>Показатель федерального проекта «Современная школа»:</a:t>
            </a:r>
          </a:p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ru-RU" dirty="0"/>
          </a:p>
          <a:p>
            <a:pPr algn="just"/>
            <a:r>
              <a:rPr lang="ru-RU" dirty="0"/>
              <a:t>Доля обучающихся общеобразовательных организаций, расположенных в сельской местности  и малых городах, в которых созданы и функционируют центры образования естественно-научной  и технологической направленностей</a:t>
            </a:r>
          </a:p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ru-RU" b="1" dirty="0"/>
              <a:t>2021 – </a:t>
            </a:r>
            <a:r>
              <a:rPr lang="ru-RU" b="1" dirty="0">
                <a:solidFill>
                  <a:srgbClr val="FF0000"/>
                </a:solidFill>
              </a:rPr>
              <a:t>20%</a:t>
            </a:r>
          </a:p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sz="18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rPr>
              <a:t>…</a:t>
            </a:r>
          </a:p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ru-RU" b="1" dirty="0"/>
              <a:t>2024 – </a:t>
            </a:r>
            <a:r>
              <a:rPr lang="ru-RU" b="1" dirty="0">
                <a:solidFill>
                  <a:srgbClr val="FF0000"/>
                </a:solidFill>
              </a:rPr>
              <a:t>85%</a:t>
            </a:r>
            <a:endParaRPr kumimoji="0" lang="ru-RU" sz="1800" b="1" i="0" u="none" strike="noStrike" cap="none" spc="0" normalizeH="0" baseline="0" dirty="0">
              <a:ln>
                <a:noFill/>
              </a:ln>
              <a:solidFill>
                <a:srgbClr val="FF0000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51410395"/>
      </p:ext>
    </p:extLst>
  </p:cSld>
  <p:clrMapOvr>
    <a:masterClrMapping/>
  </p:clrMapOvr>
  <p:transition spd="med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BA7C57CA-BA06-B248-AD9C-AE2C43FFD5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Показатели функционирования</a:t>
            </a:r>
          </a:p>
        </p:txBody>
      </p:sp>
      <p:sp>
        <p:nvSpPr>
          <p:cNvPr id="4" name="Объект 2">
            <a:extLst>
              <a:ext uri="{FF2B5EF4-FFF2-40B4-BE49-F238E27FC236}">
                <a16:creationId xmlns="" xmlns:a16="http://schemas.microsoft.com/office/drawing/2014/main" id="{4A023581-AD17-8844-BD0D-CE615431ED04}"/>
              </a:ext>
            </a:extLst>
          </p:cNvPr>
          <p:cNvSpPr txBox="1">
            <a:spLocks/>
          </p:cNvSpPr>
          <p:nvPr/>
        </p:nvSpPr>
        <p:spPr>
          <a:xfrm>
            <a:off x="1104900" y="1585707"/>
            <a:ext cx="10069843" cy="212202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ru-RU" sz="1400" b="1" dirty="0">
                <a:solidFill>
                  <a:srgbClr val="FF0000"/>
                </a:solidFill>
              </a:rPr>
              <a:t>Численность обучающихся </a:t>
            </a:r>
            <a:r>
              <a:rPr lang="ru-RU" sz="1400" dirty="0"/>
              <a:t>общеобразовательной организации, осваивающих </a:t>
            </a:r>
            <a:r>
              <a:rPr lang="ru-RU" sz="1400" b="1" dirty="0">
                <a:solidFill>
                  <a:srgbClr val="FF0000"/>
                </a:solidFill>
              </a:rPr>
              <a:t>два и более учебных предмета  </a:t>
            </a:r>
            <a:r>
              <a:rPr lang="ru-RU" sz="1400" dirty="0"/>
              <a:t>из числа предметных областей «Естественнонаучные предметы»,  «Естественные науки», «Математика и информатика», «Обществознание и естествознание», «Технология» </a:t>
            </a:r>
            <a:r>
              <a:rPr lang="ru-RU" sz="1400" b="1" dirty="0">
                <a:solidFill>
                  <a:srgbClr val="FF0000"/>
                </a:solidFill>
              </a:rPr>
              <a:t>и (или) курсы внеурочной деятельности  </a:t>
            </a:r>
            <a:r>
              <a:rPr lang="ru-RU" sz="1400" dirty="0" err="1"/>
              <a:t>общеинтеллектуальной</a:t>
            </a:r>
            <a:r>
              <a:rPr lang="ru-RU" sz="1400" dirty="0"/>
              <a:t> направленности с использованием средств обучения и воспитания Центра «Точка роста» (человек) </a:t>
            </a:r>
          </a:p>
        </p:txBody>
      </p:sp>
      <p:cxnSp>
        <p:nvCxnSpPr>
          <p:cNvPr id="5" name="Прямая соединительная линия 4">
            <a:extLst>
              <a:ext uri="{FF2B5EF4-FFF2-40B4-BE49-F238E27FC236}">
                <a16:creationId xmlns="" xmlns:a16="http://schemas.microsoft.com/office/drawing/2014/main" id="{D3BF828E-5057-784E-828F-BD134D0D1085}"/>
              </a:ext>
            </a:extLst>
          </p:cNvPr>
          <p:cNvCxnSpPr>
            <a:cxnSpLocks/>
          </p:cNvCxnSpPr>
          <p:nvPr/>
        </p:nvCxnSpPr>
        <p:spPr>
          <a:xfrm>
            <a:off x="1017257" y="1593914"/>
            <a:ext cx="0" cy="4960620"/>
          </a:xfrm>
          <a:prstGeom prst="line">
            <a:avLst/>
          </a:prstGeom>
          <a:ln w="57150">
            <a:solidFill>
              <a:srgbClr val="0072B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6" name="Схема 5">
            <a:extLst>
              <a:ext uri="{FF2B5EF4-FFF2-40B4-BE49-F238E27FC236}">
                <a16:creationId xmlns="" xmlns:a16="http://schemas.microsoft.com/office/drawing/2014/main" id="{E8F554E8-D457-9840-B079-23FD359258F1}"/>
              </a:ext>
            </a:extLst>
          </p:cNvPr>
          <p:cNvGraphicFramePr/>
          <p:nvPr>
            <p:extLst/>
          </p:nvPr>
        </p:nvGraphicFramePr>
        <p:xfrm>
          <a:off x="1409126" y="3047421"/>
          <a:ext cx="6037442" cy="313305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Заголовок 1">
            <a:extLst>
              <a:ext uri="{FF2B5EF4-FFF2-40B4-BE49-F238E27FC236}">
                <a16:creationId xmlns="" xmlns:a16="http://schemas.microsoft.com/office/drawing/2014/main" id="{108DD40E-7538-924A-8D98-C240E527A436}"/>
              </a:ext>
            </a:extLst>
          </p:cNvPr>
          <p:cNvSpPr txBox="1">
            <a:spLocks/>
          </p:cNvSpPr>
          <p:nvPr/>
        </p:nvSpPr>
        <p:spPr>
          <a:xfrm>
            <a:off x="7617737" y="3102996"/>
            <a:ext cx="546100" cy="10924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5400" dirty="0"/>
              <a:t>2</a:t>
            </a:r>
          </a:p>
        </p:txBody>
      </p:sp>
      <p:sp>
        <p:nvSpPr>
          <p:cNvPr id="8" name="Заголовок 1">
            <a:extLst>
              <a:ext uri="{FF2B5EF4-FFF2-40B4-BE49-F238E27FC236}">
                <a16:creationId xmlns="" xmlns:a16="http://schemas.microsoft.com/office/drawing/2014/main" id="{624E867C-0BFD-7743-8DF1-313245441093}"/>
              </a:ext>
            </a:extLst>
          </p:cNvPr>
          <p:cNvSpPr txBox="1">
            <a:spLocks/>
          </p:cNvSpPr>
          <p:nvPr/>
        </p:nvSpPr>
        <p:spPr>
          <a:xfrm>
            <a:off x="7625625" y="4815997"/>
            <a:ext cx="546100" cy="10924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5400" dirty="0"/>
              <a:t>2</a:t>
            </a:r>
          </a:p>
        </p:txBody>
      </p:sp>
      <p:sp>
        <p:nvSpPr>
          <p:cNvPr id="9" name="Заголовок 1">
            <a:extLst>
              <a:ext uri="{FF2B5EF4-FFF2-40B4-BE49-F238E27FC236}">
                <a16:creationId xmlns="" xmlns:a16="http://schemas.microsoft.com/office/drawing/2014/main" id="{B6D972FB-0700-644C-A6AC-074D7CD8AE8A}"/>
              </a:ext>
            </a:extLst>
          </p:cNvPr>
          <p:cNvSpPr txBox="1">
            <a:spLocks/>
          </p:cNvSpPr>
          <p:nvPr/>
        </p:nvSpPr>
        <p:spPr>
          <a:xfrm>
            <a:off x="8918818" y="3096917"/>
            <a:ext cx="546100" cy="279912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7500" lnSpcReduction="20000"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5400" dirty="0"/>
              <a:t>1</a:t>
            </a:r>
          </a:p>
          <a:p>
            <a:endParaRPr lang="ru-RU" sz="5400" dirty="0"/>
          </a:p>
          <a:p>
            <a:r>
              <a:rPr lang="ru-RU" sz="5400" dirty="0"/>
              <a:t>+</a:t>
            </a:r>
          </a:p>
          <a:p>
            <a:r>
              <a:rPr lang="ru-RU" sz="5400" dirty="0"/>
              <a:t/>
            </a:r>
            <a:br>
              <a:rPr lang="ru-RU" sz="5400" dirty="0"/>
            </a:br>
            <a:r>
              <a:rPr lang="ru-RU" sz="5400" dirty="0"/>
              <a:t>1</a:t>
            </a:r>
          </a:p>
        </p:txBody>
      </p:sp>
      <p:sp>
        <p:nvSpPr>
          <p:cNvPr id="10" name="Заголовок 1">
            <a:extLst>
              <a:ext uri="{FF2B5EF4-FFF2-40B4-BE49-F238E27FC236}">
                <a16:creationId xmlns="" xmlns:a16="http://schemas.microsoft.com/office/drawing/2014/main" id="{1FB1E1F6-8A7A-394B-B4B3-3CF32BF73E98}"/>
              </a:ext>
            </a:extLst>
          </p:cNvPr>
          <p:cNvSpPr txBox="1">
            <a:spLocks/>
          </p:cNvSpPr>
          <p:nvPr/>
        </p:nvSpPr>
        <p:spPr>
          <a:xfrm>
            <a:off x="8066538" y="3862942"/>
            <a:ext cx="892923" cy="10924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3200" dirty="0"/>
              <a:t>или</a:t>
            </a:r>
          </a:p>
        </p:txBody>
      </p:sp>
      <p:cxnSp>
        <p:nvCxnSpPr>
          <p:cNvPr id="11" name="Прямая соединительная линия 10">
            <a:extLst>
              <a:ext uri="{FF2B5EF4-FFF2-40B4-BE49-F238E27FC236}">
                <a16:creationId xmlns="" xmlns:a16="http://schemas.microsoft.com/office/drawing/2014/main" id="{710B2B8D-E6EB-4A4A-B415-A4DB1CDA8C05}"/>
              </a:ext>
            </a:extLst>
          </p:cNvPr>
          <p:cNvCxnSpPr/>
          <p:nvPr/>
        </p:nvCxnSpPr>
        <p:spPr>
          <a:xfrm flipV="1">
            <a:off x="7573032" y="4276381"/>
            <a:ext cx="538212" cy="301065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Овал 11">
            <a:extLst>
              <a:ext uri="{FF2B5EF4-FFF2-40B4-BE49-F238E27FC236}">
                <a16:creationId xmlns="" xmlns:a16="http://schemas.microsoft.com/office/drawing/2014/main" id="{B11731F2-2E4D-0E4D-BADD-2977CF23F0B7}"/>
              </a:ext>
            </a:extLst>
          </p:cNvPr>
          <p:cNvSpPr/>
          <p:nvPr/>
        </p:nvSpPr>
        <p:spPr>
          <a:xfrm>
            <a:off x="8844599" y="2947754"/>
            <a:ext cx="627829" cy="3115252"/>
          </a:xfrm>
          <a:prstGeom prst="ellipse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Заголовок 1">
            <a:extLst>
              <a:ext uri="{FF2B5EF4-FFF2-40B4-BE49-F238E27FC236}">
                <a16:creationId xmlns="" xmlns:a16="http://schemas.microsoft.com/office/drawing/2014/main" id="{06ED34D9-0645-694E-AECC-5EBB1C18FE3A}"/>
              </a:ext>
            </a:extLst>
          </p:cNvPr>
          <p:cNvSpPr txBox="1">
            <a:spLocks/>
          </p:cNvSpPr>
          <p:nvPr/>
        </p:nvSpPr>
        <p:spPr>
          <a:xfrm>
            <a:off x="8162696" y="2334607"/>
            <a:ext cx="892923" cy="10924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4800" dirty="0">
                <a:solidFill>
                  <a:srgbClr val="FF0000"/>
                </a:solidFill>
              </a:rPr>
              <a:t>∑</a:t>
            </a:r>
          </a:p>
        </p:txBody>
      </p:sp>
      <p:sp>
        <p:nvSpPr>
          <p:cNvPr id="14" name="Заголовок 1">
            <a:extLst>
              <a:ext uri="{FF2B5EF4-FFF2-40B4-BE49-F238E27FC236}">
                <a16:creationId xmlns="" xmlns:a16="http://schemas.microsoft.com/office/drawing/2014/main" id="{E2BD6D8F-1428-C34A-A758-CBCC536CCD9C}"/>
              </a:ext>
            </a:extLst>
          </p:cNvPr>
          <p:cNvSpPr txBox="1">
            <a:spLocks/>
          </p:cNvSpPr>
          <p:nvPr/>
        </p:nvSpPr>
        <p:spPr>
          <a:xfrm>
            <a:off x="8116963" y="5827090"/>
            <a:ext cx="892923" cy="10924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62500" lnSpcReduction="20000"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800" dirty="0">
                <a:solidFill>
                  <a:srgbClr val="FF0000"/>
                </a:solidFill>
              </a:rPr>
              <a:t>min </a:t>
            </a:r>
            <a:r>
              <a:rPr lang="ru-RU" sz="4800" dirty="0">
                <a:solidFill>
                  <a:srgbClr val="FF0000"/>
                </a:solidFill>
              </a:rPr>
              <a:t>300</a:t>
            </a:r>
            <a:endParaRPr lang="ru-RU" sz="4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7988223"/>
      </p:ext>
    </p:extLst>
  </p:cSld>
  <p:clrMapOvr>
    <a:masterClrMapping/>
  </p:clrMapOvr>
  <p:transition spd="med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39200545-7779-AE47-A456-DB96A3DFD3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Показатели функционирования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4385D688-1B72-5F49-9824-DBAE990F69C7}"/>
              </a:ext>
            </a:extLst>
          </p:cNvPr>
          <p:cNvSpPr txBox="1"/>
          <p:nvPr/>
        </p:nvSpPr>
        <p:spPr>
          <a:xfrm>
            <a:off x="545952" y="304038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5" name="Объект 2">
            <a:extLst>
              <a:ext uri="{FF2B5EF4-FFF2-40B4-BE49-F238E27FC236}">
                <a16:creationId xmlns="" xmlns:a16="http://schemas.microsoft.com/office/drawing/2014/main" id="{EA5DD3DC-951A-184E-AC81-97991683D897}"/>
              </a:ext>
            </a:extLst>
          </p:cNvPr>
          <p:cNvSpPr txBox="1">
            <a:spLocks/>
          </p:cNvSpPr>
          <p:nvPr/>
        </p:nvSpPr>
        <p:spPr>
          <a:xfrm>
            <a:off x="1116494" y="2043359"/>
            <a:ext cx="9810814" cy="201429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ru-RU" sz="2000" dirty="0"/>
              <a:t>Численность обучающихся общеобразовательной организации, осваивающих </a:t>
            </a:r>
            <a:r>
              <a:rPr lang="ru-RU" sz="2000" b="1" dirty="0"/>
              <a:t>дополнительные общеобразовательные программы </a:t>
            </a:r>
            <a:r>
              <a:rPr lang="ru-RU" sz="2000" b="1" dirty="0">
                <a:solidFill>
                  <a:srgbClr val="FF0000"/>
                </a:solidFill>
              </a:rPr>
              <a:t>технической и естественнонаучной </a:t>
            </a:r>
            <a:r>
              <a:rPr lang="ru-RU" sz="2000" b="1" dirty="0"/>
              <a:t>направленности </a:t>
            </a:r>
            <a:r>
              <a:rPr lang="ru-RU" sz="2000" dirty="0"/>
              <a:t>с использованием средств обучения и воспитания Центра «Точка роста» (человек);</a:t>
            </a:r>
          </a:p>
          <a:p>
            <a:pPr algn="just"/>
            <a:endParaRPr lang="ru-RU" sz="2000" dirty="0"/>
          </a:p>
          <a:p>
            <a:pPr marL="0" indent="0" algn="ctr">
              <a:buNone/>
            </a:pPr>
            <a:r>
              <a:rPr lang="en-GB" sz="2000" b="1" dirty="0">
                <a:solidFill>
                  <a:srgbClr val="FF0000"/>
                </a:solidFill>
              </a:rPr>
              <a:t>Min 60</a:t>
            </a:r>
            <a:endParaRPr lang="ru-RU" sz="2000" b="1" dirty="0">
              <a:solidFill>
                <a:srgbClr val="FF0000"/>
              </a:solidFill>
            </a:endParaRPr>
          </a:p>
          <a:p>
            <a:pPr algn="just"/>
            <a:endParaRPr lang="ru-RU" sz="2000" dirty="0"/>
          </a:p>
          <a:p>
            <a:pPr algn="just">
              <a:buClr>
                <a:srgbClr val="0070C0"/>
              </a:buClr>
            </a:pPr>
            <a:r>
              <a:rPr lang="ru-RU" sz="2000" dirty="0"/>
              <a:t>Доля педагогических работников центра «Точка роста», прошедших обучение по программам из реестра программ повышения квалификации федерального оператора (%).</a:t>
            </a:r>
            <a:endParaRPr lang="en-GB" sz="2000" dirty="0"/>
          </a:p>
          <a:p>
            <a:pPr marL="0" indent="0" algn="ctr">
              <a:buClr>
                <a:srgbClr val="0070C0"/>
              </a:buClr>
              <a:buNone/>
            </a:pPr>
            <a:r>
              <a:rPr lang="ru-RU" sz="2000" i="1" dirty="0"/>
              <a:t>Наличие актуального документа о повышении квалификации</a:t>
            </a:r>
            <a:endParaRPr lang="en-GB" sz="2000" i="1" dirty="0"/>
          </a:p>
          <a:p>
            <a:pPr marL="0" indent="0" algn="ctr">
              <a:buClr>
                <a:srgbClr val="0070C0"/>
              </a:buClr>
              <a:buNone/>
            </a:pPr>
            <a:r>
              <a:rPr lang="en-GB" sz="2000" b="1" dirty="0">
                <a:solidFill>
                  <a:srgbClr val="FF0000"/>
                </a:solidFill>
              </a:rPr>
              <a:t>100%</a:t>
            </a:r>
            <a:endParaRPr lang="ru-RU" sz="2000" b="1" dirty="0">
              <a:solidFill>
                <a:srgbClr val="FF0000"/>
              </a:solidFill>
            </a:endParaRPr>
          </a:p>
          <a:p>
            <a:pPr algn="just">
              <a:buClr>
                <a:srgbClr val="0070C0"/>
              </a:buClr>
            </a:pPr>
            <a:endParaRPr lang="ru-RU" sz="2000" dirty="0"/>
          </a:p>
        </p:txBody>
      </p:sp>
      <p:cxnSp>
        <p:nvCxnSpPr>
          <p:cNvPr id="6" name="Прямая соединительная линия 5">
            <a:extLst>
              <a:ext uri="{FF2B5EF4-FFF2-40B4-BE49-F238E27FC236}">
                <a16:creationId xmlns="" xmlns:a16="http://schemas.microsoft.com/office/drawing/2014/main" id="{FFBEE347-979E-A245-9194-6A8306BFB8D6}"/>
              </a:ext>
            </a:extLst>
          </p:cNvPr>
          <p:cNvCxnSpPr>
            <a:cxnSpLocks/>
          </p:cNvCxnSpPr>
          <p:nvPr/>
        </p:nvCxnSpPr>
        <p:spPr>
          <a:xfrm>
            <a:off x="955130" y="1577340"/>
            <a:ext cx="0" cy="4960620"/>
          </a:xfrm>
          <a:prstGeom prst="line">
            <a:avLst/>
          </a:prstGeom>
          <a:ln w="57150">
            <a:solidFill>
              <a:srgbClr val="0072B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58153792"/>
      </p:ext>
    </p:extLst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dirty="0"/>
              <a:t>Повестка: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876654" y="1816100"/>
            <a:ext cx="10438691" cy="40440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>
              <a:lnSpc>
                <a:spcPct val="107000"/>
              </a:lnSpc>
              <a:buFont typeface="+mj-lt"/>
              <a:buAutoNum type="arabicPeriod"/>
            </a:pPr>
            <a:r>
              <a:rPr lang="ru-RU" sz="2400" b="1" dirty="0">
                <a:solidFill>
                  <a:srgbClr val="333E48"/>
                </a:solidFill>
                <a:latin typeface="Arial"/>
                <a:ea typeface="Arial"/>
                <a:cs typeface="Arial"/>
                <a:sym typeface="Arial"/>
              </a:rPr>
              <a:t>Методические рекомендации Минпросвещения России </a:t>
            </a:r>
            <a:r>
              <a:rPr lang="ru-RU" sz="2400" dirty="0">
                <a:solidFill>
                  <a:srgbClr val="333E48"/>
                </a:solidFill>
                <a:latin typeface="Arial"/>
                <a:ea typeface="Arial"/>
                <a:cs typeface="Arial"/>
                <a:sym typeface="Arial"/>
              </a:rPr>
              <a:t>по созданию Центров «Точка роста»: идеология, нормативная основа, образовательная </a:t>
            </a:r>
            <a:r>
              <a:rPr lang="ru-RU" sz="2400" dirty="0" smtClean="0">
                <a:solidFill>
                  <a:srgbClr val="333E48"/>
                </a:solidFill>
                <a:latin typeface="Arial"/>
                <a:ea typeface="Arial"/>
                <a:cs typeface="Arial"/>
                <a:sym typeface="Arial"/>
              </a:rPr>
              <a:t>деятельность</a:t>
            </a:r>
            <a:r>
              <a:rPr lang="en-US" sz="2400" dirty="0" smtClean="0">
                <a:solidFill>
                  <a:srgbClr val="333E48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 lang="ru-RU" sz="2400" dirty="0">
              <a:solidFill>
                <a:srgbClr val="333E48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lvl="0" indent="-342900" algn="just">
              <a:lnSpc>
                <a:spcPct val="107000"/>
              </a:lnSpc>
              <a:buFont typeface="+mj-lt"/>
              <a:buAutoNum type="arabicPeriod"/>
            </a:pPr>
            <a:r>
              <a:rPr lang="ru-RU" sz="2400" b="1" dirty="0" smtClean="0">
                <a:solidFill>
                  <a:srgbClr val="333E48"/>
                </a:solidFill>
                <a:latin typeface="Arial"/>
                <a:ea typeface="Arial"/>
                <a:cs typeface="Arial"/>
                <a:sym typeface="Arial"/>
              </a:rPr>
              <a:t>О </a:t>
            </a:r>
            <a:r>
              <a:rPr lang="ru-RU" sz="2400" b="1" dirty="0">
                <a:solidFill>
                  <a:srgbClr val="333E48"/>
                </a:solidFill>
                <a:latin typeface="Arial"/>
                <a:ea typeface="Arial"/>
                <a:cs typeface="Arial"/>
                <a:sym typeface="Arial"/>
              </a:rPr>
              <a:t>порядке формирования инфраструктурных листов </a:t>
            </a:r>
            <a:r>
              <a:rPr lang="ru-RU" sz="2400" dirty="0">
                <a:solidFill>
                  <a:srgbClr val="333E48"/>
                </a:solidFill>
                <a:latin typeface="Arial"/>
                <a:ea typeface="Arial"/>
                <a:cs typeface="Arial"/>
                <a:sym typeface="Arial"/>
              </a:rPr>
              <a:t>для Центров «Точка роста».</a:t>
            </a:r>
          </a:p>
          <a:p>
            <a:pPr marL="342900" lvl="0" indent="-342900" algn="just">
              <a:lnSpc>
                <a:spcPct val="107000"/>
              </a:lnSpc>
              <a:buFont typeface="+mj-lt"/>
              <a:buAutoNum type="arabicPeriod"/>
            </a:pPr>
            <a:r>
              <a:rPr lang="ru-RU" sz="2400" b="1" dirty="0" smtClean="0">
                <a:solidFill>
                  <a:srgbClr val="333E48"/>
                </a:solidFill>
                <a:latin typeface="Arial"/>
                <a:ea typeface="Arial"/>
                <a:cs typeface="Arial"/>
                <a:sym typeface="Arial"/>
              </a:rPr>
              <a:t>О </a:t>
            </a:r>
            <a:r>
              <a:rPr lang="ru-RU" sz="2400" b="1" dirty="0">
                <a:solidFill>
                  <a:srgbClr val="333E48"/>
                </a:solidFill>
                <a:latin typeface="Arial"/>
                <a:ea typeface="Arial"/>
                <a:cs typeface="Arial"/>
                <a:sym typeface="Arial"/>
              </a:rPr>
              <a:t>рекомендациях по оформлению и зонированию   помещений </a:t>
            </a:r>
            <a:r>
              <a:rPr lang="ru-RU" sz="2400" dirty="0">
                <a:solidFill>
                  <a:srgbClr val="333E48"/>
                </a:solidFill>
                <a:latin typeface="Arial"/>
                <a:ea typeface="Arial"/>
                <a:cs typeface="Arial"/>
                <a:sym typeface="Arial"/>
              </a:rPr>
              <a:t>Центров «Точка роста</a:t>
            </a:r>
            <a:r>
              <a:rPr lang="ru-RU" sz="2400" dirty="0" smtClean="0">
                <a:solidFill>
                  <a:srgbClr val="333E48"/>
                </a:solidFill>
                <a:latin typeface="Arial"/>
                <a:ea typeface="Arial"/>
                <a:cs typeface="Arial"/>
                <a:sym typeface="Arial"/>
              </a:rPr>
              <a:t>».</a:t>
            </a:r>
            <a:endParaRPr lang="en-US" sz="2400" dirty="0" smtClean="0">
              <a:solidFill>
                <a:srgbClr val="333E48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lvl="0" indent="-342900" algn="just">
              <a:lnSpc>
                <a:spcPct val="107000"/>
              </a:lnSpc>
              <a:buFont typeface="+mj-lt"/>
              <a:buAutoNum type="arabicPeriod"/>
            </a:pPr>
            <a:r>
              <a:rPr lang="ru-RU" sz="2400" b="1" dirty="0" smtClean="0">
                <a:solidFill>
                  <a:srgbClr val="333E48"/>
                </a:solidFill>
                <a:latin typeface="Arial"/>
                <a:ea typeface="Arial"/>
                <a:cs typeface="Arial"/>
                <a:sym typeface="Arial"/>
              </a:rPr>
              <a:t>Дорожная </a:t>
            </a:r>
            <a:r>
              <a:rPr lang="ru-RU" sz="2400" b="1" dirty="0">
                <a:solidFill>
                  <a:srgbClr val="333E48"/>
                </a:solidFill>
                <a:latin typeface="Arial"/>
                <a:ea typeface="Arial"/>
                <a:cs typeface="Arial"/>
                <a:sym typeface="Arial"/>
              </a:rPr>
              <a:t>карта </a:t>
            </a:r>
            <a:r>
              <a:rPr lang="ru-RU" sz="2400" b="1" dirty="0" smtClean="0">
                <a:solidFill>
                  <a:srgbClr val="333E48"/>
                </a:solidFill>
                <a:latin typeface="Arial"/>
                <a:ea typeface="Arial"/>
                <a:cs typeface="Arial"/>
                <a:sym typeface="Arial"/>
              </a:rPr>
              <a:t>проекта, информационные ресурсы и каналы коммуникаций </a:t>
            </a:r>
            <a:r>
              <a:rPr lang="ru-RU" sz="2400" dirty="0" smtClean="0">
                <a:solidFill>
                  <a:srgbClr val="333E48"/>
                </a:solidFill>
                <a:latin typeface="Arial"/>
                <a:ea typeface="Arial"/>
                <a:cs typeface="Arial"/>
                <a:sym typeface="Arial"/>
              </a:rPr>
              <a:t>профессиональных сообществ Центров «Точка роста».</a:t>
            </a:r>
            <a:endParaRPr lang="ru-RU" sz="2400" dirty="0">
              <a:solidFill>
                <a:srgbClr val="333E48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019505495"/>
      </p:ext>
    </p:extLst>
  </p:cSld>
  <p:clrMapOvr>
    <a:masterClrMapping/>
  </p:clrMapOvr>
  <p:transition spd="med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39200545-7779-AE47-A456-DB96A3DFD3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Образовательные программы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4385D688-1B72-5F49-9824-DBAE990F69C7}"/>
              </a:ext>
            </a:extLst>
          </p:cNvPr>
          <p:cNvSpPr txBox="1"/>
          <p:nvPr/>
        </p:nvSpPr>
        <p:spPr>
          <a:xfrm>
            <a:off x="545952" y="304038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5" name="Объект 2">
            <a:extLst>
              <a:ext uri="{FF2B5EF4-FFF2-40B4-BE49-F238E27FC236}">
                <a16:creationId xmlns="" xmlns:a16="http://schemas.microsoft.com/office/drawing/2014/main" id="{EA5DD3DC-951A-184E-AC81-97991683D897}"/>
              </a:ext>
            </a:extLst>
          </p:cNvPr>
          <p:cNvSpPr txBox="1">
            <a:spLocks/>
          </p:cNvSpPr>
          <p:nvPr/>
        </p:nvSpPr>
        <p:spPr>
          <a:xfrm>
            <a:off x="1116494" y="2043359"/>
            <a:ext cx="9810814" cy="201429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buClr>
                <a:srgbClr val="0070C0"/>
              </a:buClr>
            </a:pPr>
            <a:r>
              <a:rPr lang="ru-RU" sz="2000" dirty="0"/>
              <a:t>Минимальный набор направленностей образовательных программ – </a:t>
            </a:r>
            <a:r>
              <a:rPr lang="ru-RU" sz="2000" b="1" dirty="0">
                <a:solidFill>
                  <a:srgbClr val="FF0000"/>
                </a:solidFill>
              </a:rPr>
              <a:t>естественно-научная и технологическая</a:t>
            </a:r>
            <a:r>
              <a:rPr lang="ru-RU" sz="2000" dirty="0"/>
              <a:t> (перечень может быть расширен, исходя из имеющихся условий и потребностей).</a:t>
            </a:r>
          </a:p>
          <a:p>
            <a:pPr marL="0" indent="0" algn="just">
              <a:buNone/>
            </a:pPr>
            <a:endParaRPr lang="ru-RU" sz="2000" dirty="0"/>
          </a:p>
        </p:txBody>
      </p:sp>
      <p:cxnSp>
        <p:nvCxnSpPr>
          <p:cNvPr id="6" name="Прямая соединительная линия 5">
            <a:extLst>
              <a:ext uri="{FF2B5EF4-FFF2-40B4-BE49-F238E27FC236}">
                <a16:creationId xmlns="" xmlns:a16="http://schemas.microsoft.com/office/drawing/2014/main" id="{FFBEE347-979E-A245-9194-6A8306BFB8D6}"/>
              </a:ext>
            </a:extLst>
          </p:cNvPr>
          <p:cNvCxnSpPr>
            <a:cxnSpLocks/>
          </p:cNvCxnSpPr>
          <p:nvPr/>
        </p:nvCxnSpPr>
        <p:spPr>
          <a:xfrm>
            <a:off x="955130" y="1577340"/>
            <a:ext cx="0" cy="4960620"/>
          </a:xfrm>
          <a:prstGeom prst="line">
            <a:avLst/>
          </a:prstGeom>
          <a:ln w="57150">
            <a:solidFill>
              <a:srgbClr val="0072B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Объект 2">
            <a:extLst>
              <a:ext uri="{FF2B5EF4-FFF2-40B4-BE49-F238E27FC236}">
                <a16:creationId xmlns="" xmlns:a16="http://schemas.microsoft.com/office/drawing/2014/main" id="{73340CB6-E97C-D04A-A620-54F94DBE4FB8}"/>
              </a:ext>
            </a:extLst>
          </p:cNvPr>
          <p:cNvSpPr txBox="1">
            <a:spLocks/>
          </p:cNvSpPr>
          <p:nvPr/>
        </p:nvSpPr>
        <p:spPr>
          <a:xfrm>
            <a:off x="1718983" y="3811163"/>
            <a:ext cx="2288237" cy="201429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0070C0"/>
              </a:buClr>
            </a:pPr>
            <a:r>
              <a:rPr lang="ru-RU" sz="2000" b="1" dirty="0">
                <a:solidFill>
                  <a:srgbClr val="FF0000"/>
                </a:solidFill>
              </a:rPr>
              <a:t>«Физика»</a:t>
            </a:r>
          </a:p>
          <a:p>
            <a:pPr>
              <a:buClr>
                <a:srgbClr val="0070C0"/>
              </a:buClr>
            </a:pPr>
            <a:r>
              <a:rPr lang="ru-RU" sz="2000" b="1" dirty="0">
                <a:solidFill>
                  <a:srgbClr val="FF0000"/>
                </a:solidFill>
              </a:rPr>
              <a:t>«Химия»</a:t>
            </a:r>
          </a:p>
          <a:p>
            <a:pPr>
              <a:buClr>
                <a:srgbClr val="0070C0"/>
              </a:buClr>
            </a:pPr>
            <a:r>
              <a:rPr lang="ru-RU" sz="2000" b="1" dirty="0">
                <a:solidFill>
                  <a:srgbClr val="FF0000"/>
                </a:solidFill>
              </a:rPr>
              <a:t>«Биология»</a:t>
            </a:r>
          </a:p>
          <a:p>
            <a:pPr>
              <a:buClr>
                <a:srgbClr val="0070C0"/>
              </a:buClr>
            </a:pPr>
            <a:endParaRPr lang="ru-RU" sz="2000" dirty="0"/>
          </a:p>
        </p:txBody>
      </p:sp>
      <p:sp>
        <p:nvSpPr>
          <p:cNvPr id="8" name="Объект 2">
            <a:extLst>
              <a:ext uri="{FF2B5EF4-FFF2-40B4-BE49-F238E27FC236}">
                <a16:creationId xmlns="" xmlns:a16="http://schemas.microsoft.com/office/drawing/2014/main" id="{65CD7583-EA4E-6E44-8D4E-C300AFEF2C30}"/>
              </a:ext>
            </a:extLst>
          </p:cNvPr>
          <p:cNvSpPr txBox="1">
            <a:spLocks/>
          </p:cNvSpPr>
          <p:nvPr/>
        </p:nvSpPr>
        <p:spPr>
          <a:xfrm>
            <a:off x="4609709" y="3811162"/>
            <a:ext cx="2893749" cy="201429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0070C0"/>
              </a:buClr>
            </a:pPr>
            <a:r>
              <a:rPr lang="ru-RU" sz="2000" dirty="0"/>
              <a:t>Не менее </a:t>
            </a:r>
            <a:r>
              <a:rPr lang="ru-RU" sz="2000" b="1" dirty="0">
                <a:solidFill>
                  <a:srgbClr val="FF0000"/>
                </a:solidFill>
              </a:rPr>
              <a:t>1/3</a:t>
            </a:r>
            <a:r>
              <a:rPr lang="ru-RU" sz="2000" dirty="0"/>
              <a:t> объема внеурочной деятельности </a:t>
            </a:r>
            <a:r>
              <a:rPr lang="ru-RU" sz="2000" b="1" dirty="0">
                <a:solidFill>
                  <a:srgbClr val="FF0000"/>
                </a:solidFill>
              </a:rPr>
              <a:t>естественно-научной и технологической </a:t>
            </a:r>
            <a:r>
              <a:rPr lang="ru-RU" sz="2000" dirty="0"/>
              <a:t>направленностей</a:t>
            </a:r>
          </a:p>
          <a:p>
            <a:pPr>
              <a:buClr>
                <a:srgbClr val="0070C0"/>
              </a:buClr>
            </a:pPr>
            <a:endParaRPr lang="ru-RU" sz="2000" dirty="0"/>
          </a:p>
        </p:txBody>
      </p:sp>
      <p:sp>
        <p:nvSpPr>
          <p:cNvPr id="9" name="Объект 2">
            <a:extLst>
              <a:ext uri="{FF2B5EF4-FFF2-40B4-BE49-F238E27FC236}">
                <a16:creationId xmlns="" xmlns:a16="http://schemas.microsoft.com/office/drawing/2014/main" id="{F8BC3EEB-1146-3344-AA51-4B8B6073C251}"/>
              </a:ext>
            </a:extLst>
          </p:cNvPr>
          <p:cNvSpPr txBox="1">
            <a:spLocks/>
          </p:cNvSpPr>
          <p:nvPr/>
        </p:nvSpPr>
        <p:spPr>
          <a:xfrm>
            <a:off x="8033559" y="3811161"/>
            <a:ext cx="3203311" cy="201429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0070C0"/>
              </a:buClr>
            </a:pPr>
            <a:r>
              <a:rPr lang="ru-RU" sz="2000" dirty="0"/>
              <a:t>Дополнительные общеобразовательные программы </a:t>
            </a:r>
            <a:r>
              <a:rPr lang="ru-RU" sz="2000" b="1" dirty="0">
                <a:solidFill>
                  <a:srgbClr val="FF0000"/>
                </a:solidFill>
              </a:rPr>
              <a:t>естественно-научной и технической </a:t>
            </a:r>
            <a:r>
              <a:rPr lang="ru-RU" sz="2000" dirty="0"/>
              <a:t>направленностей</a:t>
            </a:r>
          </a:p>
          <a:p>
            <a:pPr>
              <a:buClr>
                <a:srgbClr val="0070C0"/>
              </a:buClr>
            </a:pP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3851078727"/>
      </p:ext>
    </p:extLst>
  </p:cSld>
  <p:clrMapOvr>
    <a:masterClrMapping/>
  </p:clrMapOvr>
  <p:transition spd="med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6D935887-51C2-9E4F-A8AB-532E86D127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Функции</a:t>
            </a:r>
          </a:p>
        </p:txBody>
      </p:sp>
      <p:cxnSp>
        <p:nvCxnSpPr>
          <p:cNvPr id="4" name="Прямая соединительная линия 3">
            <a:extLst>
              <a:ext uri="{FF2B5EF4-FFF2-40B4-BE49-F238E27FC236}">
                <a16:creationId xmlns="" xmlns:a16="http://schemas.microsoft.com/office/drawing/2014/main" id="{C5D1F4F6-0DA4-3B4F-9911-BEAF08AFDDB8}"/>
              </a:ext>
            </a:extLst>
          </p:cNvPr>
          <p:cNvCxnSpPr>
            <a:cxnSpLocks/>
          </p:cNvCxnSpPr>
          <p:nvPr/>
        </p:nvCxnSpPr>
        <p:spPr>
          <a:xfrm>
            <a:off x="845160" y="1828006"/>
            <a:ext cx="0" cy="4228520"/>
          </a:xfrm>
          <a:prstGeom prst="line">
            <a:avLst/>
          </a:prstGeom>
          <a:ln w="57150">
            <a:solidFill>
              <a:srgbClr val="0072B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5" name="Схема 4">
            <a:extLst>
              <a:ext uri="{FF2B5EF4-FFF2-40B4-BE49-F238E27FC236}">
                <a16:creationId xmlns="" xmlns:a16="http://schemas.microsoft.com/office/drawing/2014/main" id="{17667588-DC0A-AC4F-9A81-D5ACC16F5D81}"/>
              </a:ext>
            </a:extLst>
          </p:cNvPr>
          <p:cNvGraphicFramePr/>
          <p:nvPr>
            <p:extLst/>
          </p:nvPr>
        </p:nvGraphicFramePr>
        <p:xfrm>
          <a:off x="1104900" y="1892403"/>
          <a:ext cx="10220066" cy="46004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261487291"/>
      </p:ext>
    </p:extLst>
  </p:cSld>
  <p:clrMapOvr>
    <a:masterClrMapping/>
  </p:clrMapOvr>
  <p:transition spd="med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1D851387-8CA3-934A-8F4A-F191C29432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Поддержка</a:t>
            </a:r>
          </a:p>
        </p:txBody>
      </p:sp>
      <p:sp>
        <p:nvSpPr>
          <p:cNvPr id="4" name="Прямоугольник 3">
            <a:extLst>
              <a:ext uri="{FF2B5EF4-FFF2-40B4-BE49-F238E27FC236}">
                <a16:creationId xmlns="" xmlns:a16="http://schemas.microsoft.com/office/drawing/2014/main" id="{40FAE10E-4A22-E640-A881-8E721CFA9829}"/>
              </a:ext>
            </a:extLst>
          </p:cNvPr>
          <p:cNvSpPr/>
          <p:nvPr/>
        </p:nvSpPr>
        <p:spPr>
          <a:xfrm>
            <a:off x="717143" y="1573955"/>
            <a:ext cx="4903710" cy="1329595"/>
          </a:xfrm>
          <a:prstGeom prst="rect">
            <a:avLst/>
          </a:prstGeom>
          <a:noFill/>
          <a:ln w="285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atin typeface="Roboto" pitchFamily="2" charset="0"/>
            </a:endParaRPr>
          </a:p>
        </p:txBody>
      </p:sp>
      <p:sp>
        <p:nvSpPr>
          <p:cNvPr id="5" name="Прямоугольник 4">
            <a:extLst>
              <a:ext uri="{FF2B5EF4-FFF2-40B4-BE49-F238E27FC236}">
                <a16:creationId xmlns="" xmlns:a16="http://schemas.microsoft.com/office/drawing/2014/main" id="{9BA69A60-024E-EC41-A4DD-47A9D0620A1E}"/>
              </a:ext>
            </a:extLst>
          </p:cNvPr>
          <p:cNvSpPr/>
          <p:nvPr/>
        </p:nvSpPr>
        <p:spPr>
          <a:xfrm>
            <a:off x="1090691" y="1839803"/>
            <a:ext cx="3551907" cy="914400"/>
          </a:xfrm>
          <a:prstGeom prst="rect">
            <a:avLst/>
          </a:prstGeom>
          <a:noFill/>
          <a:ln>
            <a:noFill/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>
              <a:spcBef>
                <a:spcPts val="1800"/>
              </a:spcBef>
              <a:buClr>
                <a:srgbClr val="64BDE1"/>
              </a:buClr>
            </a:pPr>
            <a:r>
              <a:rPr lang="ru-RU" b="1" kern="0" dirty="0">
                <a:solidFill>
                  <a:srgbClr val="00346E"/>
                </a:solidFill>
                <a:latin typeface="Roboto" pitchFamily="2" charset="0"/>
                <a:ea typeface="Verdana" pitchFamily="34" charset="0"/>
                <a:cs typeface="Arial" panose="020B0604020202020204" pitchFamily="34" charset="0"/>
              </a:rPr>
              <a:t>Методические материалы</a:t>
            </a:r>
            <a:r>
              <a:rPr lang="ru-RU" kern="0" dirty="0">
                <a:solidFill>
                  <a:srgbClr val="00346E"/>
                </a:solidFill>
                <a:latin typeface="Roboto" pitchFamily="2" charset="0"/>
                <a:ea typeface="Verdana" pitchFamily="34" charset="0"/>
                <a:cs typeface="Arial" panose="020B0604020202020204" pitchFamily="34" charset="0"/>
              </a:rPr>
              <a:t/>
            </a:r>
            <a:br>
              <a:rPr lang="ru-RU" kern="0" dirty="0">
                <a:solidFill>
                  <a:srgbClr val="00346E"/>
                </a:solidFill>
                <a:latin typeface="Roboto" pitchFamily="2" charset="0"/>
                <a:ea typeface="Verdana" pitchFamily="34" charset="0"/>
                <a:cs typeface="Arial" panose="020B0604020202020204" pitchFamily="34" charset="0"/>
              </a:rPr>
            </a:br>
            <a:r>
              <a:rPr lang="ru-RU" kern="0" dirty="0">
                <a:solidFill>
                  <a:schemeClr val="tx1"/>
                </a:solidFill>
                <a:latin typeface="Roboto" pitchFamily="2" charset="0"/>
                <a:ea typeface="Verdana" pitchFamily="34" charset="0"/>
                <a:cs typeface="Arial" panose="020B0604020202020204" pitchFamily="34" charset="0"/>
              </a:rPr>
              <a:t>Федерального оператора</a:t>
            </a:r>
          </a:p>
        </p:txBody>
      </p:sp>
      <p:sp>
        <p:nvSpPr>
          <p:cNvPr id="6" name="Прямоугольник 5">
            <a:extLst>
              <a:ext uri="{FF2B5EF4-FFF2-40B4-BE49-F238E27FC236}">
                <a16:creationId xmlns="" xmlns:a16="http://schemas.microsoft.com/office/drawing/2014/main" id="{C68F0803-F150-BB4C-9134-540EA240F7E1}"/>
              </a:ext>
            </a:extLst>
          </p:cNvPr>
          <p:cNvSpPr/>
          <p:nvPr/>
        </p:nvSpPr>
        <p:spPr>
          <a:xfrm>
            <a:off x="5987556" y="1573955"/>
            <a:ext cx="4903709" cy="1329595"/>
          </a:xfrm>
          <a:prstGeom prst="rect">
            <a:avLst/>
          </a:prstGeom>
          <a:noFill/>
          <a:ln w="285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atin typeface="Roboto" pitchFamily="2" charset="0"/>
            </a:endParaRPr>
          </a:p>
        </p:txBody>
      </p:sp>
      <p:sp>
        <p:nvSpPr>
          <p:cNvPr id="7" name="Прямоугольник 6">
            <a:extLst>
              <a:ext uri="{FF2B5EF4-FFF2-40B4-BE49-F238E27FC236}">
                <a16:creationId xmlns="" xmlns:a16="http://schemas.microsoft.com/office/drawing/2014/main" id="{28491E3A-C16A-4F41-9C71-309EB71FA7AB}"/>
              </a:ext>
            </a:extLst>
          </p:cNvPr>
          <p:cNvSpPr/>
          <p:nvPr/>
        </p:nvSpPr>
        <p:spPr>
          <a:xfrm>
            <a:off x="6279656" y="3449507"/>
            <a:ext cx="3916803" cy="883977"/>
          </a:xfrm>
          <a:prstGeom prst="rect">
            <a:avLst/>
          </a:prstGeom>
          <a:noFill/>
          <a:ln>
            <a:noFill/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>
              <a:spcBef>
                <a:spcPts val="1800"/>
              </a:spcBef>
              <a:buClr>
                <a:srgbClr val="64BDE1"/>
              </a:buClr>
            </a:pPr>
            <a:r>
              <a:rPr lang="ru-RU" b="1" kern="0" dirty="0">
                <a:solidFill>
                  <a:srgbClr val="00346E"/>
                </a:solidFill>
                <a:latin typeface="Roboto" pitchFamily="2" charset="0"/>
                <a:ea typeface="Verdana" pitchFamily="34" charset="0"/>
                <a:cs typeface="Arial" panose="020B0604020202020204" pitchFamily="34" charset="0"/>
              </a:rPr>
              <a:t>Использование инфраструктуры, созданной в рамках НПО </a:t>
            </a:r>
            <a:r>
              <a:rPr lang="ru-RU" kern="0" dirty="0">
                <a:solidFill>
                  <a:schemeClr val="tx1"/>
                </a:solidFill>
                <a:latin typeface="Roboto" pitchFamily="2" charset="0"/>
                <a:ea typeface="Verdana" pitchFamily="34" charset="0"/>
                <a:cs typeface="Arial" panose="020B0604020202020204" pitchFamily="34" charset="0"/>
              </a:rPr>
              <a:t>для сопровождения Центров «Точка роста»</a:t>
            </a:r>
          </a:p>
        </p:txBody>
      </p:sp>
      <p:sp>
        <p:nvSpPr>
          <p:cNvPr id="8" name="Прямоугольник 7">
            <a:extLst>
              <a:ext uri="{FF2B5EF4-FFF2-40B4-BE49-F238E27FC236}">
                <a16:creationId xmlns="" xmlns:a16="http://schemas.microsoft.com/office/drawing/2014/main" id="{19A43067-1BCC-1346-85C0-375EA91BC6E0}"/>
              </a:ext>
            </a:extLst>
          </p:cNvPr>
          <p:cNvSpPr/>
          <p:nvPr/>
        </p:nvSpPr>
        <p:spPr>
          <a:xfrm>
            <a:off x="717143" y="3291244"/>
            <a:ext cx="4903710" cy="1329595"/>
          </a:xfrm>
          <a:prstGeom prst="rect">
            <a:avLst/>
          </a:prstGeom>
          <a:noFill/>
          <a:ln w="285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atin typeface="Roboto" pitchFamily="2" charset="0"/>
            </a:endParaRPr>
          </a:p>
        </p:txBody>
      </p:sp>
      <p:sp>
        <p:nvSpPr>
          <p:cNvPr id="9" name="Прямоугольник 8">
            <a:extLst>
              <a:ext uri="{FF2B5EF4-FFF2-40B4-BE49-F238E27FC236}">
                <a16:creationId xmlns="" xmlns:a16="http://schemas.microsoft.com/office/drawing/2014/main" id="{79F1590B-1481-3246-9DFD-D294E7166EE2}"/>
              </a:ext>
            </a:extLst>
          </p:cNvPr>
          <p:cNvSpPr/>
          <p:nvPr/>
        </p:nvSpPr>
        <p:spPr>
          <a:xfrm>
            <a:off x="1083846" y="3392356"/>
            <a:ext cx="3551908" cy="883977"/>
          </a:xfrm>
          <a:prstGeom prst="rect">
            <a:avLst/>
          </a:prstGeom>
          <a:noFill/>
          <a:ln>
            <a:noFill/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>
              <a:spcBef>
                <a:spcPts val="1800"/>
              </a:spcBef>
              <a:buClr>
                <a:srgbClr val="64BDE1"/>
              </a:buClr>
            </a:pPr>
            <a:r>
              <a:rPr lang="ru-RU" b="1" kern="0" dirty="0">
                <a:solidFill>
                  <a:srgbClr val="00346E"/>
                </a:solidFill>
                <a:latin typeface="Roboto" pitchFamily="2" charset="0"/>
                <a:ea typeface="Verdana" pitchFamily="34" charset="0"/>
                <a:cs typeface="Arial" panose="020B0604020202020204" pitchFamily="34" charset="0"/>
              </a:rPr>
              <a:t>Школьные </a:t>
            </a:r>
            <a:r>
              <a:rPr lang="ru-RU" b="1" kern="0" dirty="0" err="1">
                <a:solidFill>
                  <a:srgbClr val="00346E"/>
                </a:solidFill>
                <a:latin typeface="Roboto" pitchFamily="2" charset="0"/>
                <a:ea typeface="Verdana" pitchFamily="34" charset="0"/>
                <a:cs typeface="Arial" panose="020B0604020202020204" pitchFamily="34" charset="0"/>
              </a:rPr>
              <a:t>Кванториумы</a:t>
            </a:r>
            <a:r>
              <a:rPr lang="ru-RU" b="1" kern="0" dirty="0">
                <a:solidFill>
                  <a:srgbClr val="00346E"/>
                </a:solidFill>
                <a:latin typeface="Roboto" pitchFamily="2" charset="0"/>
                <a:ea typeface="Verdana" pitchFamily="34" charset="0"/>
                <a:cs typeface="Arial" panose="020B0604020202020204" pitchFamily="34" charset="0"/>
              </a:rPr>
              <a:t> и детские технопарки – </a:t>
            </a:r>
            <a:r>
              <a:rPr lang="ru-RU" sz="1400" kern="0" dirty="0">
                <a:solidFill>
                  <a:schemeClr val="tx1"/>
                </a:solidFill>
                <a:latin typeface="Roboto" pitchFamily="2" charset="0"/>
                <a:ea typeface="Verdana" pitchFamily="34" charset="0"/>
                <a:cs typeface="Arial" panose="020B0604020202020204" pitchFamily="34" charset="0"/>
              </a:rPr>
              <a:t>ресурс проектной деятельности обучающихся центров «Точка роста»</a:t>
            </a:r>
            <a:endParaRPr lang="ru-RU" kern="0" dirty="0">
              <a:solidFill>
                <a:schemeClr val="tx1"/>
              </a:solidFill>
              <a:latin typeface="Roboto" pitchFamily="2" charset="0"/>
              <a:ea typeface="Verdana" pitchFamily="34" charset="0"/>
              <a:cs typeface="Arial" panose="020B0604020202020204" pitchFamily="34" charset="0"/>
            </a:endParaRPr>
          </a:p>
        </p:txBody>
      </p:sp>
      <p:sp>
        <p:nvSpPr>
          <p:cNvPr id="10" name="Прямоугольник 9">
            <a:extLst>
              <a:ext uri="{FF2B5EF4-FFF2-40B4-BE49-F238E27FC236}">
                <a16:creationId xmlns="" xmlns:a16="http://schemas.microsoft.com/office/drawing/2014/main" id="{FDFA8BC4-1F6A-4541-9D52-1BC3C3C3EC77}"/>
              </a:ext>
            </a:extLst>
          </p:cNvPr>
          <p:cNvSpPr/>
          <p:nvPr/>
        </p:nvSpPr>
        <p:spPr>
          <a:xfrm>
            <a:off x="5987556" y="3288448"/>
            <a:ext cx="4903710" cy="1332006"/>
          </a:xfrm>
          <a:prstGeom prst="rect">
            <a:avLst/>
          </a:prstGeom>
          <a:noFill/>
          <a:ln w="285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atin typeface="Roboto" pitchFamily="2" charset="0"/>
            </a:endParaRPr>
          </a:p>
        </p:txBody>
      </p:sp>
      <p:sp>
        <p:nvSpPr>
          <p:cNvPr id="11" name="Прямоугольник 10">
            <a:extLst>
              <a:ext uri="{FF2B5EF4-FFF2-40B4-BE49-F238E27FC236}">
                <a16:creationId xmlns="" xmlns:a16="http://schemas.microsoft.com/office/drawing/2014/main" id="{B3F06689-3154-1940-910E-988753BFD524}"/>
              </a:ext>
            </a:extLst>
          </p:cNvPr>
          <p:cNvSpPr/>
          <p:nvPr/>
        </p:nvSpPr>
        <p:spPr>
          <a:xfrm>
            <a:off x="6279657" y="1607110"/>
            <a:ext cx="3976820" cy="1147093"/>
          </a:xfrm>
          <a:prstGeom prst="rect">
            <a:avLst/>
          </a:prstGeom>
          <a:noFill/>
          <a:ln>
            <a:noFill/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>
              <a:spcBef>
                <a:spcPts val="1800"/>
              </a:spcBef>
              <a:buClr>
                <a:srgbClr val="64BDE1"/>
              </a:buClr>
            </a:pPr>
            <a:r>
              <a:rPr lang="ru-RU" b="1" kern="0" dirty="0">
                <a:solidFill>
                  <a:srgbClr val="00346E"/>
                </a:solidFill>
                <a:latin typeface="Roboto" pitchFamily="2" charset="0"/>
                <a:ea typeface="Verdana" pitchFamily="34" charset="0"/>
                <a:cs typeface="Arial" panose="020B0604020202020204" pitchFamily="34" charset="0"/>
              </a:rPr>
              <a:t>Тематические </a:t>
            </a:r>
            <a:r>
              <a:rPr lang="ru-RU" b="1" kern="0" dirty="0" err="1">
                <a:solidFill>
                  <a:srgbClr val="00346E"/>
                </a:solidFill>
                <a:latin typeface="Roboto" pitchFamily="2" charset="0"/>
                <a:ea typeface="Verdana" pitchFamily="34" charset="0"/>
                <a:cs typeface="Arial" panose="020B0604020202020204" pitchFamily="34" charset="0"/>
              </a:rPr>
              <a:t>вебинары</a:t>
            </a:r>
            <a:r>
              <a:rPr lang="ru-RU" b="1" kern="0" dirty="0">
                <a:solidFill>
                  <a:schemeClr val="tx1"/>
                </a:solidFill>
                <a:latin typeface="Roboto" pitchFamily="2" charset="0"/>
                <a:ea typeface="Verdana" pitchFamily="34" charset="0"/>
                <a:cs typeface="Arial" panose="020B0604020202020204" pitchFamily="34" charset="0"/>
              </a:rPr>
              <a:t/>
            </a:r>
            <a:br>
              <a:rPr lang="ru-RU" b="1" kern="0" dirty="0">
                <a:solidFill>
                  <a:schemeClr val="tx1"/>
                </a:solidFill>
                <a:latin typeface="Roboto" pitchFamily="2" charset="0"/>
                <a:ea typeface="Verdana" pitchFamily="34" charset="0"/>
                <a:cs typeface="Arial" panose="020B0604020202020204" pitchFamily="34" charset="0"/>
              </a:rPr>
            </a:br>
            <a:r>
              <a:rPr lang="ru-RU" kern="0" dirty="0">
                <a:solidFill>
                  <a:schemeClr val="tx1"/>
                </a:solidFill>
                <a:latin typeface="Roboto" pitchFamily="2" charset="0"/>
                <a:ea typeface="Verdana" pitchFamily="34" charset="0"/>
                <a:cs typeface="Arial" panose="020B0604020202020204" pitchFamily="34" charset="0"/>
              </a:rPr>
              <a:t>для региональных координаторов, педагогов и руководителей Центров «Точка роста»</a:t>
            </a:r>
            <a:endParaRPr lang="ru-RU" kern="0" dirty="0">
              <a:solidFill>
                <a:srgbClr val="00346E"/>
              </a:solidFill>
              <a:latin typeface="Roboto" pitchFamily="2" charset="0"/>
              <a:ea typeface="Verdana" pitchFamily="34" charset="0"/>
              <a:cs typeface="Arial" panose="020B0604020202020204" pitchFamily="34" charset="0"/>
            </a:endParaRPr>
          </a:p>
        </p:txBody>
      </p:sp>
      <p:sp>
        <p:nvSpPr>
          <p:cNvPr id="12" name="Прямоугольник 11">
            <a:extLst>
              <a:ext uri="{FF2B5EF4-FFF2-40B4-BE49-F238E27FC236}">
                <a16:creationId xmlns="" xmlns:a16="http://schemas.microsoft.com/office/drawing/2014/main" id="{92939BDD-7CC0-9D4C-BCC6-97A36609D9F7}"/>
              </a:ext>
            </a:extLst>
          </p:cNvPr>
          <p:cNvSpPr/>
          <p:nvPr/>
        </p:nvSpPr>
        <p:spPr>
          <a:xfrm>
            <a:off x="5986708" y="4971600"/>
            <a:ext cx="4911100" cy="1329595"/>
          </a:xfrm>
          <a:prstGeom prst="rect">
            <a:avLst/>
          </a:prstGeom>
          <a:noFill/>
          <a:ln w="285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atin typeface="Roboto" pitchFamily="2" charset="0"/>
            </a:endParaRPr>
          </a:p>
        </p:txBody>
      </p:sp>
      <p:sp>
        <p:nvSpPr>
          <p:cNvPr id="13" name="Прямоугольник 12">
            <a:extLst>
              <a:ext uri="{FF2B5EF4-FFF2-40B4-BE49-F238E27FC236}">
                <a16:creationId xmlns="" xmlns:a16="http://schemas.microsoft.com/office/drawing/2014/main" id="{BC2BB104-D252-FB4C-A205-3988BC4E52A6}"/>
              </a:ext>
            </a:extLst>
          </p:cNvPr>
          <p:cNvSpPr/>
          <p:nvPr/>
        </p:nvSpPr>
        <p:spPr>
          <a:xfrm>
            <a:off x="6240956" y="5048054"/>
            <a:ext cx="3792203" cy="1147093"/>
          </a:xfrm>
          <a:prstGeom prst="rect">
            <a:avLst/>
          </a:prstGeom>
          <a:noFill/>
          <a:ln>
            <a:noFill/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>
              <a:spcBef>
                <a:spcPts val="1800"/>
              </a:spcBef>
              <a:buClr>
                <a:srgbClr val="64BDE1"/>
              </a:buClr>
            </a:pPr>
            <a:r>
              <a:rPr lang="ru-RU" b="1" kern="0" dirty="0">
                <a:solidFill>
                  <a:srgbClr val="00346E"/>
                </a:solidFill>
                <a:latin typeface="Roboto" pitchFamily="2" charset="0"/>
                <a:ea typeface="Verdana" pitchFamily="34" charset="0"/>
                <a:cs typeface="Arial" panose="020B0604020202020204" pitchFamily="34" charset="0"/>
              </a:rPr>
              <a:t>Информационная поддержка мероприятий с участием центров «Точка роста»</a:t>
            </a:r>
            <a:endParaRPr lang="ru-RU" kern="0" dirty="0">
              <a:solidFill>
                <a:schemeClr val="tx1"/>
              </a:solidFill>
              <a:latin typeface="Roboto" pitchFamily="2" charset="0"/>
              <a:ea typeface="Verdana" pitchFamily="34" charset="0"/>
              <a:cs typeface="Arial" panose="020B0604020202020204" pitchFamily="34" charset="0"/>
            </a:endParaRPr>
          </a:p>
        </p:txBody>
      </p:sp>
      <p:sp>
        <p:nvSpPr>
          <p:cNvPr id="14" name="Прямоугольник 13">
            <a:extLst>
              <a:ext uri="{FF2B5EF4-FFF2-40B4-BE49-F238E27FC236}">
                <a16:creationId xmlns="" xmlns:a16="http://schemas.microsoft.com/office/drawing/2014/main" id="{73FCF4BB-A2B1-B341-9866-EB5950037ECF}"/>
              </a:ext>
            </a:extLst>
          </p:cNvPr>
          <p:cNvSpPr/>
          <p:nvPr/>
        </p:nvSpPr>
        <p:spPr>
          <a:xfrm>
            <a:off x="717143" y="4968804"/>
            <a:ext cx="4903710" cy="1332006"/>
          </a:xfrm>
          <a:prstGeom prst="rect">
            <a:avLst/>
          </a:prstGeom>
          <a:noFill/>
          <a:ln w="285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atin typeface="Roboto" pitchFamily="2" charset="0"/>
            </a:endParaRPr>
          </a:p>
        </p:txBody>
      </p:sp>
      <p:sp>
        <p:nvSpPr>
          <p:cNvPr id="15" name="Прямоугольник 14">
            <a:extLst>
              <a:ext uri="{FF2B5EF4-FFF2-40B4-BE49-F238E27FC236}">
                <a16:creationId xmlns="" xmlns:a16="http://schemas.microsoft.com/office/drawing/2014/main" id="{7FEE73A9-5496-974C-B723-4157C0DD1DAE}"/>
              </a:ext>
            </a:extLst>
          </p:cNvPr>
          <p:cNvSpPr/>
          <p:nvPr/>
        </p:nvSpPr>
        <p:spPr>
          <a:xfrm>
            <a:off x="1104900" y="5054025"/>
            <a:ext cx="3674901" cy="1147093"/>
          </a:xfrm>
          <a:prstGeom prst="rect">
            <a:avLst/>
          </a:prstGeom>
          <a:noFill/>
          <a:ln>
            <a:noFill/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>
              <a:spcBef>
                <a:spcPts val="1800"/>
              </a:spcBef>
              <a:buClr>
                <a:srgbClr val="64BDE1"/>
              </a:buClr>
            </a:pPr>
            <a:r>
              <a:rPr lang="ru-RU" b="1" kern="0" dirty="0">
                <a:solidFill>
                  <a:srgbClr val="00346E"/>
                </a:solidFill>
                <a:latin typeface="Roboto" pitchFamily="2" charset="0"/>
                <a:ea typeface="Verdana" pitchFamily="34" charset="0"/>
                <a:cs typeface="Arial" panose="020B0604020202020204" pitchFamily="34" charset="0"/>
              </a:rPr>
              <a:t>Проведение образовательных мероприятий </a:t>
            </a:r>
            <a:r>
              <a:rPr lang="ru-RU" kern="0" dirty="0">
                <a:solidFill>
                  <a:schemeClr val="tx1"/>
                </a:solidFill>
                <a:latin typeface="Roboto" pitchFamily="2" charset="0"/>
                <a:ea typeface="Verdana" pitchFamily="34" charset="0"/>
                <a:cs typeface="Arial" panose="020B0604020202020204" pitchFamily="34" charset="0"/>
              </a:rPr>
              <a:t>для обучающихся и педагогов</a:t>
            </a:r>
          </a:p>
        </p:txBody>
      </p:sp>
      <p:pic>
        <p:nvPicPr>
          <p:cNvPr id="16" name="Рисунок 15">
            <a:extLst>
              <a:ext uri="{FF2B5EF4-FFF2-40B4-BE49-F238E27FC236}">
                <a16:creationId xmlns="" xmlns:a16="http://schemas.microsoft.com/office/drawing/2014/main" id="{39BFF647-F5D1-B449-9F83-1172079CB752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/>
        </p:blipFill>
        <p:spPr>
          <a:xfrm>
            <a:off x="9830207" y="5164400"/>
            <a:ext cx="914400" cy="914400"/>
          </a:xfrm>
          <a:prstGeom prst="rect">
            <a:avLst/>
          </a:prstGeom>
        </p:spPr>
      </p:pic>
      <p:pic>
        <p:nvPicPr>
          <p:cNvPr id="17" name="Рисунок 16" descr="Книги со сплошной заливкой">
            <a:extLst>
              <a:ext uri="{FF2B5EF4-FFF2-40B4-BE49-F238E27FC236}">
                <a16:creationId xmlns="" xmlns:a16="http://schemas.microsoft.com/office/drawing/2014/main" id="{90A044CF-03CE-1B47-9F6B-F9F2A457BD06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4566647" y="1781552"/>
            <a:ext cx="914400" cy="914400"/>
          </a:xfrm>
          <a:prstGeom prst="rect">
            <a:avLst/>
          </a:prstGeom>
        </p:spPr>
      </p:pic>
      <p:pic>
        <p:nvPicPr>
          <p:cNvPr id="18" name="Рисунок 17" descr="Монитор со сплошной заливкой">
            <a:extLst>
              <a:ext uri="{FF2B5EF4-FFF2-40B4-BE49-F238E27FC236}">
                <a16:creationId xmlns="" xmlns:a16="http://schemas.microsoft.com/office/drawing/2014/main" id="{40D7492B-92E6-854E-92BB-F0AC98FB4619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tretch>
            <a:fillRect/>
          </a:stretch>
        </p:blipFill>
        <p:spPr>
          <a:xfrm>
            <a:off x="10016190" y="1772679"/>
            <a:ext cx="914400" cy="914400"/>
          </a:xfrm>
          <a:prstGeom prst="rect">
            <a:avLst/>
          </a:prstGeom>
        </p:spPr>
      </p:pic>
      <p:pic>
        <p:nvPicPr>
          <p:cNvPr id="19" name="Рисунок 18" descr="Собрание со сплошной заливкой">
            <a:extLst>
              <a:ext uri="{FF2B5EF4-FFF2-40B4-BE49-F238E27FC236}">
                <a16:creationId xmlns="" xmlns:a16="http://schemas.microsoft.com/office/drawing/2014/main" id="{F5D4C5CC-75E3-A74E-8D8D-6587AF8CFBE2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tretch>
            <a:fillRect/>
          </a:stretch>
        </p:blipFill>
        <p:spPr>
          <a:xfrm>
            <a:off x="4569314" y="3463045"/>
            <a:ext cx="914400" cy="914400"/>
          </a:xfrm>
          <a:prstGeom prst="rect">
            <a:avLst/>
          </a:prstGeom>
        </p:spPr>
      </p:pic>
      <p:pic>
        <p:nvPicPr>
          <p:cNvPr id="20" name="Рисунок 19" descr="Сервер со сплошной заливкой">
            <a:extLst>
              <a:ext uri="{FF2B5EF4-FFF2-40B4-BE49-F238E27FC236}">
                <a16:creationId xmlns="" xmlns:a16="http://schemas.microsoft.com/office/drawing/2014/main" id="{9A03D74D-B264-E74F-BE6F-F3CD0A5C4154}"/>
              </a:ext>
            </a:extLst>
          </p:cNvPr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tretch>
            <a:fillRect/>
          </a:stretch>
        </p:blipFill>
        <p:spPr>
          <a:xfrm>
            <a:off x="9907251" y="3541827"/>
            <a:ext cx="914400" cy="914400"/>
          </a:xfrm>
          <a:prstGeom prst="rect">
            <a:avLst/>
          </a:prstGeom>
        </p:spPr>
      </p:pic>
      <p:pic>
        <p:nvPicPr>
          <p:cNvPr id="21" name="Рисунок 20" descr="Школьный класс со сплошной заливкой">
            <a:extLst>
              <a:ext uri="{FF2B5EF4-FFF2-40B4-BE49-F238E27FC236}">
                <a16:creationId xmlns="" xmlns:a16="http://schemas.microsoft.com/office/drawing/2014/main" id="{DA798FA9-254D-AE43-BC5B-26322A197162}"/>
              </a:ext>
            </a:extLst>
          </p:cNvPr>
          <p:cNvPicPr>
            <a:picLocks noChangeAspect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13"/>
              </a:ext>
            </a:extLst>
          </a:blip>
          <a:stretch>
            <a:fillRect/>
          </a:stretch>
        </p:blipFill>
        <p:spPr>
          <a:xfrm>
            <a:off x="4626714" y="5164400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4482420"/>
      </p:ext>
    </p:extLst>
  </p:cSld>
  <p:clrMapOvr>
    <a:masterClrMapping/>
  </p:clrMapOvr>
  <p:transition spd="med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92563" y="2032001"/>
            <a:ext cx="8053614" cy="2412999"/>
          </a:xfrm>
        </p:spPr>
        <p:txBody>
          <a:bodyPr>
            <a:normAutofit/>
          </a:bodyPr>
          <a:lstStyle/>
          <a:p>
            <a:r>
              <a:rPr lang="ru-RU" dirty="0"/>
              <a:t>О порядке формирования инфраструктурных листов для Центров «Точка роста».</a:t>
            </a:r>
            <a:br>
              <a:rPr lang="ru-RU" dirty="0"/>
            </a:br>
            <a:endParaRPr lang="ru-RU" dirty="0"/>
          </a:p>
        </p:txBody>
      </p:sp>
      <p:sp>
        <p:nvSpPr>
          <p:cNvPr id="3" name="Прямоугольник 2">
            <a:extLst>
              <a:ext uri="{FF2B5EF4-FFF2-40B4-BE49-F238E27FC236}">
                <a16:creationId xmlns="" xmlns:a16="http://schemas.microsoft.com/office/drawing/2014/main" id="{83479190-AAD1-4DCE-882F-15EFAD6E7B2C}"/>
              </a:ext>
            </a:extLst>
          </p:cNvPr>
          <p:cNvSpPr/>
          <p:nvPr/>
        </p:nvSpPr>
        <p:spPr>
          <a:xfrm>
            <a:off x="589025" y="2057792"/>
            <a:ext cx="1005403" cy="186204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1500" dirty="0">
                <a:solidFill>
                  <a:schemeClr val="tx2">
                    <a:lumMod val="40000"/>
                    <a:lumOff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909454513"/>
      </p:ext>
    </p:extLst>
  </p:cSld>
  <p:clrMapOvr>
    <a:masterClrMapping/>
  </p:clrMapOvr>
  <p:transition spd="med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03F60FE5-7664-4E09-94EF-F93A3652D897}"/>
              </a:ext>
            </a:extLst>
          </p:cNvPr>
          <p:cNvSpPr txBox="1"/>
          <p:nvPr/>
        </p:nvSpPr>
        <p:spPr>
          <a:xfrm>
            <a:off x="0" y="3085644"/>
            <a:ext cx="2348753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0" cap="all" spc="0" normalizeH="0" baseline="0" noProof="0" dirty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Calibri"/>
              </a:rPr>
              <a:t>Два вида</a:t>
            </a:r>
          </a:p>
          <a:p>
            <a:pPr marL="0" marR="0" lvl="0" indent="0" algn="ct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0" cap="all" spc="0" normalizeH="0" baseline="0" noProof="0" dirty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Calibri"/>
              </a:rPr>
              <a:t>комплектов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75AF10B4-6047-4C82-9D7D-2B5E1A04C70A}"/>
              </a:ext>
            </a:extLst>
          </p:cNvPr>
          <p:cNvSpPr txBox="1"/>
          <p:nvPr/>
        </p:nvSpPr>
        <p:spPr>
          <a:xfrm>
            <a:off x="2414534" y="1856889"/>
            <a:ext cx="224614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0" cap="all" spc="0" normalizeH="0" baseline="0" noProof="0" dirty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Calibri"/>
              </a:rPr>
              <a:t>Стандартный комплект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FFE8FCEE-5BD9-4F71-A739-1F44AEEBB329}"/>
              </a:ext>
            </a:extLst>
          </p:cNvPr>
          <p:cNvSpPr txBox="1"/>
          <p:nvPr/>
        </p:nvSpPr>
        <p:spPr>
          <a:xfrm>
            <a:off x="2564989" y="4591952"/>
            <a:ext cx="205793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0" cap="all" spc="0" normalizeH="0" baseline="0" noProof="0" dirty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Calibri"/>
              </a:rPr>
              <a:t>Профильный комплект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735622" y="160412"/>
            <a:ext cx="1039543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Calibri"/>
              </a:rPr>
              <a:t>Ключевые подходы к оснащению (выбору комплекта)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C61E9ADC-79EB-4E88-9F70-C111129F18E7}"/>
              </a:ext>
            </a:extLst>
          </p:cNvPr>
          <p:cNvSpPr txBox="1"/>
          <p:nvPr/>
        </p:nvSpPr>
        <p:spPr>
          <a:xfrm>
            <a:off x="4713840" y="1872442"/>
            <a:ext cx="219073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Calibri"/>
              </a:rPr>
              <a:t>Не обеспечены базовые потребности по химии, физике и биологии в части учебного оборудования.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D477523F-D679-4B6C-A3F7-F198628BFA19}"/>
              </a:ext>
            </a:extLst>
          </p:cNvPr>
          <p:cNvSpPr txBox="1"/>
          <p:nvPr/>
        </p:nvSpPr>
        <p:spPr>
          <a:xfrm>
            <a:off x="6904572" y="1872442"/>
            <a:ext cx="2770281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Calibri"/>
              </a:rPr>
              <a:t>Посуда, препараты, гербарии, коллекции, демонстрационное оборудование для проведения опытов и лабораторных работ, цифровая лаборатория без разделения на предметы.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81361D84-E8C8-47DB-8744-2BBC9FA1B206}"/>
              </a:ext>
            </a:extLst>
          </p:cNvPr>
          <p:cNvSpPr txBox="1"/>
          <p:nvPr/>
        </p:nvSpPr>
        <p:spPr>
          <a:xfrm>
            <a:off x="9899649" y="1857052"/>
            <a:ext cx="1986556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Calibri"/>
              </a:rPr>
              <a:t>Обеспечивается </a:t>
            </a:r>
            <a:r>
              <a:rPr kumimoji="0" lang="ru-RU" sz="1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Calibri"/>
              </a:rPr>
              <a:t>единым комплектом</a:t>
            </a:r>
          </a:p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Calibri"/>
              </a:rPr>
              <a:t>без выбора дополнительного оборудования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3B27F717-4D31-4413-89CE-F30DE5D3BBD6}"/>
              </a:ext>
            </a:extLst>
          </p:cNvPr>
          <p:cNvSpPr txBox="1"/>
          <p:nvPr/>
        </p:nvSpPr>
        <p:spPr>
          <a:xfrm>
            <a:off x="4713839" y="1203953"/>
            <a:ext cx="1713855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0" cap="none" spc="0" normalizeH="0" baseline="0" noProof="0" dirty="0">
                <a:ln>
                  <a:noFill/>
                </a:ln>
                <a:solidFill>
                  <a:srgbClr val="5B9BD5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Calibri"/>
              </a:rPr>
              <a:t>Как выбрать?</a:t>
            </a:r>
            <a:endParaRPr kumimoji="0" lang="en-US" sz="1600" b="1" i="0" u="none" strike="noStrike" kern="0" cap="none" spc="0" normalizeH="0" baseline="0" noProof="0" dirty="0">
              <a:ln>
                <a:noFill/>
              </a:ln>
              <a:solidFill>
                <a:srgbClr val="5B9BD5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  <a:sym typeface="Calibri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22AF9427-3566-43C2-B20F-C8C5FD9C9D83}"/>
              </a:ext>
            </a:extLst>
          </p:cNvPr>
          <p:cNvSpPr txBox="1"/>
          <p:nvPr/>
        </p:nvSpPr>
        <p:spPr>
          <a:xfrm>
            <a:off x="6904572" y="1085166"/>
            <a:ext cx="2491067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0" cap="none" spc="0" normalizeH="0" baseline="0" noProof="0" dirty="0">
                <a:ln>
                  <a:noFill/>
                </a:ln>
                <a:solidFill>
                  <a:srgbClr val="5B9BD5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Calibri"/>
              </a:rPr>
              <a:t>Ключевая особенность состава</a:t>
            </a:r>
            <a:endParaRPr kumimoji="0" lang="ru-RU" sz="1600" b="0" i="0" u="none" strike="noStrike" kern="0" cap="none" spc="0" normalizeH="0" baseline="0" noProof="0" dirty="0">
              <a:ln>
                <a:noFill/>
              </a:ln>
              <a:solidFill>
                <a:srgbClr val="5B9BD5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  <a:sym typeface="Calibri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D7371D46-5878-446B-983B-D60A04FDFC5F}"/>
              </a:ext>
            </a:extLst>
          </p:cNvPr>
          <p:cNvSpPr txBox="1"/>
          <p:nvPr/>
        </p:nvSpPr>
        <p:spPr>
          <a:xfrm>
            <a:off x="9872517" y="1080842"/>
            <a:ext cx="1915439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0" cap="none" spc="0" normalizeH="0" baseline="0" noProof="0" dirty="0">
                <a:ln>
                  <a:noFill/>
                </a:ln>
                <a:solidFill>
                  <a:srgbClr val="5B9BD5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Calibri"/>
              </a:rPr>
              <a:t>Принцип комплектации</a:t>
            </a:r>
            <a:endParaRPr kumimoji="0" lang="ru-RU" sz="1600" b="0" i="0" u="none" strike="noStrike" kern="0" cap="none" spc="0" normalizeH="0" baseline="0" noProof="0" dirty="0">
              <a:ln>
                <a:noFill/>
              </a:ln>
              <a:solidFill>
                <a:srgbClr val="5B9BD5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  <a:sym typeface="Calibri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="" xmlns:a16="http://schemas.microsoft.com/office/drawing/2014/main" id="{8017DF4D-53DC-42BE-BAE7-EFEDD6BE464C}"/>
              </a:ext>
            </a:extLst>
          </p:cNvPr>
          <p:cNvSpPr txBox="1"/>
          <p:nvPr/>
        </p:nvSpPr>
        <p:spPr>
          <a:xfrm>
            <a:off x="4713839" y="4314232"/>
            <a:ext cx="2190733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Calibri"/>
              </a:rPr>
              <a:t>Обеспечены базовые потребности по химии, физике и биологии (пробирки, гербарии, посуда для лабораторий имеется).</a:t>
            </a:r>
          </a:p>
          <a:p>
            <a:pPr marL="0" marR="0" lvl="0" indent="0" algn="just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  <a:sym typeface="Calibri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="" xmlns:a16="http://schemas.microsoft.com/office/drawing/2014/main" id="{BE484164-C4CB-483C-9418-97CD51F58E29}"/>
              </a:ext>
            </a:extLst>
          </p:cNvPr>
          <p:cNvSpPr txBox="1"/>
          <p:nvPr/>
        </p:nvSpPr>
        <p:spPr>
          <a:xfrm>
            <a:off x="6904572" y="4351101"/>
            <a:ext cx="2770281" cy="153888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Calibri"/>
              </a:rPr>
              <a:t>Современное оборудование, в том числе:</a:t>
            </a:r>
          </a:p>
          <a:p>
            <a:pPr marL="171450" marR="0" lvl="0" indent="-171450" algn="just" defTabSz="914400" rtl="0" eaLnBrk="1" fontAlgn="auto" latinLnBrk="0" hangingPunct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Calibri"/>
              </a:rPr>
              <a:t>цифровые лаборатории по физике, химии, биологии и другим предметам.</a:t>
            </a:r>
          </a:p>
          <a:p>
            <a:pPr marL="171450" marR="0" lvl="0" indent="-171450" algn="just" defTabSz="914400" rtl="0" eaLnBrk="1" fontAlgn="auto" latinLnBrk="0" hangingPunct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Calibri"/>
              </a:rPr>
              <a:t>образовательные комплекты</a:t>
            </a: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  <a:sym typeface="Calibri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="" xmlns:a16="http://schemas.microsoft.com/office/drawing/2014/main" id="{01D7205A-679D-4BDB-95D9-CFAFF7CC7CF2}"/>
              </a:ext>
            </a:extLst>
          </p:cNvPr>
          <p:cNvSpPr txBox="1"/>
          <p:nvPr/>
        </p:nvSpPr>
        <p:spPr>
          <a:xfrm>
            <a:off x="9899649" y="4336390"/>
            <a:ext cx="1761760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Calibri"/>
              </a:rPr>
              <a:t>Обязательная часть</a:t>
            </a:r>
            <a:r>
              <a:rPr kumimoji="0" lang="ru-RU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Calibri"/>
              </a:rPr>
              <a:t> </a:t>
            </a:r>
          </a:p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Calibri"/>
              </a:rPr>
              <a:t>+</a:t>
            </a:r>
            <a:r>
              <a:rPr kumimoji="0" lang="ru-RU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Calibri"/>
              </a:rPr>
              <a:t> </a:t>
            </a:r>
          </a:p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Calibri"/>
              </a:rPr>
              <a:t>выбор </a:t>
            </a:r>
            <a:r>
              <a:rPr kumimoji="0" lang="ru-RU" sz="1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Calibri"/>
              </a:rPr>
              <a:t>доп. оборудования</a:t>
            </a:r>
            <a:r>
              <a:rPr kumimoji="0" lang="ru-RU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Calibri"/>
              </a:rPr>
              <a:t>, </a:t>
            </a:r>
          </a:p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Calibri"/>
              </a:rPr>
              <a:t>исходя из образовательных потребностей</a:t>
            </a:r>
          </a:p>
        </p:txBody>
      </p:sp>
      <p:pic>
        <p:nvPicPr>
          <p:cNvPr id="19" name="Рисунок 18" descr="Назад">
            <a:extLst>
              <a:ext uri="{FF2B5EF4-FFF2-40B4-BE49-F238E27FC236}">
                <a16:creationId xmlns="" xmlns:a16="http://schemas.microsoft.com/office/drawing/2014/main" id="{A50F5FD1-BF95-4706-A879-31E810D8A941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9837129">
            <a:off x="1793359" y="2477049"/>
            <a:ext cx="1335584" cy="728364"/>
          </a:xfrm>
          <a:prstGeom prst="rect">
            <a:avLst/>
          </a:prstGeom>
        </p:spPr>
      </p:pic>
      <p:pic>
        <p:nvPicPr>
          <p:cNvPr id="20" name="Рисунок 19" descr="Стрелка: небольшой изгиб">
            <a:extLst>
              <a:ext uri="{FF2B5EF4-FFF2-40B4-BE49-F238E27FC236}">
                <a16:creationId xmlns="" xmlns:a16="http://schemas.microsoft.com/office/drawing/2014/main" id="{2F97F060-00C4-4084-B41F-9F192454E97A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2232530">
            <a:off x="1821593" y="3867509"/>
            <a:ext cx="1171400" cy="832179"/>
          </a:xfrm>
          <a:prstGeom prst="rect">
            <a:avLst/>
          </a:prstGeom>
        </p:spPr>
      </p:pic>
      <p:sp>
        <p:nvSpPr>
          <p:cNvPr id="21" name="Прямоугольник 20"/>
          <p:cNvSpPr/>
          <p:nvPr/>
        </p:nvSpPr>
        <p:spPr>
          <a:xfrm>
            <a:off x="123477" y="5722940"/>
            <a:ext cx="4233370" cy="954107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sym typeface="Calibri"/>
              </a:rPr>
              <a:t>НЕ ДОПУСКАЕТСЯ!</a:t>
            </a:r>
          </a:p>
          <a:p>
            <a:pPr marL="0" marR="0" lvl="0" indent="0" algn="ct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sym typeface="Calibri"/>
              </a:rPr>
              <a:t>Сочетание единиц оборудования стандартного и профильного комплектов в рамках поставки в один Центр «Точка роста»</a:t>
            </a:r>
            <a:endParaRPr kumimoji="0" lang="ru-RU" sz="14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  <a:sym typeface="Calibri"/>
            </a:endParaRPr>
          </a:p>
        </p:txBody>
      </p:sp>
      <p:cxnSp>
        <p:nvCxnSpPr>
          <p:cNvPr id="23" name="Прямая соединительная линия 22"/>
          <p:cNvCxnSpPr/>
          <p:nvPr/>
        </p:nvCxnSpPr>
        <p:spPr>
          <a:xfrm>
            <a:off x="4571636" y="3704949"/>
            <a:ext cx="7156938" cy="59068"/>
          </a:xfrm>
          <a:prstGeom prst="line">
            <a:avLst/>
          </a:prstGeom>
          <a:noFill/>
          <a:ln w="50800" cap="flat">
            <a:solidFill>
              <a:schemeClr val="accent1"/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</p:spTree>
    <p:extLst>
      <p:ext uri="{BB962C8B-B14F-4D97-AF65-F5344CB8AC3E}">
        <p14:creationId xmlns:p14="http://schemas.microsoft.com/office/powerpoint/2010/main" val="1118376731"/>
      </p:ext>
    </p:extLst>
  </p:cSld>
  <p:clrMapOvr>
    <a:masterClrMapping/>
  </p:clrMapOvr>
  <p:transition spd="med"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Заголовок 1">
            <a:extLst>
              <a:ext uri="{FF2B5EF4-FFF2-40B4-BE49-F238E27FC236}">
                <a16:creationId xmlns="" xmlns:a16="http://schemas.microsoft.com/office/drawing/2014/main" id="{69BFAB7B-690E-4170-B2EE-FEE46A89108E}"/>
              </a:ext>
            </a:extLst>
          </p:cNvPr>
          <p:cNvSpPr txBox="1">
            <a:spLocks/>
          </p:cNvSpPr>
          <p:nvPr/>
        </p:nvSpPr>
        <p:spPr>
          <a:xfrm>
            <a:off x="683710" y="296176"/>
            <a:ext cx="10069854" cy="330601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844083" rtl="0" eaLnBrk="1" latinLnBrk="0" hangingPunct="1">
              <a:spcBef>
                <a:spcPct val="0"/>
              </a:spcBef>
              <a:buNone/>
              <a:defRPr sz="4062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844083" rtl="0" eaLnBrk="1" fontAlgn="auto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Calibri"/>
              </a:rPr>
              <a:t>Вариант оснащения «Стандартный комплект»*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="" xmlns:a16="http://schemas.microsoft.com/office/drawing/2014/main" id="{4DDF793F-BE88-4906-B441-BF6EA13C9315}"/>
              </a:ext>
            </a:extLst>
          </p:cNvPr>
          <p:cNvSpPr txBox="1"/>
          <p:nvPr/>
        </p:nvSpPr>
        <p:spPr>
          <a:xfrm>
            <a:off x="716703" y="838499"/>
            <a:ext cx="379065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sng" strike="noStrike" kern="0" cap="all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Calibri"/>
              </a:rPr>
              <a:t>Естественнонаучная направленность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="" xmlns:a16="http://schemas.microsoft.com/office/drawing/2014/main" id="{058960EC-5B7B-44BB-97D8-F5AC361DDA22}"/>
              </a:ext>
            </a:extLst>
          </p:cNvPr>
          <p:cNvSpPr txBox="1"/>
          <p:nvPr/>
        </p:nvSpPr>
        <p:spPr>
          <a:xfrm>
            <a:off x="716703" y="1540431"/>
            <a:ext cx="240486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Calibri"/>
              </a:rPr>
              <a:t>Общее оборудование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="" xmlns:a16="http://schemas.microsoft.com/office/drawing/2014/main" id="{A2591D7A-4612-4ECF-B8B2-5A17A855744C}"/>
              </a:ext>
            </a:extLst>
          </p:cNvPr>
          <p:cNvSpPr txBox="1"/>
          <p:nvPr/>
        </p:nvSpPr>
        <p:spPr>
          <a:xfrm>
            <a:off x="729578" y="2477698"/>
            <a:ext cx="376490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Calibri"/>
              </a:rPr>
              <a:t>Биология</a:t>
            </a:r>
          </a:p>
        </p:txBody>
      </p:sp>
      <p:graphicFrame>
        <p:nvGraphicFramePr>
          <p:cNvPr id="12" name="Таблица 11">
            <a:extLst>
              <a:ext uri="{FF2B5EF4-FFF2-40B4-BE49-F238E27FC236}">
                <a16:creationId xmlns="" xmlns:a16="http://schemas.microsoft.com/office/drawing/2014/main" id="{C83E309A-839E-4EC1-9C3E-2664CE2557B8}"/>
              </a:ext>
            </a:extLst>
          </p:cNvPr>
          <p:cNvGraphicFramePr>
            <a:graphicFrameLocks noGrp="1"/>
          </p:cNvGraphicFramePr>
          <p:nvPr/>
        </p:nvGraphicFramePr>
        <p:xfrm>
          <a:off x="905040" y="2834991"/>
          <a:ext cx="3653592" cy="1308735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2952257">
                  <a:extLst>
                    <a:ext uri="{9D8B030D-6E8A-4147-A177-3AD203B41FA5}">
                      <a16:colId xmlns="" xmlns:a16="http://schemas.microsoft.com/office/drawing/2014/main" val="2819966508"/>
                    </a:ext>
                  </a:extLst>
                </a:gridCol>
                <a:gridCol w="701335">
                  <a:extLst>
                    <a:ext uri="{9D8B030D-6E8A-4147-A177-3AD203B41FA5}">
                      <a16:colId xmlns="" xmlns:a16="http://schemas.microsoft.com/office/drawing/2014/main" val="394025516"/>
                    </a:ext>
                  </a:extLst>
                </a:gridCol>
              </a:tblGrid>
              <a:tr h="173883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u="none" strike="noStrike" dirty="0">
                          <a:effectLst/>
                        </a:rPr>
                        <a:t>Комплект влажных препаратов демонстрационный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1 шт.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2384525995"/>
                  </a:ext>
                </a:extLst>
              </a:tr>
              <a:tr h="142754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u="none" strike="noStrike" dirty="0">
                          <a:effectLst/>
                        </a:rPr>
                        <a:t>Комплект гербариев демонстрационный 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1 шт.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582658532"/>
                  </a:ext>
                </a:extLst>
              </a:tr>
              <a:tr h="142754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u="none" strike="noStrike" dirty="0">
                          <a:effectLst/>
                        </a:rPr>
                        <a:t>Комплект коллекций демонстрационный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1 шт.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678491218"/>
                  </a:ext>
                </a:extLst>
              </a:tr>
            </a:tbl>
          </a:graphicData>
        </a:graphic>
      </p:graphicFrame>
      <p:sp>
        <p:nvSpPr>
          <p:cNvPr id="33" name="TextBox 32">
            <a:extLst>
              <a:ext uri="{FF2B5EF4-FFF2-40B4-BE49-F238E27FC236}">
                <a16:creationId xmlns="" xmlns:a16="http://schemas.microsoft.com/office/drawing/2014/main" id="{35B7915D-F4A6-46EC-AC70-2DDD2090B8BC}"/>
              </a:ext>
            </a:extLst>
          </p:cNvPr>
          <p:cNvSpPr txBox="1"/>
          <p:nvPr/>
        </p:nvSpPr>
        <p:spPr>
          <a:xfrm>
            <a:off x="716703" y="4126144"/>
            <a:ext cx="3645090" cy="3480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Calibri"/>
              </a:rPr>
              <a:t>Химия</a:t>
            </a:r>
          </a:p>
        </p:txBody>
      </p:sp>
      <p:graphicFrame>
        <p:nvGraphicFramePr>
          <p:cNvPr id="34" name="Таблица 33">
            <a:extLst>
              <a:ext uri="{FF2B5EF4-FFF2-40B4-BE49-F238E27FC236}">
                <a16:creationId xmlns="" xmlns:a16="http://schemas.microsoft.com/office/drawing/2014/main" id="{4093AAD6-BEF3-4FE4-9278-F79E8DC373E7}"/>
              </a:ext>
            </a:extLst>
          </p:cNvPr>
          <p:cNvGraphicFramePr>
            <a:graphicFrameLocks noGrp="1"/>
          </p:cNvGraphicFramePr>
          <p:nvPr/>
        </p:nvGraphicFramePr>
        <p:xfrm>
          <a:off x="905040" y="4480196"/>
          <a:ext cx="3653592" cy="668655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2941746">
                  <a:extLst>
                    <a:ext uri="{9D8B030D-6E8A-4147-A177-3AD203B41FA5}">
                      <a16:colId xmlns="" xmlns:a16="http://schemas.microsoft.com/office/drawing/2014/main" val="2819966508"/>
                    </a:ext>
                  </a:extLst>
                </a:gridCol>
                <a:gridCol w="711846">
                  <a:extLst>
                    <a:ext uri="{9D8B030D-6E8A-4147-A177-3AD203B41FA5}">
                      <a16:colId xmlns="" xmlns:a16="http://schemas.microsoft.com/office/drawing/2014/main" val="394025516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Демонстрационное оборудование 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1 шт.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="" xmlns:a16="http://schemas.microsoft.com/office/drawing/2014/main" val="238452599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Комплект химических реактивов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1 шт.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="" xmlns:a16="http://schemas.microsoft.com/office/drawing/2014/main" val="58265853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Комплект коллекций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1 шт.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="" xmlns:a16="http://schemas.microsoft.com/office/drawing/2014/main" val="1678491218"/>
                  </a:ext>
                </a:extLst>
              </a:tr>
            </a:tbl>
          </a:graphicData>
        </a:graphic>
      </p:graphicFrame>
      <p:sp>
        <p:nvSpPr>
          <p:cNvPr id="35" name="TextBox 34">
            <a:extLst>
              <a:ext uri="{FF2B5EF4-FFF2-40B4-BE49-F238E27FC236}">
                <a16:creationId xmlns="" xmlns:a16="http://schemas.microsoft.com/office/drawing/2014/main" id="{D6B3D5BD-D90B-41A6-A631-438ED6258447}"/>
              </a:ext>
            </a:extLst>
          </p:cNvPr>
          <p:cNvSpPr txBox="1"/>
          <p:nvPr/>
        </p:nvSpPr>
        <p:spPr>
          <a:xfrm>
            <a:off x="729578" y="5124795"/>
            <a:ext cx="379065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Calibri"/>
              </a:rPr>
              <a:t>Физика</a:t>
            </a:r>
          </a:p>
        </p:txBody>
      </p:sp>
      <p:graphicFrame>
        <p:nvGraphicFramePr>
          <p:cNvPr id="36" name="Таблица 35">
            <a:extLst>
              <a:ext uri="{FF2B5EF4-FFF2-40B4-BE49-F238E27FC236}">
                <a16:creationId xmlns="" xmlns:a16="http://schemas.microsoft.com/office/drawing/2014/main" id="{AACDD64E-EBD0-4EC1-A281-809973D4C51A}"/>
              </a:ext>
            </a:extLst>
          </p:cNvPr>
          <p:cNvGraphicFramePr>
            <a:graphicFrameLocks noGrp="1"/>
          </p:cNvGraphicFramePr>
          <p:nvPr/>
        </p:nvGraphicFramePr>
        <p:xfrm>
          <a:off x="900013" y="5485807"/>
          <a:ext cx="3594466" cy="1085850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2961127">
                  <a:extLst>
                    <a:ext uri="{9D8B030D-6E8A-4147-A177-3AD203B41FA5}">
                      <a16:colId xmlns="" xmlns:a16="http://schemas.microsoft.com/office/drawing/2014/main" val="2819966508"/>
                    </a:ext>
                  </a:extLst>
                </a:gridCol>
                <a:gridCol w="633339">
                  <a:extLst>
                    <a:ext uri="{9D8B030D-6E8A-4147-A177-3AD203B41FA5}">
                      <a16:colId xmlns="" xmlns:a16="http://schemas.microsoft.com/office/drawing/2014/main" val="394025516"/>
                    </a:ext>
                  </a:extLst>
                </a:gridCol>
              </a:tblGrid>
              <a:tr h="94460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Оборудование для демонстрационных опытов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1 шт.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238452599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Оборудование для лабораторных работ и ученических опытов (на базе комплектов для ОГЭ)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8 шт.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582658532"/>
                  </a:ext>
                </a:extLst>
              </a:tr>
            </a:tbl>
          </a:graphicData>
        </a:graphic>
      </p:graphicFrame>
      <p:graphicFrame>
        <p:nvGraphicFramePr>
          <p:cNvPr id="15" name="Таблица 14">
            <a:extLst>
              <a:ext uri="{FF2B5EF4-FFF2-40B4-BE49-F238E27FC236}">
                <a16:creationId xmlns="" xmlns:a16="http://schemas.microsoft.com/office/drawing/2014/main" id="{CA26B774-CB80-4CC7-9A7B-847C7348165E}"/>
              </a:ext>
            </a:extLst>
          </p:cNvPr>
          <p:cNvGraphicFramePr>
            <a:graphicFrameLocks noGrp="1"/>
          </p:cNvGraphicFramePr>
          <p:nvPr/>
        </p:nvGraphicFramePr>
        <p:xfrm>
          <a:off x="908265" y="1848390"/>
          <a:ext cx="3599091" cy="659130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3073574">
                  <a:extLst>
                    <a:ext uri="{9D8B030D-6E8A-4147-A177-3AD203B41FA5}">
                      <a16:colId xmlns="" xmlns:a16="http://schemas.microsoft.com/office/drawing/2014/main" val="2798523406"/>
                    </a:ext>
                  </a:extLst>
                </a:gridCol>
                <a:gridCol w="525517">
                  <a:extLst>
                    <a:ext uri="{9D8B030D-6E8A-4147-A177-3AD203B41FA5}">
                      <a16:colId xmlns="" xmlns:a16="http://schemas.microsoft.com/office/drawing/2014/main" val="2183835217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Лаборатория цифровая (единая для всех предметов)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 шт.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227033338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Посуда и оборудование для опытов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 шт.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2781861486"/>
                  </a:ext>
                </a:extLst>
              </a:tr>
            </a:tbl>
          </a:graphicData>
        </a:graphic>
      </p:graphicFrame>
      <p:sp>
        <p:nvSpPr>
          <p:cNvPr id="37" name="TextBox 36">
            <a:extLst>
              <a:ext uri="{FF2B5EF4-FFF2-40B4-BE49-F238E27FC236}">
                <a16:creationId xmlns="" xmlns:a16="http://schemas.microsoft.com/office/drawing/2014/main" id="{ABADF223-F404-4B60-80A7-1852A6B97589}"/>
              </a:ext>
            </a:extLst>
          </p:cNvPr>
          <p:cNvSpPr txBox="1"/>
          <p:nvPr/>
        </p:nvSpPr>
        <p:spPr>
          <a:xfrm>
            <a:off x="4558632" y="837643"/>
            <a:ext cx="350280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sng" strike="noStrike" kern="0" cap="all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Calibri"/>
              </a:rPr>
              <a:t>Технологическая направленность</a:t>
            </a:r>
          </a:p>
        </p:txBody>
      </p:sp>
      <p:graphicFrame>
        <p:nvGraphicFramePr>
          <p:cNvPr id="38" name="Таблица 37">
            <a:extLst>
              <a:ext uri="{FF2B5EF4-FFF2-40B4-BE49-F238E27FC236}">
                <a16:creationId xmlns="" xmlns:a16="http://schemas.microsoft.com/office/drawing/2014/main" id="{31B123E3-99F1-4B0A-B36B-1CAE6909ED11}"/>
              </a:ext>
            </a:extLst>
          </p:cNvPr>
          <p:cNvGraphicFramePr>
            <a:graphicFrameLocks noGrp="1"/>
          </p:cNvGraphicFramePr>
          <p:nvPr/>
        </p:nvGraphicFramePr>
        <p:xfrm>
          <a:off x="4775885" y="1870269"/>
          <a:ext cx="3238208" cy="1512570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2687384">
                  <a:extLst>
                    <a:ext uri="{9D8B030D-6E8A-4147-A177-3AD203B41FA5}">
                      <a16:colId xmlns="" xmlns:a16="http://schemas.microsoft.com/office/drawing/2014/main" val="2798523406"/>
                    </a:ext>
                  </a:extLst>
                </a:gridCol>
                <a:gridCol w="550824">
                  <a:extLst>
                    <a:ext uri="{9D8B030D-6E8A-4147-A177-3AD203B41FA5}">
                      <a16:colId xmlns="" xmlns:a16="http://schemas.microsoft.com/office/drawing/2014/main" val="2183835217"/>
                    </a:ext>
                  </a:extLst>
                </a:gridCol>
              </a:tblGrid>
              <a:tr h="411467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Образовательный конструктор для практики блочного программирования с комплектом датчиков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1 шт.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2270333382"/>
                  </a:ext>
                </a:extLst>
              </a:tr>
              <a:tr h="276979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Образовательный набор по механике, мехатронике и робототехнике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1 шт.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2781861486"/>
                  </a:ext>
                </a:extLst>
              </a:tr>
            </a:tbl>
          </a:graphicData>
        </a:graphic>
      </p:graphicFrame>
      <p:sp>
        <p:nvSpPr>
          <p:cNvPr id="39" name="TextBox 38">
            <a:extLst>
              <a:ext uri="{FF2B5EF4-FFF2-40B4-BE49-F238E27FC236}">
                <a16:creationId xmlns="" xmlns:a16="http://schemas.microsoft.com/office/drawing/2014/main" id="{67C21EA4-250B-4220-BFAE-2AFF2AF20FA3}"/>
              </a:ext>
            </a:extLst>
          </p:cNvPr>
          <p:cNvSpPr txBox="1"/>
          <p:nvPr/>
        </p:nvSpPr>
        <p:spPr>
          <a:xfrm>
            <a:off x="4550130" y="3595826"/>
            <a:ext cx="31612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sng" strike="noStrike" kern="0" cap="all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Calibri"/>
              </a:rPr>
              <a:t>Компьютерное оборудование</a:t>
            </a:r>
          </a:p>
        </p:txBody>
      </p:sp>
      <p:graphicFrame>
        <p:nvGraphicFramePr>
          <p:cNvPr id="40" name="Таблица 39">
            <a:extLst>
              <a:ext uri="{FF2B5EF4-FFF2-40B4-BE49-F238E27FC236}">
                <a16:creationId xmlns="" xmlns:a16="http://schemas.microsoft.com/office/drawing/2014/main" id="{24FA544C-34C7-4DEB-AC28-B04FFD7F94C1}"/>
              </a:ext>
            </a:extLst>
          </p:cNvPr>
          <p:cNvGraphicFramePr>
            <a:graphicFrameLocks noGrp="1"/>
          </p:cNvGraphicFramePr>
          <p:nvPr/>
        </p:nvGraphicFramePr>
        <p:xfrm>
          <a:off x="4775885" y="4343862"/>
          <a:ext cx="2894750" cy="659130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2295660">
                  <a:extLst>
                    <a:ext uri="{9D8B030D-6E8A-4147-A177-3AD203B41FA5}">
                      <a16:colId xmlns="" xmlns:a16="http://schemas.microsoft.com/office/drawing/2014/main" val="2798523406"/>
                    </a:ext>
                  </a:extLst>
                </a:gridCol>
                <a:gridCol w="599090">
                  <a:extLst>
                    <a:ext uri="{9D8B030D-6E8A-4147-A177-3AD203B41FA5}">
                      <a16:colId xmlns="" xmlns:a16="http://schemas.microsoft.com/office/drawing/2014/main" val="2183835217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Ноутбук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3 шт.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="" xmlns:a16="http://schemas.microsoft.com/office/drawing/2014/main" val="227033338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МФУ (принтер, сканер, копир)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1 шт.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="" xmlns:a16="http://schemas.microsoft.com/office/drawing/2014/main" val="2781861486"/>
                  </a:ext>
                </a:extLst>
              </a:tr>
            </a:tbl>
          </a:graphicData>
        </a:graphic>
      </p:graphicFrame>
      <p:sp>
        <p:nvSpPr>
          <p:cNvPr id="41" name="TextBox 40">
            <a:extLst>
              <a:ext uri="{FF2B5EF4-FFF2-40B4-BE49-F238E27FC236}">
                <a16:creationId xmlns="" xmlns:a16="http://schemas.microsoft.com/office/drawing/2014/main" id="{0048F7B4-F2F2-47AC-94FA-4099194010A4}"/>
              </a:ext>
            </a:extLst>
          </p:cNvPr>
          <p:cNvSpPr txBox="1"/>
          <p:nvPr/>
        </p:nvSpPr>
        <p:spPr>
          <a:xfrm>
            <a:off x="4662790" y="6077078"/>
            <a:ext cx="693012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Calibri"/>
              </a:rPr>
              <a:t>* Для малокомплектных общеобразовательных организаций объем единиц средств обучения и воспитания представляется в меньшем количестве.</a:t>
            </a:r>
            <a:endParaRPr kumimoji="0" lang="ru-RU" sz="1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  <a:sym typeface="Calibri"/>
            </a:endParaRPr>
          </a:p>
        </p:txBody>
      </p:sp>
      <p:pic>
        <p:nvPicPr>
          <p:cNvPr id="19" name="Рисунок 18">
            <a:extLst>
              <a:ext uri="{FF2B5EF4-FFF2-40B4-BE49-F238E27FC236}">
                <a16:creationId xmlns="" xmlns:a16="http://schemas.microsoft.com/office/drawing/2014/main" id="{3D9835A6-CD7A-413C-8B63-D00796E1EC4D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63247" y="2461698"/>
            <a:ext cx="3764383" cy="358402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1" name="Прямоугольник 20"/>
          <p:cNvSpPr/>
          <p:nvPr/>
        </p:nvSpPr>
        <p:spPr>
          <a:xfrm>
            <a:off x="7914170" y="1112716"/>
            <a:ext cx="4008068" cy="12637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0215" marR="0" lvl="0" indent="0" algn="ctr" defTabSz="914400" rtl="0" eaLnBrk="1" fontAlgn="auto" latinLnBrk="0" hangingPunct="0">
              <a:lnSpc>
                <a:spcPct val="107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1" i="0" u="none" strike="noStrike" kern="0" cap="all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sym typeface="Calibri"/>
              </a:rPr>
              <a:t>Стандартный комплект поставляется единым комплектом и не подлежит доукомплектованию за счет дополнительного оборудования профильного комплекта.</a:t>
            </a:r>
          </a:p>
        </p:txBody>
      </p:sp>
      <p:pic>
        <p:nvPicPr>
          <p:cNvPr id="22" name="Рисунок 2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15079" y="1222888"/>
            <a:ext cx="595264" cy="576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5062685"/>
      </p:ext>
    </p:extLst>
  </p:cSld>
  <p:clrMapOvr>
    <a:masterClrMapping/>
  </p:clrMapOvr>
  <p:transition spd="med"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Заголовок 1">
            <a:extLst>
              <a:ext uri="{FF2B5EF4-FFF2-40B4-BE49-F238E27FC236}">
                <a16:creationId xmlns="" xmlns:a16="http://schemas.microsoft.com/office/drawing/2014/main" id="{69BFAB7B-690E-4170-B2EE-FEE46A89108E}"/>
              </a:ext>
            </a:extLst>
          </p:cNvPr>
          <p:cNvSpPr txBox="1">
            <a:spLocks/>
          </p:cNvSpPr>
          <p:nvPr/>
        </p:nvSpPr>
        <p:spPr>
          <a:xfrm>
            <a:off x="696338" y="239247"/>
            <a:ext cx="10632412" cy="424749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844083" rtl="0" eaLnBrk="1" latinLnBrk="0" hangingPunct="1">
              <a:spcBef>
                <a:spcPct val="0"/>
              </a:spcBef>
              <a:buNone/>
              <a:defRPr sz="4062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844083" rtl="0" eaLnBrk="1" fontAlgn="auto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Calibri"/>
              </a:rPr>
              <a:t>Вариант оснащения «Профильный комплект»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="" xmlns:a16="http://schemas.microsoft.com/office/drawing/2014/main" id="{4DDF793F-BE88-4906-B441-BF6EA13C9315}"/>
              </a:ext>
            </a:extLst>
          </p:cNvPr>
          <p:cNvSpPr txBox="1"/>
          <p:nvPr/>
        </p:nvSpPr>
        <p:spPr>
          <a:xfrm>
            <a:off x="731234" y="830567"/>
            <a:ext cx="49163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sng" strike="noStrike" kern="0" cap="all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Calibri"/>
              </a:rPr>
              <a:t>Базовая (обязательная) часть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="" xmlns:a16="http://schemas.microsoft.com/office/drawing/2014/main" id="{A2591D7A-4612-4ECF-B8B2-5A17A855744C}"/>
              </a:ext>
            </a:extLst>
          </p:cNvPr>
          <p:cNvSpPr txBox="1"/>
          <p:nvPr/>
        </p:nvSpPr>
        <p:spPr>
          <a:xfrm>
            <a:off x="860905" y="1244896"/>
            <a:ext cx="4951316" cy="6463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0" cap="all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Calibri"/>
              </a:rPr>
              <a:t>Естественнонаучная направленность</a:t>
            </a:r>
          </a:p>
        </p:txBody>
      </p:sp>
      <p:graphicFrame>
        <p:nvGraphicFramePr>
          <p:cNvPr id="12" name="Таблица 11">
            <a:extLst>
              <a:ext uri="{FF2B5EF4-FFF2-40B4-BE49-F238E27FC236}">
                <a16:creationId xmlns="" xmlns:a16="http://schemas.microsoft.com/office/drawing/2014/main" id="{C83E309A-839E-4EC1-9C3E-2664CE2557B8}"/>
              </a:ext>
            </a:extLst>
          </p:cNvPr>
          <p:cNvGraphicFramePr>
            <a:graphicFrameLocks noGrp="1"/>
          </p:cNvGraphicFramePr>
          <p:nvPr/>
        </p:nvGraphicFramePr>
        <p:xfrm>
          <a:off x="1098552" y="1983215"/>
          <a:ext cx="4041007" cy="1100181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3399589">
                  <a:extLst>
                    <a:ext uri="{9D8B030D-6E8A-4147-A177-3AD203B41FA5}">
                      <a16:colId xmlns="" xmlns:a16="http://schemas.microsoft.com/office/drawing/2014/main" val="2819966508"/>
                    </a:ext>
                  </a:extLst>
                </a:gridCol>
                <a:gridCol w="641418">
                  <a:extLst>
                    <a:ext uri="{9D8B030D-6E8A-4147-A177-3AD203B41FA5}">
                      <a16:colId xmlns="" xmlns:a16="http://schemas.microsoft.com/office/drawing/2014/main" val="394025516"/>
                    </a:ext>
                  </a:extLst>
                </a:gridCol>
              </a:tblGrid>
              <a:tr h="366727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Цифровая лаборатория по биологии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 шт.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="" xmlns:a16="http://schemas.microsoft.com/office/drawing/2014/main" val="2384525995"/>
                  </a:ext>
                </a:extLst>
              </a:tr>
              <a:tr h="366727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Цифровая лаборатория по химии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 шт.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="" xmlns:a16="http://schemas.microsoft.com/office/drawing/2014/main" val="582658532"/>
                  </a:ext>
                </a:extLst>
              </a:tr>
              <a:tr h="366727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Цифровая лаборатория по физике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 шт.</a:t>
                      </a: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="" xmlns:a16="http://schemas.microsoft.com/office/drawing/2014/main" val="4168490751"/>
                  </a:ext>
                </a:extLst>
              </a:tr>
            </a:tbl>
          </a:graphicData>
        </a:graphic>
      </p:graphicFrame>
      <p:sp>
        <p:nvSpPr>
          <p:cNvPr id="35" name="TextBox 34">
            <a:extLst>
              <a:ext uri="{FF2B5EF4-FFF2-40B4-BE49-F238E27FC236}">
                <a16:creationId xmlns="" xmlns:a16="http://schemas.microsoft.com/office/drawing/2014/main" id="{D6B3D5BD-D90B-41A6-A631-438ED6258447}"/>
              </a:ext>
            </a:extLst>
          </p:cNvPr>
          <p:cNvSpPr txBox="1"/>
          <p:nvPr/>
        </p:nvSpPr>
        <p:spPr>
          <a:xfrm>
            <a:off x="860905" y="3083396"/>
            <a:ext cx="2744735" cy="6463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0" cap="all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Calibri"/>
              </a:rPr>
              <a:t>Компьютерное оборудование</a:t>
            </a:r>
          </a:p>
        </p:txBody>
      </p:sp>
      <p:graphicFrame>
        <p:nvGraphicFramePr>
          <p:cNvPr id="38" name="Таблица 37">
            <a:extLst>
              <a:ext uri="{FF2B5EF4-FFF2-40B4-BE49-F238E27FC236}">
                <a16:creationId xmlns="" xmlns:a16="http://schemas.microsoft.com/office/drawing/2014/main" id="{31B123E3-99F1-4B0A-B36B-1CAE6909ED11}"/>
              </a:ext>
            </a:extLst>
          </p:cNvPr>
          <p:cNvGraphicFramePr>
            <a:graphicFrameLocks noGrp="1"/>
          </p:cNvGraphicFramePr>
          <p:nvPr/>
        </p:nvGraphicFramePr>
        <p:xfrm>
          <a:off x="6310858" y="3707089"/>
          <a:ext cx="5240011" cy="1707009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5071657">
                  <a:extLst>
                    <a:ext uri="{9D8B030D-6E8A-4147-A177-3AD203B41FA5}">
                      <a16:colId xmlns="" xmlns:a16="http://schemas.microsoft.com/office/drawing/2014/main" val="2798523406"/>
                    </a:ext>
                  </a:extLst>
                </a:gridCol>
                <a:gridCol w="168354">
                  <a:extLst>
                    <a:ext uri="{9D8B030D-6E8A-4147-A177-3AD203B41FA5}">
                      <a16:colId xmlns="" xmlns:a16="http://schemas.microsoft.com/office/drawing/2014/main" val="2183835217"/>
                    </a:ext>
                  </a:extLst>
                </a:gridCol>
              </a:tblGrid>
              <a:tr h="402050">
                <a:tc>
                  <a:txBody>
                    <a:bodyPr/>
                    <a:lstStyle/>
                    <a:p>
                      <a:pPr algn="just" fontAlgn="t"/>
                      <a:r>
                        <a:rPr lang="ru-RU" sz="1300" b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Образовательный конструктор для практики блочного программирования с комплектом датчиков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just" fontAlgn="t"/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2270333382"/>
                  </a:ext>
                </a:extLst>
              </a:tr>
              <a:tr h="342063">
                <a:tc>
                  <a:txBody>
                    <a:bodyPr/>
                    <a:lstStyle/>
                    <a:p>
                      <a:pPr algn="just" fontAlgn="t"/>
                      <a:r>
                        <a:rPr lang="ru-RU" sz="1300" b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Образовательный набор по механике, мехатронике и робототехнике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just" fontAlgn="t"/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2781861486"/>
                  </a:ext>
                </a:extLst>
              </a:tr>
              <a:tr h="342063">
                <a:tc>
                  <a:txBody>
                    <a:bodyPr/>
                    <a:lstStyle/>
                    <a:p>
                      <a:pPr algn="just" fontAlgn="t"/>
                      <a:r>
                        <a:rPr lang="ru-RU" sz="1300" b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Четырёхосевой учебный робот- манипулятор с модульными сменными насадками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just" fontAlgn="t"/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720554593"/>
                  </a:ext>
                </a:extLst>
              </a:tr>
              <a:tr h="489714">
                <a:tc>
                  <a:txBody>
                    <a:bodyPr/>
                    <a:lstStyle/>
                    <a:p>
                      <a:pPr algn="just" fontAlgn="t"/>
                      <a:r>
                        <a:rPr lang="ru-RU" sz="1300" b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Образовательный набор для изучения многокомпонентных робототехнических систем и манипуляционных роботов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just" fontAlgn="t"/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17210270"/>
                  </a:ext>
                </a:extLst>
              </a:tr>
            </a:tbl>
          </a:graphicData>
        </a:graphic>
      </p:graphicFrame>
      <p:graphicFrame>
        <p:nvGraphicFramePr>
          <p:cNvPr id="20" name="Таблица 19">
            <a:extLst>
              <a:ext uri="{FF2B5EF4-FFF2-40B4-BE49-F238E27FC236}">
                <a16:creationId xmlns="" xmlns:a16="http://schemas.microsoft.com/office/drawing/2014/main" id="{FDBF5438-B9DA-44BB-868C-A707311C3A7D}"/>
              </a:ext>
            </a:extLst>
          </p:cNvPr>
          <p:cNvGraphicFramePr>
            <a:graphicFrameLocks noGrp="1"/>
          </p:cNvGraphicFramePr>
          <p:nvPr/>
        </p:nvGraphicFramePr>
        <p:xfrm>
          <a:off x="6310858" y="1614229"/>
          <a:ext cx="4608763" cy="1652375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4090156">
                  <a:extLst>
                    <a:ext uri="{9D8B030D-6E8A-4147-A177-3AD203B41FA5}">
                      <a16:colId xmlns="" xmlns:a16="http://schemas.microsoft.com/office/drawing/2014/main" val="2819966508"/>
                    </a:ext>
                  </a:extLst>
                </a:gridCol>
                <a:gridCol w="518607">
                  <a:extLst>
                    <a:ext uri="{9D8B030D-6E8A-4147-A177-3AD203B41FA5}">
                      <a16:colId xmlns="" xmlns:a16="http://schemas.microsoft.com/office/drawing/2014/main" val="394025516"/>
                    </a:ext>
                  </a:extLst>
                </a:gridCol>
              </a:tblGrid>
              <a:tr h="773884">
                <a:tc>
                  <a:txBody>
                    <a:bodyPr/>
                    <a:lstStyle/>
                    <a:p>
                      <a:pPr algn="l" fontAlgn="t"/>
                      <a:r>
                        <a:rPr lang="ru-RU" sz="13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Цифровая лаборатория по биологии</a:t>
                      </a:r>
                    </a:p>
                    <a:p>
                      <a:pPr algn="l" fontAlgn="t"/>
                      <a:r>
                        <a:rPr lang="ru-RU" sz="13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Цифровая лаборатория</a:t>
                      </a:r>
                      <a:r>
                        <a:rPr lang="ru-RU" sz="1300" u="none" strike="noStrike" baseline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по химии</a:t>
                      </a:r>
                      <a:endParaRPr lang="ru-RU" sz="130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l" fontAlgn="t"/>
                      <a:r>
                        <a:rPr lang="ru-RU" sz="13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Цифровая лаборатория по физике</a:t>
                      </a:r>
                    </a:p>
                    <a:p>
                      <a:pPr algn="l" fontAlgn="t"/>
                      <a:r>
                        <a:rPr lang="ru-RU" sz="13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Цифровая лаборатория по физиологии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="" xmlns:a16="http://schemas.microsoft.com/office/drawing/2014/main" val="2384525995"/>
                  </a:ext>
                </a:extLst>
              </a:tr>
              <a:tr h="217540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Цифровая лаборатория по экологии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="" xmlns:a16="http://schemas.microsoft.com/office/drawing/2014/main" val="546748047"/>
                  </a:ext>
                </a:extLst>
              </a:tr>
              <a:tr h="199877">
                <a:tc>
                  <a:txBody>
                    <a:bodyPr/>
                    <a:lstStyle/>
                    <a:p>
                      <a:pPr algn="l" fontAlgn="t"/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Цифровой микроскоп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="" xmlns:a16="http://schemas.microsoft.com/office/drawing/2014/main" val="583405210"/>
                  </a:ext>
                </a:extLst>
              </a:tr>
              <a:tr h="199877">
                <a:tc>
                  <a:txBody>
                    <a:bodyPr/>
                    <a:lstStyle/>
                    <a:p>
                      <a:pPr algn="l" fontAlgn="t"/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Набор ОГЭ по химии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="" xmlns:a16="http://schemas.microsoft.com/office/drawing/2014/main" val="2835625662"/>
                  </a:ext>
                </a:extLst>
              </a:tr>
              <a:tr h="217540">
                <a:tc>
                  <a:txBody>
                    <a:bodyPr/>
                    <a:lstStyle/>
                    <a:p>
                      <a:pPr algn="l" fontAlgn="t"/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Учебная лаборатория по </a:t>
                      </a:r>
                      <a:r>
                        <a:rPr lang="ru-RU" sz="13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нейротехнологии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="" xmlns:a16="http://schemas.microsoft.com/office/drawing/2014/main" val="1569604642"/>
                  </a:ext>
                </a:extLst>
              </a:tr>
            </a:tbl>
          </a:graphicData>
        </a:graphic>
      </p:graphicFrame>
      <p:graphicFrame>
        <p:nvGraphicFramePr>
          <p:cNvPr id="24" name="Таблица 23">
            <a:extLst>
              <a:ext uri="{FF2B5EF4-FFF2-40B4-BE49-F238E27FC236}">
                <a16:creationId xmlns="" xmlns:a16="http://schemas.microsoft.com/office/drawing/2014/main" id="{C332DD48-AFB0-41DF-BACD-C2B21A6933B2}"/>
              </a:ext>
            </a:extLst>
          </p:cNvPr>
          <p:cNvGraphicFramePr>
            <a:graphicFrameLocks noGrp="1"/>
          </p:cNvGraphicFramePr>
          <p:nvPr/>
        </p:nvGraphicFramePr>
        <p:xfrm>
          <a:off x="1098552" y="3819879"/>
          <a:ext cx="4041007" cy="455686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3385056">
                  <a:extLst>
                    <a:ext uri="{9D8B030D-6E8A-4147-A177-3AD203B41FA5}">
                      <a16:colId xmlns="" xmlns:a16="http://schemas.microsoft.com/office/drawing/2014/main" val="2798523406"/>
                    </a:ext>
                  </a:extLst>
                </a:gridCol>
                <a:gridCol w="655951">
                  <a:extLst>
                    <a:ext uri="{9D8B030D-6E8A-4147-A177-3AD203B41FA5}">
                      <a16:colId xmlns="" xmlns:a16="http://schemas.microsoft.com/office/drawing/2014/main" val="2183835217"/>
                    </a:ext>
                  </a:extLst>
                </a:gridCol>
              </a:tblGrid>
              <a:tr h="227843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Ноутбук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 шт.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="" xmlns:a16="http://schemas.microsoft.com/office/drawing/2014/main" val="2270333382"/>
                  </a:ext>
                </a:extLst>
              </a:tr>
              <a:tr h="227843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МФУ (принтер, сканер, копир)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шт.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="" xmlns:a16="http://schemas.microsoft.com/office/drawing/2014/main" val="2781861486"/>
                  </a:ext>
                </a:extLst>
              </a:tr>
            </a:tbl>
          </a:graphicData>
        </a:graphic>
      </p:graphicFrame>
      <p:sp>
        <p:nvSpPr>
          <p:cNvPr id="26" name="TextBox 25">
            <a:extLst>
              <a:ext uri="{FF2B5EF4-FFF2-40B4-BE49-F238E27FC236}">
                <a16:creationId xmlns="" xmlns:a16="http://schemas.microsoft.com/office/drawing/2014/main" id="{443DFAFB-AD0F-4CD3-9468-AC0F95B1365D}"/>
              </a:ext>
            </a:extLst>
          </p:cNvPr>
          <p:cNvSpPr txBox="1"/>
          <p:nvPr/>
        </p:nvSpPr>
        <p:spPr>
          <a:xfrm>
            <a:off x="5812221" y="830567"/>
            <a:ext cx="5107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sng" strike="noStrike" kern="0" cap="all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Calibri"/>
              </a:rPr>
              <a:t>Дополнительное </a:t>
            </a:r>
            <a:r>
              <a:rPr kumimoji="0" lang="ru-RU" sz="1900" b="1" i="0" u="sng" strike="noStrike" kern="0" cap="all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Calibri"/>
              </a:rPr>
              <a:t>оборудование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="" xmlns:a16="http://schemas.microsoft.com/office/drawing/2014/main" id="{327B04B4-D834-4553-A720-0A224BF47197}"/>
              </a:ext>
            </a:extLst>
          </p:cNvPr>
          <p:cNvSpPr txBox="1"/>
          <p:nvPr/>
        </p:nvSpPr>
        <p:spPr>
          <a:xfrm>
            <a:off x="5993416" y="1237787"/>
            <a:ext cx="5557453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0" cap="all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Calibri"/>
              </a:rPr>
              <a:t>Естественнонаучная направленность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="" xmlns:a16="http://schemas.microsoft.com/office/drawing/2014/main" id="{74C4B5A8-D99F-48EC-91D6-CCE73F6E21EA}"/>
              </a:ext>
            </a:extLst>
          </p:cNvPr>
          <p:cNvSpPr txBox="1"/>
          <p:nvPr/>
        </p:nvSpPr>
        <p:spPr>
          <a:xfrm>
            <a:off x="5993416" y="3304823"/>
            <a:ext cx="5767660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0" cap="all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Calibri"/>
              </a:rPr>
              <a:t>Технологическая направленность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="" xmlns:a16="http://schemas.microsoft.com/office/drawing/2014/main" id="{D6B3D5BD-D90B-41A6-A631-438ED6258447}"/>
              </a:ext>
            </a:extLst>
          </p:cNvPr>
          <p:cNvSpPr txBox="1"/>
          <p:nvPr/>
        </p:nvSpPr>
        <p:spPr>
          <a:xfrm>
            <a:off x="6012544" y="5447032"/>
            <a:ext cx="4410796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0" cap="all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Calibri"/>
              </a:rPr>
              <a:t>Компьютерное оборудование</a:t>
            </a:r>
          </a:p>
        </p:txBody>
      </p:sp>
      <p:graphicFrame>
        <p:nvGraphicFramePr>
          <p:cNvPr id="22" name="Таблица 21">
            <a:extLst>
              <a:ext uri="{FF2B5EF4-FFF2-40B4-BE49-F238E27FC236}">
                <a16:creationId xmlns="" xmlns:a16="http://schemas.microsoft.com/office/drawing/2014/main" id="{31B123E3-99F1-4B0A-B36B-1CAE6909ED11}"/>
              </a:ext>
            </a:extLst>
          </p:cNvPr>
          <p:cNvGraphicFramePr>
            <a:graphicFrameLocks noGrp="1"/>
          </p:cNvGraphicFramePr>
          <p:nvPr/>
        </p:nvGraphicFramePr>
        <p:xfrm>
          <a:off x="6310858" y="5849298"/>
          <a:ext cx="3741382" cy="445770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3621177">
                  <a:extLst>
                    <a:ext uri="{9D8B030D-6E8A-4147-A177-3AD203B41FA5}">
                      <a16:colId xmlns="" xmlns:a16="http://schemas.microsoft.com/office/drawing/2014/main" val="2798523406"/>
                    </a:ext>
                  </a:extLst>
                </a:gridCol>
                <a:gridCol w="120205">
                  <a:extLst>
                    <a:ext uri="{9D8B030D-6E8A-4147-A177-3AD203B41FA5}">
                      <a16:colId xmlns="" xmlns:a16="http://schemas.microsoft.com/office/drawing/2014/main" val="2183835217"/>
                    </a:ext>
                  </a:extLst>
                </a:gridCol>
              </a:tblGrid>
              <a:tr h="76762">
                <a:tc>
                  <a:txBody>
                    <a:bodyPr/>
                    <a:lstStyle/>
                    <a:p>
                      <a:pPr algn="just" fontAlgn="t"/>
                      <a:r>
                        <a:rPr lang="ru-RU" sz="1400" b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Ноутбук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just" fontAlgn="t"/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2270333382"/>
                  </a:ext>
                </a:extLst>
              </a:tr>
              <a:tr h="76762">
                <a:tc>
                  <a:txBody>
                    <a:bodyPr/>
                    <a:lstStyle/>
                    <a:p>
                      <a:pPr algn="just" fontAlgn="t"/>
                      <a:r>
                        <a:rPr lang="ru-RU" sz="1400" b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Тележка-хранилище ноутбуков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just" fontAlgn="t"/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17210270"/>
                  </a:ext>
                </a:extLst>
              </a:tr>
            </a:tbl>
          </a:graphicData>
        </a:graphic>
      </p:graphicFrame>
      <p:sp>
        <p:nvSpPr>
          <p:cNvPr id="23" name="TextBox 22">
            <a:extLst>
              <a:ext uri="{FF2B5EF4-FFF2-40B4-BE49-F238E27FC236}">
                <a16:creationId xmlns="" xmlns:a16="http://schemas.microsoft.com/office/drawing/2014/main" id="{D365142B-9B69-4CBD-B4FC-293329D44ECE}"/>
              </a:ext>
            </a:extLst>
          </p:cNvPr>
          <p:cNvSpPr txBox="1"/>
          <p:nvPr/>
        </p:nvSpPr>
        <p:spPr>
          <a:xfrm>
            <a:off x="1098552" y="4812885"/>
            <a:ext cx="3741382" cy="160043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0" cap="all" spc="0" normalizeH="0" baseline="0" noProof="0" dirty="0">
                <a:ln>
                  <a:noFill/>
                </a:ln>
                <a:solidFill>
                  <a:srgbClr val="000000">
                    <a:lumMod val="95000"/>
                    <a:lumOff val="5000"/>
                  </a:srgb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Calibri"/>
              </a:rPr>
              <a:t>Профильный комплект </a:t>
            </a:r>
          </a:p>
          <a:p>
            <a:pPr marL="0" marR="0" lvl="0" indent="0" algn="ct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0" cap="none" spc="0" normalizeH="0" baseline="0" noProof="0" dirty="0">
                <a:ln>
                  <a:noFill/>
                </a:ln>
                <a:solidFill>
                  <a:srgbClr val="000000">
                    <a:lumMod val="95000"/>
                    <a:lumOff val="5000"/>
                  </a:srgb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Calibri"/>
              </a:rPr>
              <a:t>=</a:t>
            </a:r>
          </a:p>
          <a:p>
            <a:pPr marL="0" marR="0" lvl="0" indent="0" algn="ct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0" cap="none" spc="0" normalizeH="0" baseline="0" noProof="0" dirty="0">
                <a:ln>
                  <a:noFill/>
                </a:ln>
                <a:solidFill>
                  <a:srgbClr val="000000">
                    <a:lumMod val="95000"/>
                    <a:lumOff val="5000"/>
                  </a:srgb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Calibri"/>
              </a:rPr>
              <a:t> </a:t>
            </a:r>
            <a:r>
              <a:rPr kumimoji="0" lang="ru-RU" sz="1400" b="1" i="0" u="none" strike="noStrike" kern="0" cap="none" spc="0" normalizeH="0" baseline="0" noProof="0" dirty="0">
                <a:ln>
                  <a:noFill/>
                </a:ln>
                <a:solidFill>
                  <a:srgbClr val="000000">
                    <a:lumMod val="95000"/>
                    <a:lumOff val="5000"/>
                  </a:srgb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Calibri"/>
              </a:rPr>
              <a:t>базовая (обязательная) часть </a:t>
            </a:r>
          </a:p>
          <a:p>
            <a:pPr marL="0" marR="0" lvl="0" indent="0" algn="ct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0" cap="none" spc="0" normalizeH="0" baseline="0" noProof="0" dirty="0">
                <a:ln>
                  <a:noFill/>
                </a:ln>
                <a:solidFill>
                  <a:srgbClr val="000000">
                    <a:lumMod val="95000"/>
                    <a:lumOff val="5000"/>
                  </a:srgb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Calibri"/>
              </a:rPr>
              <a:t>+ </a:t>
            </a:r>
          </a:p>
          <a:p>
            <a:pPr marL="0" marR="0" lvl="0" indent="0" algn="ct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0" cap="none" spc="0" normalizeH="0" baseline="0" noProof="0" dirty="0">
                <a:ln>
                  <a:noFill/>
                </a:ln>
                <a:solidFill>
                  <a:srgbClr val="000000">
                    <a:lumMod val="95000"/>
                    <a:lumOff val="5000"/>
                  </a:srgb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Calibri"/>
              </a:rPr>
              <a:t>дополнительное оборудование (по выбору)</a:t>
            </a:r>
            <a:endParaRPr kumimoji="0" lang="ru-RU" sz="1400" b="0" i="0" u="none" strike="noStrike" kern="0" cap="none" spc="0" normalizeH="0" baseline="0" noProof="0" dirty="0">
              <a:ln>
                <a:noFill/>
              </a:ln>
              <a:solidFill>
                <a:srgbClr val="000000">
                  <a:lumMod val="95000"/>
                  <a:lumOff val="5000"/>
                </a:srgbClr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  <a:sym typeface="Calibri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="" xmlns:a16="http://schemas.microsoft.com/office/drawing/2014/main" id="{039D3762-1A53-415D-9E9F-58FB74306532}"/>
              </a:ext>
            </a:extLst>
          </p:cNvPr>
          <p:cNvSpPr txBox="1"/>
          <p:nvPr/>
        </p:nvSpPr>
        <p:spPr>
          <a:xfrm>
            <a:off x="4602830" y="6387920"/>
            <a:ext cx="6930120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50" b="0" i="0" u="none" strike="noStrike" kern="0" cap="none" spc="0" normalizeH="0" baseline="0" noProof="0" dirty="0">
                <a:ln>
                  <a:noFill/>
                </a:ln>
                <a:solidFill>
                  <a:srgbClr val="A7A7A7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Calibri"/>
              </a:rPr>
              <a:t>* Для малокомплектных общеобразовательных организаций объем единиц средств обучения и воспитания представляется в меньшем количестве.</a:t>
            </a:r>
            <a:endParaRPr kumimoji="0" lang="ru-RU" sz="1050" b="0" i="0" u="none" strike="noStrike" kern="0" cap="none" spc="0" normalizeH="0" baseline="0" noProof="0" dirty="0">
              <a:ln>
                <a:noFill/>
              </a:ln>
              <a:solidFill>
                <a:srgbClr val="A7A7A7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668765785"/>
      </p:ext>
    </p:extLst>
  </p:cSld>
  <p:clrMapOvr>
    <a:masterClrMapping/>
  </p:clrMapOvr>
  <p:transition spd="med"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999593" y="1168722"/>
            <a:ext cx="12652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Calibri"/>
              </a:rPr>
              <a:t>РВПО1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470320" y="1167881"/>
            <a:ext cx="12436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Calibri"/>
              </a:rPr>
              <a:t>РВПО2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919453" y="1162400"/>
            <a:ext cx="10703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Calibri"/>
              </a:rPr>
              <a:t>ФО1</a:t>
            </a:r>
            <a:endParaRPr kumimoji="0" lang="ru-RU" sz="2100" b="1" i="0" u="none" strike="noStrike" kern="0" cap="none" spc="0" normalizeH="0" baseline="0" noProof="0" dirty="0">
              <a:ln>
                <a:noFill/>
              </a:ln>
              <a:solidFill>
                <a:srgbClr val="4472C4">
                  <a:lumMod val="75000"/>
                </a:srgbClr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  <a:sym typeface="Calibri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027697" y="1162400"/>
            <a:ext cx="10953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Calibri"/>
              </a:rPr>
              <a:t>ФО2</a:t>
            </a:r>
            <a:endParaRPr kumimoji="0" lang="ru-RU" sz="2100" b="1" i="0" u="none" strike="noStrike" kern="0" cap="none" spc="0" normalizeH="0" baseline="0" noProof="0" dirty="0">
              <a:ln>
                <a:noFill/>
              </a:ln>
              <a:solidFill>
                <a:srgbClr val="4472C4">
                  <a:lumMod val="75000"/>
                </a:srgbClr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  <a:sym typeface="Calibri"/>
            </a:endParaRPr>
          </a:p>
        </p:txBody>
      </p:sp>
      <p:sp>
        <p:nvSpPr>
          <p:cNvPr id="12" name="Прямоугольник 11">
            <a:extLst>
              <a:ext uri="{FF2B5EF4-FFF2-40B4-BE49-F238E27FC236}">
                <a16:creationId xmlns="" xmlns:a16="http://schemas.microsoft.com/office/drawing/2014/main" id="{B56283DF-1817-4E14-BC8A-8B769E106493}"/>
              </a:ext>
            </a:extLst>
          </p:cNvPr>
          <p:cNvSpPr/>
          <p:nvPr/>
        </p:nvSpPr>
        <p:spPr>
          <a:xfrm>
            <a:off x="1739505" y="3757541"/>
            <a:ext cx="8493919" cy="411281"/>
          </a:xfrm>
          <a:prstGeom prst="rect">
            <a:avLst/>
          </a:prstGeom>
          <a:noFill/>
          <a:ln>
            <a:noFill/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100" b="1" i="0" u="none" strike="noStrike" kern="0" cap="none" spc="0" normalizeH="0" baseline="0" noProof="0" dirty="0">
              <a:ln>
                <a:noFill/>
              </a:ln>
              <a:solidFill>
                <a:srgbClr val="375075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  <a:sym typeface="Calibri"/>
            </a:endParaRPr>
          </a:p>
        </p:txBody>
      </p:sp>
      <p:cxnSp>
        <p:nvCxnSpPr>
          <p:cNvPr id="13" name="Прямая со стрелкой 12"/>
          <p:cNvCxnSpPr/>
          <p:nvPr/>
        </p:nvCxnSpPr>
        <p:spPr>
          <a:xfrm>
            <a:off x="3645723" y="1398713"/>
            <a:ext cx="345863" cy="5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/>
          <p:nvPr/>
        </p:nvCxnSpPr>
        <p:spPr>
          <a:xfrm flipV="1">
            <a:off x="4697910" y="1386428"/>
            <a:ext cx="382911" cy="6804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/>
          <p:nvPr/>
        </p:nvCxnSpPr>
        <p:spPr>
          <a:xfrm flipH="1" flipV="1">
            <a:off x="2097198" y="1322389"/>
            <a:ext cx="410981" cy="3218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/>
          <p:nvPr/>
        </p:nvCxnSpPr>
        <p:spPr>
          <a:xfrm>
            <a:off x="2128782" y="1473469"/>
            <a:ext cx="410983" cy="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Соединительная линия уступом 18"/>
          <p:cNvCxnSpPr/>
          <p:nvPr/>
        </p:nvCxnSpPr>
        <p:spPr>
          <a:xfrm rot="5400000" flipH="1">
            <a:off x="4140883" y="210196"/>
            <a:ext cx="7" cy="2868994"/>
          </a:xfrm>
          <a:prstGeom prst="bentConnector3">
            <a:avLst>
              <a:gd name="adj1" fmla="val -2147483647"/>
            </a:avLst>
          </a:prstGeom>
          <a:ln w="28575">
            <a:solidFill>
              <a:schemeClr val="tx1">
                <a:lumMod val="95000"/>
                <a:lumOff val="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3384468" y="1801193"/>
            <a:ext cx="169635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500" b="1" i="0" u="none" strike="noStrike" kern="0" cap="none" spc="0" normalizeH="0" baseline="0" noProof="0" dirty="0">
                <a:ln>
                  <a:noFill/>
                </a:ln>
                <a:solidFill>
                  <a:srgbClr val="375075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Calibri"/>
              </a:rPr>
              <a:t>На доработку</a:t>
            </a:r>
          </a:p>
        </p:txBody>
      </p:sp>
      <p:sp>
        <p:nvSpPr>
          <p:cNvPr id="22" name="Левая фигурная скобка 21"/>
          <p:cNvSpPr/>
          <p:nvPr/>
        </p:nvSpPr>
        <p:spPr>
          <a:xfrm rot="5400000" flipH="1">
            <a:off x="3350816" y="-304169"/>
            <a:ext cx="549631" cy="5252078"/>
          </a:xfrm>
          <a:prstGeom prst="leftBrace">
            <a:avLst/>
          </a:prstGeom>
          <a:ln w="28575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3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"/>
              <a:cs typeface="Helvetica"/>
              <a:sym typeface="Calibri"/>
            </a:endParaRPr>
          </a:p>
          <a:p>
            <a:pPr marL="0" marR="0" lvl="0" indent="0" algn="ct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3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"/>
              <a:cs typeface="Helvetica"/>
              <a:sym typeface="Calibri"/>
            </a:endParaRPr>
          </a:p>
          <a:p>
            <a:pPr marL="0" marR="0" lvl="0" indent="0" algn="ct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3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"/>
              <a:cs typeface="Helvetica"/>
              <a:sym typeface="Calibri"/>
            </a:endParaRPr>
          </a:p>
          <a:p>
            <a:pPr marL="0" marR="0" lvl="0" indent="0" algn="ct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3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"/>
              <a:cs typeface="Helvetica"/>
              <a:sym typeface="Calibri"/>
            </a:endParaRPr>
          </a:p>
          <a:p>
            <a:pPr marL="0" marR="0" lvl="0" indent="0" algn="ct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3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"/>
              <a:cs typeface="Helvetica"/>
              <a:sym typeface="Calibri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2706389" y="2616839"/>
            <a:ext cx="196978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500" b="1" i="0" u="none" strike="noStrike" kern="0" cap="none" spc="0" normalizeH="0" baseline="0" noProof="0" dirty="0">
                <a:ln>
                  <a:noFill/>
                </a:ln>
                <a:solidFill>
                  <a:srgbClr val="375075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Calibri"/>
              </a:rPr>
              <a:t>В модуле в СУПД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7617408" y="1136857"/>
            <a:ext cx="208265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5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Calibri"/>
              </a:rPr>
              <a:t>Инфраструктурный лист с сопроводительным письмом в ФО</a:t>
            </a:r>
          </a:p>
        </p:txBody>
      </p:sp>
      <p:sp>
        <p:nvSpPr>
          <p:cNvPr id="33" name="Левая фигурная скобка 32"/>
          <p:cNvSpPr/>
          <p:nvPr/>
        </p:nvSpPr>
        <p:spPr>
          <a:xfrm rot="5400000" flipH="1">
            <a:off x="8579405" y="1394182"/>
            <a:ext cx="316097" cy="1925214"/>
          </a:xfrm>
          <a:prstGeom prst="leftBrac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350" b="0" i="0" u="none" strike="noStrike" kern="0" cap="none" spc="0" normalizeH="0" baseline="0" noProof="0" dirty="0">
              <a:ln>
                <a:solidFill>
                  <a:srgbClr val="333E48"/>
                </a:solidFill>
              </a:ln>
              <a:solidFill>
                <a:srgbClr val="000000">
                  <a:lumMod val="95000"/>
                  <a:lumOff val="5000"/>
                </a:srgbClr>
              </a:solidFill>
              <a:effectLst/>
              <a:uLnTx/>
              <a:uFillTx/>
              <a:latin typeface="Helvetica"/>
              <a:cs typeface="Helvetica"/>
              <a:sym typeface="Calibri"/>
            </a:endParaRPr>
          </a:p>
          <a:p>
            <a:pPr marL="0" marR="0" lvl="0" indent="0" algn="ct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350" b="0" i="0" u="none" strike="noStrike" kern="0" cap="none" spc="0" normalizeH="0" baseline="0" noProof="0" dirty="0">
              <a:ln>
                <a:solidFill>
                  <a:srgbClr val="333E48"/>
                </a:solidFill>
              </a:ln>
              <a:solidFill>
                <a:srgbClr val="000000">
                  <a:lumMod val="95000"/>
                  <a:lumOff val="5000"/>
                </a:srgbClr>
              </a:solidFill>
              <a:effectLst/>
              <a:uLnTx/>
              <a:uFillTx/>
              <a:latin typeface="Helvetica"/>
              <a:cs typeface="Helvetica"/>
              <a:sym typeface="Calibri"/>
            </a:endParaRPr>
          </a:p>
          <a:p>
            <a:pPr marL="0" marR="0" lvl="0" indent="0" algn="ct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350" b="0" i="0" u="none" strike="noStrike" kern="0" cap="none" spc="0" normalizeH="0" baseline="0" noProof="0" dirty="0">
              <a:ln>
                <a:solidFill>
                  <a:srgbClr val="333E48"/>
                </a:solidFill>
              </a:ln>
              <a:solidFill>
                <a:srgbClr val="000000">
                  <a:lumMod val="95000"/>
                  <a:lumOff val="5000"/>
                </a:srgbClr>
              </a:solidFill>
              <a:effectLst/>
              <a:uLnTx/>
              <a:uFillTx/>
              <a:latin typeface="Helvetica"/>
              <a:cs typeface="Helvetica"/>
              <a:sym typeface="Calibri"/>
            </a:endParaRPr>
          </a:p>
          <a:p>
            <a:pPr marL="0" marR="0" lvl="0" indent="0" algn="ct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350" b="0" i="0" u="none" strike="noStrike" kern="0" cap="none" spc="0" normalizeH="0" baseline="0" noProof="0" dirty="0">
              <a:ln>
                <a:solidFill>
                  <a:srgbClr val="333E48"/>
                </a:solidFill>
              </a:ln>
              <a:solidFill>
                <a:srgbClr val="000000">
                  <a:lumMod val="95000"/>
                  <a:lumOff val="5000"/>
                </a:srgbClr>
              </a:solidFill>
              <a:effectLst/>
              <a:uLnTx/>
              <a:uFillTx/>
              <a:latin typeface="Helvetica"/>
              <a:cs typeface="Helvetica"/>
              <a:sym typeface="Calibri"/>
            </a:endParaRPr>
          </a:p>
          <a:p>
            <a:pPr marL="0" marR="0" lvl="0" indent="0" algn="ct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350" b="0" i="0" u="none" strike="noStrike" kern="0" cap="none" spc="0" normalizeH="0" baseline="0" noProof="0" dirty="0">
              <a:ln>
                <a:solidFill>
                  <a:srgbClr val="333E48"/>
                </a:solidFill>
              </a:ln>
              <a:solidFill>
                <a:srgbClr val="000000">
                  <a:lumMod val="95000"/>
                  <a:lumOff val="5000"/>
                </a:srgbClr>
              </a:solidFill>
              <a:effectLst/>
              <a:uLnTx/>
              <a:uFillTx/>
              <a:latin typeface="Helvetica"/>
              <a:cs typeface="Helvetica"/>
              <a:sym typeface="Calibri"/>
            </a:endParaRPr>
          </a:p>
        </p:txBody>
      </p:sp>
      <p:sp>
        <p:nvSpPr>
          <p:cNvPr id="21" name="Заголовок 1">
            <a:extLst>
              <a:ext uri="{FF2B5EF4-FFF2-40B4-BE49-F238E27FC236}">
                <a16:creationId xmlns="" xmlns:a16="http://schemas.microsoft.com/office/drawing/2014/main" id="{69BFAB7B-690E-4170-B2EE-FEE46A89108E}"/>
              </a:ext>
            </a:extLst>
          </p:cNvPr>
          <p:cNvSpPr txBox="1">
            <a:spLocks/>
          </p:cNvSpPr>
          <p:nvPr/>
        </p:nvSpPr>
        <p:spPr>
          <a:xfrm>
            <a:off x="714703" y="235855"/>
            <a:ext cx="10615448" cy="508541"/>
          </a:xfrm>
          <a:prstGeom prst="rect">
            <a:avLst/>
          </a:prstGeom>
          <a:noFill/>
        </p:spPr>
        <p:txBody>
          <a:bodyPr vert="horz" lIns="68580" tIns="34290" rIns="68580" bIns="34290" rtlCol="0" anchor="ctr">
            <a:noAutofit/>
          </a:bodyPr>
          <a:lstStyle>
            <a:lvl1pPr algn="ctr" defTabSz="844083" rtl="0" eaLnBrk="1" latinLnBrk="0" hangingPunct="1">
              <a:spcBef>
                <a:spcPct val="0"/>
              </a:spcBef>
              <a:buNone/>
              <a:defRPr sz="4062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844083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Calibri"/>
              </a:rPr>
              <a:t>Порядок согласования инфраструктурных листов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281770" y="3145743"/>
            <a:ext cx="5136044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5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Calibri"/>
              </a:rPr>
              <a:t>ЕСЛИ ИЛ СОДЕРЖИТ СТАНДАРТНЫЕ КОМПЛЕКТЫ: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2097197" y="3595557"/>
            <a:ext cx="8301861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marR="0" lvl="0" indent="-342900" algn="just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ru-RU" sz="14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Calibri"/>
              </a:rPr>
              <a:t>Письмо-запрос о согласовании ИЛ должно быть представлено за подписью руководителя регионального органа исполнительной власти, осуществляющего государственное управление в сфере образования.</a:t>
            </a:r>
          </a:p>
        </p:txBody>
      </p:sp>
      <p:sp>
        <p:nvSpPr>
          <p:cNvPr id="45" name="Прямоугольник 44"/>
          <p:cNvSpPr/>
          <p:nvPr/>
        </p:nvSpPr>
        <p:spPr>
          <a:xfrm>
            <a:off x="2097197" y="4306683"/>
            <a:ext cx="8301861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marR="0" lvl="0" indent="-342900" algn="just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 startAt="2"/>
              <a:tabLst/>
              <a:defRPr/>
            </a:pPr>
            <a:r>
              <a:rPr kumimoji="0" lang="ru-RU" sz="14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Calibri"/>
              </a:rPr>
              <a:t>Письмо о согласовании ИЛ должно содержать:</a:t>
            </a:r>
          </a:p>
          <a:p>
            <a:pPr marL="1005750" marR="0" lvl="0" indent="-285750" algn="just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14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Calibri"/>
              </a:rPr>
              <a:t>реестр образовательных организаций, оснащаемых стандартным комплектом;</a:t>
            </a:r>
          </a:p>
          <a:p>
            <a:pPr marL="1005750" marR="0" lvl="0" indent="-285750" algn="just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14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Calibri"/>
              </a:rPr>
              <a:t>подтверждение наличия оборудования для хранения и использования химических реактивов (возможна гарантия обеспечения к моменту поставки </a:t>
            </a:r>
            <a:r>
              <a:rPr kumimoji="0" lang="ru-RU" sz="1400" b="0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Calibri"/>
              </a:rPr>
              <a:t>хим.реактивов</a:t>
            </a:r>
            <a:r>
              <a:rPr kumimoji="0" lang="ru-RU" sz="14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Calibri"/>
              </a:rPr>
              <a:t>);</a:t>
            </a:r>
          </a:p>
          <a:p>
            <a:pPr marL="1005750" marR="0" lvl="0" indent="-285750" algn="just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14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Calibri"/>
              </a:rPr>
              <a:t>подтверждение отсутствия оборудования, покрывающего базовые потребности по химии, физике и биологии.</a:t>
            </a:r>
          </a:p>
        </p:txBody>
      </p:sp>
      <p:sp>
        <p:nvSpPr>
          <p:cNvPr id="46" name="Прямоугольник 45"/>
          <p:cNvSpPr/>
          <p:nvPr/>
        </p:nvSpPr>
        <p:spPr>
          <a:xfrm>
            <a:off x="987715" y="764347"/>
            <a:ext cx="82266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Calibri"/>
              </a:rPr>
              <a:t>I</a:t>
            </a:r>
            <a:r>
              <a:rPr kumimoji="0" lang="ru-RU" sz="18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Calibri"/>
              </a:rPr>
              <a:t> этап</a:t>
            </a:r>
          </a:p>
        </p:txBody>
      </p:sp>
      <p:sp>
        <p:nvSpPr>
          <p:cNvPr id="47" name="Прямоугольник 46"/>
          <p:cNvSpPr/>
          <p:nvPr/>
        </p:nvSpPr>
        <p:spPr>
          <a:xfrm>
            <a:off x="6801337" y="767202"/>
            <a:ext cx="88678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Calibri"/>
              </a:rPr>
              <a:t>II</a:t>
            </a:r>
            <a:r>
              <a:rPr kumimoji="0" lang="ru-RU" sz="18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Calibri"/>
              </a:rPr>
              <a:t> этап</a:t>
            </a:r>
          </a:p>
        </p:txBody>
      </p:sp>
      <p:sp>
        <p:nvSpPr>
          <p:cNvPr id="49" name="Прямоугольник 48"/>
          <p:cNvSpPr/>
          <p:nvPr/>
        </p:nvSpPr>
        <p:spPr>
          <a:xfrm>
            <a:off x="2128782" y="5781167"/>
            <a:ext cx="8301861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marR="0" lvl="0" indent="-342900" algn="just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 startAt="3"/>
              <a:tabLst/>
              <a:defRPr/>
            </a:pPr>
            <a:r>
              <a:rPr kumimoji="0" lang="ru-RU" sz="14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Calibri"/>
              </a:rPr>
              <a:t>По общеобразовательным организациям, оснащаемым стандартным комплектом могут быть запрошены дополнительные документы (в том числе бухгалтерские документы)</a:t>
            </a:r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1770" y="4227954"/>
            <a:ext cx="1847012" cy="1591310"/>
          </a:xfrm>
          <a:prstGeom prst="rect">
            <a:avLst/>
          </a:prstGeom>
        </p:spPr>
      </p:pic>
      <p:cxnSp>
        <p:nvCxnSpPr>
          <p:cNvPr id="26" name="Прямая соединительная линия 25">
            <a:extLst>
              <a:ext uri="{FF2B5EF4-FFF2-40B4-BE49-F238E27FC236}">
                <a16:creationId xmlns="" xmlns:a16="http://schemas.microsoft.com/office/drawing/2014/main" id="{C64BBFCA-1E79-40B6-9754-A75C34F67ED2}"/>
              </a:ext>
            </a:extLst>
          </p:cNvPr>
          <p:cNvCxnSpPr>
            <a:cxnSpLocks/>
          </p:cNvCxnSpPr>
          <p:nvPr/>
        </p:nvCxnSpPr>
        <p:spPr>
          <a:xfrm>
            <a:off x="388083" y="3548422"/>
            <a:ext cx="10042560" cy="0"/>
          </a:xfrm>
          <a:prstGeom prst="line">
            <a:avLst/>
          </a:prstGeom>
          <a:noFill/>
          <a:ln w="50800" cap="flat">
            <a:solidFill>
              <a:schemeClr val="accent1"/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29" name="TextBox 28">
            <a:extLst>
              <a:ext uri="{FF2B5EF4-FFF2-40B4-BE49-F238E27FC236}">
                <a16:creationId xmlns="" xmlns:a16="http://schemas.microsoft.com/office/drawing/2014/main" id="{3018C9BB-81CF-4C07-A29E-60E761596E0D}"/>
              </a:ext>
            </a:extLst>
          </p:cNvPr>
          <p:cNvSpPr txBox="1"/>
          <p:nvPr/>
        </p:nvSpPr>
        <p:spPr>
          <a:xfrm>
            <a:off x="7670459" y="2558877"/>
            <a:ext cx="2139428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00" b="1" i="0" u="sng" strike="noStrike" kern="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Calibri"/>
              </a:rPr>
              <a:t>npo@apkpro.ru</a:t>
            </a:r>
            <a:endParaRPr kumimoji="0" lang="ru-RU" sz="1500" b="1" i="0" u="sng" strike="noStrike" kern="0" cap="none" spc="0" normalizeH="0" baseline="0" noProof="0" dirty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441959254"/>
      </p:ext>
    </p:extLst>
  </p:cSld>
  <p:clrMapOvr>
    <a:masterClrMapping/>
  </p:clrMapOvr>
  <p:transition spd="med"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809298" y="331209"/>
            <a:ext cx="633884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  <a:sym typeface="Calibri"/>
              </a:rPr>
              <a:t>Рекомендуемые расчетные сроки этапов по работе с инфраструктурными листами</a:t>
            </a: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809299" y="1360974"/>
          <a:ext cx="6338847" cy="452107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59016">
                  <a:extLst>
                    <a:ext uri="{9D8B030D-6E8A-4147-A177-3AD203B41FA5}">
                      <a16:colId xmlns="" xmlns:a16="http://schemas.microsoft.com/office/drawing/2014/main" val="2629452109"/>
                    </a:ext>
                  </a:extLst>
                </a:gridCol>
                <a:gridCol w="3081397">
                  <a:extLst>
                    <a:ext uri="{9D8B030D-6E8A-4147-A177-3AD203B41FA5}">
                      <a16:colId xmlns="" xmlns:a16="http://schemas.microsoft.com/office/drawing/2014/main" val="844564073"/>
                    </a:ext>
                  </a:extLst>
                </a:gridCol>
                <a:gridCol w="1363054">
                  <a:extLst>
                    <a:ext uri="{9D8B030D-6E8A-4147-A177-3AD203B41FA5}">
                      <a16:colId xmlns="" xmlns:a16="http://schemas.microsoft.com/office/drawing/2014/main" val="2847037799"/>
                    </a:ext>
                  </a:extLst>
                </a:gridCol>
                <a:gridCol w="1235380">
                  <a:extLst>
                    <a:ext uri="{9D8B030D-6E8A-4147-A177-3AD203B41FA5}">
                      <a16:colId xmlns="" xmlns:a16="http://schemas.microsoft.com/office/drawing/2014/main" val="234826679"/>
                    </a:ext>
                  </a:extLst>
                </a:gridCol>
              </a:tblGrid>
              <a:tr h="327333">
                <a:tc row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Verdana" pitchFamily="34" charset="0"/>
                          <a:cs typeface="Arial" panose="020B0604020202020204" pitchFamily="34" charset="0"/>
                        </a:rPr>
                        <a:t>№ п/п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Verdana" pitchFamily="34" charset="0"/>
                          <a:cs typeface="Arial" panose="020B0604020202020204" pitchFamily="34" charset="0"/>
                        </a:rPr>
                        <a:t>этапа</a:t>
                      </a:r>
                    </a:p>
                  </a:txBody>
                  <a:tcPr marL="51435" marR="51435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Verdana" pitchFamily="34" charset="0"/>
                          <a:cs typeface="Arial" panose="020B0604020202020204" pitchFamily="34" charset="0"/>
                        </a:rPr>
                        <a:t>Наименование этапа</a:t>
                      </a:r>
                    </a:p>
                  </a:txBody>
                  <a:tcPr marL="51435" marR="51435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Verdana" pitchFamily="34" charset="0"/>
                          <a:cs typeface="Arial" panose="020B0604020202020204" pitchFamily="34" charset="0"/>
                        </a:rPr>
                        <a:t>Планируемые даты</a:t>
                      </a:r>
                    </a:p>
                  </a:txBody>
                  <a:tcPr marL="51435" marR="51435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412299216"/>
                  </a:ext>
                </a:extLst>
              </a:tr>
              <a:tr h="528006">
                <a:tc vMerge="1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600" b="1" kern="0" dirty="0">
                        <a:solidFill>
                          <a:srgbClr val="375075"/>
                        </a:solidFill>
                        <a:latin typeface="Arial" panose="020B0604020202020204" pitchFamily="34" charset="0"/>
                        <a:ea typeface="Verdana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600" b="1" kern="0" dirty="0">
                        <a:solidFill>
                          <a:srgbClr val="375075"/>
                        </a:solidFill>
                        <a:latin typeface="Arial" panose="020B0604020202020204" pitchFamily="34" charset="0"/>
                        <a:ea typeface="Verdana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Verdana" pitchFamily="34" charset="0"/>
                          <a:cs typeface="Arial" panose="020B0604020202020204" pitchFamily="34" charset="0"/>
                        </a:rPr>
                        <a:t>Дата начала</a:t>
                      </a:r>
                    </a:p>
                  </a:txBody>
                  <a:tcPr marL="51435" marR="51435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Verdana" pitchFamily="34" charset="0"/>
                          <a:cs typeface="Arial" panose="020B0604020202020204" pitchFamily="34" charset="0"/>
                        </a:rPr>
                        <a:t>Дата окончания</a:t>
                      </a:r>
                    </a:p>
                  </a:txBody>
                  <a:tcPr marL="51435" marR="51435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701511780"/>
                  </a:ext>
                </a:extLst>
              </a:tr>
              <a:tr h="549861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Verdana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marL="51435" marR="51435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u="none" strike="noStrike" cap="all" baseline="0" dirty="0">
                          <a:solidFill>
                            <a:schemeClr val="tx1"/>
                          </a:solidFill>
                          <a:effectLst/>
                        </a:rPr>
                        <a:t>Формирование РВПО ИЛ и направление в ФО на рассмотрение _ СУПД НПО</a:t>
                      </a:r>
                      <a:endParaRPr lang="ru-RU" sz="1200" b="1" kern="0" cap="all" baseline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Verdana" pitchFamily="34" charset="0"/>
                        <a:cs typeface="Arial" panose="020B0604020202020204" pitchFamily="34" charset="0"/>
                      </a:endParaRPr>
                    </a:p>
                  </a:txBody>
                  <a:tcPr marL="51435" marR="51435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18.01.2021</a:t>
                      </a:r>
                      <a:endParaRPr lang="ru-RU" sz="12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08.02.2021</a:t>
                      </a:r>
                      <a:endParaRPr lang="ru-RU" sz="12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917258002"/>
                  </a:ext>
                </a:extLst>
              </a:tr>
              <a:tr h="366574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Verdana" pitchFamily="34" charset="0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marL="51435" marR="51435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u="none" strike="noStrike" cap="all" baseline="0" dirty="0">
                          <a:solidFill>
                            <a:schemeClr val="tx1"/>
                          </a:solidFill>
                          <a:effectLst/>
                        </a:rPr>
                        <a:t>Рассмотрение ИЛ ФО _ СУПД НПО</a:t>
                      </a:r>
                      <a:endParaRPr lang="ru-RU" sz="1200" b="1" kern="0" cap="all" baseline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Verdana" pitchFamily="34" charset="0"/>
                        <a:cs typeface="Arial" panose="020B0604020202020204" pitchFamily="34" charset="0"/>
                      </a:endParaRPr>
                    </a:p>
                  </a:txBody>
                  <a:tcPr marL="51435" marR="51435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09.02.2021</a:t>
                      </a:r>
                      <a:endParaRPr lang="ru-RU" sz="12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20.02.2021</a:t>
                      </a:r>
                      <a:endParaRPr lang="ru-RU" sz="12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250582495"/>
                  </a:ext>
                </a:extLst>
              </a:tr>
              <a:tr h="91643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Verdana" pitchFamily="34" charset="0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 marL="51435" marR="51435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u="none" strike="noStrike" cap="all" baseline="0" dirty="0">
                          <a:solidFill>
                            <a:schemeClr val="tx1"/>
                          </a:solidFill>
                          <a:effectLst/>
                        </a:rPr>
                        <a:t>Доработка ИЛ (устранение замечаний)_РВПО и направление в адрес ФО для повторного рассмотрения _ СУПД НПО</a:t>
                      </a:r>
                      <a:endParaRPr lang="ru-RU" sz="1200" b="1" kern="0" cap="all" baseline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Verdana" pitchFamily="34" charset="0"/>
                        <a:cs typeface="Arial" panose="020B0604020202020204" pitchFamily="34" charset="0"/>
                      </a:endParaRPr>
                    </a:p>
                  </a:txBody>
                  <a:tcPr marL="51435" marR="51435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24.02.2021</a:t>
                      </a:r>
                      <a:endParaRPr lang="ru-RU" sz="12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01.03.2021</a:t>
                      </a:r>
                      <a:endParaRPr lang="ru-RU" sz="12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956544973"/>
                  </a:ext>
                </a:extLst>
              </a:tr>
              <a:tr h="549861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Verdana" pitchFamily="34" charset="0"/>
                          <a:cs typeface="Arial" panose="020B0604020202020204" pitchFamily="34" charset="0"/>
                        </a:rPr>
                        <a:t>4</a:t>
                      </a:r>
                    </a:p>
                  </a:txBody>
                  <a:tcPr marL="51435" marR="51435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u="none" strike="noStrike" cap="all" baseline="0" dirty="0">
                          <a:solidFill>
                            <a:schemeClr val="tx1"/>
                          </a:solidFill>
                          <a:effectLst/>
                        </a:rPr>
                        <a:t>Повторное рассмотрение ФО ИЛ (при необходимости) _ СУПД НПО</a:t>
                      </a:r>
                      <a:endParaRPr lang="ru-RU" sz="1200" b="1" kern="0" cap="all" baseline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Verdana" pitchFamily="34" charset="0"/>
                        <a:cs typeface="Arial" panose="020B0604020202020204" pitchFamily="34" charset="0"/>
                      </a:endParaRPr>
                    </a:p>
                  </a:txBody>
                  <a:tcPr marL="51435" marR="51435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02.03.2021</a:t>
                      </a:r>
                      <a:endParaRPr lang="ru-RU" sz="12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05.03.2021</a:t>
                      </a:r>
                      <a:endParaRPr lang="ru-RU" sz="12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4216358447"/>
                  </a:ext>
                </a:extLst>
              </a:tr>
              <a:tr h="733148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Verdana" pitchFamily="34" charset="0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 marL="51435" marR="51435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u="none" strike="noStrike" cap="all" baseline="0" dirty="0">
                          <a:solidFill>
                            <a:schemeClr val="tx1"/>
                          </a:solidFill>
                          <a:effectLst/>
                        </a:rPr>
                        <a:t>Направление РВПО в адрес ФО запроса о согласовании ИЛ _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u="none" strike="noStrike" cap="all" baseline="0" dirty="0">
                          <a:solidFill>
                            <a:schemeClr val="tx1"/>
                          </a:solidFill>
                          <a:effectLst/>
                        </a:rPr>
                        <a:t>E-mail</a:t>
                      </a:r>
                      <a:endParaRPr lang="ru-RU" sz="1200" b="1" kern="0" cap="all" baseline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Verdana" pitchFamily="34" charset="0"/>
                        <a:cs typeface="Arial" panose="020B0604020202020204" pitchFamily="34" charset="0"/>
                      </a:endParaRPr>
                    </a:p>
                  </a:txBody>
                  <a:tcPr marL="51435" marR="51435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09.03.2021</a:t>
                      </a:r>
                      <a:endParaRPr lang="ru-RU" sz="12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12.03.2021</a:t>
                      </a:r>
                      <a:endParaRPr lang="ru-RU" sz="12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92713032"/>
                  </a:ext>
                </a:extLst>
              </a:tr>
              <a:tr h="549861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Verdana" pitchFamily="34" charset="0"/>
                          <a:cs typeface="Arial" panose="020B0604020202020204" pitchFamily="34" charset="0"/>
                        </a:rPr>
                        <a:t>6</a:t>
                      </a:r>
                    </a:p>
                  </a:txBody>
                  <a:tcPr marL="51435" marR="51435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u="none" strike="noStrike" cap="all" baseline="0" dirty="0">
                          <a:solidFill>
                            <a:schemeClr val="tx1"/>
                          </a:solidFill>
                          <a:effectLst/>
                        </a:rPr>
                        <a:t>Направление ФО в адрес РВПО ответа о согласовании ИЛ</a:t>
                      </a:r>
                      <a:r>
                        <a:rPr lang="en-US" sz="1200" b="1" u="none" strike="noStrike" cap="all" baseline="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ru-RU" sz="1200" b="1" u="none" strike="noStrike" cap="all" baseline="0" dirty="0">
                          <a:solidFill>
                            <a:schemeClr val="tx1"/>
                          </a:solidFill>
                          <a:effectLst/>
                        </a:rPr>
                        <a:t>_ СУПД НПО</a:t>
                      </a:r>
                      <a:endParaRPr lang="ru-RU" sz="1200" b="1" kern="0" cap="all" baseline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Verdana" pitchFamily="34" charset="0"/>
                        <a:cs typeface="Arial" panose="020B0604020202020204" pitchFamily="34" charset="0"/>
                      </a:endParaRPr>
                    </a:p>
                  </a:txBody>
                  <a:tcPr marL="51435" marR="51435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15.03.2021</a:t>
                      </a:r>
                      <a:endParaRPr lang="ru-RU" sz="12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19.03.2021</a:t>
                      </a:r>
                      <a:endParaRPr lang="ru-RU" sz="12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2981761777"/>
                  </a:ext>
                </a:extLst>
              </a:tr>
            </a:tbl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7284742" y="1346873"/>
            <a:ext cx="4593666" cy="1015663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0" cap="none" spc="0" normalizeH="0" baseline="0" noProof="0" dirty="0">
                <a:ln>
                  <a:noFill/>
                </a:ln>
                <a:solidFill>
                  <a:srgbClr val="000000">
                    <a:lumMod val="95000"/>
                    <a:lumOff val="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  <a:sym typeface="Calibri"/>
              </a:rPr>
              <a:t>Регламентированные сроки обработки документов Федеральным оператором: 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7284742" y="2490443"/>
            <a:ext cx="4628785" cy="3108543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257175" marR="0" lvl="0" indent="-257175" algn="just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4BDE1"/>
              </a:buClr>
              <a:buSzTx/>
              <a:buFont typeface="+mj-lt"/>
              <a:buAutoNum type="arabicPeriod"/>
              <a:tabLst/>
              <a:defRPr/>
            </a:pPr>
            <a:r>
              <a:rPr kumimoji="0" lang="ru-RU" sz="14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Calibri"/>
              </a:rPr>
              <a:t>Первичное</a:t>
            </a:r>
            <a:r>
              <a:rPr kumimoji="0" lang="ru-RU" sz="1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Calibri"/>
              </a:rPr>
              <a:t> рассмотрение ИЛ ФО в СУПД НПО - </a:t>
            </a:r>
            <a:r>
              <a:rPr kumimoji="0" lang="ru-RU" sz="1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Calibri"/>
              </a:rPr>
              <a:t>не более </a:t>
            </a:r>
            <a:r>
              <a:rPr kumimoji="0" lang="ru-RU" sz="14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Calibri"/>
              </a:rPr>
              <a:t>10 рабочих дней</a:t>
            </a:r>
            <a:r>
              <a:rPr kumimoji="0" lang="ru-RU" sz="1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Calibri"/>
              </a:rPr>
              <a:t>.</a:t>
            </a:r>
          </a:p>
          <a:p>
            <a:pPr marL="257175" marR="0" lvl="0" indent="-257175" algn="just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4BDE1"/>
              </a:buClr>
              <a:buSzTx/>
              <a:buFont typeface="+mj-lt"/>
              <a:buAutoNum type="arabicPeriod"/>
              <a:tabLst/>
              <a:defRPr/>
            </a:pPr>
            <a:r>
              <a:rPr kumimoji="0" lang="ru-RU" sz="1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Calibri"/>
              </a:rPr>
              <a:t>Рассмотрение ИЛ ФО в СУПД НПО </a:t>
            </a:r>
            <a:r>
              <a:rPr kumimoji="0" lang="ru-RU" sz="14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Calibri"/>
              </a:rPr>
              <a:t>после устранения замечаний</a:t>
            </a:r>
            <a:r>
              <a:rPr kumimoji="0" lang="ru-RU" sz="1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Calibri"/>
              </a:rPr>
              <a:t> - не более </a:t>
            </a:r>
            <a:r>
              <a:rPr kumimoji="0" lang="ru-RU" sz="14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Calibri"/>
              </a:rPr>
              <a:t>5 рабочих дней</a:t>
            </a:r>
            <a:r>
              <a:rPr kumimoji="0" lang="ru-RU" sz="1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Calibri"/>
              </a:rPr>
              <a:t>.</a:t>
            </a:r>
          </a:p>
          <a:p>
            <a:pPr marL="257175" marR="0" lvl="0" indent="-257175" algn="just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4BDE1"/>
              </a:buClr>
              <a:buSzTx/>
              <a:buFont typeface="+mj-lt"/>
              <a:buAutoNum type="arabicPeriod"/>
              <a:tabLst/>
              <a:defRPr/>
            </a:pPr>
            <a:r>
              <a:rPr kumimoji="0" lang="ru-RU" sz="1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Calibri"/>
              </a:rPr>
              <a:t>Направление ФО </a:t>
            </a:r>
            <a:r>
              <a:rPr kumimoji="0" lang="ru-RU" sz="14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Calibri"/>
              </a:rPr>
              <a:t>письма с ответом </a:t>
            </a:r>
            <a:r>
              <a:rPr kumimoji="0" lang="ru-RU" sz="1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Calibri"/>
              </a:rPr>
              <a:t>о согласовании ИЛ - не более </a:t>
            </a:r>
            <a:r>
              <a:rPr kumimoji="0" lang="ru-RU" sz="14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Calibri"/>
              </a:rPr>
              <a:t>5 рабочих дней</a:t>
            </a:r>
          </a:p>
          <a:p>
            <a:pPr marL="0" marR="0" lvl="0" indent="0" algn="just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4BDE1"/>
              </a:buClr>
              <a:buSzTx/>
              <a:buFontTx/>
              <a:buNone/>
              <a:tabLst/>
              <a:defRPr/>
            </a:pPr>
            <a:endParaRPr kumimoji="0" lang="ru-RU" sz="14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  <a:sym typeface="Calibri"/>
            </a:endParaRPr>
          </a:p>
          <a:p>
            <a:pPr marL="0" marR="0" lvl="0" indent="0" algn="ct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4BDE1"/>
              </a:buClr>
              <a:buSzTx/>
              <a:buFontTx/>
              <a:buNone/>
              <a:tabLst/>
              <a:defRPr/>
            </a:pPr>
            <a:r>
              <a:rPr kumimoji="0" lang="ru-RU" sz="1400" b="0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Calibri"/>
              </a:rPr>
              <a:t>Сроки направления документов Региональным координатором рассчитываются самостоятельно, </a:t>
            </a:r>
            <a:r>
              <a:rPr kumimoji="0" lang="ru-RU" sz="1400" b="1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sym typeface="Calibri"/>
              </a:rPr>
              <a:t>УЧИТЫВАЯ </a:t>
            </a:r>
            <a:r>
              <a:rPr kumimoji="0" lang="ru-RU" sz="1400" b="0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Calibri"/>
              </a:rPr>
              <a:t>заявленные ФО сроки для обработки документов, необходимости подготовки конкурсной документации и планируемой датой объявления закупок</a:t>
            </a:r>
            <a:r>
              <a:rPr kumimoji="0" lang="ru-RU" sz="1400" b="0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sym typeface="Calibri"/>
              </a:rPr>
              <a:t>.</a:t>
            </a:r>
            <a:endParaRPr kumimoji="0" lang="ru-RU" sz="1400" b="1" i="1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Verdana" pitchFamily="34" charset="0"/>
              <a:cs typeface="Arial" panose="020B0604020202020204" pitchFamily="34" charset="0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29245127"/>
      </p:ext>
    </p:extLst>
  </p:cSld>
  <p:clrMapOvr>
    <a:masterClrMapping/>
  </p:clrMapOvr>
  <p:transition spd="med"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Объект 2">
            <a:extLst>
              <a:ext uri="{FF2B5EF4-FFF2-40B4-BE49-F238E27FC236}">
                <a16:creationId xmlns="" xmlns:a16="http://schemas.microsoft.com/office/drawing/2014/main" id="{2727EB2A-6F11-48AA-BFBC-B35069C946B8}"/>
              </a:ext>
            </a:extLst>
          </p:cNvPr>
          <p:cNvSpPr txBox="1">
            <a:spLocks/>
          </p:cNvSpPr>
          <p:nvPr/>
        </p:nvSpPr>
        <p:spPr>
          <a:xfrm>
            <a:off x="1524000" y="1842746"/>
            <a:ext cx="4127269" cy="387893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66700" marR="0" lvl="0" indent="0" algn="l" defTabSz="914400" rtl="0" eaLnBrk="1" fontAlgn="auto" latinLnBrk="0" hangingPunct="1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1350" b="0" i="0" u="none" strike="noStrike" kern="0" cap="none" spc="0" normalizeH="0" baseline="0" noProof="0" dirty="0">
                <a:ln>
                  <a:noFill/>
                </a:ln>
                <a:solidFill>
                  <a:srgbClr val="375075"/>
                </a:solidFill>
                <a:effectLst/>
                <a:uLnTx/>
                <a:uFillTx/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  <a:sym typeface="Calibri"/>
              </a:rPr>
              <a:t> </a:t>
            </a:r>
          </a:p>
        </p:txBody>
      </p:sp>
      <p:sp>
        <p:nvSpPr>
          <p:cNvPr id="14" name="Объект 2">
            <a:extLst>
              <a:ext uri="{FF2B5EF4-FFF2-40B4-BE49-F238E27FC236}">
                <a16:creationId xmlns="" xmlns:a16="http://schemas.microsoft.com/office/drawing/2014/main" id="{FED260C1-4AB8-4EC6-89D1-4A69263B5ECF}"/>
              </a:ext>
            </a:extLst>
          </p:cNvPr>
          <p:cNvSpPr txBox="1">
            <a:spLocks/>
          </p:cNvSpPr>
          <p:nvPr/>
        </p:nvSpPr>
        <p:spPr>
          <a:xfrm>
            <a:off x="5798244" y="1791002"/>
            <a:ext cx="4036407" cy="671483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ru-RU" sz="1350" b="0" i="0" u="none" strike="noStrike" kern="0" cap="none" spc="0" normalizeH="0" baseline="0" noProof="0" dirty="0">
              <a:ln>
                <a:noFill/>
              </a:ln>
              <a:solidFill>
                <a:srgbClr val="375075"/>
              </a:solidFill>
              <a:effectLst/>
              <a:uLnTx/>
              <a:uFillTx/>
              <a:latin typeface="Arial" panose="020B0604020202020204" pitchFamily="34" charset="0"/>
              <a:ea typeface="Verdana" pitchFamily="34" charset="0"/>
              <a:cs typeface="Arial" panose="020B0604020202020204" pitchFamily="34" charset="0"/>
              <a:sym typeface="Calibri"/>
            </a:endParaRPr>
          </a:p>
        </p:txBody>
      </p:sp>
      <p:sp>
        <p:nvSpPr>
          <p:cNvPr id="15" name="Объект 2">
            <a:extLst>
              <a:ext uri="{FF2B5EF4-FFF2-40B4-BE49-F238E27FC236}">
                <a16:creationId xmlns="" xmlns:a16="http://schemas.microsoft.com/office/drawing/2014/main" id="{5DE0E987-42BC-4EFC-A896-C3289BF7F5BD}"/>
              </a:ext>
            </a:extLst>
          </p:cNvPr>
          <p:cNvSpPr txBox="1">
            <a:spLocks/>
          </p:cNvSpPr>
          <p:nvPr/>
        </p:nvSpPr>
        <p:spPr>
          <a:xfrm>
            <a:off x="6298757" y="2319924"/>
            <a:ext cx="3765779" cy="713747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1500" b="1" i="0" u="none" strike="noStrike" kern="0" cap="none" spc="0" normalizeH="0" baseline="0" noProof="0" dirty="0">
              <a:ln>
                <a:noFill/>
              </a:ln>
              <a:solidFill>
                <a:srgbClr val="375075"/>
              </a:solidFill>
              <a:effectLst/>
              <a:uLnTx/>
              <a:uFillTx/>
              <a:latin typeface="Arial" panose="020B0604020202020204" pitchFamily="34" charset="0"/>
              <a:ea typeface="Verdana" pitchFamily="34" charset="0"/>
              <a:cs typeface="Arial" panose="020B0604020202020204" pitchFamily="34" charset="0"/>
              <a:sym typeface="Calibri"/>
            </a:endParaRPr>
          </a:p>
        </p:txBody>
      </p:sp>
      <p:sp>
        <p:nvSpPr>
          <p:cNvPr id="16" name="Объект 2">
            <a:extLst>
              <a:ext uri="{FF2B5EF4-FFF2-40B4-BE49-F238E27FC236}">
                <a16:creationId xmlns="" xmlns:a16="http://schemas.microsoft.com/office/drawing/2014/main" id="{68E2CF45-97E6-4F5F-BD04-40251DAF76B0}"/>
              </a:ext>
            </a:extLst>
          </p:cNvPr>
          <p:cNvSpPr txBox="1">
            <a:spLocks/>
          </p:cNvSpPr>
          <p:nvPr/>
        </p:nvSpPr>
        <p:spPr>
          <a:xfrm>
            <a:off x="1741029" y="3918759"/>
            <a:ext cx="4243509" cy="494630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1500" b="1" i="0" u="none" strike="noStrike" kern="0" cap="none" spc="0" normalizeH="0" baseline="0" noProof="0" dirty="0">
                <a:ln>
                  <a:noFill/>
                </a:ln>
                <a:solidFill>
                  <a:srgbClr val="375075"/>
                </a:solidFill>
                <a:effectLst/>
                <a:uLnTx/>
                <a:uFillTx/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  <a:sym typeface="Calibri"/>
              </a:rPr>
              <a:t>  </a:t>
            </a:r>
            <a:r>
              <a:rPr kumimoji="0" lang="ru-RU" sz="1500" b="0" i="0" u="none" strike="noStrike" kern="0" cap="none" spc="0" normalizeH="0" baseline="0" noProof="0" dirty="0">
                <a:ln>
                  <a:noFill/>
                </a:ln>
                <a:solidFill>
                  <a:srgbClr val="375075"/>
                </a:solidFill>
                <a:effectLst/>
                <a:uLnTx/>
                <a:uFillTx/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  <a:sym typeface="Calibri"/>
              </a:rPr>
              <a:t> </a:t>
            </a:r>
          </a:p>
        </p:txBody>
      </p:sp>
      <p:sp>
        <p:nvSpPr>
          <p:cNvPr id="18" name="Объект 2">
            <a:extLst>
              <a:ext uri="{FF2B5EF4-FFF2-40B4-BE49-F238E27FC236}">
                <a16:creationId xmlns="" xmlns:a16="http://schemas.microsoft.com/office/drawing/2014/main" id="{40BDDF78-F5EE-4BB8-9F9D-30D115CCCDEC}"/>
              </a:ext>
            </a:extLst>
          </p:cNvPr>
          <p:cNvSpPr txBox="1">
            <a:spLocks/>
          </p:cNvSpPr>
          <p:nvPr/>
        </p:nvSpPr>
        <p:spPr>
          <a:xfrm>
            <a:off x="1847398" y="4515346"/>
            <a:ext cx="3710672" cy="512816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ru-RU" sz="1500" b="0" i="0" u="none" strike="noStrike" kern="0" cap="none" spc="0" normalizeH="0" baseline="0" noProof="0" dirty="0">
              <a:ln>
                <a:noFill/>
              </a:ln>
              <a:solidFill>
                <a:srgbClr val="375075"/>
              </a:solidFill>
              <a:effectLst/>
              <a:uLnTx/>
              <a:uFillTx/>
              <a:latin typeface="Arial" panose="020B0604020202020204" pitchFamily="34" charset="0"/>
              <a:ea typeface="Verdana" pitchFamily="34" charset="0"/>
              <a:cs typeface="Arial" panose="020B0604020202020204" pitchFamily="34" charset="0"/>
              <a:sym typeface="Calibri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746234" y="298939"/>
            <a:ext cx="10289628" cy="11264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Calibri"/>
              </a:rPr>
              <a:t>Работа с инфраструктурными листами со стороны Федерального оператора в 2021 году (Центры «Точка Роста»)</a:t>
            </a: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804041" y="1494692"/>
          <a:ext cx="10174014" cy="512178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04792">
                  <a:extLst>
                    <a:ext uri="{9D8B030D-6E8A-4147-A177-3AD203B41FA5}">
                      <a16:colId xmlns="" xmlns:a16="http://schemas.microsoft.com/office/drawing/2014/main" val="2212081251"/>
                    </a:ext>
                  </a:extLst>
                </a:gridCol>
                <a:gridCol w="4469222">
                  <a:extLst>
                    <a:ext uri="{9D8B030D-6E8A-4147-A177-3AD203B41FA5}">
                      <a16:colId xmlns="" xmlns:a16="http://schemas.microsoft.com/office/drawing/2014/main" val="186160894"/>
                    </a:ext>
                  </a:extLst>
                </a:gridCol>
              </a:tblGrid>
              <a:tr h="589588">
                <a:tc>
                  <a:txBody>
                    <a:bodyPr/>
                    <a:lstStyle/>
                    <a:p>
                      <a:pPr algn="ctr"/>
                      <a:endParaRPr lang="ru-RU" sz="16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solidFill>
                            <a:schemeClr val="bg1"/>
                          </a:solidFill>
                        </a:rPr>
                        <a:t>Контактные лица</a:t>
                      </a:r>
                    </a:p>
                  </a:txBody>
                  <a:tcPr anchor="ctr"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740815497"/>
                  </a:ext>
                </a:extLst>
              </a:tr>
              <a:tr h="170045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kern="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ea typeface="Verdana" pitchFamily="34" charset="0"/>
                          <a:cs typeface="Arial" panose="020B0604020202020204" pitchFamily="34" charset="0"/>
                        </a:rPr>
                        <a:t>Первоначальное рассмотрение инфраструктурных листов в СУПД НПО</a:t>
                      </a:r>
                      <a:endParaRPr lang="ru-RU" sz="1800" dirty="0">
                        <a:solidFill>
                          <a:srgbClr val="002060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ru-RU" sz="1800" b="1" kern="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ea typeface="Verdana" pitchFamily="34" charset="0"/>
                          <a:cs typeface="Arial" panose="020B0604020202020204" pitchFamily="34" charset="0"/>
                        </a:rPr>
                        <a:t>Иванов Алексей Александрович</a:t>
                      </a:r>
                    </a:p>
                    <a:p>
                      <a:pPr marL="0" indent="0">
                        <a:lnSpc>
                          <a:spcPct val="100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ru-RU" sz="1800" kern="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ea typeface="Verdana" pitchFamily="34" charset="0"/>
                          <a:cs typeface="Arial" panose="020B0604020202020204" pitchFamily="34" charset="0"/>
                        </a:rPr>
                        <a:t>+7 (916) 143</a:t>
                      </a:r>
                      <a:r>
                        <a:rPr lang="en-US" sz="1800" kern="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ea typeface="Verdana" pitchFamily="34" charset="0"/>
                          <a:cs typeface="Arial" panose="020B0604020202020204" pitchFamily="34" charset="0"/>
                        </a:rPr>
                        <a:t>-</a:t>
                      </a:r>
                      <a:r>
                        <a:rPr lang="ru-RU" sz="1800" kern="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ea typeface="Verdana" pitchFamily="34" charset="0"/>
                          <a:cs typeface="Arial" panose="020B0604020202020204" pitchFamily="34" charset="0"/>
                        </a:rPr>
                        <a:t>58</a:t>
                      </a:r>
                      <a:r>
                        <a:rPr lang="en-US" sz="1800" kern="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ea typeface="Verdana" pitchFamily="34" charset="0"/>
                          <a:cs typeface="Arial" panose="020B0604020202020204" pitchFamily="34" charset="0"/>
                        </a:rPr>
                        <a:t>-</a:t>
                      </a:r>
                      <a:r>
                        <a:rPr lang="ru-RU" sz="1800" kern="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ea typeface="Verdana" pitchFamily="34" charset="0"/>
                          <a:cs typeface="Arial" panose="020B0604020202020204" pitchFamily="34" charset="0"/>
                        </a:rPr>
                        <a:t>41, </a:t>
                      </a:r>
                      <a:r>
                        <a:rPr lang="en-US" sz="1800" kern="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ea typeface="Verdana" pitchFamily="34" charset="0"/>
                          <a:cs typeface="Arial" panose="020B0604020202020204" pitchFamily="34" charset="0"/>
                          <a:hlinkClick r:id="rId2"/>
                        </a:rPr>
                        <a:t>ivanovaa@apkpro.ru</a:t>
                      </a:r>
                      <a:endParaRPr lang="ru-RU" sz="1800" kern="0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ea typeface="Verdana" pitchFamily="34" charset="0"/>
                        <a:cs typeface="Arial" panose="020B0604020202020204" pitchFamily="34" charset="0"/>
                      </a:endParaRPr>
                    </a:p>
                    <a:p>
                      <a:pPr marL="0" indent="0">
                        <a:lnSpc>
                          <a:spcPct val="100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ru-RU" sz="1800" b="1" kern="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ea typeface="Verdana" pitchFamily="34" charset="0"/>
                          <a:cs typeface="Arial" panose="020B0604020202020204" pitchFamily="34" charset="0"/>
                        </a:rPr>
                        <a:t>Милова Ирина Сергеевна</a:t>
                      </a:r>
                    </a:p>
                    <a:p>
                      <a:pPr marL="0" indent="0">
                        <a:lnSpc>
                          <a:spcPct val="100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ru-RU" sz="1800" kern="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ea typeface="Verdana" pitchFamily="34" charset="0"/>
                          <a:cs typeface="Arial" panose="020B0604020202020204" pitchFamily="34" charset="0"/>
                        </a:rPr>
                        <a:t>+7 (916) 090-02-67,</a:t>
                      </a:r>
                      <a:r>
                        <a:rPr lang="en-US" sz="1800" kern="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ea typeface="Verdana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kern="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ea typeface="Verdana" pitchFamily="34" charset="0"/>
                          <a:cs typeface="Arial" panose="020B0604020202020204" pitchFamily="34" charset="0"/>
                          <a:hlinkClick r:id="rId3"/>
                        </a:rPr>
                        <a:t>milovais@apkpro.ru</a:t>
                      </a:r>
                      <a:endParaRPr lang="ru-RU" sz="1800" dirty="0">
                        <a:solidFill>
                          <a:srgbClr val="002060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145795824"/>
                  </a:ext>
                </a:extLst>
              </a:tr>
              <a:tr h="135776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kern="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ea typeface="Verdana" pitchFamily="34" charset="0"/>
                          <a:cs typeface="Arial" panose="020B0604020202020204" pitchFamily="34" charset="0"/>
                        </a:rPr>
                        <a:t>Управление модулями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kern="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ea typeface="Verdana" pitchFamily="34" charset="0"/>
                          <a:cs typeface="Arial" panose="020B0604020202020204" pitchFamily="34" charset="0"/>
                        </a:rPr>
                        <a:t>«Закупки» и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kern="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ea typeface="Verdana" pitchFamily="34" charset="0"/>
                          <a:cs typeface="Arial" panose="020B0604020202020204" pitchFamily="34" charset="0"/>
                        </a:rPr>
                        <a:t>«Управление инфраструктурными листами» в СУПД</a:t>
                      </a:r>
                      <a:endParaRPr lang="ru-RU" sz="1800" dirty="0">
                        <a:solidFill>
                          <a:srgbClr val="002060"/>
                        </a:solidFill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r">
                        <a:lnSpc>
                          <a:spcPct val="100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ru-RU" sz="1800" b="1" kern="0" dirty="0" err="1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ea typeface="Verdana" pitchFamily="34" charset="0"/>
                          <a:cs typeface="Arial" panose="020B0604020202020204" pitchFamily="34" charset="0"/>
                        </a:rPr>
                        <a:t>Семенюк</a:t>
                      </a:r>
                      <a:r>
                        <a:rPr lang="ru-RU" sz="1800" b="1" kern="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ea typeface="Verdana" pitchFamily="34" charset="0"/>
                          <a:cs typeface="Arial" panose="020B0604020202020204" pitchFamily="34" charset="0"/>
                        </a:rPr>
                        <a:t> Георгий Эдуардович, </a:t>
                      </a:r>
                    </a:p>
                    <a:p>
                      <a:pPr marL="0" indent="0" algn="r">
                        <a:lnSpc>
                          <a:spcPct val="100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ru-RU" sz="1800" b="1" kern="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ea typeface="Verdana" pitchFamily="34" charset="0"/>
                          <a:cs typeface="Arial" panose="020B0604020202020204" pitchFamily="34" charset="0"/>
                        </a:rPr>
                        <a:t>Заместитель начальника отдела</a:t>
                      </a:r>
                    </a:p>
                    <a:p>
                      <a:pPr marL="0" indent="0" algn="r">
                        <a:lnSpc>
                          <a:spcPct val="130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ru-RU" sz="1800" kern="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ea typeface="Verdana" pitchFamily="34" charset="0"/>
                          <a:cs typeface="Arial" panose="020B0604020202020204" pitchFamily="34" charset="0"/>
                        </a:rPr>
                        <a:t>+7 (9</a:t>
                      </a:r>
                      <a:r>
                        <a:rPr lang="en-US" sz="1800" kern="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ea typeface="Verdana" pitchFamily="34" charset="0"/>
                          <a:cs typeface="Arial" panose="020B0604020202020204" pitchFamily="34" charset="0"/>
                        </a:rPr>
                        <a:t>64</a:t>
                      </a:r>
                      <a:r>
                        <a:rPr lang="ru-RU" sz="1800" kern="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ea typeface="Verdana" pitchFamily="34" charset="0"/>
                          <a:cs typeface="Arial" panose="020B0604020202020204" pitchFamily="34" charset="0"/>
                        </a:rPr>
                        <a:t>) </a:t>
                      </a:r>
                      <a:r>
                        <a:rPr lang="en-US" sz="1800" kern="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ea typeface="Verdana" pitchFamily="34" charset="0"/>
                          <a:cs typeface="Arial" panose="020B0604020202020204" pitchFamily="34" charset="0"/>
                        </a:rPr>
                        <a:t>63</a:t>
                      </a:r>
                      <a:r>
                        <a:rPr lang="ru-RU" sz="1800" kern="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ea typeface="Verdana" pitchFamily="34" charset="0"/>
                          <a:cs typeface="Arial" panose="020B0604020202020204" pitchFamily="34" charset="0"/>
                        </a:rPr>
                        <a:t>6-</a:t>
                      </a:r>
                      <a:r>
                        <a:rPr lang="en-US" sz="1800" kern="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ea typeface="Verdana" pitchFamily="34" charset="0"/>
                          <a:cs typeface="Arial" panose="020B0604020202020204" pitchFamily="34" charset="0"/>
                        </a:rPr>
                        <a:t>33</a:t>
                      </a:r>
                      <a:r>
                        <a:rPr lang="ru-RU" sz="1800" kern="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ea typeface="Verdana" pitchFamily="34" charset="0"/>
                          <a:cs typeface="Arial" panose="020B0604020202020204" pitchFamily="34" charset="0"/>
                        </a:rPr>
                        <a:t>-</a:t>
                      </a:r>
                      <a:r>
                        <a:rPr lang="en-US" sz="1800" kern="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ea typeface="Verdana" pitchFamily="34" charset="0"/>
                          <a:cs typeface="Arial" panose="020B0604020202020204" pitchFamily="34" charset="0"/>
                        </a:rPr>
                        <a:t>55</a:t>
                      </a:r>
                      <a:r>
                        <a:rPr lang="ru-RU" sz="1800" kern="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ea typeface="Verdana" pitchFamily="34" charset="0"/>
                          <a:cs typeface="Arial" panose="020B0604020202020204" pitchFamily="34" charset="0"/>
                        </a:rPr>
                        <a:t>,</a:t>
                      </a:r>
                      <a:r>
                        <a:rPr lang="en-US" sz="1800" kern="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ea typeface="Verdana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kern="0" dirty="0" err="1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ea typeface="Verdana" pitchFamily="34" charset="0"/>
                          <a:cs typeface="Arial" panose="020B0604020202020204" pitchFamily="34" charset="0"/>
                          <a:hlinkClick r:id="rId4"/>
                        </a:rPr>
                        <a:t>semenukge</a:t>
                      </a:r>
                      <a:r>
                        <a:rPr lang="ru-RU" sz="1800" kern="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ea typeface="Verdana" pitchFamily="34" charset="0"/>
                          <a:cs typeface="Arial" panose="020B0604020202020204" pitchFamily="34" charset="0"/>
                          <a:hlinkClick r:id="rId4"/>
                        </a:rPr>
                        <a:t>@apkpro.ru</a:t>
                      </a:r>
                      <a:r>
                        <a:rPr lang="ru-RU" sz="1800" kern="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ea typeface="Verdana" pitchFamily="34" charset="0"/>
                          <a:cs typeface="Arial" panose="020B0604020202020204" pitchFamily="34" charset="0"/>
                        </a:rPr>
                        <a:t> </a:t>
                      </a:r>
                      <a:endParaRPr lang="ru-RU" sz="1800" dirty="0">
                        <a:solidFill>
                          <a:srgbClr val="002060"/>
                        </a:solidFill>
                      </a:endParaRP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3961936001"/>
                  </a:ext>
                </a:extLst>
              </a:tr>
              <a:tr h="147397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kern="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ea typeface="Verdana" pitchFamily="34" charset="0"/>
                          <a:cs typeface="Arial" panose="020B0604020202020204" pitchFamily="34" charset="0"/>
                        </a:rPr>
                        <a:t>Документооборот по инфраструктурным листам</a:t>
                      </a:r>
                      <a:endParaRPr lang="ru-RU" sz="1800" dirty="0">
                        <a:solidFill>
                          <a:srgbClr val="002060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r">
                        <a:lnSpc>
                          <a:spcPct val="100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ru-RU" sz="1800" b="1" kern="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ea typeface="Verdana" pitchFamily="34" charset="0"/>
                          <a:cs typeface="Arial" panose="020B0604020202020204" pitchFamily="34" charset="0"/>
                        </a:rPr>
                        <a:t>Милова Ирина Сергеевна, </a:t>
                      </a:r>
                    </a:p>
                    <a:p>
                      <a:pPr marL="0" indent="0" algn="r">
                        <a:lnSpc>
                          <a:spcPct val="100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ru-RU" sz="1800" b="1" kern="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ea typeface="Verdana" pitchFamily="34" charset="0"/>
                          <a:cs typeface="Arial" panose="020B0604020202020204" pitchFamily="34" charset="0"/>
                        </a:rPr>
                        <a:t>Заместитель начальника отдела</a:t>
                      </a:r>
                    </a:p>
                    <a:p>
                      <a:pPr marL="0" indent="0" algn="r">
                        <a:lnSpc>
                          <a:spcPct val="100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ru-RU" sz="1800" kern="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ea typeface="Verdana" pitchFamily="34" charset="0"/>
                          <a:cs typeface="Arial" panose="020B0604020202020204" pitchFamily="34" charset="0"/>
                        </a:rPr>
                        <a:t>+7 (916) 090-02-67,</a:t>
                      </a:r>
                      <a:r>
                        <a:rPr lang="en-US" sz="1800" kern="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ea typeface="Verdana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kern="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ea typeface="Verdana" pitchFamily="34" charset="0"/>
                          <a:cs typeface="Arial" panose="020B0604020202020204" pitchFamily="34" charset="0"/>
                          <a:hlinkClick r:id="rId3"/>
                        </a:rPr>
                        <a:t>milovais@apkpro.ru</a:t>
                      </a:r>
                      <a:endParaRPr lang="ru-RU" sz="1800" kern="0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ea typeface="Verdana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981807673"/>
                  </a:ext>
                </a:extLst>
              </a:tr>
            </a:tbl>
          </a:graphicData>
        </a:graphic>
      </p:graphicFrame>
      <p:pic>
        <p:nvPicPr>
          <p:cNvPr id="4" name="Рисунок 3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79312" y="1221040"/>
            <a:ext cx="740889" cy="7156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2344989"/>
      </p:ext>
    </p:extLst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>
            <a:extLst>
              <a:ext uri="{FF2B5EF4-FFF2-40B4-BE49-F238E27FC236}">
                <a16:creationId xmlns="" xmlns:a16="http://schemas.microsoft.com/office/drawing/2014/main" id="{8F307F7E-5327-45D5-AB43-617EE206F0AE}"/>
              </a:ext>
            </a:extLst>
          </p:cNvPr>
          <p:cNvSpPr/>
          <p:nvPr/>
        </p:nvSpPr>
        <p:spPr>
          <a:xfrm>
            <a:off x="1018547" y="1250426"/>
            <a:ext cx="5731635" cy="4883674"/>
          </a:xfrm>
          <a:prstGeom prst="rect">
            <a:avLst/>
          </a:prstGeom>
          <a:solidFill>
            <a:schemeClr val="bg1">
              <a:lumMod val="95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/>
          </a:p>
        </p:txBody>
      </p:sp>
      <p:sp>
        <p:nvSpPr>
          <p:cNvPr id="11" name="Прямоугольник 10">
            <a:extLst>
              <a:ext uri="{FF2B5EF4-FFF2-40B4-BE49-F238E27FC236}">
                <a16:creationId xmlns="" xmlns:a16="http://schemas.microsoft.com/office/drawing/2014/main" id="{4A42A059-189D-49D1-B208-BAD66843A894}"/>
              </a:ext>
            </a:extLst>
          </p:cNvPr>
          <p:cNvSpPr/>
          <p:nvPr/>
        </p:nvSpPr>
        <p:spPr>
          <a:xfrm>
            <a:off x="1468092" y="3564658"/>
            <a:ext cx="4522679" cy="2112242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/>
          </a:p>
        </p:txBody>
      </p:sp>
      <p:sp>
        <p:nvSpPr>
          <p:cNvPr id="2" name="Прямоугольник 1"/>
          <p:cNvSpPr/>
          <p:nvPr/>
        </p:nvSpPr>
        <p:spPr>
          <a:xfrm>
            <a:off x="7326727" y="1729068"/>
            <a:ext cx="4745586" cy="34939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  <a:defRPr sz="2400"/>
            </a:pPr>
            <a:r>
              <a:rPr lang="ru-RU" b="1" dirty="0">
                <a:solidFill>
                  <a:srgbClr val="333E48"/>
                </a:solidFill>
              </a:rPr>
              <a:t>Распоряжение Министерства просвещения Российской Федерации №P-6 от 12 января 2021 года о </a:t>
            </a:r>
            <a:r>
              <a:rPr lang="ru-RU" dirty="0">
                <a:solidFill>
                  <a:srgbClr val="333E48"/>
                </a:solidFill>
              </a:rPr>
              <a:t>создании на базе общеобразовательных организаций, расположенных  </a:t>
            </a:r>
            <a:br>
              <a:rPr lang="ru-RU" dirty="0">
                <a:solidFill>
                  <a:srgbClr val="333E48"/>
                </a:solidFill>
              </a:rPr>
            </a:br>
            <a:r>
              <a:rPr lang="ru-RU" dirty="0">
                <a:solidFill>
                  <a:srgbClr val="333E48"/>
                </a:solidFill>
              </a:rPr>
              <a:t>в сельской местности и малых городах, центров образования естественно-научной и технологической направленностей»</a:t>
            </a:r>
          </a:p>
          <a:p>
            <a:pPr>
              <a:lnSpc>
                <a:spcPct val="80000"/>
              </a:lnSpc>
              <a:defRPr sz="2400"/>
            </a:pPr>
            <a:endParaRPr lang="ru-RU" sz="1200" b="1" dirty="0">
              <a:solidFill>
                <a:srgbClr val="333E48"/>
              </a:solidFill>
            </a:endParaRPr>
          </a:p>
        </p:txBody>
      </p:sp>
      <p:sp>
        <p:nvSpPr>
          <p:cNvPr id="3" name="Стрелка: изогнутая влево 2">
            <a:extLst>
              <a:ext uri="{FF2B5EF4-FFF2-40B4-BE49-F238E27FC236}">
                <a16:creationId xmlns="" xmlns:a16="http://schemas.microsoft.com/office/drawing/2014/main" id="{1C372E6A-D878-4DA2-845A-A41021A35FD6}"/>
              </a:ext>
            </a:extLst>
          </p:cNvPr>
          <p:cNvSpPr/>
          <p:nvPr/>
        </p:nvSpPr>
        <p:spPr>
          <a:xfrm>
            <a:off x="6239409" y="3094030"/>
            <a:ext cx="1087317" cy="1706569"/>
          </a:xfrm>
          <a:prstGeom prst="curvedLeftArrow">
            <a:avLst>
              <a:gd name="adj1" fmla="val 25000"/>
              <a:gd name="adj2" fmla="val 78479"/>
              <a:gd name="adj3" fmla="val 25000"/>
            </a:avLst>
          </a:prstGeom>
          <a:solidFill>
            <a:srgbClr val="FFFFFF"/>
          </a:solidFill>
          <a:ln w="12700" cap="flat">
            <a:solidFill>
              <a:schemeClr val="bg1">
                <a:lumMod val="65000"/>
              </a:schemeClr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  <p:sp>
        <p:nvSpPr>
          <p:cNvPr id="12" name="Прямоугольник 11">
            <a:extLst>
              <a:ext uri="{FF2B5EF4-FFF2-40B4-BE49-F238E27FC236}">
                <a16:creationId xmlns="" xmlns:a16="http://schemas.microsoft.com/office/drawing/2014/main" id="{3C1ECBEB-5ED6-416F-8C81-8F594A7EE3A3}"/>
              </a:ext>
            </a:extLst>
          </p:cNvPr>
          <p:cNvSpPr/>
          <p:nvPr/>
        </p:nvSpPr>
        <p:spPr>
          <a:xfrm>
            <a:off x="6096000" y="2795545"/>
            <a:ext cx="654183" cy="912855"/>
          </a:xfrm>
          <a:prstGeom prst="rect">
            <a:avLst/>
          </a:prstGeom>
          <a:solidFill>
            <a:schemeClr val="bg1">
              <a:lumMod val="95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/>
          </a:p>
        </p:txBody>
      </p:sp>
      <p:sp>
        <p:nvSpPr>
          <p:cNvPr id="9" name="Прямоугольник 8">
            <a:extLst>
              <a:ext uri="{FF2B5EF4-FFF2-40B4-BE49-F238E27FC236}">
                <a16:creationId xmlns="" xmlns:a16="http://schemas.microsoft.com/office/drawing/2014/main" id="{5B0DEE82-504B-4922-82DF-8E0F4E0D92F6}"/>
              </a:ext>
            </a:extLst>
          </p:cNvPr>
          <p:cNvSpPr/>
          <p:nvPr/>
        </p:nvSpPr>
        <p:spPr>
          <a:xfrm>
            <a:off x="1376697" y="1729068"/>
            <a:ext cx="5373486" cy="1706569"/>
          </a:xfrm>
          <a:prstGeom prst="rect">
            <a:avLst/>
          </a:prstGeom>
          <a:noFill/>
          <a:ln>
            <a:noFill/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>
              <a:lnSpc>
                <a:spcPct val="90000"/>
              </a:lnSpc>
              <a:spcBef>
                <a:spcPct val="20000"/>
              </a:spcBef>
              <a:buClr>
                <a:srgbClr val="64BDE1"/>
              </a:buClr>
            </a:pPr>
            <a:r>
              <a:rPr lang="ru-RU" sz="2133" dirty="0">
                <a:solidFill>
                  <a:srgbClr val="333E48"/>
                </a:solidFill>
                <a:latin typeface="Arial" panose="020B0604020202020204" pitchFamily="34" charset="0"/>
              </a:rPr>
              <a:t>ФГАОУ  ДПО «Академия реализации государственной политики и профессионального развития работников образования Министерства просвещения Российской Федерации»</a:t>
            </a:r>
          </a:p>
        </p:txBody>
      </p:sp>
      <p:sp>
        <p:nvSpPr>
          <p:cNvPr id="10" name="Прямоугольник 9">
            <a:extLst>
              <a:ext uri="{FF2B5EF4-FFF2-40B4-BE49-F238E27FC236}">
                <a16:creationId xmlns="" xmlns:a16="http://schemas.microsoft.com/office/drawing/2014/main" id="{E97A3F35-DF16-4A91-B319-CA7BB450854A}"/>
              </a:ext>
            </a:extLst>
          </p:cNvPr>
          <p:cNvSpPr/>
          <p:nvPr/>
        </p:nvSpPr>
        <p:spPr>
          <a:xfrm>
            <a:off x="1716730" y="3822700"/>
            <a:ext cx="4246369" cy="1553323"/>
          </a:xfrm>
          <a:prstGeom prst="rect">
            <a:avLst/>
          </a:prstGeom>
          <a:noFill/>
          <a:ln>
            <a:noFill/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>
              <a:spcBef>
                <a:spcPct val="0"/>
              </a:spcBef>
            </a:pPr>
            <a:r>
              <a:rPr lang="ru-RU" sz="2400" b="1" dirty="0">
                <a:solidFill>
                  <a:srgbClr val="FF0000"/>
                </a:solidFill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Федеральный оператор </a:t>
            </a:r>
            <a:r>
              <a:rPr lang="ru-RU" sz="2133" b="1" dirty="0">
                <a:solidFill>
                  <a:srgbClr val="FF0000"/>
                </a:solidFill>
                <a:latin typeface="Arial" panose="020B0604020202020204" pitchFamily="34" charset="0"/>
              </a:rPr>
              <a:t>сети Центров «Точка роста </a:t>
            </a:r>
          </a:p>
          <a:p>
            <a:pPr marL="266700" indent="-266700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chemeClr val="tx1"/>
                </a:solidFill>
                <a:latin typeface="Arial" panose="020B0604020202020204" pitchFamily="34" charset="0"/>
              </a:rPr>
              <a:t>организационно-техническое</a:t>
            </a:r>
          </a:p>
          <a:p>
            <a:pPr marL="266700" indent="-266700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chemeClr val="tx1"/>
                </a:solidFill>
                <a:latin typeface="Arial" panose="020B0604020202020204" pitchFamily="34" charset="0"/>
              </a:rPr>
              <a:t>методическое</a:t>
            </a:r>
          </a:p>
          <a:p>
            <a:pPr marL="266700" indent="-266700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chemeClr val="tx1"/>
                </a:solidFill>
                <a:latin typeface="Arial" panose="020B0604020202020204" pitchFamily="34" charset="0"/>
              </a:rPr>
              <a:t>информационное сопровождение</a:t>
            </a:r>
          </a:p>
        </p:txBody>
      </p:sp>
    </p:spTree>
    <p:extLst>
      <p:ext uri="{BB962C8B-B14F-4D97-AF65-F5344CB8AC3E}">
        <p14:creationId xmlns:p14="http://schemas.microsoft.com/office/powerpoint/2010/main" val="284634762"/>
      </p:ext>
    </p:extLst>
  </p:cSld>
  <p:clrMapOvr>
    <a:masterClrMapping/>
  </p:clrMapOvr>
  <p:transition spd="med"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94428" y="2266662"/>
            <a:ext cx="8053614" cy="1746538"/>
          </a:xfrm>
        </p:spPr>
        <p:txBody>
          <a:bodyPr>
            <a:noAutofit/>
          </a:bodyPr>
          <a:lstStyle/>
          <a:p>
            <a:pPr lvl="0"/>
            <a:r>
              <a:rPr lang="ru-RU" dirty="0"/>
              <a:t>О рекомендациях по оформлению </a:t>
            </a:r>
            <a:br>
              <a:rPr lang="ru-RU" dirty="0"/>
            </a:br>
            <a:r>
              <a:rPr lang="ru-RU" dirty="0"/>
              <a:t>и зонированию   помещений Центров «Точка роста».</a:t>
            </a:r>
          </a:p>
        </p:txBody>
      </p:sp>
      <p:sp>
        <p:nvSpPr>
          <p:cNvPr id="3" name="Прямоугольник 2">
            <a:extLst>
              <a:ext uri="{FF2B5EF4-FFF2-40B4-BE49-F238E27FC236}">
                <a16:creationId xmlns="" xmlns:a16="http://schemas.microsoft.com/office/drawing/2014/main" id="{4DB231CC-6317-4CD2-9BFF-B602DE79A3C5}"/>
              </a:ext>
            </a:extLst>
          </p:cNvPr>
          <p:cNvSpPr/>
          <p:nvPr/>
        </p:nvSpPr>
        <p:spPr>
          <a:xfrm>
            <a:off x="589025" y="2057792"/>
            <a:ext cx="1005403" cy="186204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1500" dirty="0">
                <a:solidFill>
                  <a:schemeClr val="tx2">
                    <a:lumMod val="40000"/>
                    <a:lumOff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1765125177"/>
      </p:ext>
    </p:extLst>
  </p:cSld>
  <p:clrMapOvr>
    <a:masterClrMapping/>
  </p:clrMapOvr>
  <p:transition spd="med"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Руководство по фирменному стилю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6482282" y="1801639"/>
            <a:ext cx="5911913" cy="53040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32000">
              <a:lnSpc>
                <a:spcPct val="150000"/>
              </a:lnSpc>
            </a:pPr>
            <a:r>
              <a:rPr lang="ru-RU" sz="3200" b="1" baseline="30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ОТВЕЧАЕТ НА ВОПРОСЫ:</a:t>
            </a:r>
            <a:endParaRPr lang="ru-RU" sz="3200" baseline="300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32000" indent="-457200">
              <a:spcBef>
                <a:spcPts val="200"/>
              </a:spcBef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ru-RU" sz="3200" baseline="30000" dirty="0">
                <a:solidFill>
                  <a:srgbClr val="333E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как выглядит </a:t>
            </a:r>
            <a:r>
              <a:rPr lang="ru-RU" sz="3200" baseline="30000" dirty="0" smtClean="0">
                <a:solidFill>
                  <a:srgbClr val="333E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логотип</a:t>
            </a:r>
            <a:br>
              <a:rPr lang="ru-RU" sz="3200" baseline="30000" dirty="0" smtClean="0">
                <a:solidFill>
                  <a:srgbClr val="333E48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3200" baseline="30000" dirty="0" smtClean="0">
                <a:solidFill>
                  <a:srgbClr val="333E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 элементы фирменного </a:t>
            </a:r>
            <a:r>
              <a:rPr lang="ru-RU" sz="3200" baseline="30000" dirty="0">
                <a:solidFill>
                  <a:srgbClr val="333E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стиля</a:t>
            </a:r>
            <a:r>
              <a:rPr lang="ru-RU" sz="3200" baseline="30000" dirty="0" smtClean="0">
                <a:solidFill>
                  <a:srgbClr val="333E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ru-RU" sz="3200" baseline="30000" dirty="0">
              <a:solidFill>
                <a:srgbClr val="333E4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32000" indent="-457200">
              <a:spcBef>
                <a:spcPts val="200"/>
              </a:spcBef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ru-RU" sz="3200" baseline="30000" dirty="0">
                <a:solidFill>
                  <a:srgbClr val="333E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как можно и нельзя использовать логотип</a:t>
            </a:r>
            <a:r>
              <a:rPr lang="ru-RU" sz="3200" baseline="30000" dirty="0" smtClean="0">
                <a:solidFill>
                  <a:srgbClr val="333E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ru-RU" sz="3200" baseline="30000" dirty="0">
              <a:solidFill>
                <a:srgbClr val="333E4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32000" indent="-457200">
              <a:spcBef>
                <a:spcPts val="200"/>
              </a:spcBef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ru-RU" sz="3200" baseline="30000" dirty="0">
                <a:solidFill>
                  <a:srgbClr val="333E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как </a:t>
            </a:r>
            <a:r>
              <a:rPr lang="ru-RU" sz="3200" baseline="30000" dirty="0" err="1">
                <a:solidFill>
                  <a:srgbClr val="333E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брендировать</a:t>
            </a:r>
            <a:r>
              <a:rPr lang="ru-RU" sz="3200" baseline="30000" dirty="0">
                <a:solidFill>
                  <a:srgbClr val="333E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200" baseline="30000" dirty="0" smtClean="0">
                <a:solidFill>
                  <a:srgbClr val="333E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веб</a:t>
            </a:r>
            <a:br>
              <a:rPr lang="ru-RU" sz="3200" baseline="30000" dirty="0" smtClean="0">
                <a:solidFill>
                  <a:srgbClr val="333E48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3200" baseline="30000" dirty="0" smtClean="0">
                <a:solidFill>
                  <a:srgbClr val="333E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 </a:t>
            </a:r>
            <a:r>
              <a:rPr lang="ru-RU" sz="3200" baseline="30000" dirty="0" err="1">
                <a:solidFill>
                  <a:srgbClr val="333E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промопродукцию</a:t>
            </a:r>
            <a:r>
              <a:rPr lang="ru-RU" sz="3200" baseline="30000" dirty="0">
                <a:solidFill>
                  <a:srgbClr val="333E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pPr marL="432000" indent="-457200">
              <a:spcBef>
                <a:spcPts val="200"/>
              </a:spcBef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ru-RU" sz="3200" baseline="30000" dirty="0" smtClean="0">
                <a:solidFill>
                  <a:srgbClr val="333E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как </a:t>
            </a:r>
            <a:r>
              <a:rPr lang="ru-RU" sz="3200" baseline="30000" dirty="0">
                <a:solidFill>
                  <a:srgbClr val="333E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 в каких случаях </a:t>
            </a:r>
            <a:r>
              <a:rPr lang="ru-RU" sz="3200" baseline="30000" dirty="0" smtClean="0">
                <a:solidFill>
                  <a:srgbClr val="333E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использовать</a:t>
            </a:r>
            <a:r>
              <a:rPr lang="en-US" sz="3200" dirty="0" smtClean="0">
                <a:solidFill>
                  <a:srgbClr val="333E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200" baseline="30000" dirty="0" err="1" smtClean="0">
                <a:solidFill>
                  <a:srgbClr val="333E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кобрендинг</a:t>
            </a:r>
            <a:r>
              <a:rPr lang="en-US" sz="3200" baseline="30000" dirty="0">
                <a:solidFill>
                  <a:srgbClr val="333E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200" baseline="30000" dirty="0" smtClean="0">
                <a:solidFill>
                  <a:srgbClr val="333E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 нацпроектом </a:t>
            </a:r>
            <a:r>
              <a:rPr lang="ru-RU" sz="3200" baseline="30000" dirty="0">
                <a:solidFill>
                  <a:srgbClr val="333E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«Образование»?</a:t>
            </a:r>
            <a:endParaRPr lang="en-US" sz="3200" baseline="30000" dirty="0">
              <a:solidFill>
                <a:srgbClr val="333E4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320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sz="2800" baseline="300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320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sz="2800" baseline="30000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ru-RU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4585" y="1647730"/>
            <a:ext cx="4756644" cy="4535975"/>
          </a:xfrm>
          <a:prstGeom prst="rect">
            <a:avLst/>
          </a:prstGeom>
          <a:ln>
            <a:solidFill>
              <a:schemeClr val="tx2"/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599639993"/>
      </p:ext>
    </p:extLst>
  </p:cSld>
  <p:clrMapOvr>
    <a:masterClrMapping/>
  </p:clrMapOvr>
  <p:transition spd="med"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Руководство по дизайну помещений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4900" y="1443211"/>
            <a:ext cx="6349198" cy="4472848"/>
          </a:xfrm>
          <a:prstGeom prst="rect">
            <a:avLst/>
          </a:prstGeom>
          <a:ln>
            <a:solidFill>
              <a:schemeClr val="tx2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5" name="Прямоугольник 4"/>
          <p:cNvSpPr/>
          <p:nvPr/>
        </p:nvSpPr>
        <p:spPr>
          <a:xfrm>
            <a:off x="7762952" y="1443211"/>
            <a:ext cx="4091197" cy="28725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32000">
              <a:lnSpc>
                <a:spcPct val="150000"/>
              </a:lnSpc>
            </a:pPr>
            <a:r>
              <a:rPr lang="ru-RU" sz="2800" b="1" baseline="30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ОТВЕЧАЕТ НА ВОПРОСЫ:</a:t>
            </a:r>
            <a:endParaRPr lang="ru-RU" sz="2800" baseline="300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32000" indent="-457200">
              <a:spcBef>
                <a:spcPts val="200"/>
              </a:spcBef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ru-RU" sz="2800" baseline="30000" dirty="0" smtClean="0">
                <a:solidFill>
                  <a:srgbClr val="333E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какие и сколько помещений</a:t>
            </a:r>
            <a:br>
              <a:rPr lang="ru-RU" sz="2800" baseline="30000" dirty="0" smtClean="0">
                <a:solidFill>
                  <a:srgbClr val="333E48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800" baseline="30000" dirty="0" smtClean="0">
                <a:solidFill>
                  <a:srgbClr val="333E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включает Точка Роста?</a:t>
            </a:r>
          </a:p>
          <a:p>
            <a:pPr marL="432000" indent="-457200">
              <a:spcBef>
                <a:spcPts val="200"/>
              </a:spcBef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ru-RU" sz="2800" baseline="30000" dirty="0">
                <a:solidFill>
                  <a:srgbClr val="333E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как </a:t>
            </a:r>
            <a:r>
              <a:rPr lang="ru-RU" sz="2800" baseline="30000" dirty="0" err="1" smtClean="0">
                <a:solidFill>
                  <a:srgbClr val="333E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брендировать</a:t>
            </a:r>
            <a:r>
              <a:rPr lang="ru-RU" sz="2800" baseline="30000" dirty="0" smtClean="0">
                <a:solidFill>
                  <a:srgbClr val="333E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2800" baseline="30000" dirty="0" smtClean="0">
                <a:solidFill>
                  <a:srgbClr val="333E48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800" baseline="30000" dirty="0" smtClean="0">
                <a:solidFill>
                  <a:srgbClr val="333E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помещения?</a:t>
            </a:r>
            <a:r>
              <a:rPr lang="ru-RU" baseline="300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baseline="300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baseline="300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320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sz="2800" baseline="30000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ru-RU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7762952" y="3439754"/>
            <a:ext cx="3449459" cy="37753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32000">
              <a:lnSpc>
                <a:spcPct val="150000"/>
              </a:lnSpc>
            </a:pPr>
            <a:r>
              <a:rPr lang="ru-RU" sz="2400" b="1" baseline="30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ВКЛЮЧАЕТ РЕКОМЕНДАЦИИ ПО:</a:t>
            </a:r>
            <a:endParaRPr lang="ru-RU" sz="2400" baseline="300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32000" indent="-457200">
              <a:spcBef>
                <a:spcPts val="200"/>
              </a:spcBef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ru-RU" sz="2800" baseline="30000" dirty="0" smtClean="0">
                <a:solidFill>
                  <a:srgbClr val="333E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Подбору мебели</a:t>
            </a:r>
          </a:p>
          <a:p>
            <a:pPr marL="432000" indent="-457200">
              <a:spcBef>
                <a:spcPts val="200"/>
              </a:spcBef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ru-RU" sz="2800" baseline="30000" dirty="0" smtClean="0">
                <a:solidFill>
                  <a:srgbClr val="333E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Цветовым решениям</a:t>
            </a:r>
          </a:p>
          <a:p>
            <a:pPr marL="432000" indent="-457200">
              <a:spcBef>
                <a:spcPts val="200"/>
              </a:spcBef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ru-RU" sz="2800" baseline="30000" dirty="0" smtClean="0">
                <a:solidFill>
                  <a:srgbClr val="333E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Материалам отделки</a:t>
            </a:r>
          </a:p>
          <a:p>
            <a:pPr marL="432000" indent="-457200">
              <a:spcBef>
                <a:spcPts val="200"/>
              </a:spcBef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ru-RU" sz="2800" baseline="30000" dirty="0" smtClean="0">
                <a:solidFill>
                  <a:srgbClr val="333E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Навигации</a:t>
            </a:r>
          </a:p>
          <a:p>
            <a:pPr marL="432000" indent="-457200">
              <a:spcBef>
                <a:spcPts val="200"/>
              </a:spcBef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ru-RU" sz="2800" baseline="30000" dirty="0" smtClean="0">
                <a:solidFill>
                  <a:srgbClr val="333E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Декору</a:t>
            </a:r>
            <a:endParaRPr lang="ru-RU" sz="2800" baseline="30000" dirty="0">
              <a:solidFill>
                <a:srgbClr val="333E4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32000" indent="-457200">
              <a:spcBef>
                <a:spcPts val="200"/>
              </a:spcBef>
              <a:spcAft>
                <a:spcPts val="400"/>
              </a:spcAft>
              <a:buFont typeface="Arial" panose="020B0604020202020204" pitchFamily="34" charset="0"/>
              <a:buChar char="•"/>
            </a:pPr>
            <a:endParaRPr lang="en-US" baseline="300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320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sz="2800" baseline="30000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ru-RU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9379511"/>
      </p:ext>
    </p:extLst>
  </p:cSld>
  <p:clrMapOvr>
    <a:masterClrMapping/>
  </p:clrMapOvr>
  <p:transition spd="med"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Папка с графическими элементами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20491" y="2155661"/>
            <a:ext cx="4543028" cy="3533246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5942701" y="2409049"/>
            <a:ext cx="4908914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32000">
              <a:lnSpc>
                <a:spcPct val="150000"/>
              </a:lnSpc>
            </a:pPr>
            <a:r>
              <a:rPr lang="ru-RU" sz="4000" b="1" baseline="30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ВКЛЮЧАЕТ МАКЕТЫ:</a:t>
            </a:r>
            <a:endParaRPr lang="ru-RU" sz="4000" baseline="300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32000" indent="-457200">
              <a:spcBef>
                <a:spcPts val="200"/>
              </a:spcBef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ru-RU" sz="4000" baseline="30000" dirty="0" smtClean="0">
                <a:solidFill>
                  <a:srgbClr val="333E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Фирменного знака</a:t>
            </a:r>
          </a:p>
          <a:p>
            <a:pPr marL="432000" indent="-457200">
              <a:spcBef>
                <a:spcPts val="200"/>
              </a:spcBef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ru-RU" sz="4000" baseline="30000" dirty="0" smtClean="0">
                <a:solidFill>
                  <a:srgbClr val="333E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Фирменных элементов</a:t>
            </a:r>
          </a:p>
          <a:p>
            <a:pPr marL="432000" indent="-457200">
              <a:spcBef>
                <a:spcPts val="200"/>
              </a:spcBef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ru-RU" sz="4000" baseline="30000" dirty="0" smtClean="0">
                <a:solidFill>
                  <a:srgbClr val="333E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Интерьерные таблички, стенды, фирменный знак</a:t>
            </a:r>
            <a:r>
              <a:rPr lang="ru-RU" sz="2400" dirty="0" smtClean="0">
                <a:solidFill>
                  <a:srgbClr val="798A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2400" dirty="0" smtClean="0">
                <a:solidFill>
                  <a:srgbClr val="798AA2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sz="2400" baseline="30000" dirty="0">
              <a:solidFill>
                <a:srgbClr val="798AA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32000" indent="-457200">
              <a:spcBef>
                <a:spcPts val="200"/>
              </a:spcBef>
              <a:spcAft>
                <a:spcPts val="400"/>
              </a:spcAft>
              <a:buFont typeface="Arial" panose="020B0604020202020204" pitchFamily="34" charset="0"/>
              <a:buChar char="•"/>
            </a:pPr>
            <a:endParaRPr lang="en-US" baseline="300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320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sz="2800" baseline="30000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ru-RU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003178"/>
      </p:ext>
    </p:extLst>
  </p:cSld>
  <p:clrMapOvr>
    <a:masterClrMapping/>
  </p:clrMapOvr>
  <p:transition spd="med"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94428" y="2275454"/>
            <a:ext cx="8053614" cy="1746538"/>
          </a:xfrm>
        </p:spPr>
        <p:txBody>
          <a:bodyPr>
            <a:noAutofit/>
          </a:bodyPr>
          <a:lstStyle/>
          <a:p>
            <a:r>
              <a:rPr lang="ru-RU" dirty="0" smtClean="0"/>
              <a:t>Дорожная карта проекта, информационные </a:t>
            </a:r>
            <a:r>
              <a:rPr lang="ru-RU" dirty="0"/>
              <a:t>ресурсы и каналы коммуникаций </a:t>
            </a:r>
            <a:r>
              <a:rPr lang="ru-RU" dirty="0" smtClean="0"/>
              <a:t>профессиональных сообществ </a:t>
            </a:r>
            <a:r>
              <a:rPr lang="ru-RU" dirty="0"/>
              <a:t>Центров «Точка роста</a:t>
            </a:r>
            <a:r>
              <a:rPr lang="ru-RU" dirty="0" smtClean="0"/>
              <a:t>».</a:t>
            </a:r>
            <a:endParaRPr lang="ru-RU" dirty="0"/>
          </a:p>
        </p:txBody>
      </p:sp>
      <p:sp>
        <p:nvSpPr>
          <p:cNvPr id="3" name="Прямоугольник 2">
            <a:extLst>
              <a:ext uri="{FF2B5EF4-FFF2-40B4-BE49-F238E27FC236}">
                <a16:creationId xmlns="" xmlns:a16="http://schemas.microsoft.com/office/drawing/2014/main" id="{4DB231CC-6317-4CD2-9BFF-B602DE79A3C5}"/>
              </a:ext>
            </a:extLst>
          </p:cNvPr>
          <p:cNvSpPr/>
          <p:nvPr/>
        </p:nvSpPr>
        <p:spPr>
          <a:xfrm>
            <a:off x="589025" y="2057792"/>
            <a:ext cx="1005403" cy="186204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1500" dirty="0">
                <a:solidFill>
                  <a:schemeClr val="tx2">
                    <a:lumMod val="40000"/>
                    <a:lumOff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3542212005"/>
      </p:ext>
    </p:extLst>
  </p:cSld>
  <p:clrMapOvr>
    <a:masterClrMapping/>
  </p:clrMapOvr>
  <p:transition spd="med"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/>
          </p:nvPr>
        </p:nvGraphicFramePr>
        <p:xfrm>
          <a:off x="857385" y="1387767"/>
          <a:ext cx="10706542" cy="5152733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{5940675A-B579-460E-94D1-54222C63F5DA}</a:tableStyleId>
              </a:tblPr>
              <a:tblGrid>
                <a:gridCol w="661663">
                  <a:extLst>
                    <a:ext uri="{9D8B030D-6E8A-4147-A177-3AD203B41FA5}">
                      <a16:colId xmlns="" xmlns:a16="http://schemas.microsoft.com/office/drawing/2014/main" val="4051105642"/>
                    </a:ext>
                  </a:extLst>
                </a:gridCol>
                <a:gridCol w="5389752">
                  <a:extLst>
                    <a:ext uri="{9D8B030D-6E8A-4147-A177-3AD203B41FA5}">
                      <a16:colId xmlns="" xmlns:a16="http://schemas.microsoft.com/office/drawing/2014/main" val="1261647611"/>
                    </a:ext>
                  </a:extLst>
                </a:gridCol>
                <a:gridCol w="2654300">
                  <a:extLst>
                    <a:ext uri="{9D8B030D-6E8A-4147-A177-3AD203B41FA5}">
                      <a16:colId xmlns="" xmlns:a16="http://schemas.microsoft.com/office/drawing/2014/main" val="4139017653"/>
                    </a:ext>
                  </a:extLst>
                </a:gridCol>
                <a:gridCol w="2000827">
                  <a:extLst>
                    <a:ext uri="{9D8B030D-6E8A-4147-A177-3AD203B41FA5}">
                      <a16:colId xmlns="" xmlns:a16="http://schemas.microsoft.com/office/drawing/2014/main" val="4164312878"/>
                    </a:ext>
                  </a:extLst>
                </a:gridCol>
              </a:tblGrid>
              <a:tr h="327871">
                <a:tc>
                  <a:txBody>
                    <a:bodyPr/>
                    <a:lstStyle/>
                    <a:p>
                      <a:pPr marL="12065" algn="ctr">
                        <a:spcBef>
                          <a:spcPts val="46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bg1"/>
                          </a:solidFill>
                          <a:effectLst/>
                        </a:rPr>
                        <a:t>№</a:t>
                      </a:r>
                      <a:endParaRPr lang="ru-RU" sz="16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3E48"/>
                    </a:solidFill>
                  </a:tcPr>
                </a:tc>
                <a:tc>
                  <a:txBody>
                    <a:bodyPr/>
                    <a:lstStyle/>
                    <a:p>
                      <a:pPr marL="92075" algn="ctr">
                        <a:spcBef>
                          <a:spcPts val="46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err="1">
                          <a:solidFill>
                            <a:schemeClr val="bg1"/>
                          </a:solidFill>
                          <a:effectLst/>
                        </a:rPr>
                        <a:t>Наименование</a:t>
                      </a:r>
                      <a:r>
                        <a:rPr lang="en-US" sz="1600" dirty="0">
                          <a:solidFill>
                            <a:schemeClr val="bg1"/>
                          </a:solidFill>
                          <a:effectLst/>
                        </a:rPr>
                        <a:t> </a:t>
                      </a:r>
                      <a:r>
                        <a:rPr lang="en-US" sz="1600" dirty="0" err="1">
                          <a:solidFill>
                            <a:schemeClr val="bg1"/>
                          </a:solidFill>
                          <a:effectLst/>
                        </a:rPr>
                        <a:t>мероприятия</a:t>
                      </a:r>
                      <a:endParaRPr lang="ru-RU" sz="16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3E48"/>
                    </a:solidFill>
                  </a:tcPr>
                </a:tc>
                <a:tc>
                  <a:txBody>
                    <a:bodyPr/>
                    <a:lstStyle/>
                    <a:p>
                      <a:pPr marL="449580" algn="ctr">
                        <a:spcBef>
                          <a:spcPts val="46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err="1">
                          <a:solidFill>
                            <a:schemeClr val="bg1"/>
                          </a:solidFill>
                          <a:effectLst/>
                        </a:rPr>
                        <a:t>Результат</a:t>
                      </a:r>
                      <a:endParaRPr lang="ru-RU" sz="16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3E48"/>
                    </a:solidFill>
                  </a:tcPr>
                </a:tc>
                <a:tc>
                  <a:txBody>
                    <a:bodyPr/>
                    <a:lstStyle/>
                    <a:p>
                      <a:pPr marL="41275" marR="31750" algn="ctr">
                        <a:spcBef>
                          <a:spcPts val="46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err="1">
                          <a:solidFill>
                            <a:schemeClr val="bg1"/>
                          </a:solidFill>
                          <a:effectLst/>
                        </a:rPr>
                        <a:t>Срок</a:t>
                      </a:r>
                      <a:endParaRPr lang="ru-RU" sz="16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3E48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439804905"/>
                  </a:ext>
                </a:extLst>
              </a:tr>
              <a:tr h="211976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1.</a:t>
                      </a:r>
                      <a:endParaRPr lang="ru-RU" sz="1200" b="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3495" algn="l">
                        <a:spcBef>
                          <a:spcPts val="46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Утверждены</a:t>
                      </a:r>
                      <a:r>
                        <a:rPr lang="ru-RU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:</a:t>
                      </a:r>
                      <a:endParaRPr lang="ru-RU" sz="12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32385" lvl="0" indent="0" algn="l">
                        <a:spcBef>
                          <a:spcPts val="5"/>
                        </a:spcBef>
                        <a:spcAft>
                          <a:spcPts val="0"/>
                        </a:spcAft>
                        <a:buSzPts val="1200"/>
                        <a:buFont typeface="Times New Roman" panose="02020603050405020304" pitchFamily="18" charset="0"/>
                        <a:buNone/>
                        <a:tabLst>
                          <a:tab pos="138430" algn="l"/>
                        </a:tabLst>
                      </a:pPr>
                      <a:r>
                        <a:rPr lang="ru-RU" sz="1200" spc="-1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 </a:t>
                      </a:r>
                      <a:r>
                        <a:rPr lang="en-US" sz="1200" spc="-1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должностное</a:t>
                      </a:r>
                      <a:r>
                        <a:rPr lang="en-US" sz="1200" spc="-1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200" spc="-1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лицо</a:t>
                      </a:r>
                      <a:r>
                        <a:rPr lang="en-US" sz="1200" spc="-1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в</a:t>
                      </a:r>
                      <a:r>
                        <a:rPr lang="en-US" sz="1200" spc="-45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200" spc="-1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составе</a:t>
                      </a:r>
                      <a:r>
                        <a:rPr lang="en-US" sz="1200" spc="-1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200" spc="-1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регионального</a:t>
                      </a:r>
                      <a:endParaRPr lang="ru-RU" sz="1200" spc="-1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23495" marR="155575" algn="l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ведомственного проектного офиса, ответственное за создание и функционирование центров</a:t>
                      </a:r>
                    </a:p>
                    <a:p>
                      <a:pPr marL="23495" algn="l"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«</a:t>
                      </a:r>
                      <a:r>
                        <a:rPr lang="en-US" sz="12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Точка</a:t>
                      </a:r>
                      <a:r>
                        <a:rPr lang="en-US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2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роста</a:t>
                      </a:r>
                      <a:r>
                        <a:rPr lang="en-US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»;</a:t>
                      </a:r>
                      <a:endParaRPr lang="ru-RU" sz="12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246380" lvl="0" indent="0" algn="l">
                        <a:spcAft>
                          <a:spcPts val="0"/>
                        </a:spcAft>
                        <a:buSzPts val="1200"/>
                        <a:buFont typeface="Times New Roman" panose="02020603050405020304" pitchFamily="18" charset="0"/>
                        <a:buNone/>
                        <a:tabLst>
                          <a:tab pos="138430" algn="l"/>
                        </a:tabLst>
                      </a:pPr>
                      <a:r>
                        <a:rPr lang="ru-RU" sz="1200" spc="-1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 показатели</a:t>
                      </a:r>
                      <a:r>
                        <a:rPr lang="ru-RU" sz="1200" spc="-45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200" spc="-1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деятельности центров «Точка</a:t>
                      </a:r>
                      <a:r>
                        <a:rPr lang="ru-RU" sz="1200" spc="-2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200" spc="-1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роста»;</a:t>
                      </a:r>
                    </a:p>
                    <a:p>
                      <a:pPr marL="23495" algn="l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 типовое Положение о</a:t>
                      </a:r>
                      <a:r>
                        <a:rPr lang="ru-RU" sz="1200" baseline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деятельности Центров «Точка роста» на территории</a:t>
                      </a:r>
                      <a:r>
                        <a:rPr lang="ru-RU" sz="1200" baseline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субъекта Российской Федерации</a:t>
                      </a:r>
                    </a:p>
                    <a:p>
                      <a:pPr marL="23495" marR="47625" algn="l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– перечень общеобразовательных организаций, расположенных в сельской местности и малых городах, на базе которых планируется</a:t>
                      </a:r>
                    </a:p>
                    <a:p>
                      <a:pPr marL="23495" marR="303530" algn="l">
                        <a:spcAft>
                          <a:spcPts val="0"/>
                        </a:spcAft>
                      </a:pPr>
                      <a:r>
                        <a:rPr lang="en-US" sz="12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создание</a:t>
                      </a:r>
                      <a:r>
                        <a:rPr lang="en-US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2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Центров</a:t>
                      </a:r>
                      <a:r>
                        <a:rPr lang="en-US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«</a:t>
                      </a:r>
                      <a:r>
                        <a:rPr lang="en-US" sz="12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Точка</a:t>
                      </a:r>
                      <a:r>
                        <a:rPr lang="en-US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2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роста</a:t>
                      </a:r>
                      <a:r>
                        <a:rPr lang="en-US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».</a:t>
                      </a:r>
                      <a:endParaRPr lang="ru-RU" sz="1200" b="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55"/>
                        </a:spcBef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Распорядительный акт регионального органа исполнительной власти, осуществляющего государственное управление в сфере образования (далее - распорядительный акт РОИВ)</a:t>
                      </a:r>
                      <a:endParaRPr lang="ru-RU" sz="1200" b="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  <a:p>
                      <a:pPr marL="40640" marR="34290" algn="ctr">
                        <a:lnSpc>
                          <a:spcPts val="1260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не позднее</a:t>
                      </a:r>
                    </a:p>
                    <a:p>
                      <a:pPr marL="41275" marR="33655" algn="ctr">
                        <a:lnSpc>
                          <a:spcPts val="126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31 января </a:t>
                      </a:r>
                      <a:r>
                        <a:rPr lang="en-US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</a:t>
                      </a:r>
                      <a:r>
                        <a:rPr lang="ru-RU" sz="1200" baseline="30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r>
                        <a:rPr lang="ru-RU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года</a:t>
                      </a:r>
                      <a:endParaRPr lang="ru-RU" sz="1200" b="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904632629"/>
                  </a:ext>
                </a:extLst>
              </a:tr>
              <a:tr h="379286">
                <a:tc>
                  <a:txBody>
                    <a:bodyPr/>
                    <a:lstStyle/>
                    <a:p>
                      <a:pPr marL="88900" marR="77470" algn="ctr">
                        <a:spcBef>
                          <a:spcPts val="1045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</a:t>
                      </a:r>
                      <a:endParaRPr lang="ru-RU" sz="1200" b="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Сформирован и согласован инфраструктурный лист</a:t>
                      </a:r>
                      <a:endParaRPr lang="ru-RU" sz="1200" b="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33655" marR="25400" indent="635" algn="ctr">
                        <a:spcBef>
                          <a:spcPts val="460"/>
                        </a:spcBef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Письмо федерального оператора и распорядительный акт РОИВ</a:t>
                      </a:r>
                      <a:endParaRPr lang="ru-RU" sz="1200" b="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254000" marR="241935" indent="-4445" algn="ctr">
                        <a:spcBef>
                          <a:spcPts val="116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Согласно отдельному графику</a:t>
                      </a:r>
                      <a:endParaRPr lang="ru-RU" sz="1200" b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26708517"/>
                  </a:ext>
                </a:extLst>
              </a:tr>
              <a:tr h="379286">
                <a:tc>
                  <a:txBody>
                    <a:bodyPr/>
                    <a:lstStyle/>
                    <a:p>
                      <a:pPr marL="88900" marR="77470" algn="ctr"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3.</a:t>
                      </a:r>
                      <a:endParaRPr lang="ru-RU" sz="1200" b="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7625" marR="38100" algn="l">
                        <a:spcBef>
                          <a:spcPts val="460"/>
                        </a:spcBef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Объявлены закупки товаров, работ, услуг для создания Центров «Точка роста»</a:t>
                      </a: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11125" indent="234315" algn="ctr">
                        <a:spcBef>
                          <a:spcPts val="1145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Извещения</a:t>
                      </a:r>
                      <a:r>
                        <a:rPr lang="en-US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о </a:t>
                      </a:r>
                      <a:r>
                        <a:rPr lang="en-US" sz="12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проведении</a:t>
                      </a:r>
                      <a:r>
                        <a:rPr lang="en-US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2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закупок</a:t>
                      </a:r>
                      <a:endParaRPr lang="ru-RU" sz="1200" b="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80975" marR="160020" indent="46990" algn="ctr">
                        <a:spcBef>
                          <a:spcPts val="1145"/>
                        </a:spcBef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не позднее 1 апреля </a:t>
                      </a:r>
                      <a:r>
                        <a:rPr lang="en-US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</a:t>
                      </a:r>
                      <a:r>
                        <a:rPr lang="ru-RU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года</a:t>
                      </a:r>
                      <a:endParaRPr lang="ru-RU" sz="1200" b="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299641547"/>
                  </a:ext>
                </a:extLst>
              </a:tr>
              <a:tr h="379286">
                <a:tc>
                  <a:txBody>
                    <a:bodyPr/>
                    <a:lstStyle/>
                    <a:p>
                      <a:pPr marL="88900" marR="77470" algn="ctr"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4.</a:t>
                      </a:r>
                      <a:endParaRPr lang="ru-RU" sz="1200" b="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52705" marR="41275" indent="-3175" algn="l">
                        <a:spcBef>
                          <a:spcPts val="460"/>
                        </a:spcBef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Сформированы проекты зонирования Центров «Точка роста»</a:t>
                      </a:r>
                      <a:endParaRPr lang="ru-RU" sz="1200" b="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563880" marR="10795" indent="-535305" algn="ctr">
                        <a:spcBef>
                          <a:spcPts val="1155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Распорядительный</a:t>
                      </a:r>
                      <a:r>
                        <a:rPr lang="en-US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2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акт</a:t>
                      </a:r>
                      <a:r>
                        <a:rPr lang="en-US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РОИВ</a:t>
                      </a:r>
                      <a:endParaRPr lang="ru-RU" sz="1200" b="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180975" marR="160020" indent="46990" algn="ctr">
                        <a:spcBef>
                          <a:spcPts val="1155"/>
                        </a:spcBef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не позднее 1 апреля </a:t>
                      </a:r>
                      <a:r>
                        <a:rPr lang="en-US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</a:t>
                      </a:r>
                      <a:r>
                        <a:rPr lang="ru-RU" sz="1200" baseline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года</a:t>
                      </a:r>
                      <a:endParaRPr lang="ru-RU" sz="1200" b="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2789840440"/>
                  </a:ext>
                </a:extLst>
              </a:tr>
              <a:tr h="726966">
                <a:tc>
                  <a:txBody>
                    <a:bodyPr/>
                    <a:lstStyle/>
                    <a:p>
                      <a:pPr marL="88900" marR="77470" algn="ctr">
                        <a:spcAft>
                          <a:spcPts val="0"/>
                        </a:spcAft>
                      </a:pPr>
                      <a:r>
                        <a:rPr lang="ru-RU" sz="1200" b="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5.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52705" marR="41275" lvl="0" indent="-3175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46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u="none" strike="noStrike" cap="none" spc="0" baseline="0" dirty="0">
                          <a:ln>
                            <a:noFill/>
                          </a:ln>
                          <a:effectLst/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  <a:sym typeface="Calibri"/>
                        </a:rPr>
                        <a:t>Проведен мониторинг работ по приведению площадок</a:t>
                      </a:r>
                    </a:p>
                    <a:p>
                      <a:pPr marL="52705" marR="41275" indent="-3175" algn="l">
                        <a:spcBef>
                          <a:spcPts val="460"/>
                        </a:spcBef>
                        <a:spcAft>
                          <a:spcPts val="0"/>
                        </a:spcAft>
                      </a:pPr>
                      <a:endParaRPr lang="ru-RU" sz="1200" b="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10795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u="none" strike="noStrike" cap="none" spc="0" baseline="0" dirty="0" err="1">
                          <a:ln>
                            <a:noFill/>
                          </a:ln>
                          <a:effectLst/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  <a:sym typeface="Calibri"/>
                        </a:rPr>
                        <a:t>По</a:t>
                      </a:r>
                      <a:r>
                        <a:rPr lang="en-US" sz="1200" u="none" strike="noStrike" cap="none" spc="0" baseline="0" dirty="0">
                          <a:ln>
                            <a:noFill/>
                          </a:ln>
                          <a:effectLst/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  <a:sym typeface="Calibri"/>
                        </a:rPr>
                        <a:t> </a:t>
                      </a:r>
                      <a:r>
                        <a:rPr lang="en-US" sz="1200" u="none" strike="noStrike" cap="none" spc="0" baseline="0" dirty="0" err="1">
                          <a:ln>
                            <a:noFill/>
                          </a:ln>
                          <a:effectLst/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  <a:sym typeface="Calibri"/>
                        </a:rPr>
                        <a:t>форме</a:t>
                      </a:r>
                      <a:r>
                        <a:rPr lang="en-US" sz="1200" u="none" strike="noStrike" cap="none" spc="0" baseline="0" dirty="0">
                          <a:ln>
                            <a:noFill/>
                          </a:ln>
                          <a:effectLst/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  <a:sym typeface="Calibri"/>
                        </a:rPr>
                        <a:t>, </a:t>
                      </a:r>
                      <a:r>
                        <a:rPr lang="en-US" sz="1200" u="none" strike="noStrike" cap="none" spc="0" baseline="0" dirty="0" err="1">
                          <a:ln>
                            <a:noFill/>
                          </a:ln>
                          <a:effectLst/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  <a:sym typeface="Calibri"/>
                        </a:rPr>
                        <a:t>определяемой</a:t>
                      </a:r>
                      <a:r>
                        <a:rPr lang="ru-RU" sz="1200" u="none" strike="noStrike" cap="none" spc="0" baseline="0" dirty="0">
                          <a:ln>
                            <a:noFill/>
                          </a:ln>
                          <a:effectLst/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  <a:sym typeface="Calibri"/>
                        </a:rPr>
                        <a:t>\</a:t>
                      </a:r>
                    </a:p>
                    <a:p>
                      <a:pPr marL="0" marR="10795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u="none" strike="noStrike" cap="none" spc="0" baseline="0" dirty="0" err="1">
                          <a:ln>
                            <a:noFill/>
                          </a:ln>
                          <a:effectLst/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  <a:sym typeface="Calibri"/>
                        </a:rPr>
                        <a:t>Минпросвещения</a:t>
                      </a:r>
                      <a:r>
                        <a:rPr lang="ru-RU" sz="1200" u="none" strike="noStrike" cap="none" spc="0" baseline="0" dirty="0">
                          <a:ln>
                            <a:noFill/>
                          </a:ln>
                          <a:effectLst/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  <a:sym typeface="Calibri"/>
                        </a:rPr>
                        <a:t> России или</a:t>
                      </a:r>
                    </a:p>
                    <a:p>
                      <a:pPr marL="0" marR="10795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u="none" strike="noStrike" cap="none" spc="0" baseline="0" dirty="0">
                          <a:ln>
                            <a:noFill/>
                          </a:ln>
                          <a:effectLst/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  <a:sym typeface="Calibri"/>
                        </a:rPr>
                        <a:t>Федеральным оператором</a:t>
                      </a: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80975" marR="160020" lvl="0" indent="4699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1155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u="none" strike="noStrike" cap="none" spc="0" baseline="0" dirty="0">
                          <a:ln>
                            <a:noFill/>
                          </a:ln>
                          <a:effectLst/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  <a:sym typeface="Calibri"/>
                        </a:rPr>
                        <a:t>25 августа </a:t>
                      </a:r>
                      <a:r>
                        <a:rPr lang="en-US" sz="1200" u="none" strike="noStrike" cap="none" spc="0" baseline="0" dirty="0">
                          <a:ln>
                            <a:noFill/>
                          </a:ln>
                          <a:effectLst/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  <a:sym typeface="Calibri"/>
                        </a:rPr>
                        <a:t>X</a:t>
                      </a:r>
                      <a:r>
                        <a:rPr lang="ru-RU" sz="1200" u="none" strike="noStrike" cap="none" spc="0" baseline="0" dirty="0">
                          <a:ln>
                            <a:noFill/>
                          </a:ln>
                          <a:effectLst/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  <a:sym typeface="Calibri"/>
                        </a:rPr>
                        <a:t> года, далее ежегодно</a:t>
                      </a:r>
                    </a:p>
                    <a:p>
                      <a:pPr marL="180975" marR="160020" indent="46990" algn="ctr">
                        <a:spcBef>
                          <a:spcPts val="1155"/>
                        </a:spcBef>
                        <a:spcAft>
                          <a:spcPts val="0"/>
                        </a:spcAft>
                      </a:pPr>
                      <a:endParaRPr lang="ru-RU" sz="1200" b="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383741388"/>
                  </a:ext>
                </a:extLst>
              </a:tr>
              <a:tr h="244972">
                <a:tc>
                  <a:txBody>
                    <a:bodyPr/>
                    <a:lstStyle/>
                    <a:p>
                      <a:pPr marL="88900" marR="77470" algn="ctr">
                        <a:spcAft>
                          <a:spcPts val="0"/>
                        </a:spcAft>
                      </a:pPr>
                      <a:r>
                        <a:rPr lang="ru-RU" sz="1200" b="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6. 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52705" marR="41275" indent="-3175" algn="l">
                        <a:spcBef>
                          <a:spcPts val="460"/>
                        </a:spcBef>
                        <a:spcAft>
                          <a:spcPts val="0"/>
                        </a:spcAft>
                      </a:pPr>
                      <a:r>
                        <a:rPr lang="ru-RU" sz="1200" b="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Начало работы Центров</a:t>
                      </a:r>
                      <a:r>
                        <a:rPr lang="ru-RU" sz="1200" b="0" baseline="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200" b="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«Точка роста»</a:t>
                      </a: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10795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u="none" strike="noStrike" cap="none" spc="0" baseline="0" dirty="0">
                          <a:ln>
                            <a:noFill/>
                          </a:ln>
                          <a:effectLst/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  <a:sym typeface="Calibri"/>
                        </a:rPr>
                        <a:t>Информационное освещение в СМИ</a:t>
                      </a: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80975" marR="160020" indent="46990" algn="ctr">
                        <a:spcBef>
                          <a:spcPts val="1155"/>
                        </a:spcBef>
                        <a:spcAft>
                          <a:spcPts val="0"/>
                        </a:spcAft>
                      </a:pPr>
                      <a:r>
                        <a:rPr lang="ru-RU" sz="1200" b="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 сентября </a:t>
                      </a:r>
                      <a:r>
                        <a:rPr lang="en-US" sz="1200" b="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X </a:t>
                      </a:r>
                      <a:r>
                        <a:rPr lang="ru-RU" sz="1200" b="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года</a:t>
                      </a: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70895417"/>
                  </a:ext>
                </a:extLst>
              </a:tr>
              <a:tr h="595304">
                <a:tc>
                  <a:txBody>
                    <a:bodyPr/>
                    <a:lstStyle/>
                    <a:p>
                      <a:pPr marL="88900" marR="77470" algn="ctr">
                        <a:spcAft>
                          <a:spcPts val="0"/>
                        </a:spcAft>
                      </a:pPr>
                      <a:r>
                        <a:rPr lang="ru-RU" sz="1200" b="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7.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52705" marR="41275" indent="-3175" algn="l">
                        <a:spcBef>
                          <a:spcPts val="460"/>
                        </a:spcBef>
                        <a:spcAft>
                          <a:spcPts val="0"/>
                        </a:spcAft>
                      </a:pPr>
                      <a:r>
                        <a:rPr lang="ru-RU" sz="1200" b="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Ежеквартальный мониторинг выполнения показателей создания и функционирования центров</a:t>
                      </a:r>
                      <a:r>
                        <a:rPr lang="ru-RU" sz="1200" b="0" baseline="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200" b="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«Точка роста»</a:t>
                      </a: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10795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u="none" strike="noStrike" cap="none" spc="0" baseline="0" dirty="0">
                          <a:ln>
                            <a:noFill/>
                          </a:ln>
                          <a:effectLst/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  <a:sym typeface="Calibri"/>
                        </a:rPr>
                        <a:t>Отчет Федеральному оператору по итогам мониторинга</a:t>
                      </a: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80975" marR="160020" indent="46990" algn="ctr">
                        <a:spcBef>
                          <a:spcPts val="1155"/>
                        </a:spcBef>
                        <a:spcAft>
                          <a:spcPts val="0"/>
                        </a:spcAft>
                      </a:pPr>
                      <a:r>
                        <a:rPr lang="ru-RU" sz="1200" b="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 октября X года, далее –ежеквартально в течение 2-х лет</a:t>
                      </a: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427198738"/>
                  </a:ext>
                </a:extLst>
              </a:tr>
            </a:tbl>
          </a:graphicData>
        </a:graphic>
      </p:graphicFrame>
      <p:sp>
        <p:nvSpPr>
          <p:cNvPr id="5" name="Заголовок 1"/>
          <p:cNvSpPr txBox="1">
            <a:spLocks noGrp="1"/>
          </p:cNvSpPr>
          <p:nvPr>
            <p:ph type="title"/>
          </p:nvPr>
        </p:nvSpPr>
        <p:spPr>
          <a:xfrm>
            <a:off x="1073285" y="190791"/>
            <a:ext cx="8053614" cy="917576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sz="3600" dirty="0" err="1"/>
              <a:t>Дорожная</a:t>
            </a:r>
            <a:r>
              <a:rPr sz="3600" dirty="0"/>
              <a:t> </a:t>
            </a:r>
            <a:r>
              <a:rPr sz="3600" dirty="0" err="1"/>
              <a:t>карта</a:t>
            </a:r>
            <a:r>
              <a:rPr lang="ru-RU" sz="3600" dirty="0"/>
              <a:t>:</a:t>
            </a:r>
            <a:endParaRPr sz="3600" dirty="0"/>
          </a:p>
        </p:txBody>
      </p:sp>
    </p:spTree>
    <p:extLst>
      <p:ext uri="{BB962C8B-B14F-4D97-AF65-F5344CB8AC3E}">
        <p14:creationId xmlns:p14="http://schemas.microsoft.com/office/powerpoint/2010/main" val="2506952904"/>
      </p:ext>
    </p:extLst>
  </p:cSld>
  <p:clrMapOvr>
    <a:masterClrMapping/>
  </p:clrMapOvr>
  <p:transition spd="med"/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>
            <a:extLst>
              <a:ext uri="{FF2B5EF4-FFF2-40B4-BE49-F238E27FC236}">
                <a16:creationId xmlns="" xmlns:a16="http://schemas.microsoft.com/office/drawing/2014/main" id="{71493675-6510-4578-B897-9DF5C4A698B7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80617" y="1101386"/>
            <a:ext cx="1544999" cy="152266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19383" y="1566471"/>
            <a:ext cx="1989199" cy="932371"/>
          </a:xfrm>
          <a:prstGeom prst="rect">
            <a:avLst/>
          </a:prstGeom>
          <a:noFill/>
        </p:spPr>
        <p:txBody>
          <a:bodyPr wrap="square" lIns="0" tIns="0" rtlCol="0">
            <a:spAutoFit/>
          </a:bodyPr>
          <a:lstStyle/>
          <a:p>
            <a:pPr defTabSz="1007917">
              <a:lnSpc>
                <a:spcPct val="90000"/>
              </a:lnSpc>
              <a:spcBef>
                <a:spcPct val="0"/>
              </a:spcBef>
            </a:pPr>
            <a:r>
              <a:rPr lang="ru-RU" sz="2133" dirty="0">
                <a:solidFill>
                  <a:srgbClr val="375075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Репозиторий </a:t>
            </a:r>
            <a:br>
              <a:rPr lang="ru-RU" sz="2133" dirty="0">
                <a:solidFill>
                  <a:srgbClr val="375075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</a:br>
            <a:r>
              <a:rPr lang="ru-RU" sz="2133" dirty="0">
                <a:solidFill>
                  <a:srgbClr val="375075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методических</a:t>
            </a:r>
            <a:br>
              <a:rPr lang="ru-RU" sz="2133" dirty="0">
                <a:solidFill>
                  <a:srgbClr val="375075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</a:br>
            <a:r>
              <a:rPr lang="ru-RU" sz="2133" dirty="0">
                <a:solidFill>
                  <a:srgbClr val="375075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материалов: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E1B2B102-2C49-449A-A92E-CAD0D92C2EF8}"/>
              </a:ext>
            </a:extLst>
          </p:cNvPr>
          <p:cNvSpPr txBox="1"/>
          <p:nvPr/>
        </p:nvSpPr>
        <p:spPr>
          <a:xfrm>
            <a:off x="4993049" y="1438780"/>
            <a:ext cx="4067231" cy="969496"/>
          </a:xfrm>
          <a:prstGeom prst="rect">
            <a:avLst/>
          </a:prstGeom>
          <a:noFill/>
        </p:spPr>
        <p:txBody>
          <a:bodyPr wrap="square" lIns="0" tIns="0" rtlCol="0">
            <a:spAutoFit/>
          </a:bodyPr>
          <a:lstStyle/>
          <a:p>
            <a:r>
              <a:rPr lang="en-US" sz="2000" u="sng" dirty="0">
                <a:solidFill>
                  <a:srgbClr val="37507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web.roskvantorium.ru</a:t>
            </a:r>
            <a:r>
              <a:rPr lang="ru-RU" sz="2000" dirty="0">
                <a:solidFill>
                  <a:srgbClr val="37507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</a:t>
            </a:r>
          </a:p>
          <a:p>
            <a:endParaRPr lang="ru-RU" sz="2000" dirty="0">
              <a:solidFill>
                <a:srgbClr val="37507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u="sng" dirty="0">
                <a:solidFill>
                  <a:srgbClr val="37507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www.elducation.ru </a:t>
            </a:r>
            <a:endParaRPr lang="ru-RU" sz="2000" u="sng" dirty="0">
              <a:solidFill>
                <a:srgbClr val="37507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="" xmlns:a16="http://schemas.microsoft.com/office/drawing/2014/main" id="{0B31A5A2-CF22-4D1C-8D0C-86B1F9E85B50}"/>
              </a:ext>
            </a:extLst>
          </p:cNvPr>
          <p:cNvSpPr txBox="1"/>
          <p:nvPr/>
        </p:nvSpPr>
        <p:spPr>
          <a:xfrm>
            <a:off x="626913" y="5308808"/>
            <a:ext cx="2251136" cy="636969"/>
          </a:xfrm>
          <a:prstGeom prst="rect">
            <a:avLst/>
          </a:prstGeom>
          <a:noFill/>
        </p:spPr>
        <p:txBody>
          <a:bodyPr wrap="square" lIns="0" tIns="0" rtlCol="0">
            <a:spAutoFit/>
          </a:bodyPr>
          <a:lstStyle/>
          <a:p>
            <a:pPr defTabSz="1007917">
              <a:lnSpc>
                <a:spcPct val="90000"/>
              </a:lnSpc>
              <a:spcBef>
                <a:spcPct val="0"/>
              </a:spcBef>
            </a:pPr>
            <a:r>
              <a:rPr lang="ru-RU" sz="2133" dirty="0">
                <a:solidFill>
                  <a:srgbClr val="375075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Каналы </a:t>
            </a:r>
          </a:p>
          <a:p>
            <a:pPr defTabSz="1007917">
              <a:lnSpc>
                <a:spcPct val="90000"/>
              </a:lnSpc>
              <a:spcBef>
                <a:spcPct val="0"/>
              </a:spcBef>
            </a:pPr>
            <a:r>
              <a:rPr lang="ru-RU" sz="2133" dirty="0">
                <a:solidFill>
                  <a:srgbClr val="375075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коммуникаций:</a:t>
            </a:r>
          </a:p>
        </p:txBody>
      </p:sp>
      <p:pic>
        <p:nvPicPr>
          <p:cNvPr id="15" name="Рисунок 14">
            <a:extLst>
              <a:ext uri="{FF2B5EF4-FFF2-40B4-BE49-F238E27FC236}">
                <a16:creationId xmlns="" xmlns:a16="http://schemas.microsoft.com/office/drawing/2014/main" id="{A4C92AF0-C474-42BE-8317-E5D97350BD50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54766" y="4014937"/>
            <a:ext cx="786521" cy="748616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="" xmlns:a16="http://schemas.microsoft.com/office/drawing/2014/main" id="{BDA3797B-B14A-43EA-87EF-F74769B67B47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41714" y="4019066"/>
            <a:ext cx="759812" cy="736788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="" xmlns:a16="http://schemas.microsoft.com/office/drawing/2014/main" id="{68FD5813-4CC7-4E93-BFD1-C7FA7CDC4109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50387" y="4122397"/>
            <a:ext cx="631460" cy="549096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="" xmlns:a16="http://schemas.microsoft.com/office/drawing/2014/main" id="{52C5887B-E20A-4430-9EFE-D5344A902299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33935" y="4030856"/>
            <a:ext cx="724997" cy="724997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="" xmlns:a16="http://schemas.microsoft.com/office/drawing/2014/main" id="{13CEBB1B-7797-4F3B-B55A-67027CF0D5B7}"/>
              </a:ext>
            </a:extLst>
          </p:cNvPr>
          <p:cNvSpPr txBox="1"/>
          <p:nvPr/>
        </p:nvSpPr>
        <p:spPr>
          <a:xfrm>
            <a:off x="562761" y="2829095"/>
            <a:ext cx="2347192" cy="3877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007917">
              <a:lnSpc>
                <a:spcPct val="90000"/>
              </a:lnSpc>
              <a:spcBef>
                <a:spcPct val="0"/>
              </a:spcBef>
            </a:pPr>
            <a:r>
              <a:rPr lang="ru-RU" sz="2133" dirty="0">
                <a:solidFill>
                  <a:srgbClr val="375075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Контакты: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="" xmlns:a16="http://schemas.microsoft.com/office/drawing/2014/main" id="{A8EEBAD7-1419-44E8-8CA0-9EBADB2864B9}"/>
              </a:ext>
            </a:extLst>
          </p:cNvPr>
          <p:cNvSpPr txBox="1"/>
          <p:nvPr/>
        </p:nvSpPr>
        <p:spPr>
          <a:xfrm>
            <a:off x="516608" y="3224457"/>
            <a:ext cx="2787504" cy="6331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1600" kern="0" dirty="0">
              <a:latin typeface="Arial" panose="020B0604020202020204" pitchFamily="34" charset="0"/>
              <a:ea typeface="Verdana" pitchFamily="34" charset="0"/>
              <a:cs typeface="Arial" panose="020B0604020202020204" pitchFamily="34" charset="0"/>
            </a:endParaRPr>
          </a:p>
          <a:p>
            <a:pPr>
              <a:lnSpc>
                <a:spcPts val="2533"/>
              </a:lnSpc>
            </a:pPr>
            <a:endParaRPr lang="ru-RU" sz="1600" b="1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="" xmlns:a16="http://schemas.microsoft.com/office/drawing/2014/main" id="{75FBF5DF-B4F1-4F09-96F1-3CAF104A3701}"/>
              </a:ext>
            </a:extLst>
          </p:cNvPr>
          <p:cNvSpPr txBox="1"/>
          <p:nvPr/>
        </p:nvSpPr>
        <p:spPr>
          <a:xfrm>
            <a:off x="3369131" y="3191754"/>
            <a:ext cx="2359704" cy="379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67" b="1" dirty="0">
                <a:solidFill>
                  <a:srgbClr val="375075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https://eit.edu.ru/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="" xmlns:a16="http://schemas.microsoft.com/office/drawing/2014/main" id="{96CC41B8-F50A-4470-9202-0E33CE932445}"/>
              </a:ext>
            </a:extLst>
          </p:cNvPr>
          <p:cNvSpPr txBox="1"/>
          <p:nvPr/>
        </p:nvSpPr>
        <p:spPr>
          <a:xfrm>
            <a:off x="8634666" y="3223815"/>
            <a:ext cx="2511247" cy="379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867" b="1" dirty="0">
                <a:solidFill>
                  <a:srgbClr val="375075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+ 7 (495) </a:t>
            </a:r>
            <a:r>
              <a:rPr lang="en-US" sz="1867" b="1" dirty="0">
                <a:solidFill>
                  <a:srgbClr val="375075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231</a:t>
            </a:r>
            <a:r>
              <a:rPr lang="ru-RU" sz="1867" b="1" dirty="0">
                <a:solidFill>
                  <a:srgbClr val="375075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-</a:t>
            </a:r>
            <a:r>
              <a:rPr lang="en-US" sz="1867" b="1" dirty="0">
                <a:solidFill>
                  <a:srgbClr val="375075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19</a:t>
            </a:r>
            <a:r>
              <a:rPr lang="ru-RU" sz="1867" b="1" dirty="0">
                <a:solidFill>
                  <a:srgbClr val="375075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-1</a:t>
            </a:r>
            <a:r>
              <a:rPr lang="en-US" sz="1867" b="1" dirty="0">
                <a:solidFill>
                  <a:srgbClr val="375075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6</a:t>
            </a:r>
            <a:endParaRPr lang="ru-RU" sz="1867" b="1" dirty="0">
              <a:solidFill>
                <a:srgbClr val="375075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="" xmlns:a16="http://schemas.microsoft.com/office/drawing/2014/main" id="{D051A28E-124D-4F59-9D65-E2AFA5BC86F5}"/>
              </a:ext>
            </a:extLst>
          </p:cNvPr>
          <p:cNvSpPr txBox="1"/>
          <p:nvPr/>
        </p:nvSpPr>
        <p:spPr>
          <a:xfrm>
            <a:off x="5969097" y="3191754"/>
            <a:ext cx="2115136" cy="379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67" b="1" dirty="0">
                <a:solidFill>
                  <a:srgbClr val="375075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npo@apkpro.ru</a:t>
            </a:r>
          </a:p>
        </p:txBody>
      </p:sp>
      <p:pic>
        <p:nvPicPr>
          <p:cNvPr id="31" name="Рисунок 30">
            <a:extLst>
              <a:ext uri="{FF2B5EF4-FFF2-40B4-BE49-F238E27FC236}">
                <a16:creationId xmlns="" xmlns:a16="http://schemas.microsoft.com/office/drawing/2014/main" id="{6F1B6397-BC16-4D9B-8101-323BDA8D92CA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56265" y="4823954"/>
            <a:ext cx="1680339" cy="1641709"/>
          </a:xfrm>
          <a:prstGeom prst="rect">
            <a:avLst/>
          </a:prstGeom>
        </p:spPr>
      </p:pic>
      <p:pic>
        <p:nvPicPr>
          <p:cNvPr id="32" name="Рисунок 31">
            <a:extLst>
              <a:ext uri="{FF2B5EF4-FFF2-40B4-BE49-F238E27FC236}">
                <a16:creationId xmlns="" xmlns:a16="http://schemas.microsoft.com/office/drawing/2014/main" id="{6D01DA12-284A-4DCB-8292-F4819ECC9E18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49221" y="4823954"/>
            <a:ext cx="1641711" cy="1641709"/>
          </a:xfrm>
          <a:prstGeom prst="rect">
            <a:avLst/>
          </a:prstGeom>
        </p:spPr>
      </p:pic>
      <p:pic>
        <p:nvPicPr>
          <p:cNvPr id="33" name="Рисунок 32">
            <a:extLst>
              <a:ext uri="{FF2B5EF4-FFF2-40B4-BE49-F238E27FC236}">
                <a16:creationId xmlns="" xmlns:a16="http://schemas.microsoft.com/office/drawing/2014/main" id="{068E7B12-CAF6-4906-8187-C75C365C6D7D}"/>
              </a:ext>
            </a:extLst>
          </p:cNvPr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71831" y="4823954"/>
            <a:ext cx="1632293" cy="1641709"/>
          </a:xfrm>
          <a:prstGeom prst="rect">
            <a:avLst/>
          </a:prstGeom>
        </p:spPr>
      </p:pic>
      <p:pic>
        <p:nvPicPr>
          <p:cNvPr id="34" name="Рисунок 33">
            <a:extLst>
              <a:ext uri="{FF2B5EF4-FFF2-40B4-BE49-F238E27FC236}">
                <a16:creationId xmlns="" xmlns:a16="http://schemas.microsoft.com/office/drawing/2014/main" id="{2111AA79-57DD-4945-8DBD-35EE8445A463}"/>
              </a:ext>
            </a:extLst>
          </p:cNvPr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85025" y="4831106"/>
            <a:ext cx="1616097" cy="1616097"/>
          </a:xfrm>
          <a:prstGeom prst="rect">
            <a:avLst/>
          </a:prstGeom>
        </p:spPr>
      </p:pic>
      <p:sp>
        <p:nvSpPr>
          <p:cNvPr id="36" name="TextBox 35">
            <a:extLst>
              <a:ext uri="{FF2B5EF4-FFF2-40B4-BE49-F238E27FC236}">
                <a16:creationId xmlns="" xmlns:a16="http://schemas.microsoft.com/office/drawing/2014/main" id="{E455C280-477F-46FF-9199-2C2601165688}"/>
              </a:ext>
            </a:extLst>
          </p:cNvPr>
          <p:cNvSpPr txBox="1"/>
          <p:nvPr/>
        </p:nvSpPr>
        <p:spPr>
          <a:xfrm>
            <a:off x="3390040" y="2829095"/>
            <a:ext cx="2347192" cy="3877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007917">
              <a:lnSpc>
                <a:spcPct val="90000"/>
              </a:lnSpc>
              <a:spcBef>
                <a:spcPct val="0"/>
              </a:spcBef>
            </a:pPr>
            <a:r>
              <a:rPr lang="ru-RU" sz="2133" dirty="0">
                <a:solidFill>
                  <a:srgbClr val="375075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Сайт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="" xmlns:a16="http://schemas.microsoft.com/office/drawing/2014/main" id="{D571E3D4-6BA3-4C09-A0E0-3EC4438D78C3}"/>
              </a:ext>
            </a:extLst>
          </p:cNvPr>
          <p:cNvSpPr txBox="1"/>
          <p:nvPr/>
        </p:nvSpPr>
        <p:spPr>
          <a:xfrm>
            <a:off x="6011076" y="2829095"/>
            <a:ext cx="2347192" cy="3877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007917">
              <a:lnSpc>
                <a:spcPct val="90000"/>
              </a:lnSpc>
              <a:spcBef>
                <a:spcPct val="0"/>
              </a:spcBef>
            </a:pPr>
            <a:r>
              <a:rPr lang="ru-RU" sz="2133" dirty="0">
                <a:solidFill>
                  <a:srgbClr val="375075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Почта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="" xmlns:a16="http://schemas.microsoft.com/office/drawing/2014/main" id="{01695F99-7FA1-479D-B0E9-F531D4F73637}"/>
              </a:ext>
            </a:extLst>
          </p:cNvPr>
          <p:cNvSpPr txBox="1"/>
          <p:nvPr/>
        </p:nvSpPr>
        <p:spPr>
          <a:xfrm>
            <a:off x="8650484" y="2829095"/>
            <a:ext cx="2347192" cy="3877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007917">
              <a:lnSpc>
                <a:spcPct val="90000"/>
              </a:lnSpc>
              <a:spcBef>
                <a:spcPct val="0"/>
              </a:spcBef>
            </a:pPr>
            <a:r>
              <a:rPr lang="ru-RU" sz="2133" dirty="0">
                <a:solidFill>
                  <a:srgbClr val="375075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Телефон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414391" y="280270"/>
            <a:ext cx="9640375" cy="8679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en-US" sz="2800" b="1" dirty="0" smtClean="0">
                <a:solidFill>
                  <a:srgbClr val="64BDE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    </a:t>
            </a:r>
            <a:r>
              <a:rPr lang="ru-RU" sz="2800" b="1" dirty="0" smtClean="0">
                <a:solidFill>
                  <a:srgbClr val="00206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Ресурсы федерального оператора сети </a:t>
            </a:r>
          </a:p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en-US" sz="2800" b="1" dirty="0" smtClean="0">
                <a:solidFill>
                  <a:srgbClr val="00206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    </a:t>
            </a:r>
            <a:r>
              <a:rPr lang="ru-RU" sz="2800" b="1" dirty="0" smtClean="0">
                <a:solidFill>
                  <a:srgbClr val="00206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Центров «Точка роста»:</a:t>
            </a:r>
            <a:endParaRPr lang="ru-RU" sz="2800" b="1" dirty="0">
              <a:solidFill>
                <a:srgbClr val="002060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5730864"/>
      </p:ext>
    </p:extLst>
  </p:cSld>
  <p:clrMapOvr>
    <a:masterClrMapping/>
  </p:clrMapOvr>
  <p:transition spd="med"/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26138" y="272562"/>
            <a:ext cx="5831861" cy="1177805"/>
          </a:xfrm>
        </p:spPr>
        <p:txBody>
          <a:bodyPr>
            <a:normAutofit fontScale="90000"/>
          </a:bodyPr>
          <a:lstStyle/>
          <a:p>
            <a:r>
              <a:rPr lang="en-US" sz="4000" b="1" dirty="0" smtClean="0">
                <a:solidFill>
                  <a:srgbClr val="64BDE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</a:t>
            </a:r>
            <a:r>
              <a:rPr lang="ru-RU" sz="4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Ресурсы    </a:t>
            </a:r>
            <a:r>
              <a:rPr lang="ru-RU" sz="4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федеральных центров</a:t>
            </a:r>
            <a:r>
              <a:rPr lang="ru-RU" sz="4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ru-RU" sz="40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 descr="http://qrcoder.ru/code/?http%3A%2F%2Fvcht.center%2F&amp;4&amp;0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287492" y="1292875"/>
            <a:ext cx="1540337" cy="1540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qrcoder.ru/code/?https%3A%2F%2Frdsh.education%2F&amp;4&amp;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33298" y="3059346"/>
            <a:ext cx="1494531" cy="14945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s://rdsh.education/media/static/img/logo_2.pn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4570" y="3437824"/>
            <a:ext cx="753845" cy="7375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090560" y="1632883"/>
            <a:ext cx="537241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212529"/>
                </a:solidFill>
                <a:latin typeface="arial" panose="020B0604020202020204" pitchFamily="34" charset="0"/>
              </a:rPr>
              <a:t>ФГБУК «Всероссийский центр развития художественного творчества и гуманитарных технологий»</a:t>
            </a:r>
            <a:r>
              <a:rPr lang="ru-RU" dirty="0">
                <a:solidFill>
                  <a:srgbClr val="212529"/>
                </a:solidFill>
                <a:latin typeface="arial" panose="020B0604020202020204" pitchFamily="34" charset="0"/>
              </a:rPr>
              <a:t> </a:t>
            </a:r>
            <a:endParaRPr lang="ru-RU" dirty="0" smtClean="0">
              <a:solidFill>
                <a:srgbClr val="212529"/>
              </a:solidFill>
              <a:latin typeface="arial" panose="020B0604020202020204" pitchFamily="34" charset="0"/>
            </a:endParaRPr>
          </a:p>
          <a:p>
            <a:r>
              <a:rPr lang="en-US" dirty="0">
                <a:hlinkClick r:id="rId5"/>
              </a:rPr>
              <a:t>http://vcht.center</a:t>
            </a:r>
            <a:r>
              <a:rPr lang="en-US" dirty="0" smtClean="0">
                <a:hlinkClick r:id="rId5"/>
              </a:rPr>
              <a:t>/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1193624" y="3344948"/>
            <a:ext cx="465997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212529"/>
                </a:solidFill>
                <a:latin typeface="arial" panose="020B0604020202020204" pitchFamily="34" charset="0"/>
              </a:rPr>
              <a:t>Корпоративный </a:t>
            </a:r>
            <a:r>
              <a:rPr lang="ru-RU" b="1" dirty="0" smtClean="0">
                <a:solidFill>
                  <a:srgbClr val="212529"/>
                </a:solidFill>
                <a:latin typeface="arial" panose="020B0604020202020204" pitchFamily="34" charset="0"/>
              </a:rPr>
              <a:t>университет </a:t>
            </a:r>
            <a:r>
              <a:rPr lang="ru-RU" b="1" dirty="0">
                <a:solidFill>
                  <a:srgbClr val="212529"/>
                </a:solidFill>
                <a:latin typeface="arial" panose="020B0604020202020204" pitchFamily="34" charset="0"/>
              </a:rPr>
              <a:t>Российского движения </a:t>
            </a:r>
            <a:r>
              <a:rPr lang="ru-RU" b="1" dirty="0" smtClean="0">
                <a:solidFill>
                  <a:srgbClr val="212529"/>
                </a:solidFill>
                <a:latin typeface="arial" panose="020B0604020202020204" pitchFamily="34" charset="0"/>
              </a:rPr>
              <a:t>школьников</a:t>
            </a:r>
          </a:p>
          <a:p>
            <a:r>
              <a:rPr lang="en-US" b="1" dirty="0">
                <a:solidFill>
                  <a:srgbClr val="212529"/>
                </a:solidFill>
                <a:latin typeface="arial" panose="020B0604020202020204" pitchFamily="34" charset="0"/>
                <a:hlinkClick r:id="rId6"/>
              </a:rPr>
              <a:t>https://rdsh.education</a:t>
            </a:r>
            <a:r>
              <a:rPr lang="en-US" b="1" dirty="0" smtClean="0">
                <a:solidFill>
                  <a:srgbClr val="212529"/>
                </a:solidFill>
                <a:latin typeface="arial" panose="020B0604020202020204" pitchFamily="34" charset="0"/>
                <a:hlinkClick r:id="rId6"/>
              </a:rPr>
              <a:t>/</a:t>
            </a:r>
            <a:r>
              <a:rPr lang="ru-RU" b="1" dirty="0" smtClean="0">
                <a:solidFill>
                  <a:srgbClr val="212529"/>
                </a:solidFill>
                <a:latin typeface="arial" panose="020B0604020202020204" pitchFamily="34" charset="0"/>
              </a:rPr>
              <a:t> </a:t>
            </a:r>
            <a:endParaRPr lang="ru-RU" b="1" dirty="0">
              <a:solidFill>
                <a:srgbClr val="212529"/>
              </a:solidFill>
              <a:latin typeface="arial" panose="020B0604020202020204" pitchFamily="34" charset="0"/>
            </a:endParaRPr>
          </a:p>
        </p:txBody>
      </p:sp>
      <p:pic>
        <p:nvPicPr>
          <p:cNvPr id="13" name="Picture 8" descr="http://vcht.center/wp-content/uploads/2019/07/vcht-e1562150061409.png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0245" y="1632883"/>
            <a:ext cx="753844" cy="9350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9444" y="5045341"/>
            <a:ext cx="856695" cy="85669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66573" y="5045341"/>
            <a:ext cx="5012553" cy="1336986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87492" y="4660771"/>
            <a:ext cx="1555302" cy="15553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0950928"/>
      </p:ext>
    </p:extLst>
  </p:cSld>
  <p:clrMapOvr>
    <a:masterClrMapping/>
  </p:clrMapOvr>
  <p:transition spd="med"/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5057" y="189794"/>
            <a:ext cx="10515600" cy="1325563"/>
          </a:xfrm>
        </p:spPr>
        <p:txBody>
          <a:bodyPr>
            <a:normAutofit/>
          </a:bodyPr>
          <a:lstStyle/>
          <a:p>
            <a:r>
              <a:rPr lang="en-US" sz="4000" b="1" dirty="0" smtClean="0">
                <a:solidFill>
                  <a:srgbClr val="64BDE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</a:t>
            </a:r>
            <a:r>
              <a:rPr lang="ru-RU" sz="4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Каналы коммуникаций:</a:t>
            </a:r>
            <a:endParaRPr lang="ru-RU" sz="40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50" name="Picture 2" descr="http://qrcoder.ru/code/?vk.com%2Fclub196554063&amp;4&amp;0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38200" y="1959481"/>
            <a:ext cx="1257300" cy="1257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252255" y="2645214"/>
            <a:ext cx="238591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u="sng" dirty="0">
                <a:solidFill>
                  <a:srgbClr val="0563C1"/>
                </a:solidFill>
                <a:uFill>
                  <a:solidFill>
                    <a:srgbClr val="0563C1"/>
                  </a:solidFill>
                </a:uFill>
                <a:hlinkClick r:id="rId3"/>
              </a:rPr>
              <a:t>vk.com/club196554063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8593469" y="2539673"/>
            <a:ext cx="3312424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868680">
              <a:spcBef>
                <a:spcPts val="900"/>
              </a:spcBef>
              <a:defRPr sz="1900">
                <a:solidFill>
                  <a:srgbClr val="64BDE1"/>
                </a:solidFill>
              </a:defRPr>
            </a:pPr>
            <a:r>
              <a:rPr lang="en-US" u="sng" dirty="0">
                <a:solidFill>
                  <a:srgbClr val="0563C1"/>
                </a:solidFill>
                <a:uFill>
                  <a:solidFill>
                    <a:srgbClr val="0563C1"/>
                  </a:solidFill>
                </a:uFill>
                <a:hlinkClick r:id="rId4"/>
              </a:rPr>
              <a:t>instagram.com/</a:t>
            </a:r>
            <a:r>
              <a:rPr lang="en-US" u="sng" dirty="0" err="1">
                <a:solidFill>
                  <a:srgbClr val="0563C1"/>
                </a:solidFill>
                <a:uFill>
                  <a:solidFill>
                    <a:srgbClr val="0563C1"/>
                  </a:solidFill>
                </a:uFill>
                <a:hlinkClick r:id="rId4"/>
              </a:rPr>
              <a:t>tochka_rosta_official?igshid</a:t>
            </a:r>
            <a:r>
              <a:rPr lang="en-US" u="sng" dirty="0">
                <a:solidFill>
                  <a:srgbClr val="0563C1"/>
                </a:solidFill>
                <a:uFill>
                  <a:solidFill>
                    <a:srgbClr val="0563C1"/>
                  </a:solidFill>
                </a:uFill>
                <a:hlinkClick r:id="rId4"/>
              </a:rPr>
              <a:t>=1bwnj7o12w292</a:t>
            </a:r>
            <a:r>
              <a:rPr lang="en-US" dirty="0"/>
              <a:t> </a:t>
            </a:r>
          </a:p>
        </p:txBody>
      </p:sp>
      <p:pic>
        <p:nvPicPr>
          <p:cNvPr id="2052" name="Picture 4" descr="http://qrcoder.ru/code/?instagram.com%2Ftochka_rosta_official%3Figshid%3D1bwnj7o12w292&amp;4&amp;0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266366" y="2038907"/>
            <a:ext cx="1212615" cy="12126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://qrcoder.ru/code/?https%3A%2F%2Ft.me%2Fjoinchat%2FJ0_WEBYIj7jxUL7G1s6Iug&amp;4&amp;0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63781" y="3411542"/>
            <a:ext cx="1206137" cy="12061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2205327" y="3902794"/>
            <a:ext cx="247976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hlinkClick r:id="rId7"/>
              </a:rPr>
              <a:t>https://</a:t>
            </a:r>
            <a:r>
              <a:rPr lang="ru-RU" dirty="0" smtClean="0">
                <a:hlinkClick r:id="rId7"/>
              </a:rPr>
              <a:t>t.me/joinchat/J0_WEBYIj7jxUL7G1s6Iug</a:t>
            </a:r>
            <a:r>
              <a:rPr lang="ru-RU" dirty="0" smtClean="0"/>
              <a:t>  </a:t>
            </a:r>
            <a:endParaRPr lang="ru-RU" dirty="0"/>
          </a:p>
        </p:txBody>
      </p:sp>
      <p:pic>
        <p:nvPicPr>
          <p:cNvPr id="1028" name="Picture 4" descr="http://qrcoder.ru/code/?https%3A%2F%2Ft.me%2Fjoinchat%2FFwMR1hUstUUnjeTn9NZMyA&amp;4&amp;0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272844" y="3411542"/>
            <a:ext cx="1206137" cy="12061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8635735" y="3902793"/>
            <a:ext cx="312562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hlinkClick r:id="rId9"/>
              </a:rPr>
              <a:t>https://</a:t>
            </a:r>
            <a:r>
              <a:rPr lang="ru-RU" dirty="0" smtClean="0">
                <a:hlinkClick r:id="rId9"/>
              </a:rPr>
              <a:t>t.me/joinchat/FwMR1hUstUUnjeTn9NZMyA</a:t>
            </a:r>
            <a:r>
              <a:rPr lang="ru-RU" dirty="0" smtClean="0"/>
              <a:t>   </a:t>
            </a:r>
            <a:endParaRPr lang="ru-RU" dirty="0"/>
          </a:p>
        </p:txBody>
      </p:sp>
      <p:pic>
        <p:nvPicPr>
          <p:cNvPr id="1030" name="Picture 6" descr="http://qrcoder.ru/code/?https%3A%2F%2Ft.me%2Fjoinchat%2FJ0_WEBSoW-UapV2Q5e9PCA&amp;4&amp;0"/>
          <p:cNvPicPr>
            <a:picLocks noChangeAspect="1" noChangeArrowheads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38200" y="4812440"/>
            <a:ext cx="1231718" cy="1231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2111166" y="5397827"/>
            <a:ext cx="266808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hlinkClick r:id="rId11"/>
              </a:rPr>
              <a:t>https://</a:t>
            </a:r>
            <a:r>
              <a:rPr lang="ru-RU" dirty="0" smtClean="0">
                <a:hlinkClick r:id="rId11"/>
              </a:rPr>
              <a:t>t.me/joinchat/J0_WEBSoW-UapV2Q5e9PCA</a:t>
            </a:r>
            <a:r>
              <a:rPr lang="ru-RU" dirty="0" smtClean="0"/>
              <a:t>  </a:t>
            </a:r>
            <a:endParaRPr lang="ru-RU" dirty="0"/>
          </a:p>
        </p:txBody>
      </p:sp>
      <p:pic>
        <p:nvPicPr>
          <p:cNvPr id="1032" name="Picture 8" descr="http://qrcoder.ru/code/?https%3A%2F%2Ft.me%2Fjoinchat%2FJ0_WEEV-QNZIzKQ4z5ZH7A&amp;4&amp;0"/>
          <p:cNvPicPr>
            <a:picLocks noChangeAspect="1" noChangeArrowheads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266366" y="4812440"/>
            <a:ext cx="1327103" cy="13271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Прямоугольник 11"/>
          <p:cNvSpPr/>
          <p:nvPr/>
        </p:nvSpPr>
        <p:spPr>
          <a:xfrm>
            <a:off x="8593469" y="5397827"/>
            <a:ext cx="355409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hlinkClick r:id="rId13"/>
              </a:rPr>
              <a:t>https://</a:t>
            </a:r>
            <a:r>
              <a:rPr lang="ru-RU" dirty="0" smtClean="0">
                <a:hlinkClick r:id="rId13"/>
              </a:rPr>
              <a:t>t.me/joinchat/J0_WEEV-QNZIzKQ4z5ZH7A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13" name="TextBox 12"/>
          <p:cNvSpPr txBox="1"/>
          <p:nvPr/>
        </p:nvSpPr>
        <p:spPr>
          <a:xfrm rot="16200000">
            <a:off x="6348818" y="5409022"/>
            <a:ext cx="1133644" cy="2862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1007917">
              <a:lnSpc>
                <a:spcPct val="90000"/>
              </a:lnSpc>
              <a:spcBef>
                <a:spcPct val="0"/>
              </a:spcBef>
            </a:pPr>
            <a:r>
              <a:rPr lang="ru-RU" sz="1400" dirty="0" smtClean="0">
                <a:solidFill>
                  <a:srgbClr val="375075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Технология</a:t>
            </a:r>
            <a:endParaRPr lang="ru-RU" sz="1400" dirty="0">
              <a:solidFill>
                <a:srgbClr val="375075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 rot="16200000">
            <a:off x="6243818" y="3891258"/>
            <a:ext cx="1343638" cy="2862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1007917">
              <a:lnSpc>
                <a:spcPct val="90000"/>
              </a:lnSpc>
              <a:spcBef>
                <a:spcPct val="0"/>
              </a:spcBef>
            </a:pPr>
            <a:r>
              <a:rPr lang="ru-RU" sz="1400" dirty="0" smtClean="0">
                <a:solidFill>
                  <a:srgbClr val="375075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Информатика</a:t>
            </a:r>
            <a:endParaRPr lang="ru-RU" sz="1400" dirty="0">
              <a:solidFill>
                <a:srgbClr val="375075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 rot="16200000">
            <a:off x="71132" y="3920271"/>
            <a:ext cx="1347741" cy="2862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1007917">
              <a:lnSpc>
                <a:spcPct val="90000"/>
              </a:lnSpc>
              <a:spcBef>
                <a:spcPct val="0"/>
              </a:spcBef>
            </a:pPr>
            <a:r>
              <a:rPr lang="ru-RU" sz="1400" dirty="0">
                <a:solidFill>
                  <a:srgbClr val="375075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Руководители</a:t>
            </a:r>
          </a:p>
        </p:txBody>
      </p:sp>
      <p:sp>
        <p:nvSpPr>
          <p:cNvPr id="22" name="TextBox 21"/>
          <p:cNvSpPr txBox="1"/>
          <p:nvPr/>
        </p:nvSpPr>
        <p:spPr>
          <a:xfrm rot="16200000">
            <a:off x="441073" y="5254710"/>
            <a:ext cx="607859" cy="2862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1007917">
              <a:lnSpc>
                <a:spcPct val="90000"/>
              </a:lnSpc>
              <a:spcBef>
                <a:spcPct val="0"/>
              </a:spcBef>
            </a:pPr>
            <a:r>
              <a:rPr lang="ru-RU" sz="1400" dirty="0">
                <a:solidFill>
                  <a:srgbClr val="375075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ОБЖ</a:t>
            </a:r>
          </a:p>
        </p:txBody>
      </p:sp>
      <p:pic>
        <p:nvPicPr>
          <p:cNvPr id="23" name="Рисунок 22">
            <a:extLst>
              <a:ext uri="{FF2B5EF4-FFF2-40B4-BE49-F238E27FC236}">
                <a16:creationId xmlns="" xmlns:a16="http://schemas.microsoft.com/office/drawing/2014/main" id="{BDA3797B-B14A-43EA-87EF-F74769B67B47}"/>
              </a:ext>
            </a:extLst>
          </p:cNvPr>
          <p:cNvPicPr>
            <a:picLocks noChangeAspect="1"/>
          </p:cNvPicPr>
          <p:nvPr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41176" y="1959481"/>
            <a:ext cx="759812" cy="736788"/>
          </a:xfrm>
          <a:prstGeom prst="rect">
            <a:avLst/>
          </a:prstGeom>
        </p:spPr>
      </p:pic>
      <p:pic>
        <p:nvPicPr>
          <p:cNvPr id="24" name="Рисунок 23">
            <a:extLst>
              <a:ext uri="{FF2B5EF4-FFF2-40B4-BE49-F238E27FC236}">
                <a16:creationId xmlns="" xmlns:a16="http://schemas.microsoft.com/office/drawing/2014/main" id="{A4C92AF0-C474-42BE-8317-E5D97350BD50}"/>
              </a:ext>
            </a:extLst>
          </p:cNvPr>
          <p:cNvPicPr>
            <a:picLocks noChangeAspect="1"/>
          </p:cNvPicPr>
          <p:nvPr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33597" y="1914068"/>
            <a:ext cx="786521" cy="748616"/>
          </a:xfrm>
          <a:prstGeom prst="rect">
            <a:avLst/>
          </a:prstGeom>
        </p:spPr>
      </p:pic>
      <p:pic>
        <p:nvPicPr>
          <p:cNvPr id="1034" name="Picture 10" descr="ᐈ Иконка телеграмм вектор, векторные картинки телеграмма | скачать на  Depositphotos®"/>
          <p:cNvPicPr>
            <a:picLocks noChangeAspect="1" noChangeArrowheads="1"/>
          </p:cNvPicPr>
          <p:nvPr/>
        </p:nvPicPr>
        <p:blipFill>
          <a:blip r:embed="rId1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39525" y="4028397"/>
            <a:ext cx="1178564" cy="11785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19826533"/>
      </p:ext>
    </p:extLst>
  </p:cSld>
  <p:clrMapOvr>
    <a:masterClrMapping/>
  </p:clrMapOvr>
  <p:transition spd="med"/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2205327" y="2707040"/>
            <a:ext cx="247976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hlinkClick r:id="rId2"/>
              </a:rPr>
              <a:t>https://</a:t>
            </a:r>
            <a:r>
              <a:rPr lang="en-US" dirty="0" smtClean="0">
                <a:hlinkClick r:id="rId2"/>
              </a:rPr>
              <a:t>t.me/joinchat/G57p7TdZ3SJFPzWs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8635735" y="2707039"/>
            <a:ext cx="312562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hlinkClick r:id="rId3"/>
              </a:rPr>
              <a:t>https://</a:t>
            </a:r>
            <a:r>
              <a:rPr lang="en-US" dirty="0" smtClean="0">
                <a:hlinkClick r:id="rId3"/>
              </a:rPr>
              <a:t>t.me/joinchat/FiqY06ndEOmBWRZs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2111166" y="4202073"/>
            <a:ext cx="266808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hlinkClick r:id="rId4"/>
              </a:rPr>
              <a:t>https://</a:t>
            </a:r>
            <a:r>
              <a:rPr lang="en-US" dirty="0" smtClean="0">
                <a:hlinkClick r:id="rId4"/>
              </a:rPr>
              <a:t>t.me/joinchat/Hb2Nr3KnebUf2mgj</a:t>
            </a:r>
            <a:endParaRPr lang="ru-RU" dirty="0"/>
          </a:p>
          <a:p>
            <a:endParaRPr lang="ru-RU" dirty="0" smtClean="0"/>
          </a:p>
        </p:txBody>
      </p:sp>
      <p:sp>
        <p:nvSpPr>
          <p:cNvPr id="14" name="TextBox 13"/>
          <p:cNvSpPr txBox="1"/>
          <p:nvPr/>
        </p:nvSpPr>
        <p:spPr>
          <a:xfrm rot="16200000">
            <a:off x="6428968" y="4213268"/>
            <a:ext cx="973343" cy="2862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1007917">
              <a:lnSpc>
                <a:spcPct val="90000"/>
              </a:lnSpc>
              <a:spcBef>
                <a:spcPct val="0"/>
              </a:spcBef>
            </a:pPr>
            <a:r>
              <a:rPr lang="ru-RU" sz="1400" dirty="0" smtClean="0">
                <a:solidFill>
                  <a:srgbClr val="37507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Шахматы</a:t>
            </a:r>
            <a:endParaRPr lang="ru-RU" sz="1400" dirty="0">
              <a:solidFill>
                <a:srgbClr val="375075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 rot="16200000">
            <a:off x="6429765" y="2695504"/>
            <a:ext cx="971741" cy="2862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1007917">
              <a:lnSpc>
                <a:spcPct val="90000"/>
              </a:lnSpc>
              <a:spcBef>
                <a:spcPct val="0"/>
              </a:spcBef>
            </a:pPr>
            <a:r>
              <a:rPr lang="ru-RU" sz="1400" dirty="0" smtClean="0">
                <a:solidFill>
                  <a:srgbClr val="37507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Биология</a:t>
            </a:r>
            <a:endParaRPr lang="ru-RU" sz="1400" dirty="0">
              <a:solidFill>
                <a:srgbClr val="375075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 rot="16200000">
            <a:off x="353709" y="2724517"/>
            <a:ext cx="782587" cy="2862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1007917">
              <a:lnSpc>
                <a:spcPct val="90000"/>
              </a:lnSpc>
              <a:spcBef>
                <a:spcPct val="0"/>
              </a:spcBef>
            </a:pPr>
            <a:r>
              <a:rPr lang="ru-RU" sz="1400" dirty="0" smtClean="0">
                <a:solidFill>
                  <a:srgbClr val="37507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Физика</a:t>
            </a:r>
            <a:endParaRPr lang="ru-RU" sz="1400" dirty="0">
              <a:solidFill>
                <a:srgbClr val="375075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 rot="16200000">
            <a:off x="380961" y="4058956"/>
            <a:ext cx="728084" cy="2862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1007917">
              <a:lnSpc>
                <a:spcPct val="90000"/>
              </a:lnSpc>
              <a:spcBef>
                <a:spcPct val="0"/>
              </a:spcBef>
            </a:pPr>
            <a:r>
              <a:rPr lang="ru-RU" sz="1400" dirty="0" smtClean="0">
                <a:solidFill>
                  <a:srgbClr val="37507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Химия</a:t>
            </a:r>
            <a:endParaRPr lang="ru-RU" sz="1400" dirty="0">
              <a:solidFill>
                <a:srgbClr val="375075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pic>
        <p:nvPicPr>
          <p:cNvPr id="20" name="Picture 10" descr="ᐈ Иконка телеграмм вектор, векторные картинки телеграмма | скачать на  Depositphotos®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39524" y="3023508"/>
            <a:ext cx="1178564" cy="11785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Прямоугольник 20"/>
          <p:cNvSpPr/>
          <p:nvPr/>
        </p:nvSpPr>
        <p:spPr>
          <a:xfrm>
            <a:off x="8593469" y="4202073"/>
            <a:ext cx="316788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hlinkClick r:id="rId6"/>
              </a:rPr>
              <a:t>https://</a:t>
            </a:r>
            <a:r>
              <a:rPr lang="en-US" dirty="0" smtClean="0">
                <a:hlinkClick r:id="rId6"/>
              </a:rPr>
              <a:t>t.me/joinchat/A6oLnBN908nXGPMOH8RB1Q</a:t>
            </a:r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1032" name="Picture 8" descr="http://qrcoder.ru/code/?https%3A%2F%2Ft.me%2Fjoinchat%2FHb2Nr3KnebUf2mgj&amp;4&amp;0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1599" y="3616686"/>
            <a:ext cx="1289567" cy="12895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ttp://qrcoder.ru/code/?https%3A%2F%2Ft.me%2Fjoinchat%2FG57p7TdZ3SJFPzWs&amp;4&amp;0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1599" y="2185886"/>
            <a:ext cx="1293514" cy="12935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http://qrcoder.ru/code/?https%3A%2F%2Ft.me%2Fjoinchat%2FFiqY06ndEOmBWRZs&amp;4&amp;0"/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266365" y="2247316"/>
            <a:ext cx="1369369" cy="13693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://qrcoder.ru/code/?https%3A%2F%2Ft.me%2Fjoinchat%2FA6oLnBN908nXGPMOH8RB1Q&amp;4&amp;0"/>
          <p:cNvPicPr>
            <a:picLocks noChangeAspect="1" noChangeArrowheads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266365" y="3659669"/>
            <a:ext cx="1381355" cy="13813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Заголовок 1"/>
          <p:cNvSpPr txBox="1">
            <a:spLocks/>
          </p:cNvSpPr>
          <p:nvPr/>
        </p:nvSpPr>
        <p:spPr>
          <a:xfrm>
            <a:off x="185057" y="189794"/>
            <a:ext cx="10515600" cy="13255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 anchor="ctr">
            <a:normAutofit/>
          </a:bodyPr>
          <a:lstStyle>
            <a:lvl1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1" i="0" u="none" strike="noStrike" cap="none" spc="0" baseline="0">
                <a:ln>
                  <a:noFill/>
                </a:ln>
                <a:solidFill>
                  <a:srgbClr val="333E48"/>
                </a:solidFill>
                <a:uFillTx/>
                <a:latin typeface="Arial"/>
                <a:ea typeface="Arial"/>
                <a:cs typeface="Arial"/>
                <a:sym typeface="Arial"/>
              </a:defRPr>
            </a:lvl1pPr>
            <a:lvl2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1" i="0" u="none" strike="noStrike" cap="none" spc="0" baseline="0">
                <a:ln>
                  <a:noFill/>
                </a:ln>
                <a:solidFill>
                  <a:srgbClr val="333E48"/>
                </a:solidFill>
                <a:uFillTx/>
                <a:latin typeface="Arial"/>
                <a:ea typeface="Arial"/>
                <a:cs typeface="Arial"/>
                <a:sym typeface="Arial"/>
              </a:defRPr>
            </a:lvl2pPr>
            <a:lvl3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1" i="0" u="none" strike="noStrike" cap="none" spc="0" baseline="0">
                <a:ln>
                  <a:noFill/>
                </a:ln>
                <a:solidFill>
                  <a:srgbClr val="333E48"/>
                </a:solidFill>
                <a:uFillTx/>
                <a:latin typeface="Arial"/>
                <a:ea typeface="Arial"/>
                <a:cs typeface="Arial"/>
                <a:sym typeface="Arial"/>
              </a:defRPr>
            </a:lvl3pPr>
            <a:lvl4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1" i="0" u="none" strike="noStrike" cap="none" spc="0" baseline="0">
                <a:ln>
                  <a:noFill/>
                </a:ln>
                <a:solidFill>
                  <a:srgbClr val="333E48"/>
                </a:solidFill>
                <a:uFillTx/>
                <a:latin typeface="Arial"/>
                <a:ea typeface="Arial"/>
                <a:cs typeface="Arial"/>
                <a:sym typeface="Arial"/>
              </a:defRPr>
            </a:lvl4pPr>
            <a:lvl5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1" i="0" u="none" strike="noStrike" cap="none" spc="0" baseline="0">
                <a:ln>
                  <a:noFill/>
                </a:ln>
                <a:solidFill>
                  <a:srgbClr val="333E48"/>
                </a:solidFill>
                <a:uFillTx/>
                <a:latin typeface="Arial"/>
                <a:ea typeface="Arial"/>
                <a:cs typeface="Arial"/>
                <a:sym typeface="Arial"/>
              </a:defRPr>
            </a:lvl5pPr>
            <a:lvl6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1" i="0" u="none" strike="noStrike" cap="none" spc="0" baseline="0">
                <a:ln>
                  <a:noFill/>
                </a:ln>
                <a:solidFill>
                  <a:srgbClr val="333E48"/>
                </a:solidFill>
                <a:uFillTx/>
                <a:latin typeface="Arial"/>
                <a:ea typeface="Arial"/>
                <a:cs typeface="Arial"/>
                <a:sym typeface="Arial"/>
              </a:defRPr>
            </a:lvl6pPr>
            <a:lvl7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1" i="0" u="none" strike="noStrike" cap="none" spc="0" baseline="0">
                <a:ln>
                  <a:noFill/>
                </a:ln>
                <a:solidFill>
                  <a:srgbClr val="333E48"/>
                </a:solidFill>
                <a:uFillTx/>
                <a:latin typeface="Arial"/>
                <a:ea typeface="Arial"/>
                <a:cs typeface="Arial"/>
                <a:sym typeface="Arial"/>
              </a:defRPr>
            </a:lvl7pPr>
            <a:lvl8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1" i="0" u="none" strike="noStrike" cap="none" spc="0" baseline="0">
                <a:ln>
                  <a:noFill/>
                </a:ln>
                <a:solidFill>
                  <a:srgbClr val="333E48"/>
                </a:solidFill>
                <a:uFillTx/>
                <a:latin typeface="Arial"/>
                <a:ea typeface="Arial"/>
                <a:cs typeface="Arial"/>
                <a:sym typeface="Arial"/>
              </a:defRPr>
            </a:lvl8pPr>
            <a:lvl9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1" i="0" u="none" strike="noStrike" cap="none" spc="0" baseline="0">
                <a:ln>
                  <a:noFill/>
                </a:ln>
                <a:solidFill>
                  <a:srgbClr val="333E48"/>
                </a:solidFill>
                <a:uFillTx/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hangingPunct="1"/>
            <a:r>
              <a:rPr lang="en-US" sz="4000" dirty="0" smtClean="0">
                <a:solidFill>
                  <a:srgbClr val="64BDE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</a:t>
            </a:r>
            <a:r>
              <a:rPr lang="ru-RU" sz="4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Каналы коммуникаций:</a:t>
            </a:r>
            <a:endParaRPr lang="ru-RU" sz="40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8571278"/>
      </p:ext>
    </p:extLst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TextBox 7"/>
          <p:cNvSpPr txBox="1">
            <a:spLocks noGrp="1"/>
          </p:cNvSpPr>
          <p:nvPr>
            <p:ph type="sldNum" sz="quarter" idx="4294967295"/>
          </p:nvPr>
        </p:nvSpPr>
        <p:spPr>
          <a:xfrm>
            <a:off x="11866378" y="6362699"/>
            <a:ext cx="224023" cy="358141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4</a:t>
            </a:fld>
            <a:endParaRPr/>
          </a:p>
        </p:txBody>
      </p:sp>
      <p:sp>
        <p:nvSpPr>
          <p:cNvPr id="42" name="Заголовок 1"/>
          <p:cNvSpPr txBox="1"/>
          <p:nvPr/>
        </p:nvSpPr>
        <p:spPr>
          <a:xfrm>
            <a:off x="1301261" y="1990690"/>
            <a:ext cx="10269415" cy="4247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45719" rIns="45719" anchor="ctr">
            <a:spAutoFit/>
          </a:bodyPr>
          <a:lstStyle/>
          <a:p>
            <a:pPr>
              <a:lnSpc>
                <a:spcPct val="90000"/>
              </a:lnSpc>
              <a:defRPr sz="2000">
                <a:solidFill>
                  <a:srgbClr val="333E48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ru-RU" sz="2400" dirty="0"/>
              <a:t> </a:t>
            </a:r>
            <a:endParaRPr sz="2400" dirty="0"/>
          </a:p>
        </p:txBody>
      </p:sp>
      <p:graphicFrame>
        <p:nvGraphicFramePr>
          <p:cNvPr id="43" name="Таблица 6"/>
          <p:cNvGraphicFramePr/>
          <p:nvPr>
            <p:extLst>
              <p:ext uri="{D42A27DB-BD31-4B8C-83A1-F6EECF244321}">
                <p14:modId xmlns:p14="http://schemas.microsoft.com/office/powerpoint/2010/main" val="2347951154"/>
              </p:ext>
            </p:extLst>
          </p:nvPr>
        </p:nvGraphicFramePr>
        <p:xfrm>
          <a:off x="1301262" y="3050502"/>
          <a:ext cx="9849338" cy="3338060"/>
        </p:xfrm>
        <a:graphic>
          <a:graphicData uri="http://schemas.openxmlformats.org/drawingml/2006/table">
            <a:tbl>
              <a:tblPr firstRow="1" bandRow="1">
                <a:tableStyleId>{4C3C2611-4C71-4FC5-86AE-919BDF0F9419}</a:tableStyleId>
              </a:tblPr>
              <a:tblGrid>
                <a:gridCol w="4907804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4941534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667612">
                <a:tc>
                  <a:txBody>
                    <a:bodyPr/>
                    <a:lstStyle/>
                    <a:p>
                      <a:pPr algn="ctr">
                        <a:defRPr b="0">
                          <a:solidFill>
                            <a:srgbClr val="000000"/>
                          </a:solidFill>
                        </a:defRPr>
                      </a:pPr>
                      <a:r>
                        <a:rPr sz="2400" dirty="0" err="1">
                          <a:solidFill>
                            <a:schemeClr val="bg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год</a:t>
                      </a:r>
                      <a:endParaRPr sz="2400" dirty="0">
                        <a:solidFill>
                          <a:schemeClr val="bg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45720" marR="45720" horzOverflow="overflow">
                    <a:solidFill>
                      <a:srgbClr val="333E4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b="0">
                          <a:solidFill>
                            <a:srgbClr val="000000"/>
                          </a:solidFill>
                        </a:defRPr>
                      </a:pPr>
                      <a:r>
                        <a:rPr sz="2400" dirty="0" err="1">
                          <a:solidFill>
                            <a:schemeClr val="bg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Количество</a:t>
                      </a:r>
                      <a:r>
                        <a:rPr sz="2400" dirty="0">
                          <a:solidFill>
                            <a:schemeClr val="bg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</a:t>
                      </a:r>
                      <a:r>
                        <a:rPr sz="2400" dirty="0" err="1">
                          <a:solidFill>
                            <a:schemeClr val="bg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школ</a:t>
                      </a:r>
                      <a:endParaRPr sz="2400" dirty="0">
                        <a:solidFill>
                          <a:schemeClr val="bg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45720" marR="45720" horzOverflow="overflow">
                    <a:solidFill>
                      <a:srgbClr val="333E48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667612">
                <a:tc>
                  <a:txBody>
                    <a:bodyPr/>
                    <a:lstStyle/>
                    <a:p>
                      <a:pPr algn="ctr"/>
                      <a:r>
                        <a:rPr sz="2400" dirty="0">
                          <a:solidFill>
                            <a:srgbClr val="333E48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2021</a:t>
                      </a:r>
                    </a:p>
                  </a:txBody>
                  <a:tcPr marL="45720" marR="45720" horzOverflow="overflow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>
                          <a:solidFill>
                            <a:srgbClr val="333E48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4 500</a:t>
                      </a:r>
                      <a:endParaRPr sz="2400" dirty="0">
                        <a:solidFill>
                          <a:srgbClr val="333E48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45720" marR="45720" horzOverflow="overflow"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667612">
                <a:tc>
                  <a:txBody>
                    <a:bodyPr/>
                    <a:lstStyle/>
                    <a:p>
                      <a:pPr algn="ctr"/>
                      <a:r>
                        <a:rPr sz="2400" dirty="0">
                          <a:solidFill>
                            <a:srgbClr val="333E48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2022</a:t>
                      </a:r>
                    </a:p>
                  </a:txBody>
                  <a:tcPr marL="45720" marR="45720" horzOverflow="overflow"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>
                          <a:solidFill>
                            <a:srgbClr val="333E48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4 500</a:t>
                      </a:r>
                      <a:endParaRPr sz="2400" dirty="0">
                        <a:solidFill>
                          <a:srgbClr val="333E48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45720" marR="45720" horzOverflow="overflow"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667612">
                <a:tc>
                  <a:txBody>
                    <a:bodyPr/>
                    <a:lstStyle/>
                    <a:p>
                      <a:pPr algn="ctr"/>
                      <a:r>
                        <a:rPr sz="2400" dirty="0">
                          <a:solidFill>
                            <a:srgbClr val="333E48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2023</a:t>
                      </a:r>
                    </a:p>
                  </a:txBody>
                  <a:tcPr marL="45720" marR="45720" horzOverflow="overflow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>
                          <a:solidFill>
                            <a:srgbClr val="333E48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4 500</a:t>
                      </a:r>
                      <a:endParaRPr sz="2400" dirty="0">
                        <a:solidFill>
                          <a:srgbClr val="333E48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45720" marR="45720" horzOverflow="overflow"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667612">
                <a:tc>
                  <a:txBody>
                    <a:bodyPr/>
                    <a:lstStyle/>
                    <a:p>
                      <a:pPr algn="ctr"/>
                      <a:r>
                        <a:rPr sz="2400" dirty="0">
                          <a:solidFill>
                            <a:srgbClr val="333E48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2024</a:t>
                      </a:r>
                    </a:p>
                  </a:txBody>
                  <a:tcPr marL="45720" marR="45720" horzOverflow="overflow"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>
                          <a:solidFill>
                            <a:srgbClr val="333E48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6 450</a:t>
                      </a:r>
                      <a:endParaRPr sz="2400" dirty="0">
                        <a:solidFill>
                          <a:srgbClr val="333E48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45720" marR="45720" horzOverflow="overflow"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44" name="Заголовок 1"/>
          <p:cNvSpPr txBox="1"/>
          <p:nvPr/>
        </p:nvSpPr>
        <p:spPr>
          <a:xfrm>
            <a:off x="1138043" y="414038"/>
            <a:ext cx="9676495" cy="5909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45719" rIns="45719" anchor="ctr">
            <a:spAutoFit/>
          </a:bodyPr>
          <a:lstStyle/>
          <a:p>
            <a:pPr>
              <a:lnSpc>
                <a:spcPct val="90000"/>
              </a:lnSpc>
              <a:defRPr sz="2800" b="1">
                <a:solidFill>
                  <a:srgbClr val="333E48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ru-RU" sz="3600" dirty="0">
                <a:solidFill>
                  <a:srgbClr val="333E48"/>
                </a:solidFill>
              </a:rPr>
              <a:t>ФП «Современная школа» </a:t>
            </a:r>
            <a:endParaRPr sz="3600" dirty="0">
              <a:solidFill>
                <a:srgbClr val="333E48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392115" y="1218171"/>
            <a:ext cx="9407769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ru-RU" sz="2000" b="1" dirty="0" smtClean="0">
                <a:solidFill>
                  <a:srgbClr val="333E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Результат: </a:t>
            </a:r>
            <a:endParaRPr lang="ru-RU" sz="2000" b="1" dirty="0">
              <a:solidFill>
                <a:srgbClr val="333E4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20000"/>
              </a:lnSpc>
            </a:pPr>
            <a:r>
              <a:rPr lang="ru-RU" sz="2000" dirty="0">
                <a:solidFill>
                  <a:srgbClr val="333E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</a:t>
            </a:r>
            <a:r>
              <a:rPr lang="ru-RU" sz="2000" dirty="0" smtClean="0">
                <a:solidFill>
                  <a:srgbClr val="333E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создано </a:t>
            </a:r>
            <a:r>
              <a:rPr lang="ru-RU" sz="2000" dirty="0">
                <a:solidFill>
                  <a:srgbClr val="333E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 базе общеобразовательных организаций, расположенных  в сельской местности и малых городах, центров образования естественно-научной и технологической направленностей»</a:t>
            </a:r>
          </a:p>
        </p:txBody>
      </p:sp>
    </p:spTree>
    <p:extLst>
      <p:ext uri="{BB962C8B-B14F-4D97-AF65-F5344CB8AC3E}">
        <p14:creationId xmlns:p14="http://schemas.microsoft.com/office/powerpoint/2010/main" val="1711858648"/>
      </p:ext>
    </p:extLst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TextBox 7"/>
          <p:cNvSpPr txBox="1">
            <a:spLocks noGrp="1"/>
          </p:cNvSpPr>
          <p:nvPr>
            <p:ph type="sldNum" sz="quarter" idx="4294967295"/>
          </p:nvPr>
        </p:nvSpPr>
        <p:spPr>
          <a:xfrm>
            <a:off x="11866378" y="6362698"/>
            <a:ext cx="224020" cy="358139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5</a:t>
            </a:fld>
            <a:endParaRPr/>
          </a:p>
        </p:txBody>
      </p:sp>
      <p:sp>
        <p:nvSpPr>
          <p:cNvPr id="46" name="Заголовок 1"/>
          <p:cNvSpPr txBox="1">
            <a:spLocks noGrp="1"/>
          </p:cNvSpPr>
          <p:nvPr>
            <p:ph type="title"/>
          </p:nvPr>
        </p:nvSpPr>
        <p:spPr>
          <a:xfrm>
            <a:off x="1104900" y="365125"/>
            <a:ext cx="7983682" cy="806129"/>
          </a:xfrm>
          <a:prstGeom prst="rect">
            <a:avLst/>
          </a:prstGeom>
        </p:spPr>
        <p:txBody>
          <a:bodyPr>
            <a:noAutofit/>
          </a:bodyPr>
          <a:lstStyle/>
          <a:p>
            <a:pPr>
              <a:defRPr sz="2400"/>
            </a:pPr>
            <a:r>
              <a:rPr lang="ru-RU" sz="2800" dirty="0"/>
              <a:t>Методическая основа реализации проекта</a:t>
            </a:r>
            <a:endParaRPr sz="2800" dirty="0"/>
          </a:p>
        </p:txBody>
      </p:sp>
      <p:sp>
        <p:nvSpPr>
          <p:cNvPr id="47" name="Объект 2"/>
          <p:cNvSpPr txBox="1">
            <a:spLocks noGrp="1"/>
          </p:cNvSpPr>
          <p:nvPr>
            <p:ph type="body" idx="1"/>
          </p:nvPr>
        </p:nvSpPr>
        <p:spPr>
          <a:xfrm>
            <a:off x="866727" y="2081758"/>
            <a:ext cx="6685026" cy="4460009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buSzTx/>
              <a:buNone/>
              <a:defRPr sz="2400"/>
            </a:pPr>
            <a:r>
              <a:rPr lang="ru-RU" sz="2000" b="1" dirty="0"/>
              <a:t>Распоряжение Министерства просвещения </a:t>
            </a:r>
            <a:br>
              <a:rPr lang="ru-RU" sz="2000" b="1" dirty="0"/>
            </a:br>
            <a:r>
              <a:rPr lang="ru-RU" sz="2000" b="1" dirty="0"/>
              <a:t>Российской Федерации №P-133 от 17 дек. 2019 г. </a:t>
            </a:r>
          </a:p>
          <a:p>
            <a:pPr marL="0" indent="0">
              <a:lnSpc>
                <a:spcPct val="100000"/>
              </a:lnSpc>
              <a:buSzTx/>
              <a:buNone/>
              <a:defRPr sz="2400"/>
            </a:pPr>
            <a:r>
              <a:rPr lang="ru-RU" sz="2000" b="1" dirty="0"/>
              <a:t>Распоряжение Министерства просвещения Российской Федерации №Р-5 от 15 янв. 2020 г. </a:t>
            </a:r>
            <a:br>
              <a:rPr lang="ru-RU" sz="2000" b="1" dirty="0"/>
            </a:br>
            <a:r>
              <a:rPr lang="ru-RU" sz="2000" dirty="0"/>
              <a:t>«О внесении изменений в распоряжение Минпросвещения России от 17 декабря 2019 г. </a:t>
            </a:r>
            <a:br>
              <a:rPr lang="ru-RU" sz="2000" dirty="0"/>
            </a:br>
            <a:r>
              <a:rPr lang="ru-RU" sz="2000" dirty="0"/>
              <a:t>№Р-133»</a:t>
            </a:r>
          </a:p>
          <a:p>
            <a:pPr marL="0" indent="0">
              <a:lnSpc>
                <a:spcPct val="100000"/>
              </a:lnSpc>
              <a:buSzTx/>
              <a:buNone/>
              <a:defRPr sz="2400"/>
            </a:pPr>
            <a:r>
              <a:rPr lang="ru-RU" sz="2000" dirty="0"/>
              <a:t>Методические рекомендации </a:t>
            </a:r>
            <a:r>
              <a:rPr lang="ru-RU" sz="2000" b="1" dirty="0"/>
              <a:t>по созданию региональной сети </a:t>
            </a:r>
            <a:r>
              <a:rPr lang="ru-RU" sz="2000" dirty="0"/>
              <a:t>Центров образования Цифрового и гуманитарного профилей «Точка роста» на базе общеобразовательных организаций сельской местности и малых городов (</a:t>
            </a:r>
            <a:r>
              <a:rPr lang="ru-RU" sz="2000" b="1" dirty="0"/>
              <a:t>утверждены Минпросвещения России 25.06.2020 ВБ-174</a:t>
            </a:r>
            <a:r>
              <a:rPr lang="en-US" sz="2000" b="1" dirty="0"/>
              <a:t>/04-</a:t>
            </a:r>
            <a:r>
              <a:rPr lang="ru-RU" sz="2000" b="1" dirty="0" err="1"/>
              <a:t>вн</a:t>
            </a:r>
            <a:r>
              <a:rPr lang="ru-RU" sz="2000" b="1" dirty="0"/>
              <a:t>)</a:t>
            </a:r>
          </a:p>
          <a:p>
            <a:pPr marL="0" indent="0" algn="just">
              <a:lnSpc>
                <a:spcPct val="100000"/>
              </a:lnSpc>
              <a:buSzTx/>
              <a:buNone/>
              <a:defRPr sz="2400"/>
            </a:pPr>
            <a:endParaRPr sz="2000" dirty="0"/>
          </a:p>
        </p:txBody>
      </p:sp>
      <p:sp>
        <p:nvSpPr>
          <p:cNvPr id="3" name="Прямоугольник 2">
            <a:extLst>
              <a:ext uri="{FF2B5EF4-FFF2-40B4-BE49-F238E27FC236}">
                <a16:creationId xmlns="" xmlns:a16="http://schemas.microsoft.com/office/drawing/2014/main" id="{3A2702E8-7264-4104-AD27-D9937864ABBF}"/>
              </a:ext>
            </a:extLst>
          </p:cNvPr>
          <p:cNvSpPr/>
          <p:nvPr/>
        </p:nvSpPr>
        <p:spPr>
          <a:xfrm>
            <a:off x="866727" y="1364896"/>
            <a:ext cx="358198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</a:t>
            </a: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19</a:t>
            </a:r>
            <a:r>
              <a:rPr lang="ru-RU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-202</a:t>
            </a: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r>
              <a:rPr lang="ru-RU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уч. г.</a:t>
            </a:r>
            <a:endParaRPr lang="ru-RU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Стрелка вправо 8">
            <a:extLst>
              <a:ext uri="{FF2B5EF4-FFF2-40B4-BE49-F238E27FC236}">
                <a16:creationId xmlns="" xmlns:a16="http://schemas.microsoft.com/office/drawing/2014/main" id="{D2AA4C59-7CCF-47F2-AD6E-7C42A394D51F}"/>
              </a:ext>
            </a:extLst>
          </p:cNvPr>
          <p:cNvSpPr/>
          <p:nvPr/>
        </p:nvSpPr>
        <p:spPr>
          <a:xfrm>
            <a:off x="5052947" y="1399492"/>
            <a:ext cx="2072513" cy="454025"/>
          </a:xfrm>
          <a:prstGeom prst="rightArrow">
            <a:avLst>
              <a:gd name="adj1" fmla="val 9844"/>
              <a:gd name="adj2" fmla="val 50000"/>
            </a:avLst>
          </a:prstGeom>
          <a:solidFill>
            <a:srgbClr val="FF0000"/>
          </a:solidFill>
          <a:ln w="12700" cap="flat">
            <a:noFill/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defTabSz="914377"/>
            <a:endParaRPr lang="ru-RU"/>
          </a:p>
        </p:txBody>
      </p:sp>
      <p:sp>
        <p:nvSpPr>
          <p:cNvPr id="8" name="Прямоугольник 7">
            <a:extLst>
              <a:ext uri="{FF2B5EF4-FFF2-40B4-BE49-F238E27FC236}">
                <a16:creationId xmlns="" xmlns:a16="http://schemas.microsoft.com/office/drawing/2014/main" id="{59878C5C-6455-427D-B1AD-36230485CB27}"/>
              </a:ext>
            </a:extLst>
          </p:cNvPr>
          <p:cNvSpPr/>
          <p:nvPr/>
        </p:nvSpPr>
        <p:spPr>
          <a:xfrm>
            <a:off x="7729697" y="1364896"/>
            <a:ext cx="358198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2021 г.</a:t>
            </a:r>
            <a:endParaRPr lang="ru-RU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Объект 2">
            <a:extLst>
              <a:ext uri="{FF2B5EF4-FFF2-40B4-BE49-F238E27FC236}">
                <a16:creationId xmlns="" xmlns:a16="http://schemas.microsoft.com/office/drawing/2014/main" id="{6A57B252-2BA3-46AB-99F9-A783AB86A5BD}"/>
              </a:ext>
            </a:extLst>
          </p:cNvPr>
          <p:cNvSpPr txBox="1">
            <a:spLocks/>
          </p:cNvSpPr>
          <p:nvPr/>
        </p:nvSpPr>
        <p:spPr>
          <a:xfrm>
            <a:off x="7729698" y="2081759"/>
            <a:ext cx="3773519" cy="42809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noAutofit/>
          </a:bodyPr>
          <a:lstStyle>
            <a:lvl1pPr marL="228600" marR="0" indent="-2286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1800" b="0" i="0" u="none" strike="noStrike" cap="none" spc="0" baseline="0">
                <a:ln>
                  <a:noFill/>
                </a:ln>
                <a:solidFill>
                  <a:srgbClr val="333E48"/>
                </a:solidFill>
                <a:uFillTx/>
                <a:latin typeface="Arial"/>
                <a:ea typeface="Arial"/>
                <a:cs typeface="Arial"/>
                <a:sym typeface="Arial"/>
              </a:defRPr>
            </a:lvl1pPr>
            <a:lvl2pPr marL="714375" marR="0" indent="-257175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1800" b="0" i="0" u="none" strike="noStrike" cap="none" spc="0" baseline="0">
                <a:ln>
                  <a:noFill/>
                </a:ln>
                <a:solidFill>
                  <a:srgbClr val="333E48"/>
                </a:solidFill>
                <a:uFillTx/>
                <a:latin typeface="Arial"/>
                <a:ea typeface="Arial"/>
                <a:cs typeface="Arial"/>
                <a:sym typeface="Arial"/>
              </a:defRPr>
            </a:lvl2pPr>
            <a:lvl3pPr marL="1208314" marR="0" indent="-293914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1800" b="0" i="0" u="none" strike="noStrike" cap="none" spc="0" baseline="0">
                <a:ln>
                  <a:noFill/>
                </a:ln>
                <a:solidFill>
                  <a:srgbClr val="333E48"/>
                </a:solidFill>
                <a:uFillTx/>
                <a:latin typeface="Arial"/>
                <a:ea typeface="Arial"/>
                <a:cs typeface="Arial"/>
                <a:sym typeface="Arial"/>
              </a:defRPr>
            </a:lvl3pPr>
            <a:lvl4pPr marL="1714500" marR="0" indent="-3429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1800" b="0" i="0" u="none" strike="noStrike" cap="none" spc="0" baseline="0">
                <a:ln>
                  <a:noFill/>
                </a:ln>
                <a:solidFill>
                  <a:srgbClr val="333E48"/>
                </a:solidFill>
                <a:uFillTx/>
                <a:latin typeface="Arial"/>
                <a:ea typeface="Arial"/>
                <a:cs typeface="Arial"/>
                <a:sym typeface="Arial"/>
              </a:defRPr>
            </a:lvl4pPr>
            <a:lvl5pPr marL="2171700" marR="0" indent="-3429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1800" b="0" i="0" u="none" strike="noStrike" cap="none" spc="0" baseline="0">
                <a:ln>
                  <a:noFill/>
                </a:ln>
                <a:solidFill>
                  <a:srgbClr val="333E48"/>
                </a:solidFill>
                <a:uFillTx/>
                <a:latin typeface="Arial"/>
                <a:ea typeface="Arial"/>
                <a:cs typeface="Arial"/>
                <a:sym typeface="Arial"/>
              </a:defRPr>
            </a:lvl5pPr>
            <a:lvl6pPr marL="2514600" marR="0" indent="-2286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1800" b="0" i="0" u="none" strike="noStrike" cap="none" spc="0" baseline="0">
                <a:ln>
                  <a:noFill/>
                </a:ln>
                <a:solidFill>
                  <a:srgbClr val="333E48"/>
                </a:solidFill>
                <a:uFillTx/>
                <a:latin typeface="Arial"/>
                <a:ea typeface="Arial"/>
                <a:cs typeface="Arial"/>
                <a:sym typeface="Arial"/>
              </a:defRPr>
            </a:lvl6pPr>
            <a:lvl7pPr marL="2971800" marR="0" indent="-2286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1800" b="0" i="0" u="none" strike="noStrike" cap="none" spc="0" baseline="0">
                <a:ln>
                  <a:noFill/>
                </a:ln>
                <a:solidFill>
                  <a:srgbClr val="333E48"/>
                </a:solidFill>
                <a:uFillTx/>
                <a:latin typeface="Arial"/>
                <a:ea typeface="Arial"/>
                <a:cs typeface="Arial"/>
                <a:sym typeface="Arial"/>
              </a:defRPr>
            </a:lvl7pPr>
            <a:lvl8pPr marL="3429000" marR="0" indent="-2286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1800" b="0" i="0" u="none" strike="noStrike" cap="none" spc="0" baseline="0">
                <a:ln>
                  <a:noFill/>
                </a:ln>
                <a:solidFill>
                  <a:srgbClr val="333E48"/>
                </a:solidFill>
                <a:uFillTx/>
                <a:latin typeface="Arial"/>
                <a:ea typeface="Arial"/>
                <a:cs typeface="Arial"/>
                <a:sym typeface="Arial"/>
              </a:defRPr>
            </a:lvl8pPr>
            <a:lvl9pPr marL="3886200" marR="0" indent="-2286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1800" b="0" i="0" u="none" strike="noStrike" cap="none" spc="0" baseline="0">
                <a:ln>
                  <a:noFill/>
                </a:ln>
                <a:solidFill>
                  <a:srgbClr val="333E48"/>
                </a:solidFill>
                <a:uFillTx/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indent="0" hangingPunct="1">
              <a:lnSpc>
                <a:spcPct val="100000"/>
              </a:lnSpc>
              <a:buSzTx/>
              <a:buNone/>
              <a:defRPr sz="2400"/>
            </a:pPr>
            <a:r>
              <a:rPr lang="ru-RU" sz="2000" b="1" dirty="0"/>
              <a:t>Распоряжение </a:t>
            </a:r>
            <a:br>
              <a:rPr lang="ru-RU" sz="2000" b="1" dirty="0"/>
            </a:br>
            <a:r>
              <a:rPr lang="ru-RU" sz="2000" b="1" dirty="0"/>
              <a:t>Министерства просвещения </a:t>
            </a:r>
            <a:br>
              <a:rPr lang="ru-RU" sz="2000" b="1" dirty="0"/>
            </a:br>
            <a:r>
              <a:rPr lang="ru-RU" sz="2000" b="1" dirty="0"/>
              <a:t>Российской Федерации </a:t>
            </a:r>
            <a:br>
              <a:rPr lang="ru-RU" sz="2000" b="1" dirty="0"/>
            </a:br>
            <a:r>
              <a:rPr lang="ru-RU" sz="2000" b="1" dirty="0"/>
              <a:t>№P-6 от 12 января 2021 года </a:t>
            </a:r>
            <a:r>
              <a:rPr lang="ru-RU" sz="2000" dirty="0"/>
              <a:t>о создании на базе общеобразовательных организаций, расположенных  в сельской местности и малых городах, центров образования естественно-научной и технологической направленностей»</a:t>
            </a:r>
          </a:p>
        </p:txBody>
      </p:sp>
    </p:spTree>
    <p:extLst>
      <p:ext uri="{BB962C8B-B14F-4D97-AF65-F5344CB8AC3E}">
        <p14:creationId xmlns:p14="http://schemas.microsoft.com/office/powerpoint/2010/main" val="1592729594"/>
      </p:ext>
    </p:extLst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dirty="0"/>
              <a:t>Образовательные направления Центров «Точка роста»: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679511" y="2261882"/>
            <a:ext cx="5797039" cy="25853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333E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Реализация основных общеобразовательных программ</a:t>
            </a:r>
            <a:r>
              <a:rPr lang="ru-RU" dirty="0">
                <a:solidFill>
                  <a:srgbClr val="333E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177800" indent="-177800">
              <a:buFont typeface="Arial" panose="020B0604020202020204" pitchFamily="34" charset="0"/>
              <a:buChar char="•"/>
            </a:pPr>
            <a:r>
              <a:rPr lang="ru-RU" dirty="0">
                <a:solidFill>
                  <a:srgbClr val="333E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«Информатика»</a:t>
            </a:r>
          </a:p>
          <a:p>
            <a:pPr marL="177800" indent="-177800">
              <a:buFont typeface="Arial" panose="020B0604020202020204" pitchFamily="34" charset="0"/>
              <a:buChar char="•"/>
            </a:pPr>
            <a:r>
              <a:rPr lang="ru-RU" dirty="0">
                <a:solidFill>
                  <a:srgbClr val="333E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«Основы безопасности жизнедеятельности»</a:t>
            </a:r>
          </a:p>
          <a:p>
            <a:pPr marL="177800" indent="-177800">
              <a:buFont typeface="Arial" panose="020B0604020202020204" pitchFamily="34" charset="0"/>
              <a:buChar char="•"/>
            </a:pPr>
            <a:r>
              <a:rPr lang="ru-RU" dirty="0">
                <a:solidFill>
                  <a:srgbClr val="333E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предметной области «Технология»</a:t>
            </a:r>
          </a:p>
          <a:p>
            <a:r>
              <a:rPr lang="ru-RU" b="1" dirty="0">
                <a:solidFill>
                  <a:srgbClr val="333E48"/>
                </a:solidFill>
                <a:latin typeface="Arial"/>
                <a:cs typeface="Arial"/>
                <a:sym typeface="Arial"/>
              </a:rPr>
              <a:t>Дополнительное  образование:</a:t>
            </a:r>
          </a:p>
          <a:p>
            <a:r>
              <a:rPr lang="ru-RU" dirty="0">
                <a:solidFill>
                  <a:srgbClr val="333E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программы цифрового, естественнонаучного, технического и гуманитарного профилей</a:t>
            </a:r>
          </a:p>
          <a:p>
            <a:endParaRPr lang="ru-RU" dirty="0">
              <a:solidFill>
                <a:srgbClr val="333E48"/>
              </a:solidFill>
            </a:endParaRPr>
          </a:p>
        </p:txBody>
      </p:sp>
      <p:sp>
        <p:nvSpPr>
          <p:cNvPr id="6" name="Текст 2"/>
          <p:cNvSpPr txBox="1">
            <a:spLocks/>
          </p:cNvSpPr>
          <p:nvPr/>
        </p:nvSpPr>
        <p:spPr>
          <a:xfrm>
            <a:off x="6576055" y="2252538"/>
            <a:ext cx="5260346" cy="2437996"/>
          </a:xfrm>
          <a:prstGeom prst="rect">
            <a:avLst/>
          </a:prstGeom>
          <a:noFill/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noAutofit/>
          </a:bodyPr>
          <a:lstStyle>
            <a:lvl1pPr marL="228600" marR="0" indent="-2286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1800" b="0" i="0" u="none" strike="noStrike" cap="none" spc="0" baseline="0">
                <a:ln>
                  <a:noFill/>
                </a:ln>
                <a:solidFill>
                  <a:srgbClr val="333E48"/>
                </a:solidFill>
                <a:uFillTx/>
                <a:latin typeface="Arial"/>
                <a:ea typeface="Arial"/>
                <a:cs typeface="Arial"/>
                <a:sym typeface="Arial"/>
              </a:defRPr>
            </a:lvl1pPr>
            <a:lvl2pPr marL="714375" marR="0" indent="-257175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1800" b="0" i="0" u="none" strike="noStrike" cap="none" spc="0" baseline="0">
                <a:ln>
                  <a:noFill/>
                </a:ln>
                <a:solidFill>
                  <a:srgbClr val="333E48"/>
                </a:solidFill>
                <a:uFillTx/>
                <a:latin typeface="Arial"/>
                <a:ea typeface="Arial"/>
                <a:cs typeface="Arial"/>
                <a:sym typeface="Arial"/>
              </a:defRPr>
            </a:lvl2pPr>
            <a:lvl3pPr marL="1208314" marR="0" indent="-293914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1800" b="0" i="0" u="none" strike="noStrike" cap="none" spc="0" baseline="0">
                <a:ln>
                  <a:noFill/>
                </a:ln>
                <a:solidFill>
                  <a:srgbClr val="333E48"/>
                </a:solidFill>
                <a:uFillTx/>
                <a:latin typeface="Arial"/>
                <a:ea typeface="Arial"/>
                <a:cs typeface="Arial"/>
                <a:sym typeface="Arial"/>
              </a:defRPr>
            </a:lvl3pPr>
            <a:lvl4pPr marL="1714500" marR="0" indent="-3429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1800" b="0" i="0" u="none" strike="noStrike" cap="none" spc="0" baseline="0">
                <a:ln>
                  <a:noFill/>
                </a:ln>
                <a:solidFill>
                  <a:srgbClr val="333E48"/>
                </a:solidFill>
                <a:uFillTx/>
                <a:latin typeface="Arial"/>
                <a:ea typeface="Arial"/>
                <a:cs typeface="Arial"/>
                <a:sym typeface="Arial"/>
              </a:defRPr>
            </a:lvl4pPr>
            <a:lvl5pPr marL="2171700" marR="0" indent="-3429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1800" b="0" i="0" u="none" strike="noStrike" cap="none" spc="0" baseline="0">
                <a:ln>
                  <a:noFill/>
                </a:ln>
                <a:solidFill>
                  <a:srgbClr val="333E48"/>
                </a:solidFill>
                <a:uFillTx/>
                <a:latin typeface="Arial"/>
                <a:ea typeface="Arial"/>
                <a:cs typeface="Arial"/>
                <a:sym typeface="Arial"/>
              </a:defRPr>
            </a:lvl5pPr>
            <a:lvl6pPr marL="2514600" marR="0" indent="-2286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1800" b="0" i="0" u="none" strike="noStrike" cap="none" spc="0" baseline="0">
                <a:ln>
                  <a:noFill/>
                </a:ln>
                <a:solidFill>
                  <a:srgbClr val="333E48"/>
                </a:solidFill>
                <a:uFillTx/>
                <a:latin typeface="Arial"/>
                <a:ea typeface="Arial"/>
                <a:cs typeface="Arial"/>
                <a:sym typeface="Arial"/>
              </a:defRPr>
            </a:lvl6pPr>
            <a:lvl7pPr marL="2971800" marR="0" indent="-2286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1800" b="0" i="0" u="none" strike="noStrike" cap="none" spc="0" baseline="0">
                <a:ln>
                  <a:noFill/>
                </a:ln>
                <a:solidFill>
                  <a:srgbClr val="333E48"/>
                </a:solidFill>
                <a:uFillTx/>
                <a:latin typeface="Arial"/>
                <a:ea typeface="Arial"/>
                <a:cs typeface="Arial"/>
                <a:sym typeface="Arial"/>
              </a:defRPr>
            </a:lvl7pPr>
            <a:lvl8pPr marL="3429000" marR="0" indent="-2286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1800" b="0" i="0" u="none" strike="noStrike" cap="none" spc="0" baseline="0">
                <a:ln>
                  <a:noFill/>
                </a:ln>
                <a:solidFill>
                  <a:srgbClr val="333E48"/>
                </a:solidFill>
                <a:uFillTx/>
                <a:latin typeface="Arial"/>
                <a:ea typeface="Arial"/>
                <a:cs typeface="Arial"/>
                <a:sym typeface="Arial"/>
              </a:defRPr>
            </a:lvl8pPr>
            <a:lvl9pPr marL="3886200" marR="0" indent="-2286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1800" b="0" i="0" u="none" strike="noStrike" cap="none" spc="0" baseline="0">
                <a:ln>
                  <a:noFill/>
                </a:ln>
                <a:solidFill>
                  <a:srgbClr val="333E48"/>
                </a:solidFill>
                <a:uFillTx/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SzTx/>
              <a:buNone/>
            </a:pPr>
            <a:r>
              <a:rPr lang="ru-RU" b="1" dirty="0">
                <a:latin typeface="Arial" panose="020B0604020202020204" pitchFamily="34" charset="0"/>
                <a:ea typeface="+mj-ea"/>
                <a:cs typeface="Arial" panose="020B0604020202020204" pitchFamily="34" charset="0"/>
                <a:sym typeface="Calibri"/>
              </a:rPr>
              <a:t>Реализация основных общеобразовательных программ:</a:t>
            </a:r>
          </a:p>
          <a:p>
            <a:pPr hangingPunct="1">
              <a:lnSpc>
                <a:spcPct val="100000"/>
              </a:lnSpc>
              <a:spcBef>
                <a:spcPts val="0"/>
              </a:spcBef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«Математика и информатика»</a:t>
            </a:r>
          </a:p>
          <a:p>
            <a:pPr hangingPunct="1">
              <a:lnSpc>
                <a:spcPct val="100000"/>
              </a:lnSpc>
              <a:spcBef>
                <a:spcPts val="0"/>
              </a:spcBef>
            </a:pPr>
            <a:r>
              <a:rPr lang="ru-RU" dirty="0"/>
              <a:t>«Естественнонаучные предметы»: «Физика», «Химия», «Технология», «Биология»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b="1" dirty="0"/>
              <a:t>Дополнительное образование: </a:t>
            </a:r>
            <a:r>
              <a:rPr lang="ru-RU" dirty="0"/>
              <a:t>программы естественнонаучной и технологической направленностей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6565199" y="1736121"/>
            <a:ext cx="288339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2021 – 2023 гг. 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628711" y="1707885"/>
            <a:ext cx="27432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2019 – 2020 гг. </a:t>
            </a:r>
          </a:p>
        </p:txBody>
      </p:sp>
      <p:sp>
        <p:nvSpPr>
          <p:cNvPr id="9" name="Стрелка вправо 8"/>
          <p:cNvSpPr/>
          <p:nvPr/>
        </p:nvSpPr>
        <p:spPr>
          <a:xfrm>
            <a:off x="4189430" y="1805316"/>
            <a:ext cx="2072513" cy="454025"/>
          </a:xfrm>
          <a:prstGeom prst="rightArrow">
            <a:avLst>
              <a:gd name="adj1" fmla="val 9844"/>
              <a:gd name="adj2" fmla="val 50000"/>
            </a:avLst>
          </a:prstGeom>
          <a:solidFill>
            <a:srgbClr val="FF0000"/>
          </a:solidFill>
          <a:ln w="12700" cap="flat">
            <a:noFill/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defTabSz="914377"/>
            <a:endParaRPr lang="ru-RU"/>
          </a:p>
        </p:txBody>
      </p:sp>
      <p:grpSp>
        <p:nvGrpSpPr>
          <p:cNvPr id="13" name="Группа 12">
            <a:extLst>
              <a:ext uri="{FF2B5EF4-FFF2-40B4-BE49-F238E27FC236}">
                <a16:creationId xmlns="" xmlns:a16="http://schemas.microsoft.com/office/drawing/2014/main" id="{54B8818C-F09F-4B68-BA33-EB010CD3858C}"/>
              </a:ext>
            </a:extLst>
          </p:cNvPr>
          <p:cNvGrpSpPr/>
          <p:nvPr/>
        </p:nvGrpSpPr>
        <p:grpSpPr>
          <a:xfrm>
            <a:off x="755959" y="4714722"/>
            <a:ext cx="10680083" cy="1615321"/>
            <a:chOff x="662405" y="3485913"/>
            <a:chExt cx="9134564" cy="1381568"/>
          </a:xfrm>
        </p:grpSpPr>
        <p:pic>
          <p:nvPicPr>
            <p:cNvPr id="10" name="Рисунок 9" descr="Изображение выглядит как человек, стол, внутренний, торт&#10;&#10;Автоматически созданное описание">
              <a:extLst>
                <a:ext uri="{FF2B5EF4-FFF2-40B4-BE49-F238E27FC236}">
                  <a16:creationId xmlns="" xmlns:a16="http://schemas.microsoft.com/office/drawing/2014/main" id="{54E7271B-5CB5-44AA-B059-8D60B90BFF0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7182861" y="3485913"/>
              <a:ext cx="2614108" cy="1381568"/>
            </a:xfrm>
            <a:prstGeom prst="rect">
              <a:avLst/>
            </a:prstGeom>
          </p:spPr>
        </p:pic>
        <p:pic>
          <p:nvPicPr>
            <p:cNvPr id="11" name="Рисунок 10" descr="Изображение выглядит как человек, внутренний, стоит, молодой&#10;&#10;Автоматически созданное описание">
              <a:extLst>
                <a:ext uri="{FF2B5EF4-FFF2-40B4-BE49-F238E27FC236}">
                  <a16:creationId xmlns="" xmlns:a16="http://schemas.microsoft.com/office/drawing/2014/main" id="{B3654EAA-12A6-4846-A182-BB2C65D6059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-213"/>
            <a:stretch/>
          </p:blipFill>
          <p:spPr>
            <a:xfrm>
              <a:off x="3781481" y="3485913"/>
              <a:ext cx="3358058" cy="1381568"/>
            </a:xfrm>
            <a:prstGeom prst="rect">
              <a:avLst/>
            </a:prstGeom>
          </p:spPr>
        </p:pic>
        <p:pic>
          <p:nvPicPr>
            <p:cNvPr id="12" name="Рисунок 11" descr="Изображение выглядит как человек, стол, внутренний, люди&#10;&#10;Автоматически созданное описание">
              <a:extLst>
                <a:ext uri="{FF2B5EF4-FFF2-40B4-BE49-F238E27FC236}">
                  <a16:creationId xmlns="" xmlns:a16="http://schemas.microsoft.com/office/drawing/2014/main" id="{B6F30130-C5BE-4FD4-BCAE-A25C9BB96CC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662405" y="3485913"/>
              <a:ext cx="3085998" cy="138156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022582101"/>
      </p:ext>
    </p:extLst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2">
            <a:extLst>
              <a:ext uri="{FF2B5EF4-FFF2-40B4-BE49-F238E27FC236}">
                <a16:creationId xmlns="" xmlns:a16="http://schemas.microsoft.com/office/drawing/2014/main" id="{414A98D0-A18C-45B0-A293-575FF2DADA17}"/>
              </a:ext>
            </a:extLst>
          </p:cNvPr>
          <p:cNvSpPr txBox="1">
            <a:spLocks/>
          </p:cNvSpPr>
          <p:nvPr/>
        </p:nvSpPr>
        <p:spPr>
          <a:xfrm>
            <a:off x="7806374" y="1377312"/>
            <a:ext cx="3832588" cy="43513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noAutofit/>
          </a:bodyPr>
          <a:lstStyle>
            <a:lvl1pPr marL="228600" marR="0" indent="-2286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1800" b="0" i="0" u="none" strike="noStrike" cap="none" spc="0" baseline="0">
                <a:ln>
                  <a:noFill/>
                </a:ln>
                <a:solidFill>
                  <a:srgbClr val="333E48"/>
                </a:solidFill>
                <a:uFillTx/>
                <a:latin typeface="Arial"/>
                <a:ea typeface="Arial"/>
                <a:cs typeface="Arial"/>
                <a:sym typeface="Arial"/>
              </a:defRPr>
            </a:lvl1pPr>
            <a:lvl2pPr marL="714375" marR="0" indent="-257175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1800" b="0" i="0" u="none" strike="noStrike" cap="none" spc="0" baseline="0">
                <a:ln>
                  <a:noFill/>
                </a:ln>
                <a:solidFill>
                  <a:srgbClr val="333E48"/>
                </a:solidFill>
                <a:uFillTx/>
                <a:latin typeface="Arial"/>
                <a:ea typeface="Arial"/>
                <a:cs typeface="Arial"/>
                <a:sym typeface="Arial"/>
              </a:defRPr>
            </a:lvl2pPr>
            <a:lvl3pPr marL="1208314" marR="0" indent="-293914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1800" b="0" i="0" u="none" strike="noStrike" cap="none" spc="0" baseline="0">
                <a:ln>
                  <a:noFill/>
                </a:ln>
                <a:solidFill>
                  <a:srgbClr val="333E48"/>
                </a:solidFill>
                <a:uFillTx/>
                <a:latin typeface="Arial"/>
                <a:ea typeface="Arial"/>
                <a:cs typeface="Arial"/>
                <a:sym typeface="Arial"/>
              </a:defRPr>
            </a:lvl3pPr>
            <a:lvl4pPr marL="1714500" marR="0" indent="-3429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1800" b="0" i="0" u="none" strike="noStrike" cap="none" spc="0" baseline="0">
                <a:ln>
                  <a:noFill/>
                </a:ln>
                <a:solidFill>
                  <a:srgbClr val="333E48"/>
                </a:solidFill>
                <a:uFillTx/>
                <a:latin typeface="Arial"/>
                <a:ea typeface="Arial"/>
                <a:cs typeface="Arial"/>
                <a:sym typeface="Arial"/>
              </a:defRPr>
            </a:lvl4pPr>
            <a:lvl5pPr marL="2171700" marR="0" indent="-3429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1800" b="0" i="0" u="none" strike="noStrike" cap="none" spc="0" baseline="0">
                <a:ln>
                  <a:noFill/>
                </a:ln>
                <a:solidFill>
                  <a:srgbClr val="333E48"/>
                </a:solidFill>
                <a:uFillTx/>
                <a:latin typeface="Arial"/>
                <a:ea typeface="Arial"/>
                <a:cs typeface="Arial"/>
                <a:sym typeface="Arial"/>
              </a:defRPr>
            </a:lvl5pPr>
            <a:lvl6pPr marL="2514600" marR="0" indent="-2286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1800" b="0" i="0" u="none" strike="noStrike" cap="none" spc="0" baseline="0">
                <a:ln>
                  <a:noFill/>
                </a:ln>
                <a:solidFill>
                  <a:srgbClr val="333E48"/>
                </a:solidFill>
                <a:uFillTx/>
                <a:latin typeface="Arial"/>
                <a:ea typeface="Arial"/>
                <a:cs typeface="Arial"/>
                <a:sym typeface="Arial"/>
              </a:defRPr>
            </a:lvl6pPr>
            <a:lvl7pPr marL="2971800" marR="0" indent="-2286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1800" b="0" i="0" u="none" strike="noStrike" cap="none" spc="0" baseline="0">
                <a:ln>
                  <a:noFill/>
                </a:ln>
                <a:solidFill>
                  <a:srgbClr val="333E48"/>
                </a:solidFill>
                <a:uFillTx/>
                <a:latin typeface="Arial"/>
                <a:ea typeface="Arial"/>
                <a:cs typeface="Arial"/>
                <a:sym typeface="Arial"/>
              </a:defRPr>
            </a:lvl7pPr>
            <a:lvl8pPr marL="3429000" marR="0" indent="-2286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1800" b="0" i="0" u="none" strike="noStrike" cap="none" spc="0" baseline="0">
                <a:ln>
                  <a:noFill/>
                </a:ln>
                <a:solidFill>
                  <a:srgbClr val="333E48"/>
                </a:solidFill>
                <a:uFillTx/>
                <a:latin typeface="Arial"/>
                <a:ea typeface="Arial"/>
                <a:cs typeface="Arial"/>
                <a:sym typeface="Arial"/>
              </a:defRPr>
            </a:lvl8pPr>
            <a:lvl9pPr marL="3886200" marR="0" indent="-2286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1800" b="0" i="0" u="none" strike="noStrike" cap="none" spc="0" baseline="0">
                <a:ln>
                  <a:noFill/>
                </a:ln>
                <a:solidFill>
                  <a:srgbClr val="333E48"/>
                </a:solidFill>
                <a:uFillTx/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indent="0" hangingPunct="1">
              <a:lnSpc>
                <a:spcPct val="100000"/>
              </a:lnSpc>
              <a:spcBef>
                <a:spcPts val="0"/>
              </a:spcBef>
              <a:buFont typeface="Arial"/>
              <a:buNone/>
            </a:pPr>
            <a:r>
              <a:rPr lang="ru-RU" sz="2000" dirty="0"/>
              <a:t>Формирование </a:t>
            </a:r>
            <a:br>
              <a:rPr lang="ru-RU" sz="2000" dirty="0"/>
            </a:br>
            <a:r>
              <a:rPr lang="ru-RU" sz="2000" dirty="0"/>
              <a:t>инфраструктуры центра </a:t>
            </a:r>
            <a:endParaRPr lang="ru-RU" sz="2000" b="1" dirty="0"/>
          </a:p>
          <a:p>
            <a:pPr marL="0" indent="0" hangingPunct="1">
              <a:lnSpc>
                <a:spcPct val="100000"/>
              </a:lnSpc>
              <a:spcBef>
                <a:spcPts val="0"/>
              </a:spcBef>
              <a:buFont typeface="Arial"/>
              <a:buNone/>
            </a:pPr>
            <a:r>
              <a:rPr lang="ru-RU" sz="2000" b="1" dirty="0"/>
              <a:t>Блохин Дмитрий </a:t>
            </a:r>
          </a:p>
          <a:p>
            <a:pPr marL="0" indent="0" hangingPunct="1">
              <a:lnSpc>
                <a:spcPct val="100000"/>
              </a:lnSpc>
              <a:spcBef>
                <a:spcPts val="0"/>
              </a:spcBef>
              <a:buFont typeface="Arial"/>
              <a:buNone/>
            </a:pPr>
            <a:r>
              <a:rPr lang="ru-RU" sz="2000" b="1" dirty="0"/>
              <a:t>+7 (926) 271 01 26 </a:t>
            </a:r>
          </a:p>
          <a:p>
            <a:pPr marL="0" indent="0" hangingPunct="1">
              <a:lnSpc>
                <a:spcPct val="100000"/>
              </a:lnSpc>
              <a:spcBef>
                <a:spcPts val="0"/>
              </a:spcBef>
              <a:buFont typeface="Arial"/>
              <a:buNone/>
            </a:pPr>
            <a:r>
              <a:rPr lang="en-US" sz="2000" b="1" dirty="0"/>
              <a:t>blohindv@apkpro.ru</a:t>
            </a:r>
            <a:endParaRPr lang="ru-RU" sz="2000" b="1" dirty="0"/>
          </a:p>
          <a:p>
            <a:pPr marL="0" indent="0" hangingPunct="1">
              <a:lnSpc>
                <a:spcPct val="100000"/>
              </a:lnSpc>
              <a:spcBef>
                <a:spcPts val="0"/>
              </a:spcBef>
              <a:buFont typeface="Arial"/>
              <a:buNone/>
            </a:pPr>
            <a:endParaRPr lang="ru-RU" sz="2000" dirty="0"/>
          </a:p>
          <a:p>
            <a:pPr marL="0" indent="0" hangingPunct="1">
              <a:lnSpc>
                <a:spcPct val="100000"/>
              </a:lnSpc>
              <a:spcBef>
                <a:spcPts val="0"/>
              </a:spcBef>
              <a:buFont typeface="Arial"/>
              <a:buNone/>
            </a:pPr>
            <a:endParaRPr lang="ru-RU" sz="2000" dirty="0"/>
          </a:p>
          <a:p>
            <a:pPr marL="0" indent="0" hangingPunct="1">
              <a:lnSpc>
                <a:spcPct val="100000"/>
              </a:lnSpc>
              <a:spcBef>
                <a:spcPts val="0"/>
              </a:spcBef>
              <a:buFont typeface="Arial"/>
              <a:buNone/>
            </a:pPr>
            <a:endParaRPr lang="ru-RU" sz="2000" dirty="0"/>
          </a:p>
          <a:p>
            <a:pPr marL="0" indent="0" hangingPunct="1">
              <a:lnSpc>
                <a:spcPct val="100000"/>
              </a:lnSpc>
              <a:spcBef>
                <a:spcPts val="0"/>
              </a:spcBef>
              <a:buFont typeface="Arial"/>
              <a:buNone/>
            </a:pPr>
            <a:endParaRPr lang="ru-RU" sz="2000" dirty="0"/>
          </a:p>
          <a:p>
            <a:pPr marL="0" indent="0" hangingPunct="1">
              <a:lnSpc>
                <a:spcPct val="100000"/>
              </a:lnSpc>
              <a:spcBef>
                <a:spcPts val="0"/>
              </a:spcBef>
              <a:buFont typeface="Arial"/>
              <a:buNone/>
            </a:pPr>
            <a:r>
              <a:rPr lang="ru-RU" sz="2000" dirty="0"/>
              <a:t>Оформление и зонирование помещений центра</a:t>
            </a:r>
          </a:p>
          <a:p>
            <a:pPr marL="0" indent="0" hangingPunct="1">
              <a:lnSpc>
                <a:spcPct val="100000"/>
              </a:lnSpc>
              <a:spcBef>
                <a:spcPts val="0"/>
              </a:spcBef>
              <a:buFont typeface="Arial"/>
              <a:buNone/>
            </a:pPr>
            <a:r>
              <a:rPr lang="ru-RU" sz="2000" b="1" dirty="0"/>
              <a:t>Хомякова Васса Романовна, </a:t>
            </a:r>
          </a:p>
          <a:p>
            <a:pPr marL="0" indent="0" hangingPunct="1">
              <a:lnSpc>
                <a:spcPct val="100000"/>
              </a:lnSpc>
              <a:spcBef>
                <a:spcPts val="0"/>
              </a:spcBef>
              <a:buFont typeface="Arial"/>
              <a:buNone/>
            </a:pPr>
            <a:r>
              <a:rPr lang="ru-RU" sz="2000" b="1" dirty="0"/>
              <a:t>+7 (962) 917-87-02, </a:t>
            </a:r>
          </a:p>
          <a:p>
            <a:pPr marL="0" indent="0" hangingPunct="1">
              <a:lnSpc>
                <a:spcPct val="100000"/>
              </a:lnSpc>
              <a:spcBef>
                <a:spcPts val="0"/>
              </a:spcBef>
              <a:buFont typeface="Arial"/>
              <a:buNone/>
            </a:pPr>
            <a:r>
              <a:rPr lang="en-US" sz="2000" b="1" dirty="0" err="1"/>
              <a:t>khomyakovavr@apkpro.ru</a:t>
            </a:r>
            <a:endParaRPr lang="ru-RU" sz="2000" b="1" dirty="0"/>
          </a:p>
          <a:p>
            <a:pPr marL="0" indent="0" hangingPunct="1">
              <a:lnSpc>
                <a:spcPct val="100000"/>
              </a:lnSpc>
              <a:spcBef>
                <a:spcPts val="0"/>
              </a:spcBef>
              <a:buFont typeface="Arial"/>
              <a:buNone/>
            </a:pPr>
            <a:endParaRPr lang="ru-RU" sz="200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dirty="0"/>
              <a:t>Координаторы проекта: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888022" y="1377312"/>
            <a:ext cx="4333019" cy="4351338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000" dirty="0"/>
              <a:t>Организационно-информационное сопровождение </a:t>
            </a:r>
            <a:r>
              <a:rPr lang="ru-RU" dirty="0"/>
              <a:t>(контроль и мониторинг реализации контрольных точек дорожной карты)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000" b="1" dirty="0"/>
              <a:t>АНТОНЕНКО Игорь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000" b="1" dirty="0"/>
              <a:t>+7 (960) 121-21-21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000" b="1" dirty="0"/>
              <a:t>antonenkoip@apkpro.ru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ru-RU" sz="2000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000" dirty="0"/>
              <a:t>Методическая поддержка </a:t>
            </a:r>
            <a:r>
              <a:rPr lang="ru-RU" sz="2000" b="1" dirty="0"/>
              <a:t>Воробьев Михаил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000" b="1" dirty="0"/>
              <a:t>+7 (909) 703-90-66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000" b="1" dirty="0"/>
              <a:t>vorobevmv@apkpro.ru</a:t>
            </a:r>
            <a:endParaRPr lang="ru-RU" sz="2000" b="1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ru-RU" sz="2000" b="1" dirty="0"/>
          </a:p>
          <a:p>
            <a:pPr marL="0" indent="0">
              <a:spcBef>
                <a:spcPts val="0"/>
              </a:spcBef>
              <a:buFont typeface="Arial" pitchFamily="34" charset="0"/>
              <a:buNone/>
            </a:pPr>
            <a:r>
              <a:rPr lang="ru-RU" sz="2000" b="1" dirty="0" err="1">
                <a:solidFill>
                  <a:srgbClr val="002060"/>
                </a:solidFill>
              </a:rPr>
              <a:t>Бурухина</a:t>
            </a:r>
            <a:r>
              <a:rPr lang="ru-RU" sz="2000" b="1" dirty="0">
                <a:solidFill>
                  <a:srgbClr val="002060"/>
                </a:solidFill>
              </a:rPr>
              <a:t> Дарья</a:t>
            </a:r>
          </a:p>
          <a:p>
            <a:pPr marL="0" indent="0">
              <a:spcBef>
                <a:spcPts val="0"/>
              </a:spcBef>
              <a:buFont typeface="Arial" pitchFamily="34" charset="0"/>
              <a:buNone/>
            </a:pPr>
            <a:r>
              <a:rPr lang="ru-RU" sz="2000" b="1" dirty="0">
                <a:solidFill>
                  <a:srgbClr val="002060"/>
                </a:solidFill>
              </a:rPr>
              <a:t>+7 (909) 009-16-90</a:t>
            </a:r>
          </a:p>
          <a:p>
            <a:pPr marL="0" indent="0">
              <a:spcBef>
                <a:spcPts val="0"/>
              </a:spcBef>
              <a:buFont typeface="Arial" pitchFamily="34" charset="0"/>
              <a:buNone/>
            </a:pPr>
            <a:r>
              <a:rPr lang="en-US" sz="2000" b="1" dirty="0" err="1">
                <a:solidFill>
                  <a:srgbClr val="002060"/>
                </a:solidFill>
              </a:rPr>
              <a:t>buruhinadu@apkpro.ru</a:t>
            </a:r>
            <a:r>
              <a:rPr lang="en-US" sz="2000" b="1" dirty="0">
                <a:solidFill>
                  <a:srgbClr val="002060"/>
                </a:solidFill>
              </a:rPr>
              <a:t> </a:t>
            </a:r>
            <a:endParaRPr lang="ru-RU" sz="2000" b="1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8438" y="3923483"/>
            <a:ext cx="1116824" cy="1116824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53038" y="1511652"/>
            <a:ext cx="1116824" cy="1116824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56928" y="1447752"/>
            <a:ext cx="1095031" cy="1098261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473989" y="4311988"/>
            <a:ext cx="1079437" cy="1269214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="" xmlns:a16="http://schemas.microsoft.com/office/drawing/2014/main" id="{68F44BF2-7AC1-BE45-BB83-D98C102E6685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54092" y="5192697"/>
            <a:ext cx="1118737" cy="12260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7211787"/>
      </p:ext>
    </p:extLst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Прямоугольник 18">
            <a:extLst>
              <a:ext uri="{FF2B5EF4-FFF2-40B4-BE49-F238E27FC236}">
                <a16:creationId xmlns="" xmlns:a16="http://schemas.microsoft.com/office/drawing/2014/main" id="{A2556DFA-B965-429A-BA2B-B0DF78FE3D78}"/>
              </a:ext>
            </a:extLst>
          </p:cNvPr>
          <p:cNvSpPr/>
          <p:nvPr/>
        </p:nvSpPr>
        <p:spPr>
          <a:xfrm>
            <a:off x="4930611" y="3402087"/>
            <a:ext cx="2208757" cy="73866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1050" dirty="0">
                <a:ln w="0"/>
                <a:latin typeface="Arial" panose="020B0604020202020204" pitchFamily="34" charset="0"/>
                <a:cs typeface="Arial" panose="020B0604020202020204" pitchFamily="34" charset="0"/>
              </a:rPr>
              <a:t>СУЛИМА Лариса Олеговна,</a:t>
            </a:r>
          </a:p>
          <a:p>
            <a:pPr algn="ctr"/>
            <a:r>
              <a:rPr lang="ru-RU" sz="1050" dirty="0">
                <a:ln w="0"/>
                <a:latin typeface="Arial" panose="020B0604020202020204" pitchFamily="34" charset="0"/>
                <a:cs typeface="Arial" panose="020B0604020202020204" pitchFamily="34" charset="0"/>
              </a:rPr>
              <a:t>начальник отдела </a:t>
            </a:r>
          </a:p>
          <a:p>
            <a:pPr algn="ctr"/>
            <a:r>
              <a:rPr lang="en-US" sz="1050" dirty="0">
                <a:ln w="0"/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+7 (927) 496-20-13 </a:t>
            </a:r>
          </a:p>
          <a:p>
            <a:pPr algn="ctr"/>
            <a:r>
              <a:rPr lang="en-US" sz="1050" dirty="0">
                <a:ln w="0"/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sulimalo@apkpro.ru </a:t>
            </a:r>
          </a:p>
        </p:txBody>
      </p:sp>
      <p:sp>
        <p:nvSpPr>
          <p:cNvPr id="29" name="Прямоугольник 28">
            <a:extLst>
              <a:ext uri="{FF2B5EF4-FFF2-40B4-BE49-F238E27FC236}">
                <a16:creationId xmlns="" xmlns:a16="http://schemas.microsoft.com/office/drawing/2014/main" id="{D9D01ECF-BD89-4BCA-9716-6D28C1F04F44}"/>
              </a:ext>
            </a:extLst>
          </p:cNvPr>
          <p:cNvSpPr/>
          <p:nvPr/>
        </p:nvSpPr>
        <p:spPr>
          <a:xfrm>
            <a:off x="726067" y="-1711595"/>
            <a:ext cx="3326073" cy="73866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r"/>
            <a:endParaRPr lang="ru-RU" sz="1400" dirty="0">
              <a:ln w="0"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/>
            <a:endParaRPr lang="ru-RU" sz="1400" dirty="0">
              <a:ln w="0"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/>
            <a:endParaRPr lang="ru-RU" sz="1400" dirty="0">
              <a:ln w="0"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0" name="Рисунок 39">
            <a:extLst>
              <a:ext uri="{FF2B5EF4-FFF2-40B4-BE49-F238E27FC236}">
                <a16:creationId xmlns="" xmlns:a16="http://schemas.microsoft.com/office/drawing/2014/main" id="{95E0E875-592C-4560-8140-97D876F1215B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61190" y="1605290"/>
            <a:ext cx="1347598" cy="1796797"/>
          </a:xfrm>
          <a:prstGeom prst="rect">
            <a:avLst/>
          </a:prstGeom>
        </p:spPr>
      </p:pic>
      <p:pic>
        <p:nvPicPr>
          <p:cNvPr id="42" name="Рисунок 41">
            <a:extLst>
              <a:ext uri="{FF2B5EF4-FFF2-40B4-BE49-F238E27FC236}">
                <a16:creationId xmlns="" xmlns:a16="http://schemas.microsoft.com/office/drawing/2014/main" id="{EDD09558-5073-4202-82B8-F1A852CE51C9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44912" y="2230498"/>
            <a:ext cx="1006035" cy="1389200"/>
          </a:xfrm>
          <a:prstGeom prst="rect">
            <a:avLst/>
          </a:prstGeom>
        </p:spPr>
      </p:pic>
      <p:sp>
        <p:nvSpPr>
          <p:cNvPr id="67" name="Прямоугольник 66">
            <a:extLst>
              <a:ext uri="{FF2B5EF4-FFF2-40B4-BE49-F238E27FC236}">
                <a16:creationId xmlns="" xmlns:a16="http://schemas.microsoft.com/office/drawing/2014/main" id="{1F5BDB17-FE0A-46C2-86E8-76A60BD0A38B}"/>
              </a:ext>
            </a:extLst>
          </p:cNvPr>
          <p:cNvSpPr/>
          <p:nvPr/>
        </p:nvSpPr>
        <p:spPr>
          <a:xfrm>
            <a:off x="7843218" y="3626264"/>
            <a:ext cx="2703088" cy="73866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1050" dirty="0">
                <a:ln w="0"/>
                <a:latin typeface="Arial" panose="020B0604020202020204" pitchFamily="34" charset="0"/>
                <a:cs typeface="Arial" panose="020B0604020202020204" pitchFamily="34" charset="0"/>
              </a:rPr>
              <a:t>УРАЛЬСКАЯ Евгения Владимировна,</a:t>
            </a:r>
          </a:p>
          <a:p>
            <a:pPr algn="ctr"/>
            <a:r>
              <a:rPr lang="ru-RU" sz="1050" dirty="0">
                <a:ln w="0"/>
                <a:latin typeface="Arial" panose="020B0604020202020204" pitchFamily="34" charset="0"/>
                <a:cs typeface="Arial" panose="020B0604020202020204" pitchFamily="34" charset="0"/>
              </a:rPr>
              <a:t>куратор ДФО и СКФО </a:t>
            </a:r>
          </a:p>
          <a:p>
            <a:pPr algn="ctr"/>
            <a:r>
              <a:rPr lang="en-US" sz="1050" dirty="0">
                <a:ln w="0"/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+7 (982) 512-56-90, uralskayaev@apkpro.ru</a:t>
            </a:r>
          </a:p>
        </p:txBody>
      </p:sp>
      <p:pic>
        <p:nvPicPr>
          <p:cNvPr id="5" name="Рисунок 4" descr="Изображение выглядит как человек, мужчина, галстук, костюм&#10;&#10;Автоматически созданное описание">
            <a:extLst>
              <a:ext uri="{FF2B5EF4-FFF2-40B4-BE49-F238E27FC236}">
                <a16:creationId xmlns="" xmlns:a16="http://schemas.microsoft.com/office/drawing/2014/main" id="{A6D692F5-68F1-4198-B10F-368E65386805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430627" y="2213763"/>
            <a:ext cx="1037665" cy="1405934"/>
          </a:xfrm>
          <a:prstGeom prst="rect">
            <a:avLst/>
          </a:prstGeom>
        </p:spPr>
      </p:pic>
      <p:sp>
        <p:nvSpPr>
          <p:cNvPr id="68" name="Прямоугольник 67">
            <a:extLst>
              <a:ext uri="{FF2B5EF4-FFF2-40B4-BE49-F238E27FC236}">
                <a16:creationId xmlns="" xmlns:a16="http://schemas.microsoft.com/office/drawing/2014/main" id="{59341CF1-DBF4-4A95-9F63-3CF05BD8C0D0}"/>
              </a:ext>
            </a:extLst>
          </p:cNvPr>
          <p:cNvSpPr/>
          <p:nvPr/>
        </p:nvSpPr>
        <p:spPr>
          <a:xfrm>
            <a:off x="1593444" y="3626264"/>
            <a:ext cx="2703088" cy="73866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1050" dirty="0">
                <a:ln w="0"/>
                <a:latin typeface="Arial" panose="020B0604020202020204" pitchFamily="34" charset="0"/>
                <a:cs typeface="Arial" panose="020B0604020202020204" pitchFamily="34" charset="0"/>
              </a:rPr>
              <a:t>АНТОНЕНКО Игорь Павлович,</a:t>
            </a:r>
          </a:p>
          <a:p>
            <a:pPr algn="ctr"/>
            <a:r>
              <a:rPr lang="ru-RU" sz="1050" dirty="0">
                <a:ln w="0"/>
                <a:latin typeface="Arial" panose="020B0604020202020204" pitchFamily="34" charset="0"/>
                <a:cs typeface="Arial" panose="020B0604020202020204" pitchFamily="34" charset="0"/>
              </a:rPr>
              <a:t>куратор ДФО и СКФО </a:t>
            </a:r>
          </a:p>
          <a:p>
            <a:pPr algn="ctr"/>
            <a:r>
              <a:rPr lang="en-US" sz="1050" dirty="0">
                <a:ln w="0"/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+7 (960) 121-21-21 antonenkoip@apkpro.ru</a:t>
            </a:r>
          </a:p>
        </p:txBody>
      </p:sp>
      <p:pic>
        <p:nvPicPr>
          <p:cNvPr id="69" name="Рисунок 68">
            <a:extLst>
              <a:ext uri="{FF2B5EF4-FFF2-40B4-BE49-F238E27FC236}">
                <a16:creationId xmlns="" xmlns:a16="http://schemas.microsoft.com/office/drawing/2014/main" id="{DAD83D89-D68B-4F74-A058-4D6926D1673B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email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t="-1173"/>
          <a:stretch/>
        </p:blipFill>
        <p:spPr>
          <a:xfrm>
            <a:off x="8592519" y="4534374"/>
            <a:ext cx="1037377" cy="1177862"/>
          </a:xfrm>
          <a:prstGeom prst="rect">
            <a:avLst/>
          </a:prstGeom>
        </p:spPr>
      </p:pic>
      <p:pic>
        <p:nvPicPr>
          <p:cNvPr id="70" name="Рисунок 69">
            <a:extLst>
              <a:ext uri="{FF2B5EF4-FFF2-40B4-BE49-F238E27FC236}">
                <a16:creationId xmlns="" xmlns:a16="http://schemas.microsoft.com/office/drawing/2014/main" id="{B137A9DF-4B6F-449C-BF31-74B4F397D3D7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18661" y="4485302"/>
            <a:ext cx="968206" cy="1229468"/>
          </a:xfrm>
          <a:prstGeom prst="rect">
            <a:avLst/>
          </a:prstGeom>
        </p:spPr>
      </p:pic>
      <p:pic>
        <p:nvPicPr>
          <p:cNvPr id="71" name="Рисунок 70">
            <a:extLst>
              <a:ext uri="{FF2B5EF4-FFF2-40B4-BE49-F238E27FC236}">
                <a16:creationId xmlns="" xmlns:a16="http://schemas.microsoft.com/office/drawing/2014/main" id="{41C60E7D-F3E1-4227-BB18-A2CA0D0C6EE7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email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509492" y="4550311"/>
            <a:ext cx="1037598" cy="1181504"/>
          </a:xfrm>
          <a:prstGeom prst="rect">
            <a:avLst/>
          </a:prstGeom>
        </p:spPr>
      </p:pic>
      <p:pic>
        <p:nvPicPr>
          <p:cNvPr id="72" name="Рисунок 71">
            <a:extLst>
              <a:ext uri="{FF2B5EF4-FFF2-40B4-BE49-F238E27FC236}">
                <a16:creationId xmlns="" xmlns:a16="http://schemas.microsoft.com/office/drawing/2014/main" id="{0A35704E-343E-45F6-AF6E-72712298D784}"/>
              </a:ext>
            </a:extLst>
          </p:cNvPr>
          <p:cNvPicPr>
            <a:picLocks noChangeAspect="1"/>
          </p:cNvPicPr>
          <p:nvPr/>
        </p:nvPicPr>
        <p:blipFill rotWithShape="1">
          <a:blip r:embed="rId12" cstate="email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170329" y="4549511"/>
            <a:ext cx="1078450" cy="1176300"/>
          </a:xfrm>
          <a:prstGeom prst="rect">
            <a:avLst/>
          </a:prstGeom>
        </p:spPr>
      </p:pic>
      <p:pic>
        <p:nvPicPr>
          <p:cNvPr id="73" name="Рисунок 72">
            <a:extLst>
              <a:ext uri="{FF2B5EF4-FFF2-40B4-BE49-F238E27FC236}">
                <a16:creationId xmlns="" xmlns:a16="http://schemas.microsoft.com/office/drawing/2014/main" id="{D709F10C-75A7-4A07-8005-1ACFE24C2A9C}"/>
              </a:ext>
            </a:extLst>
          </p:cNvPr>
          <p:cNvPicPr>
            <a:picLocks noChangeAspect="1"/>
          </p:cNvPicPr>
          <p:nvPr/>
        </p:nvPicPr>
        <p:blipFill rotWithShape="1">
          <a:blip r:embed="rId14" cstate="email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890830" y="4538350"/>
            <a:ext cx="1037377" cy="1177862"/>
          </a:xfrm>
          <a:prstGeom prst="rect">
            <a:avLst/>
          </a:prstGeom>
        </p:spPr>
      </p:pic>
      <p:pic>
        <p:nvPicPr>
          <p:cNvPr id="75" name="Рисунок 74">
            <a:extLst>
              <a:ext uri="{FF2B5EF4-FFF2-40B4-BE49-F238E27FC236}">
                <a16:creationId xmlns="" xmlns:a16="http://schemas.microsoft.com/office/drawing/2014/main" id="{0AF57679-EF85-485C-8098-F5765E14163B}"/>
              </a:ext>
            </a:extLst>
          </p:cNvPr>
          <p:cNvPicPr>
            <a:picLocks noChangeAspect="1"/>
          </p:cNvPicPr>
          <p:nvPr/>
        </p:nvPicPr>
        <p:blipFill>
          <a:blip r:embed="rId1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2972" y="4539011"/>
            <a:ext cx="1047467" cy="1176300"/>
          </a:xfrm>
          <a:prstGeom prst="rect">
            <a:avLst/>
          </a:prstGeom>
        </p:spPr>
      </p:pic>
      <p:sp>
        <p:nvSpPr>
          <p:cNvPr id="88" name="Прямоугольник 87">
            <a:extLst>
              <a:ext uri="{FF2B5EF4-FFF2-40B4-BE49-F238E27FC236}">
                <a16:creationId xmlns="" xmlns:a16="http://schemas.microsoft.com/office/drawing/2014/main" id="{779B671B-8D8F-43C6-A2BB-317158DB3319}"/>
              </a:ext>
            </a:extLst>
          </p:cNvPr>
          <p:cNvSpPr/>
          <p:nvPr/>
        </p:nvSpPr>
        <p:spPr>
          <a:xfrm>
            <a:off x="577822" y="5714770"/>
            <a:ext cx="1761652" cy="90024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1050" dirty="0">
                <a:ln w="0"/>
                <a:latin typeface="Arial" panose="020B0604020202020204" pitchFamily="34" charset="0"/>
                <a:cs typeface="Arial" panose="020B0604020202020204" pitchFamily="34" charset="0"/>
              </a:rPr>
              <a:t>КРЫЛОВА </a:t>
            </a:r>
            <a:br>
              <a:rPr lang="ru-RU" sz="1050" dirty="0">
                <a:ln w="0"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050" dirty="0">
                <a:ln w="0"/>
                <a:latin typeface="Arial" panose="020B0604020202020204" pitchFamily="34" charset="0"/>
                <a:cs typeface="Arial" panose="020B0604020202020204" pitchFamily="34" charset="0"/>
              </a:rPr>
              <a:t>Наталья Александровна,</a:t>
            </a:r>
          </a:p>
          <a:p>
            <a:pPr algn="ctr"/>
            <a:r>
              <a:rPr lang="ru-RU" sz="1050" dirty="0">
                <a:ln w="0"/>
                <a:latin typeface="Arial" panose="020B0604020202020204" pitchFamily="34" charset="0"/>
                <a:cs typeface="Arial" panose="020B0604020202020204" pitchFamily="34" charset="0"/>
              </a:rPr>
              <a:t>Куратор ЦФО И СЗФО</a:t>
            </a:r>
          </a:p>
          <a:p>
            <a:pPr algn="ctr"/>
            <a:r>
              <a:rPr lang="en-US" sz="1050" dirty="0">
                <a:ln w="0"/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+7 (916) 113-32-75</a:t>
            </a:r>
          </a:p>
          <a:p>
            <a:pPr algn="ctr"/>
            <a:r>
              <a:rPr lang="en-US" sz="1050" dirty="0">
                <a:ln w="0"/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krylovana@apkpro.ru</a:t>
            </a:r>
          </a:p>
        </p:txBody>
      </p:sp>
      <p:sp>
        <p:nvSpPr>
          <p:cNvPr id="89" name="Прямоугольник 88">
            <a:extLst>
              <a:ext uri="{FF2B5EF4-FFF2-40B4-BE49-F238E27FC236}">
                <a16:creationId xmlns="" xmlns:a16="http://schemas.microsoft.com/office/drawing/2014/main" id="{7728E851-5A35-4C55-9A6A-8ACB62349116}"/>
              </a:ext>
            </a:extLst>
          </p:cNvPr>
          <p:cNvSpPr/>
          <p:nvPr/>
        </p:nvSpPr>
        <p:spPr>
          <a:xfrm>
            <a:off x="2239931" y="5714770"/>
            <a:ext cx="1761652" cy="90024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1050" dirty="0">
                <a:ln w="0"/>
                <a:latin typeface="Arial" panose="020B0604020202020204" pitchFamily="34" charset="0"/>
                <a:cs typeface="Arial" panose="020B0604020202020204" pitchFamily="34" charset="0"/>
              </a:rPr>
              <a:t>БЕЛЫШЕВА </a:t>
            </a:r>
            <a:br>
              <a:rPr lang="ru-RU" sz="1050" dirty="0">
                <a:ln w="0"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050" dirty="0">
                <a:ln w="0"/>
                <a:latin typeface="Arial" panose="020B0604020202020204" pitchFamily="34" charset="0"/>
                <a:cs typeface="Arial" panose="020B0604020202020204" pitchFamily="34" charset="0"/>
              </a:rPr>
              <a:t>Ольга Сергеевна,</a:t>
            </a:r>
          </a:p>
          <a:p>
            <a:pPr algn="ctr"/>
            <a:r>
              <a:rPr lang="ru-RU" sz="1050" dirty="0">
                <a:ln w="0"/>
                <a:latin typeface="Arial" panose="020B0604020202020204" pitchFamily="34" charset="0"/>
                <a:cs typeface="Arial" panose="020B0604020202020204" pitchFamily="34" charset="0"/>
              </a:rPr>
              <a:t>Куратор ЮФО И СФО</a:t>
            </a:r>
          </a:p>
          <a:p>
            <a:pPr algn="ctr"/>
            <a:r>
              <a:rPr lang="en-US" sz="1050" dirty="0">
                <a:ln w="0"/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+7 (903) 553-69-20, belyshevaos@apkpro.ru </a:t>
            </a:r>
          </a:p>
        </p:txBody>
      </p:sp>
      <p:sp>
        <p:nvSpPr>
          <p:cNvPr id="90" name="Прямоугольник 89">
            <a:extLst>
              <a:ext uri="{FF2B5EF4-FFF2-40B4-BE49-F238E27FC236}">
                <a16:creationId xmlns="" xmlns:a16="http://schemas.microsoft.com/office/drawing/2014/main" id="{7D2C43DF-00FD-48E4-8DD3-C207872E6044}"/>
              </a:ext>
            </a:extLst>
          </p:cNvPr>
          <p:cNvSpPr/>
          <p:nvPr/>
        </p:nvSpPr>
        <p:spPr>
          <a:xfrm>
            <a:off x="3851414" y="5714770"/>
            <a:ext cx="1761652" cy="90024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1050" dirty="0">
                <a:ln w="0"/>
                <a:latin typeface="Arial" panose="020B0604020202020204" pitchFamily="34" charset="0"/>
                <a:cs typeface="Arial" panose="020B0604020202020204" pitchFamily="34" charset="0"/>
              </a:rPr>
              <a:t>СИБАГАТУЛИНА </a:t>
            </a:r>
            <a:br>
              <a:rPr lang="ru-RU" sz="1050" dirty="0">
                <a:ln w="0"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050" dirty="0">
                <a:ln w="0"/>
                <a:latin typeface="Arial" panose="020B0604020202020204" pitchFamily="34" charset="0"/>
                <a:cs typeface="Arial" panose="020B0604020202020204" pitchFamily="34" charset="0"/>
              </a:rPr>
              <a:t>Лейсан </a:t>
            </a:r>
            <a:r>
              <a:rPr lang="ru-RU" sz="1050" dirty="0" err="1">
                <a:ln w="0"/>
                <a:latin typeface="Arial" panose="020B0604020202020204" pitchFamily="34" charset="0"/>
                <a:cs typeface="Arial" panose="020B0604020202020204" pitchFamily="34" charset="0"/>
              </a:rPr>
              <a:t>Дамировна</a:t>
            </a:r>
            <a:r>
              <a:rPr lang="ru-RU" sz="1050" dirty="0">
                <a:ln w="0"/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</a:p>
          <a:p>
            <a:pPr algn="ctr"/>
            <a:r>
              <a:rPr lang="ru-RU" sz="1050" dirty="0">
                <a:ln w="0"/>
                <a:latin typeface="Arial" panose="020B0604020202020204" pitchFamily="34" charset="0"/>
                <a:cs typeface="Arial" panose="020B0604020202020204" pitchFamily="34" charset="0"/>
              </a:rPr>
              <a:t>Куратор УФО И ПФО</a:t>
            </a:r>
          </a:p>
          <a:p>
            <a:pPr algn="ctr"/>
            <a:r>
              <a:rPr lang="en-US" sz="1050" dirty="0">
                <a:ln w="0"/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+7 (917) 913-83-86 sibagatullinald@apkpro.ru</a:t>
            </a:r>
          </a:p>
        </p:txBody>
      </p:sp>
      <p:sp>
        <p:nvSpPr>
          <p:cNvPr id="91" name="Прямоугольник 90">
            <a:extLst>
              <a:ext uri="{FF2B5EF4-FFF2-40B4-BE49-F238E27FC236}">
                <a16:creationId xmlns="" xmlns:a16="http://schemas.microsoft.com/office/drawing/2014/main" id="{D199D85E-CE28-4A4E-8662-CF514BFC5D59}"/>
              </a:ext>
            </a:extLst>
          </p:cNvPr>
          <p:cNvSpPr/>
          <p:nvPr/>
        </p:nvSpPr>
        <p:spPr>
          <a:xfrm>
            <a:off x="6530956" y="5714770"/>
            <a:ext cx="1761652" cy="90024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1050" dirty="0">
                <a:ln w="0"/>
                <a:latin typeface="Arial" panose="020B0604020202020204" pitchFamily="34" charset="0"/>
                <a:cs typeface="Arial" panose="020B0604020202020204" pitchFamily="34" charset="0"/>
              </a:rPr>
              <a:t>КУЗНЕЦОВА </a:t>
            </a:r>
            <a:br>
              <a:rPr lang="ru-RU" sz="1050" dirty="0">
                <a:ln w="0"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050" dirty="0">
                <a:ln w="0"/>
                <a:latin typeface="Arial" panose="020B0604020202020204" pitchFamily="34" charset="0"/>
                <a:cs typeface="Arial" panose="020B0604020202020204" pitchFamily="34" charset="0"/>
              </a:rPr>
              <a:t>Ольга </a:t>
            </a:r>
            <a:r>
              <a:rPr lang="ru-RU" sz="1050" dirty="0" err="1">
                <a:ln w="0"/>
                <a:latin typeface="Arial" panose="020B0604020202020204" pitchFamily="34" charset="0"/>
                <a:cs typeface="Arial" panose="020B0604020202020204" pitchFamily="34" charset="0"/>
              </a:rPr>
              <a:t>Левоновна</a:t>
            </a:r>
            <a:r>
              <a:rPr lang="ru-RU" sz="1050" dirty="0">
                <a:ln w="0"/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</a:p>
          <a:p>
            <a:pPr algn="ctr"/>
            <a:r>
              <a:rPr lang="ru-RU" sz="1050" dirty="0">
                <a:ln w="0"/>
                <a:latin typeface="Arial" panose="020B0604020202020204" pitchFamily="34" charset="0"/>
                <a:cs typeface="Arial" panose="020B0604020202020204" pitchFamily="34" charset="0"/>
              </a:rPr>
              <a:t>Куратор ЦФО И СЗФО</a:t>
            </a:r>
          </a:p>
          <a:p>
            <a:pPr algn="ctr"/>
            <a:r>
              <a:rPr lang="en-US" sz="1050" dirty="0">
                <a:ln w="0"/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+7 (968) 274-50-02, kuznecovaol@apkpro.ru</a:t>
            </a:r>
          </a:p>
        </p:txBody>
      </p:sp>
      <p:sp>
        <p:nvSpPr>
          <p:cNvPr id="92" name="Прямоугольник 91">
            <a:extLst>
              <a:ext uri="{FF2B5EF4-FFF2-40B4-BE49-F238E27FC236}">
                <a16:creationId xmlns="" xmlns:a16="http://schemas.microsoft.com/office/drawing/2014/main" id="{DCE24614-4858-4235-9D9B-E8E066137AE1}"/>
              </a:ext>
            </a:extLst>
          </p:cNvPr>
          <p:cNvSpPr/>
          <p:nvPr/>
        </p:nvSpPr>
        <p:spPr>
          <a:xfrm>
            <a:off x="8250729" y="5714770"/>
            <a:ext cx="1761652" cy="90024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1050" dirty="0">
                <a:ln w="0"/>
                <a:latin typeface="Arial" panose="020B0604020202020204" pitchFamily="34" charset="0"/>
                <a:cs typeface="Arial" panose="020B0604020202020204" pitchFamily="34" charset="0"/>
              </a:rPr>
              <a:t>МОРОЗОВ </a:t>
            </a:r>
          </a:p>
          <a:p>
            <a:pPr algn="ctr"/>
            <a:r>
              <a:rPr lang="ru-RU" sz="1050" dirty="0">
                <a:ln w="0"/>
                <a:latin typeface="Arial" panose="020B0604020202020204" pitchFamily="34" charset="0"/>
                <a:cs typeface="Arial" panose="020B0604020202020204" pitchFamily="34" charset="0"/>
              </a:rPr>
              <a:t>Роман Николаевич,</a:t>
            </a:r>
          </a:p>
          <a:p>
            <a:pPr algn="ctr"/>
            <a:r>
              <a:rPr lang="ru-RU" sz="1050" dirty="0">
                <a:ln w="0"/>
                <a:latin typeface="Arial" panose="020B0604020202020204" pitchFamily="34" charset="0"/>
                <a:cs typeface="Arial" panose="020B0604020202020204" pitchFamily="34" charset="0"/>
              </a:rPr>
              <a:t>Куратор УФО И ПФО</a:t>
            </a:r>
          </a:p>
          <a:p>
            <a:pPr algn="ctr"/>
            <a:r>
              <a:rPr lang="en-US" sz="1050" dirty="0">
                <a:ln w="0"/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+7 (937) 611-33-15, morozovrn@apkpro.ru</a:t>
            </a:r>
          </a:p>
        </p:txBody>
      </p:sp>
      <p:sp>
        <p:nvSpPr>
          <p:cNvPr id="93" name="Прямоугольник 92">
            <a:extLst>
              <a:ext uri="{FF2B5EF4-FFF2-40B4-BE49-F238E27FC236}">
                <a16:creationId xmlns="" xmlns:a16="http://schemas.microsoft.com/office/drawing/2014/main" id="{BA66B444-96EB-4133-BD78-435790A8B355}"/>
              </a:ext>
            </a:extLst>
          </p:cNvPr>
          <p:cNvSpPr/>
          <p:nvPr/>
        </p:nvSpPr>
        <p:spPr>
          <a:xfrm>
            <a:off x="10046321" y="5714770"/>
            <a:ext cx="1761652" cy="90024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1050" dirty="0">
                <a:ln w="0"/>
                <a:latin typeface="Arial" panose="020B0604020202020204" pitchFamily="34" charset="0"/>
                <a:cs typeface="Arial" panose="020B0604020202020204" pitchFamily="34" charset="0"/>
              </a:rPr>
              <a:t>КРОПОТИНА Мария Сергеевна,</a:t>
            </a:r>
          </a:p>
          <a:p>
            <a:pPr algn="ctr"/>
            <a:r>
              <a:rPr lang="ru-RU" sz="1050" dirty="0">
                <a:ln w="0"/>
                <a:latin typeface="Arial" panose="020B0604020202020204" pitchFamily="34" charset="0"/>
                <a:cs typeface="Arial" panose="020B0604020202020204" pitchFamily="34" charset="0"/>
              </a:rPr>
              <a:t>Куратор ЮФО И СФО</a:t>
            </a:r>
          </a:p>
          <a:p>
            <a:pPr algn="ctr"/>
            <a:r>
              <a:rPr lang="en-US" sz="1050" dirty="0">
                <a:ln w="0"/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+7 (927) 498-88-92, </a:t>
            </a:r>
          </a:p>
          <a:p>
            <a:pPr algn="ctr"/>
            <a:r>
              <a:rPr lang="en-US" sz="1050" dirty="0">
                <a:ln w="0"/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kropotinams@apkpro.ru</a:t>
            </a:r>
          </a:p>
        </p:txBody>
      </p:sp>
    </p:spTree>
    <p:extLst>
      <p:ext uri="{BB962C8B-B14F-4D97-AF65-F5344CB8AC3E}">
        <p14:creationId xmlns:p14="http://schemas.microsoft.com/office/powerpoint/2010/main" val="232738201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Прямоугольник 28">
            <a:extLst>
              <a:ext uri="{FF2B5EF4-FFF2-40B4-BE49-F238E27FC236}">
                <a16:creationId xmlns="" xmlns:a16="http://schemas.microsoft.com/office/drawing/2014/main" id="{D9D01ECF-BD89-4BCA-9716-6D28C1F04F44}"/>
              </a:ext>
            </a:extLst>
          </p:cNvPr>
          <p:cNvSpPr/>
          <p:nvPr/>
        </p:nvSpPr>
        <p:spPr>
          <a:xfrm>
            <a:off x="726067" y="-1711595"/>
            <a:ext cx="3326073" cy="73866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r"/>
            <a:endParaRPr lang="ru-RU" sz="1400" dirty="0">
              <a:ln w="0"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/>
            <a:endParaRPr lang="ru-RU" sz="1400" dirty="0">
              <a:ln w="0"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/>
            <a:endParaRPr lang="ru-RU" sz="1400" dirty="0">
              <a:ln w="0"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Скругленный прямоугольник 33">
            <a:extLst>
              <a:ext uri="{FF2B5EF4-FFF2-40B4-BE49-F238E27FC236}">
                <a16:creationId xmlns="" xmlns:a16="http://schemas.microsoft.com/office/drawing/2014/main" id="{2A614D74-B7B2-4944-A2FC-E96027690661}"/>
              </a:ext>
            </a:extLst>
          </p:cNvPr>
          <p:cNvSpPr/>
          <p:nvPr/>
        </p:nvSpPr>
        <p:spPr>
          <a:xfrm>
            <a:off x="1145292" y="2592338"/>
            <a:ext cx="2783562" cy="1268453"/>
          </a:xfrm>
          <a:prstGeom prst="roundRect">
            <a:avLst>
              <a:gd name="adj" fmla="val 0"/>
            </a:avLst>
          </a:prstGeom>
          <a:noFill/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Коммуникации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ru-RU" sz="20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0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 РОИВ</a:t>
            </a:r>
            <a:r>
              <a:rPr lang="en-US" sz="20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РВПО</a:t>
            </a:r>
            <a:endParaRPr lang="ru-RU" sz="120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Скругленный прямоугольник 34">
            <a:extLst>
              <a:ext uri="{FF2B5EF4-FFF2-40B4-BE49-F238E27FC236}">
                <a16:creationId xmlns="" xmlns:a16="http://schemas.microsoft.com/office/drawing/2014/main" id="{877FEA34-CF4C-4CB6-9184-AE06C6F32F21}"/>
              </a:ext>
            </a:extLst>
          </p:cNvPr>
          <p:cNvSpPr/>
          <p:nvPr/>
        </p:nvSpPr>
        <p:spPr>
          <a:xfrm>
            <a:off x="8276323" y="2561498"/>
            <a:ext cx="3326073" cy="1469206"/>
          </a:xfrm>
          <a:prstGeom prst="roundRect">
            <a:avLst>
              <a:gd name="adj" fmla="val 0"/>
            </a:avLst>
          </a:prstGeom>
          <a:noFill/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Организация исполнения </a:t>
            </a:r>
            <a:br>
              <a:rPr lang="ru-RU" sz="20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0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регионами субсидиарных мероприятий НПО</a:t>
            </a:r>
          </a:p>
        </p:txBody>
      </p:sp>
      <p:sp>
        <p:nvSpPr>
          <p:cNvPr id="33" name="Скругленный прямоугольник 35">
            <a:extLst>
              <a:ext uri="{FF2B5EF4-FFF2-40B4-BE49-F238E27FC236}">
                <a16:creationId xmlns="" xmlns:a16="http://schemas.microsoft.com/office/drawing/2014/main" id="{AF461C2E-F037-4DCB-A5CA-C7C043DE332B}"/>
              </a:ext>
            </a:extLst>
          </p:cNvPr>
          <p:cNvSpPr/>
          <p:nvPr/>
        </p:nvSpPr>
        <p:spPr>
          <a:xfrm>
            <a:off x="874037" y="4591563"/>
            <a:ext cx="3326073" cy="1407603"/>
          </a:xfrm>
          <a:prstGeom prst="roundRect">
            <a:avLst>
              <a:gd name="adj" fmla="val 0"/>
            </a:avLst>
          </a:prstGeom>
          <a:noFill/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Мониторинг и контроль 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исполнения субсидиарных мероприятий НПО </a:t>
            </a:r>
            <a:endParaRPr lang="ru-RU" sz="120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" name="Скругленный прямоугольник 37">
            <a:extLst>
              <a:ext uri="{FF2B5EF4-FFF2-40B4-BE49-F238E27FC236}">
                <a16:creationId xmlns="" xmlns:a16="http://schemas.microsoft.com/office/drawing/2014/main" id="{84716537-A666-42ED-913B-92D0A3E94191}"/>
              </a:ext>
            </a:extLst>
          </p:cNvPr>
          <p:cNvSpPr/>
          <p:nvPr/>
        </p:nvSpPr>
        <p:spPr>
          <a:xfrm>
            <a:off x="4665818" y="2561498"/>
            <a:ext cx="3326073" cy="1299299"/>
          </a:xfrm>
          <a:prstGeom prst="roundRect">
            <a:avLst>
              <a:gd name="adj" fmla="val 0"/>
            </a:avLst>
          </a:prstGeom>
          <a:noFill/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Информационное, консультационное сопровождение 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20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0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субъектов РФ</a:t>
            </a:r>
            <a:endParaRPr lang="ru-RU" sz="120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" name="Скругленный прямоугольник 39">
            <a:extLst>
              <a:ext uri="{FF2B5EF4-FFF2-40B4-BE49-F238E27FC236}">
                <a16:creationId xmlns="" xmlns:a16="http://schemas.microsoft.com/office/drawing/2014/main" id="{A85BFD0B-63A7-4AC9-86E8-0AAD4245C732}"/>
              </a:ext>
            </a:extLst>
          </p:cNvPr>
          <p:cNvSpPr/>
          <p:nvPr/>
        </p:nvSpPr>
        <p:spPr>
          <a:xfrm>
            <a:off x="4665818" y="4590877"/>
            <a:ext cx="3326073" cy="1524404"/>
          </a:xfrm>
          <a:prstGeom prst="roundRect">
            <a:avLst>
              <a:gd name="adj" fmla="val 0"/>
            </a:avLst>
          </a:prstGeom>
          <a:noFill/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Методическое сопровождение </a:t>
            </a:r>
            <a:br>
              <a:rPr lang="ru-RU" sz="20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0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РВПО (вебинары, семинары, совещания)</a:t>
            </a:r>
            <a:endParaRPr lang="ru-RU" sz="120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" name="Скругленный прямоугольник 40">
            <a:extLst>
              <a:ext uri="{FF2B5EF4-FFF2-40B4-BE49-F238E27FC236}">
                <a16:creationId xmlns="" xmlns:a16="http://schemas.microsoft.com/office/drawing/2014/main" id="{EFDB91E5-401D-4352-88B0-D9F0425DD764}"/>
              </a:ext>
            </a:extLst>
          </p:cNvPr>
          <p:cNvSpPr/>
          <p:nvPr/>
        </p:nvSpPr>
        <p:spPr>
          <a:xfrm>
            <a:off x="8566609" y="4590876"/>
            <a:ext cx="3326073" cy="1408289"/>
          </a:xfrm>
          <a:prstGeom prst="roundRect">
            <a:avLst>
              <a:gd name="adj" fmla="val 0"/>
            </a:avLst>
          </a:prstGeom>
          <a:noFill/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Экспертное участие 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20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0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работе конкурсных комиссий</a:t>
            </a:r>
            <a:endParaRPr lang="ru-RU" sz="120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Рисунок 2" descr="Телефон со сплошной заливкой">
            <a:extLst>
              <a:ext uri="{FF2B5EF4-FFF2-40B4-BE49-F238E27FC236}">
                <a16:creationId xmlns="" xmlns:a16="http://schemas.microsoft.com/office/drawing/2014/main" id="{03B8A595-486A-463A-B54B-A999146D51F9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2252230" y="2022652"/>
            <a:ext cx="569686" cy="569686"/>
          </a:xfrm>
          <a:prstGeom prst="rect">
            <a:avLst/>
          </a:prstGeom>
        </p:spPr>
      </p:pic>
      <p:pic>
        <p:nvPicPr>
          <p:cNvPr id="7" name="Рисунок 6" descr="Очки со сплошной заливкой">
            <a:extLst>
              <a:ext uri="{FF2B5EF4-FFF2-40B4-BE49-F238E27FC236}">
                <a16:creationId xmlns="" xmlns:a16="http://schemas.microsoft.com/office/drawing/2014/main" id="{578B8470-7E95-4D3E-9650-0094BD6997B9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9903074" y="4136572"/>
            <a:ext cx="580562" cy="580562"/>
          </a:xfrm>
          <a:prstGeom prst="rect">
            <a:avLst/>
          </a:prstGeom>
        </p:spPr>
      </p:pic>
      <p:pic>
        <p:nvPicPr>
          <p:cNvPr id="9" name="Рисунок 8" descr="Линейчатая диаграмма со сплошной заливкой">
            <a:extLst>
              <a:ext uri="{FF2B5EF4-FFF2-40B4-BE49-F238E27FC236}">
                <a16:creationId xmlns="" xmlns:a16="http://schemas.microsoft.com/office/drawing/2014/main" id="{6FFA7680-966C-4C84-B2C8-A9CA7D5CE39F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tretch>
            <a:fillRect/>
          </a:stretch>
        </p:blipFill>
        <p:spPr>
          <a:xfrm>
            <a:off x="2252230" y="3935895"/>
            <a:ext cx="580563" cy="580563"/>
          </a:xfrm>
          <a:prstGeom prst="rect">
            <a:avLst/>
          </a:prstGeom>
        </p:spPr>
      </p:pic>
      <p:grpSp>
        <p:nvGrpSpPr>
          <p:cNvPr id="15" name="Группа 14">
            <a:extLst>
              <a:ext uri="{FF2B5EF4-FFF2-40B4-BE49-F238E27FC236}">
                <a16:creationId xmlns="" xmlns:a16="http://schemas.microsoft.com/office/drawing/2014/main" id="{70FAACD2-1A8A-431C-B189-8ECA2B149B63}"/>
              </a:ext>
            </a:extLst>
          </p:cNvPr>
          <p:cNvGrpSpPr/>
          <p:nvPr/>
        </p:nvGrpSpPr>
        <p:grpSpPr>
          <a:xfrm>
            <a:off x="6038572" y="4030704"/>
            <a:ext cx="580564" cy="580564"/>
            <a:chOff x="6038572" y="4030704"/>
            <a:chExt cx="580564" cy="580564"/>
          </a:xfrm>
        </p:grpSpPr>
        <p:pic>
          <p:nvPicPr>
            <p:cNvPr id="12" name="Рисунок 11" descr="Монитор со сплошной заливкой">
              <a:extLst>
                <a:ext uri="{FF2B5EF4-FFF2-40B4-BE49-F238E27FC236}">
                  <a16:creationId xmlns="" xmlns:a16="http://schemas.microsoft.com/office/drawing/2014/main" id="{E61CB7FB-184B-46B3-934D-82CC08698C23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tretch>
              <a:fillRect/>
            </a:stretch>
          </p:blipFill>
          <p:spPr>
            <a:xfrm>
              <a:off x="6038572" y="4030704"/>
              <a:ext cx="580564" cy="580564"/>
            </a:xfrm>
            <a:prstGeom prst="rect">
              <a:avLst/>
            </a:prstGeom>
          </p:spPr>
        </p:pic>
        <p:pic>
          <p:nvPicPr>
            <p:cNvPr id="14" name="Рисунок 13" descr="Мужской профиль со сплошной заливкой">
              <a:extLst>
                <a:ext uri="{FF2B5EF4-FFF2-40B4-BE49-F238E27FC236}">
                  <a16:creationId xmlns="" xmlns:a16="http://schemas.microsoft.com/office/drawing/2014/main" id="{A3043A45-B83F-4501-90A7-6357547B22F8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email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xmlns="" r:embed="rId11"/>
                </a:ext>
              </a:extLst>
            </a:blip>
            <a:stretch>
              <a:fillRect/>
            </a:stretch>
          </p:blipFill>
          <p:spPr>
            <a:xfrm>
              <a:off x="6171011" y="4152948"/>
              <a:ext cx="315686" cy="315686"/>
            </a:xfrm>
            <a:prstGeom prst="rect">
              <a:avLst/>
            </a:prstGeom>
          </p:spPr>
        </p:pic>
      </p:grpSp>
      <p:pic>
        <p:nvPicPr>
          <p:cNvPr id="17" name="Рисунок 16" descr="Вопросы со сплошной заливкой">
            <a:extLst>
              <a:ext uri="{FF2B5EF4-FFF2-40B4-BE49-F238E27FC236}">
                <a16:creationId xmlns="" xmlns:a16="http://schemas.microsoft.com/office/drawing/2014/main" id="{754B371F-7C2C-4FCC-A9E1-015025E141B2}"/>
              </a:ext>
            </a:extLst>
          </p:cNvPr>
          <p:cNvPicPr>
            <a:picLocks noChangeAspect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13"/>
              </a:ext>
            </a:extLst>
          </a:blip>
          <a:stretch>
            <a:fillRect/>
          </a:stretch>
        </p:blipFill>
        <p:spPr>
          <a:xfrm>
            <a:off x="5929150" y="1957004"/>
            <a:ext cx="569687" cy="569687"/>
          </a:xfrm>
          <a:prstGeom prst="rect">
            <a:avLst/>
          </a:prstGeom>
        </p:spPr>
      </p:pic>
      <p:pic>
        <p:nvPicPr>
          <p:cNvPr id="20" name="Рисунок 19" descr="Шестеренки со сплошной заливкой">
            <a:extLst>
              <a:ext uri="{FF2B5EF4-FFF2-40B4-BE49-F238E27FC236}">
                <a16:creationId xmlns="" xmlns:a16="http://schemas.microsoft.com/office/drawing/2014/main" id="{91D41683-D1FB-4FE5-9B6B-D0C37C580195}"/>
              </a:ext>
            </a:extLst>
          </p:cNvPr>
          <p:cNvPicPr>
            <a:picLocks noChangeAspect="1"/>
          </p:cNvPicPr>
          <p:nvPr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15"/>
              </a:ext>
            </a:extLst>
          </a:blip>
          <a:stretch>
            <a:fillRect/>
          </a:stretch>
        </p:blipFill>
        <p:spPr>
          <a:xfrm>
            <a:off x="9649078" y="2022650"/>
            <a:ext cx="569688" cy="569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4336367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Тема Offic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000FF"/>
      </a:hlink>
      <a:folHlink>
        <a:srgbClr val="FF00FF"/>
      </a:folHlink>
    </a:clrScheme>
    <a:fontScheme name="Тема Office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Тема Office">
  <a:themeElements>
    <a:clrScheme name="Тема Offic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000FF"/>
      </a:hlink>
      <a:folHlink>
        <a:srgbClr val="FF00FF"/>
      </a:folHlink>
    </a:clrScheme>
    <a:fontScheme name="Тема Office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744</TotalTime>
  <Words>2632</Words>
  <Application>Microsoft Office PowerPoint</Application>
  <PresentationFormat>Произвольный</PresentationFormat>
  <Paragraphs>516</Paragraphs>
  <Slides>39</Slides>
  <Notes>4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39</vt:i4>
      </vt:variant>
    </vt:vector>
  </HeadingPairs>
  <TitlesOfParts>
    <vt:vector size="40" baseType="lpstr">
      <vt:lpstr>Тема Office</vt:lpstr>
      <vt:lpstr>Рекомендации по созданию Центров образования образования естественно-научной и технологической направленностей «Точка роста»  в 2021 году</vt:lpstr>
      <vt:lpstr>Повестка:</vt:lpstr>
      <vt:lpstr>Презентация PowerPoint</vt:lpstr>
      <vt:lpstr>Презентация PowerPoint</vt:lpstr>
      <vt:lpstr>Методическая основа реализации проекта</vt:lpstr>
      <vt:lpstr>Образовательные направления Центров «Точка роста»:</vt:lpstr>
      <vt:lpstr>Координаторы проекта:</vt:lpstr>
      <vt:lpstr>Презентация PowerPoint</vt:lpstr>
      <vt:lpstr>Презентация PowerPoint</vt:lpstr>
      <vt:lpstr>Методические рекомендации Минпросвещения России по созданию Центров «Точка роста»: идеология, нормативная основа, образовательная деятельность. </vt:lpstr>
      <vt:lpstr>Методические рекомендации</vt:lpstr>
      <vt:lpstr>Зачем?</vt:lpstr>
      <vt:lpstr>Как?*</vt:lpstr>
      <vt:lpstr>Что изменится?</vt:lpstr>
      <vt:lpstr>За счет чего?</vt:lpstr>
      <vt:lpstr>Документы на уровне образовательных организаций, информационная открытость</vt:lpstr>
      <vt:lpstr>Показатели функционирования</vt:lpstr>
      <vt:lpstr>Показатели функционирования</vt:lpstr>
      <vt:lpstr>Показатели функционирования</vt:lpstr>
      <vt:lpstr>Образовательные программы</vt:lpstr>
      <vt:lpstr>Функции</vt:lpstr>
      <vt:lpstr>Поддержка</vt:lpstr>
      <vt:lpstr>О порядке формирования инфраструктурных листов для Центров «Точка роста».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О рекомендациях по оформлению  и зонированию   помещений Центров «Точка роста».</vt:lpstr>
      <vt:lpstr>Руководство по фирменному стилю</vt:lpstr>
      <vt:lpstr>Руководство по дизайну помещений</vt:lpstr>
      <vt:lpstr>Папка с графическими элементами</vt:lpstr>
      <vt:lpstr>Дорожная карта проекта, информационные ресурсы и каналы коммуникаций профессиональных сообществ Центров «Точка роста».</vt:lpstr>
      <vt:lpstr>Дорожная карта:</vt:lpstr>
      <vt:lpstr>Презентация PowerPoint</vt:lpstr>
      <vt:lpstr>      Ресурсы    федеральных центров:</vt:lpstr>
      <vt:lpstr>      Каналы коммуникаций: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 создании федеральной сети Центров образования цифрового и гуманитарного профилей «Точка роста»</dc:title>
  <dc:creator>Лариса Сулима</dc:creator>
  <cp:lastModifiedBy>family</cp:lastModifiedBy>
  <cp:revision>127</cp:revision>
  <dcterms:modified xsi:type="dcterms:W3CDTF">2021-02-14T10:39:21Z</dcterms:modified>
</cp:coreProperties>
</file>