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7" r:id="rId4"/>
    <p:sldId id="280" r:id="rId5"/>
    <p:sldId id="278" r:id="rId6"/>
    <p:sldId id="279" r:id="rId7"/>
    <p:sldId id="265" r:id="rId8"/>
    <p:sldId id="283" r:id="rId9"/>
    <p:sldId id="284" r:id="rId10"/>
    <p:sldId id="287" r:id="rId11"/>
    <p:sldId id="288" r:id="rId12"/>
    <p:sldId id="262" r:id="rId13"/>
    <p:sldId id="266" r:id="rId14"/>
    <p:sldId id="282" r:id="rId15"/>
    <p:sldId id="292" r:id="rId16"/>
    <p:sldId id="261" r:id="rId17"/>
    <p:sldId id="289" r:id="rId18"/>
    <p:sldId id="290" r:id="rId19"/>
    <p:sldId id="294" r:id="rId20"/>
    <p:sldId id="295" r:id="rId21"/>
    <p:sldId id="296" r:id="rId22"/>
    <p:sldId id="259" r:id="rId23"/>
    <p:sldId id="297" r:id="rId24"/>
    <p:sldId id="298" r:id="rId25"/>
    <p:sldId id="300" r:id="rId26"/>
    <p:sldId id="303" r:id="rId27"/>
    <p:sldId id="301" r:id="rId28"/>
    <p:sldId id="302" r:id="rId29"/>
    <p:sldId id="258" r:id="rId30"/>
    <p:sldId id="273" r:id="rId31"/>
    <p:sldId id="268" r:id="rId32"/>
    <p:sldId id="276" r:id="rId33"/>
    <p:sldId id="272" r:id="rId34"/>
    <p:sldId id="285" r:id="rId35"/>
    <p:sldId id="286" r:id="rId36"/>
    <p:sldId id="270" r:id="rId37"/>
    <p:sldId id="274" r:id="rId38"/>
    <p:sldId id="28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90;&#1090;&#1077;&#1089;&#1090;&#1072;&#1094;&#1080;&#1103;\&#1072;&#1090;&#1090;&#1077;&#1089;&#1090;&#1072;&#1094;&#1080;&#1103;%20&#1084;&#1086;&#1085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&#1076;&#1083;&#1103;%20&#1086;&#1090;&#1095;&#1077;&#1090;&#1072;%20&#1074;%20&#1084;&#1086;&#1085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Образовательные учреждения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Новокубанского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района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39830052493438339"/>
          <c:w val="0.93888888888888899"/>
          <c:h val="0.4764603382910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кол-во</c:v>
                </c:pt>
              </c:strCache>
            </c:strRef>
          </c:tx>
          <c:invertIfNegative val="0"/>
          <c:cat>
            <c:strRef>
              <c:f>Лист1!$A$4:$A$5</c:f>
              <c:strCache>
                <c:ptCount val="2"/>
                <c:pt idx="0">
                  <c:v>ДОУ</c:v>
                </c:pt>
                <c:pt idx="1">
                  <c:v>ОО</c:v>
                </c:pt>
              </c:strCache>
            </c:strRef>
          </c:cat>
          <c:val>
            <c:numRef>
              <c:f>Лист1!$B$4:$B$5</c:f>
              <c:numCache>
                <c:formatCode>General</c:formatCode>
                <c:ptCount val="2"/>
                <c:pt idx="0">
                  <c:v>34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77732480"/>
        <c:axId val="77742464"/>
      </c:barChart>
      <c:catAx>
        <c:axId val="77732480"/>
        <c:scaling>
          <c:orientation val="minMax"/>
        </c:scaling>
        <c:delete val="0"/>
        <c:axPos val="b"/>
        <c:majorTickMark val="none"/>
        <c:minorTickMark val="none"/>
        <c:tickLblPos val="nextTo"/>
        <c:crossAx val="77742464"/>
        <c:crosses val="autoZero"/>
        <c:auto val="1"/>
        <c:lblAlgn val="ctr"/>
        <c:lblOffset val="100"/>
        <c:noMultiLvlLbl val="0"/>
      </c:catAx>
      <c:valAx>
        <c:axId val="77742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7732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600" b="1" i="0" baseline="0" dirty="0">
                <a:latin typeface="Times New Roman" pitchFamily="18" charset="0"/>
                <a:cs typeface="Times New Roman" pitchFamily="18" charset="0"/>
              </a:rPr>
              <a:t> Средние и основные образовательные школы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Лист1!$B$24</c:f>
              <c:strCache>
                <c:ptCount val="1"/>
                <c:pt idx="0">
                  <c:v>кол-во</c:v>
                </c:pt>
              </c:strCache>
            </c:strRef>
          </c:tx>
          <c:invertIfNegative val="0"/>
          <c:cat>
            <c:strRef>
              <c:f>Лист1!$A$25:$A$27</c:f>
              <c:strCache>
                <c:ptCount val="3"/>
                <c:pt idx="0">
                  <c:v>ООШ</c:v>
                </c:pt>
                <c:pt idx="1">
                  <c:v>СОШ</c:v>
                </c:pt>
                <c:pt idx="2">
                  <c:v>ПРОЕКТ</c:v>
                </c:pt>
              </c:strCache>
            </c:strRef>
          </c:cat>
          <c:val>
            <c:numRef>
              <c:f>Лист1!$B$25:$B$27</c:f>
              <c:numCache>
                <c:formatCode>General</c:formatCode>
                <c:ptCount val="3"/>
                <c:pt idx="0">
                  <c:v>17</c:v>
                </c:pt>
                <c:pt idx="1">
                  <c:v>14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7779328"/>
        <c:axId val="77780864"/>
      </c:barChart>
      <c:catAx>
        <c:axId val="77779328"/>
        <c:scaling>
          <c:orientation val="minMax"/>
        </c:scaling>
        <c:delete val="0"/>
        <c:axPos val="b"/>
        <c:majorTickMark val="out"/>
        <c:minorTickMark val="none"/>
        <c:tickLblPos val="nextTo"/>
        <c:crossAx val="77780864"/>
        <c:crosses val="autoZero"/>
        <c:auto val="1"/>
        <c:lblAlgn val="ctr"/>
        <c:lblOffset val="100"/>
        <c:noMultiLvlLbl val="0"/>
      </c:catAx>
      <c:valAx>
        <c:axId val="77780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7779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педагогических работников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Новокубанском</a:t>
            </a: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районе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856732491116812"/>
          <c:y val="7.5123928029160807E-4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[1]Лист1!$A$3:$A$5</c:f>
              <c:strCache>
                <c:ptCount val="3"/>
                <c:pt idx="0">
                  <c:v>ОУ</c:v>
                </c:pt>
                <c:pt idx="1">
                  <c:v>ДОУ</c:v>
                </c:pt>
                <c:pt idx="2">
                  <c:v>УДО</c:v>
                </c:pt>
              </c:strCache>
            </c:strRef>
          </c:cat>
          <c:val>
            <c:numRef>
              <c:f>[1]Лист1!$B$3:$B$5</c:f>
              <c:numCache>
                <c:formatCode>General</c:formatCode>
                <c:ptCount val="3"/>
                <c:pt idx="0">
                  <c:v>681</c:v>
                </c:pt>
                <c:pt idx="1">
                  <c:v>452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Кадровый состав </a:t>
            </a:r>
            <a:r>
              <a:rPr lang="ru-RU" dirty="0"/>
              <a:t>педагогических </a:t>
            </a:r>
            <a:r>
              <a:rPr lang="ru-RU" dirty="0" smtClean="0"/>
              <a:t>работников </a:t>
            </a:r>
            <a:r>
              <a:rPr lang="ru-RU" dirty="0" err="1" smtClean="0"/>
              <a:t>Новокубанского</a:t>
            </a:r>
            <a:r>
              <a:rPr lang="ru-RU" dirty="0" smtClean="0"/>
              <a:t> района, </a:t>
            </a:r>
            <a:r>
              <a:rPr lang="ru-RU" dirty="0"/>
              <a:t>имеющих квалификационную категорию 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на </a:t>
            </a:r>
            <a:r>
              <a:rPr lang="ru-RU" dirty="0"/>
              <a:t>1 сентября 2017 года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Лист1!$B$398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Лист1!$A$399:$A$408</c:f>
              <c:strCache>
                <c:ptCount val="10"/>
                <c:pt idx="0">
                  <c:v>нач. классы</c:v>
                </c:pt>
                <c:pt idx="1">
                  <c:v>русский язык</c:v>
                </c:pt>
                <c:pt idx="2">
                  <c:v>математика</c:v>
                </c:pt>
                <c:pt idx="3">
                  <c:v>ин. Яз</c:v>
                </c:pt>
                <c:pt idx="4">
                  <c:v>история</c:v>
                </c:pt>
                <c:pt idx="5">
                  <c:v>биология</c:v>
                </c:pt>
                <c:pt idx="6">
                  <c:v>химия</c:v>
                </c:pt>
                <c:pt idx="7">
                  <c:v>физика</c:v>
                </c:pt>
                <c:pt idx="8">
                  <c:v>география</c:v>
                </c:pt>
                <c:pt idx="9">
                  <c:v>информатика</c:v>
                </c:pt>
              </c:strCache>
            </c:strRef>
          </c:cat>
          <c:val>
            <c:numRef>
              <c:f>Лист1!$B$399:$B$408</c:f>
              <c:numCache>
                <c:formatCode>General</c:formatCode>
                <c:ptCount val="10"/>
                <c:pt idx="0">
                  <c:v>192</c:v>
                </c:pt>
                <c:pt idx="1">
                  <c:v>108</c:v>
                </c:pt>
                <c:pt idx="2">
                  <c:v>67</c:v>
                </c:pt>
                <c:pt idx="3">
                  <c:v>70</c:v>
                </c:pt>
                <c:pt idx="4">
                  <c:v>42</c:v>
                </c:pt>
                <c:pt idx="5">
                  <c:v>22</c:v>
                </c:pt>
                <c:pt idx="6">
                  <c:v>17</c:v>
                </c:pt>
                <c:pt idx="7">
                  <c:v>23</c:v>
                </c:pt>
                <c:pt idx="8">
                  <c:v>22</c:v>
                </c:pt>
                <c:pt idx="9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Лист1!$C$398</c:f>
              <c:strCache>
                <c:ptCount val="1"/>
                <c:pt idx="0">
                  <c:v>высшее образование</c:v>
                </c:pt>
              </c:strCache>
            </c:strRef>
          </c:tx>
          <c:invertIfNegative val="0"/>
          <c:cat>
            <c:strRef>
              <c:f>Лист1!$A$399:$A$408</c:f>
              <c:strCache>
                <c:ptCount val="10"/>
                <c:pt idx="0">
                  <c:v>нач. классы</c:v>
                </c:pt>
                <c:pt idx="1">
                  <c:v>русский язык</c:v>
                </c:pt>
                <c:pt idx="2">
                  <c:v>математика</c:v>
                </c:pt>
                <c:pt idx="3">
                  <c:v>ин. Яз</c:v>
                </c:pt>
                <c:pt idx="4">
                  <c:v>история</c:v>
                </c:pt>
                <c:pt idx="5">
                  <c:v>биология</c:v>
                </c:pt>
                <c:pt idx="6">
                  <c:v>химия</c:v>
                </c:pt>
                <c:pt idx="7">
                  <c:v>физика</c:v>
                </c:pt>
                <c:pt idx="8">
                  <c:v>география</c:v>
                </c:pt>
                <c:pt idx="9">
                  <c:v>информатика</c:v>
                </c:pt>
              </c:strCache>
            </c:strRef>
          </c:cat>
          <c:val>
            <c:numRef>
              <c:f>Лист1!$C$399:$C$408</c:f>
              <c:numCache>
                <c:formatCode>General</c:formatCode>
                <c:ptCount val="10"/>
                <c:pt idx="0">
                  <c:v>170</c:v>
                </c:pt>
                <c:pt idx="1">
                  <c:v>108</c:v>
                </c:pt>
                <c:pt idx="2">
                  <c:v>67</c:v>
                </c:pt>
                <c:pt idx="3">
                  <c:v>70</c:v>
                </c:pt>
                <c:pt idx="4">
                  <c:v>41</c:v>
                </c:pt>
                <c:pt idx="5">
                  <c:v>21</c:v>
                </c:pt>
                <c:pt idx="6">
                  <c:v>17</c:v>
                </c:pt>
                <c:pt idx="7">
                  <c:v>23</c:v>
                </c:pt>
                <c:pt idx="8">
                  <c:v>21</c:v>
                </c:pt>
                <c:pt idx="9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Лист1!$D$398</c:f>
              <c:strCache>
                <c:ptCount val="1"/>
                <c:pt idx="0">
                  <c:v>категория ()</c:v>
                </c:pt>
              </c:strCache>
            </c:strRef>
          </c:tx>
          <c:invertIfNegative val="0"/>
          <c:cat>
            <c:strRef>
              <c:f>Лист1!$A$399:$A$408</c:f>
              <c:strCache>
                <c:ptCount val="10"/>
                <c:pt idx="0">
                  <c:v>нач. классы</c:v>
                </c:pt>
                <c:pt idx="1">
                  <c:v>русский язык</c:v>
                </c:pt>
                <c:pt idx="2">
                  <c:v>математика</c:v>
                </c:pt>
                <c:pt idx="3">
                  <c:v>ин. Яз</c:v>
                </c:pt>
                <c:pt idx="4">
                  <c:v>история</c:v>
                </c:pt>
                <c:pt idx="5">
                  <c:v>биология</c:v>
                </c:pt>
                <c:pt idx="6">
                  <c:v>химия</c:v>
                </c:pt>
                <c:pt idx="7">
                  <c:v>физика</c:v>
                </c:pt>
                <c:pt idx="8">
                  <c:v>география</c:v>
                </c:pt>
                <c:pt idx="9">
                  <c:v>информатика</c:v>
                </c:pt>
              </c:strCache>
            </c:strRef>
          </c:cat>
          <c:val>
            <c:numRef>
              <c:f>Лист1!$D$399:$D$408</c:f>
              <c:numCache>
                <c:formatCode>General</c:formatCode>
                <c:ptCount val="10"/>
                <c:pt idx="0">
                  <c:v>89</c:v>
                </c:pt>
                <c:pt idx="1">
                  <c:v>90</c:v>
                </c:pt>
                <c:pt idx="2">
                  <c:v>42</c:v>
                </c:pt>
                <c:pt idx="3">
                  <c:v>22</c:v>
                </c:pt>
                <c:pt idx="4">
                  <c:v>23</c:v>
                </c:pt>
                <c:pt idx="5">
                  <c:v>16</c:v>
                </c:pt>
                <c:pt idx="6">
                  <c:v>10</c:v>
                </c:pt>
                <c:pt idx="7">
                  <c:v>11</c:v>
                </c:pt>
                <c:pt idx="8">
                  <c:v>11</c:v>
                </c:pt>
                <c:pt idx="9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47008"/>
        <c:axId val="6488064"/>
      </c:barChart>
      <c:catAx>
        <c:axId val="6347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6488064"/>
        <c:crosses val="autoZero"/>
        <c:auto val="1"/>
        <c:lblAlgn val="ctr"/>
        <c:lblOffset val="100"/>
        <c:noMultiLvlLbl val="0"/>
      </c:catAx>
      <c:valAx>
        <c:axId val="64880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34700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600"/>
            </a:pPr>
            <a:endParaRPr lang="ru-RU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Кадровый состав педагогических работников, имеющих категорию по ОО,</a:t>
            </a:r>
            <a:r>
              <a:rPr lang="ru-RU" baseline="0"/>
              <a:t> реализующих мероприятие 2.2.</a:t>
            </a:r>
            <a:endParaRPr lang="ru-RU"/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Лист1!$B$186</c:f>
              <c:strCache>
                <c:ptCount val="1"/>
                <c:pt idx="0">
                  <c:v>ОУ</c:v>
                </c:pt>
              </c:strCache>
            </c:strRef>
          </c:tx>
          <c:invertIfNegative val="0"/>
          <c:val>
            <c:numRef>
              <c:f>Лист1!$B$187:$B$197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17</c:v>
                </c:pt>
                <c:pt idx="10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Лист1!$C$186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val>
            <c:numRef>
              <c:f>Лист1!$C$187:$C$197</c:f>
              <c:numCache>
                <c:formatCode>General</c:formatCode>
                <c:ptCount val="11"/>
                <c:pt idx="0">
                  <c:v>43</c:v>
                </c:pt>
                <c:pt idx="1">
                  <c:v>75</c:v>
                </c:pt>
                <c:pt idx="2">
                  <c:v>18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30</c:v>
                </c:pt>
                <c:pt idx="7">
                  <c:v>21</c:v>
                </c:pt>
                <c:pt idx="8">
                  <c:v>31</c:v>
                </c:pt>
                <c:pt idx="9">
                  <c:v>14</c:v>
                </c:pt>
                <c:pt idx="10">
                  <c:v>17</c:v>
                </c:pt>
              </c:numCache>
            </c:numRef>
          </c:val>
        </c:ser>
        <c:ser>
          <c:idx val="2"/>
          <c:order val="2"/>
          <c:tx>
            <c:strRef>
              <c:f>Лист1!$D$186</c:f>
              <c:strCache>
                <c:ptCount val="1"/>
                <c:pt idx="0">
                  <c:v>категория</c:v>
                </c:pt>
              </c:strCache>
            </c:strRef>
          </c:tx>
          <c:invertIfNegative val="0"/>
          <c:val>
            <c:numRef>
              <c:f>Лист1!$D$187:$D$197</c:f>
              <c:numCache>
                <c:formatCode>General</c:formatCode>
                <c:ptCount val="11"/>
                <c:pt idx="0">
                  <c:v>35</c:v>
                </c:pt>
                <c:pt idx="1">
                  <c:v>57</c:v>
                </c:pt>
                <c:pt idx="2">
                  <c:v>11</c:v>
                </c:pt>
                <c:pt idx="3">
                  <c:v>13</c:v>
                </c:pt>
                <c:pt idx="4">
                  <c:v>16</c:v>
                </c:pt>
                <c:pt idx="5">
                  <c:v>19</c:v>
                </c:pt>
                <c:pt idx="6">
                  <c:v>11</c:v>
                </c:pt>
                <c:pt idx="7">
                  <c:v>6</c:v>
                </c:pt>
                <c:pt idx="8">
                  <c:v>6</c:v>
                </c:pt>
                <c:pt idx="9">
                  <c:v>7</c:v>
                </c:pt>
                <c:pt idx="1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562944"/>
        <c:axId val="6564480"/>
      </c:barChart>
      <c:catAx>
        <c:axId val="6562944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564480"/>
        <c:crosses val="autoZero"/>
        <c:auto val="1"/>
        <c:lblAlgn val="ctr"/>
        <c:lblOffset val="100"/>
        <c:noMultiLvlLbl val="0"/>
      </c:catAx>
      <c:valAx>
        <c:axId val="6564480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656294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/>
            </a:pPr>
            <a:endParaRPr lang="ru-RU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Мониторинг (кол. чел.)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 sz="2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педагогических работников преподающих в 11 классе, </a:t>
            </a:r>
          </a:p>
          <a:p>
            <a:pPr>
              <a:defRPr sz="2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имеющих квалификационную категорию</a:t>
            </a:r>
          </a:p>
        </c:rich>
      </c:tx>
      <c:layout>
        <c:manualLayout>
          <c:xMode val="edge"/>
          <c:yMode val="edge"/>
          <c:x val="4.9895778652668414E-2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'исправлено для отчета'!$C$50</c:f>
              <c:strCache>
                <c:ptCount val="1"/>
                <c:pt idx="0">
                  <c:v>2014-2015</c:v>
                </c:pt>
              </c:strCache>
            </c:strRef>
          </c:tx>
          <c:invertIfNegative val="0"/>
          <c:cat>
            <c:strRef>
              <c:f>'исправлено для отчета'!$B$51:$B$59</c:f>
              <c:strCache>
                <c:ptCount val="9"/>
                <c:pt idx="0">
                  <c:v>рус.яз </c:v>
                </c:pt>
                <c:pt idx="1">
                  <c:v>мат-ка</c:v>
                </c:pt>
                <c:pt idx="2">
                  <c:v>история</c:v>
                </c:pt>
                <c:pt idx="3">
                  <c:v>общ-ние</c:v>
                </c:pt>
                <c:pt idx="4">
                  <c:v>физика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англ.яз</c:v>
                </c:pt>
                <c:pt idx="8">
                  <c:v>ИКТ</c:v>
                </c:pt>
              </c:strCache>
            </c:strRef>
          </c:cat>
          <c:val>
            <c:numRef>
              <c:f>'исправлено для отчета'!$C$51:$C$59</c:f>
              <c:numCache>
                <c:formatCode>General</c:formatCode>
                <c:ptCount val="9"/>
                <c:pt idx="0">
                  <c:v>15</c:v>
                </c:pt>
                <c:pt idx="1">
                  <c:v>17</c:v>
                </c:pt>
                <c:pt idx="2">
                  <c:v>12</c:v>
                </c:pt>
                <c:pt idx="3">
                  <c:v>13</c:v>
                </c:pt>
                <c:pt idx="4">
                  <c:v>4</c:v>
                </c:pt>
                <c:pt idx="5">
                  <c:v>5</c:v>
                </c:pt>
                <c:pt idx="6">
                  <c:v>8</c:v>
                </c:pt>
                <c:pt idx="7">
                  <c:v>6</c:v>
                </c:pt>
                <c:pt idx="8">
                  <c:v>4</c:v>
                </c:pt>
              </c:numCache>
            </c:numRef>
          </c:val>
        </c:ser>
        <c:ser>
          <c:idx val="1"/>
          <c:order val="1"/>
          <c:tx>
            <c:strRef>
              <c:f>'исправлено для отчета'!$D$50</c:f>
              <c:strCache>
                <c:ptCount val="1"/>
                <c:pt idx="0">
                  <c:v>2015-2016</c:v>
                </c:pt>
              </c:strCache>
            </c:strRef>
          </c:tx>
          <c:invertIfNegative val="0"/>
          <c:cat>
            <c:strRef>
              <c:f>'исправлено для отчета'!$B$51:$B$59</c:f>
              <c:strCache>
                <c:ptCount val="9"/>
                <c:pt idx="0">
                  <c:v>рус.яз </c:v>
                </c:pt>
                <c:pt idx="1">
                  <c:v>мат-ка</c:v>
                </c:pt>
                <c:pt idx="2">
                  <c:v>история</c:v>
                </c:pt>
                <c:pt idx="3">
                  <c:v>общ-ние</c:v>
                </c:pt>
                <c:pt idx="4">
                  <c:v>физика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англ.яз</c:v>
                </c:pt>
                <c:pt idx="8">
                  <c:v>ИКТ</c:v>
                </c:pt>
              </c:strCache>
            </c:strRef>
          </c:cat>
          <c:val>
            <c:numRef>
              <c:f>'исправлено для отчета'!$D$51:$D$59</c:f>
              <c:numCache>
                <c:formatCode>General</c:formatCode>
                <c:ptCount val="9"/>
                <c:pt idx="0">
                  <c:v>15</c:v>
                </c:pt>
                <c:pt idx="1">
                  <c:v>17</c:v>
                </c:pt>
                <c:pt idx="2">
                  <c:v>14</c:v>
                </c:pt>
                <c:pt idx="3">
                  <c:v>14</c:v>
                </c:pt>
                <c:pt idx="4">
                  <c:v>6</c:v>
                </c:pt>
                <c:pt idx="5">
                  <c:v>7</c:v>
                </c:pt>
                <c:pt idx="6">
                  <c:v>7</c:v>
                </c:pt>
                <c:pt idx="7">
                  <c:v>8</c:v>
                </c:pt>
                <c:pt idx="8">
                  <c:v>5</c:v>
                </c:pt>
              </c:numCache>
            </c:numRef>
          </c:val>
        </c:ser>
        <c:ser>
          <c:idx val="2"/>
          <c:order val="2"/>
          <c:tx>
            <c:strRef>
              <c:f>'исправлено для отчета'!$E$50</c:f>
              <c:strCache>
                <c:ptCount val="1"/>
                <c:pt idx="0">
                  <c:v>2016-2017</c:v>
                </c:pt>
              </c:strCache>
            </c:strRef>
          </c:tx>
          <c:invertIfNegative val="0"/>
          <c:cat>
            <c:strRef>
              <c:f>'исправлено для отчета'!$B$51:$B$59</c:f>
              <c:strCache>
                <c:ptCount val="9"/>
                <c:pt idx="0">
                  <c:v>рус.яз </c:v>
                </c:pt>
                <c:pt idx="1">
                  <c:v>мат-ка</c:v>
                </c:pt>
                <c:pt idx="2">
                  <c:v>история</c:v>
                </c:pt>
                <c:pt idx="3">
                  <c:v>общ-ние</c:v>
                </c:pt>
                <c:pt idx="4">
                  <c:v>физика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англ.яз</c:v>
                </c:pt>
                <c:pt idx="8">
                  <c:v>ИКТ</c:v>
                </c:pt>
              </c:strCache>
            </c:strRef>
          </c:cat>
          <c:val>
            <c:numRef>
              <c:f>'исправлено для отчета'!$E$51:$E$59</c:f>
              <c:numCache>
                <c:formatCode>General</c:formatCode>
                <c:ptCount val="9"/>
                <c:pt idx="0">
                  <c:v>16</c:v>
                </c:pt>
                <c:pt idx="1">
                  <c:v>17</c:v>
                </c:pt>
                <c:pt idx="2">
                  <c:v>15</c:v>
                </c:pt>
                <c:pt idx="3">
                  <c:v>16</c:v>
                </c:pt>
                <c:pt idx="4">
                  <c:v>8</c:v>
                </c:pt>
                <c:pt idx="5">
                  <c:v>7</c:v>
                </c:pt>
                <c:pt idx="6">
                  <c:v>9</c:v>
                </c:pt>
                <c:pt idx="7">
                  <c:v>10</c:v>
                </c:pt>
                <c:pt idx="8">
                  <c:v>6</c:v>
                </c:pt>
              </c:numCache>
            </c:numRef>
          </c:val>
        </c:ser>
        <c:ser>
          <c:idx val="3"/>
          <c:order val="3"/>
          <c:tx>
            <c:strRef>
              <c:f>'исправлено для отчета'!$F$50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'исправлено для отчета'!$B$51:$B$59</c:f>
              <c:strCache>
                <c:ptCount val="9"/>
                <c:pt idx="0">
                  <c:v>рус.яз </c:v>
                </c:pt>
                <c:pt idx="1">
                  <c:v>мат-ка</c:v>
                </c:pt>
                <c:pt idx="2">
                  <c:v>история</c:v>
                </c:pt>
                <c:pt idx="3">
                  <c:v>общ-ние</c:v>
                </c:pt>
                <c:pt idx="4">
                  <c:v>физика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англ.яз</c:v>
                </c:pt>
                <c:pt idx="8">
                  <c:v>ИКТ</c:v>
                </c:pt>
              </c:strCache>
            </c:strRef>
          </c:cat>
          <c:val>
            <c:numRef>
              <c:f>'исправлено для отчета'!$F$51:$F$59</c:f>
              <c:numCache>
                <c:formatCode>General</c:formatCode>
                <c:ptCount val="9"/>
                <c:pt idx="0">
                  <c:v>21</c:v>
                </c:pt>
                <c:pt idx="1">
                  <c:v>19</c:v>
                </c:pt>
                <c:pt idx="2">
                  <c:v>17</c:v>
                </c:pt>
                <c:pt idx="3">
                  <c:v>17</c:v>
                </c:pt>
                <c:pt idx="4">
                  <c:v>17</c:v>
                </c:pt>
                <c:pt idx="5">
                  <c:v>17</c:v>
                </c:pt>
                <c:pt idx="6">
                  <c:v>17</c:v>
                </c:pt>
                <c:pt idx="7">
                  <c:v>17</c:v>
                </c:pt>
                <c:pt idx="8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213696"/>
        <c:axId val="79215232"/>
      </c:barChart>
      <c:catAx>
        <c:axId val="79213696"/>
        <c:scaling>
          <c:orientation val="minMax"/>
        </c:scaling>
        <c:delete val="0"/>
        <c:axPos val="b"/>
        <c:majorTickMark val="none"/>
        <c:minorTickMark val="none"/>
        <c:tickLblPos val="nextTo"/>
        <c:crossAx val="79215232"/>
        <c:crosses val="autoZero"/>
        <c:auto val="1"/>
        <c:lblAlgn val="ctr"/>
        <c:lblOffset val="100"/>
        <c:noMultiLvlLbl val="0"/>
      </c:catAx>
      <c:valAx>
        <c:axId val="792152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92136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600" b="1"/>
            </a:pPr>
            <a:endParaRPr lang="ru-RU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Рост профессиональных компетентностей молодых педагогов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Office PowerPoint]Лист1'!$B$1</c:f>
              <c:strCache>
                <c:ptCount val="1"/>
                <c:pt idx="0">
                  <c:v>кол-во</c:v>
                </c:pt>
              </c:strCache>
            </c:strRef>
          </c:tx>
          <c:invertIfNegative val="0"/>
          <c:val>
            <c:numRef>
              <c:f>'[Диаграмма в Microsoft Office PowerPoint]Лист1'!$B$2</c:f>
              <c:numCache>
                <c:formatCode>General</c:formatCode>
                <c:ptCount val="1"/>
                <c:pt idx="0">
                  <c:v>28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Office PowerPoint]Лист1'!$C$1</c:f>
              <c:strCache>
                <c:ptCount val="1"/>
                <c:pt idx="0">
                  <c:v> с категорией</c:v>
                </c:pt>
              </c:strCache>
            </c:strRef>
          </c:tx>
          <c:invertIfNegative val="0"/>
          <c:val>
            <c:numRef>
              <c:f>'[Диаграмма в Microsoft Office PowerPoint]Лист1'!$C$2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246464"/>
        <c:axId val="79248000"/>
      </c:barChart>
      <c:catAx>
        <c:axId val="79246464"/>
        <c:scaling>
          <c:orientation val="minMax"/>
        </c:scaling>
        <c:delete val="0"/>
        <c:axPos val="b"/>
        <c:majorTickMark val="none"/>
        <c:minorTickMark val="none"/>
        <c:tickLblPos val="nextTo"/>
        <c:crossAx val="79248000"/>
        <c:crosses val="autoZero"/>
        <c:auto val="1"/>
        <c:lblAlgn val="ctr"/>
        <c:lblOffset val="100"/>
        <c:noMultiLvlLbl val="0"/>
      </c:catAx>
      <c:valAx>
        <c:axId val="792480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924646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/>
            </a:pPr>
            <a:endParaRPr lang="ru-RU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3D30A-6F60-44D3-B080-ABF6B807022C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BB9DF-896E-4F31-95BC-FF532B584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700808"/>
            <a:ext cx="828092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поддержки школ Новокубанского района с низкими результатами обучения и школ, функционирующих в неблагоприятных условиях, в эффективный режим функционирования и </a:t>
            </a:r>
            <a:r>
              <a:rPr lang="ru-RU" sz="2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развития</a:t>
            </a:r>
            <a:endParaRPr lang="ru-RU" sz="2800" b="1" cap="none" spc="0" dirty="0" smtClean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Эмблема МБУ ЦРО.PNG"/>
          <p:cNvPicPr>
            <a:picLocks noChangeAspect="1"/>
          </p:cNvPicPr>
          <p:nvPr/>
        </p:nvPicPr>
        <p:blipFill>
          <a:blip r:embed="rId2" cstate="print"/>
          <a:srcRect l="16841" r="17980"/>
          <a:stretch>
            <a:fillRect/>
          </a:stretch>
        </p:blipFill>
        <p:spPr>
          <a:xfrm>
            <a:off x="107504" y="64894"/>
            <a:ext cx="1944216" cy="1635913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</p:pic>
      <p:pic>
        <p:nvPicPr>
          <p:cNvPr id="6" name="Рисунок 5" descr="C:\Users\Андрей\Desktop\управление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4" t="29102" r="15575" b="16536"/>
          <a:stretch>
            <a:fillRect/>
          </a:stretch>
        </p:blipFill>
        <p:spPr bwMode="auto">
          <a:xfrm>
            <a:off x="7020272" y="260648"/>
            <a:ext cx="1763688" cy="111858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8434" name="Picture 2" descr="http://i075.radikal.ru/1702/02/147d3f2e9c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149080"/>
            <a:ext cx="2339752" cy="233975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3923928" y="4581128"/>
            <a:ext cx="52200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Шило Вера Николаевна –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специалист  1 категории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МБУ «ЦРО»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Новокубанский район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5314" y="486499"/>
            <a:ext cx="44588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Мониторинг результативности ЕГЭ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обществознанию </a:t>
            </a:r>
            <a:r>
              <a:rPr lang="ru-RU" alt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разрезе школ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2289" name="Диаграмма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27598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768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82760"/>
            <a:ext cx="62281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Сравнительная динамика отрицательных</a:t>
            </a:r>
            <a:r>
              <a:rPr kumimoji="0" lang="ru-RU" altLang="ru-RU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результатов ЕГЭ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pic>
        <p:nvPicPr>
          <p:cNvPr id="14337" name="Диаграмма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5688632" cy="250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48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0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35687" r="7033" b="16417"/>
          <a:stretch>
            <a:fillRect/>
          </a:stretch>
        </p:blipFill>
        <p:spPr bwMode="auto">
          <a:xfrm>
            <a:off x="3347864" y="4077072"/>
            <a:ext cx="5308704" cy="25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1937" y="3044342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Сведения </a:t>
            </a:r>
            <a:r>
              <a:rPr lang="ru-RU" altLang="ru-RU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о выпускниках,</a:t>
            </a:r>
            <a:endParaRPr lang="ru-RU" altLang="ru-RU" sz="900" dirty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набравших от 85 до 100 баллов в 2017 году</a:t>
            </a:r>
            <a:endParaRPr lang="ru-RU" alt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414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64" y="5013176"/>
            <a:ext cx="2305682" cy="164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-12968"/>
            <a:ext cx="7704856" cy="626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Проблемные вопросы: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несоответствие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материально-технической базы общеобразовательных организаций для внедрения в полном объеме федеральных государственных образовательных стандартов, в том числе компьютерная техника и оборудование предметных учебных кабинетов школ устарели, требуют обновления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слабая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мотивация учащихся на высокий результат;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поздний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выбор отдельных предметов ЕГЭ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отсутствие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опыта по подготовке учащихся к ЕГЭ у педагога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наличие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учащихся, проживающих в других населенных пунктах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доля молодых специалистов  в отрасли образования;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недостаточный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квалификации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административно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управленческого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персонала;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недостаток механизмов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 для организации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выявления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одаренных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585" y="32048"/>
            <a:ext cx="2309192" cy="65375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Проблемы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260648"/>
            <a:ext cx="2520280" cy="50405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Пути решения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85266" y="4301067"/>
            <a:ext cx="3137685" cy="11430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Отсутствие опыта по подготовке учащихся к ЕГЭ у педагога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4434" y="3172349"/>
            <a:ext cx="2819400" cy="882187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Поздний</a:t>
            </a:r>
            <a:r>
              <a:rPr lang="ru-RU" dirty="0" smtClean="0">
                <a:solidFill>
                  <a:schemeClr val="tx1"/>
                </a:solidFill>
              </a:rPr>
              <a:t> выбор отдельных предметов ЕГЭ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9586" y="908720"/>
            <a:ext cx="3169096" cy="9906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Слабая мотивация учащихся на высокий результат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46224" y="883949"/>
            <a:ext cx="5529230" cy="1143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Проведение тренингов и консультаций  педагогом-психологом.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 Индивидуальная работа с учащимися и родителями.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Проведение межшкольных консультаций по подготовке к ЕГЭ.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86170" y="3005707"/>
            <a:ext cx="5544836" cy="990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Проведение разъяснительной работы с учащимися  и их родителями по выбору предметов ЕГЭ (в том числе с использованием сайтов, информационных стендов)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54150" y="4113922"/>
            <a:ext cx="5616625" cy="14715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Закрепление наставника из числа опытных педагогов и </a:t>
            </a:r>
            <a:r>
              <a:rPr lang="ru-RU" sz="1400" b="1" dirty="0" err="1" smtClean="0">
                <a:solidFill>
                  <a:schemeClr val="tx1"/>
                </a:solidFill>
              </a:rPr>
              <a:t>тьюторов</a:t>
            </a:r>
            <a:r>
              <a:rPr lang="ru-RU" sz="1400" b="1" dirty="0" smtClean="0">
                <a:solidFill>
                  <a:schemeClr val="tx1"/>
                </a:solidFill>
              </a:rPr>
              <a:t> района.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Посещение межшкольных консультаций совместно с учащимися.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Индивидуальные консультации и привлечение  к проведению практических семинаров по подготовке к ЕГЭ.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52018" y="2057413"/>
            <a:ext cx="3065595" cy="9906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Наличие </a:t>
            </a:r>
            <a:r>
              <a:rPr lang="ru-RU" sz="1600" dirty="0" smtClean="0">
                <a:solidFill>
                  <a:schemeClr val="tx1"/>
                </a:solidFill>
              </a:rPr>
              <a:t>психологического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барьера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86170" y="2305063"/>
            <a:ext cx="5613565" cy="4953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Закрепление педагогов-психологов за каждой ОО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266" y="5637049"/>
            <a:ext cx="3199101" cy="11430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Наличие учащихся, проживающих в других населенных пунктах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74312" y="5585493"/>
            <a:ext cx="5334000" cy="10668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Корректировка графика школьных консультаций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Организация посещения межшкольных консультаций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tx1"/>
                </a:solidFill>
              </a:rPr>
              <a:t>Дистанционное </a:t>
            </a:r>
            <a:r>
              <a:rPr lang="ru-RU" sz="1400" b="1" dirty="0" err="1" smtClean="0">
                <a:solidFill>
                  <a:schemeClr val="tx1"/>
                </a:solidFill>
              </a:rPr>
              <a:t>онлайн</a:t>
            </a:r>
            <a:r>
              <a:rPr lang="ru-RU" sz="1400" b="1" dirty="0" smtClean="0">
                <a:solidFill>
                  <a:schemeClr val="tx1"/>
                </a:solidFill>
              </a:rPr>
              <a:t> консультирование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3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8"/>
            <a:ext cx="8229600" cy="1143000"/>
          </a:xfrm>
        </p:spPr>
        <p:txBody>
          <a:bodyPr/>
          <a:lstStyle/>
          <a:p>
            <a:r>
              <a:rPr lang="ru-RU" dirty="0" smtClean="0"/>
              <a:t>Цели </a:t>
            </a:r>
            <a:r>
              <a:rPr lang="ru-RU" dirty="0" smtClean="0"/>
              <a:t>и задачи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условий для повышения качества образования в образовательных организациях Новокубанского района Краснодарского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края</a:t>
            </a:r>
          </a:p>
          <a:p>
            <a:pPr marL="0" indent="0"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  разработка и внедрение в образовательное учреждение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системы управления качеством образования,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способствующей развитию его образовательной среды, обеспечивающей удовлетворение образовательных потребностей личности, общества и государства;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повышение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профессиональной компетенции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педагогических кадров как необходимого условия обеспечения современного качества образования;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формирование и развитие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потребности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у родительской общественности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в участии в управлении образовательным учреждением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активное вовлечение органов самоуправления в управление качеством образования;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создание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сетевой организации управления качеством образования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 основе принципов взаимодействия, социального партнерства,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адресности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информационных потоков.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945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enzowall.ru/oo/47/tri_krasnyh_shesterenki_lyudi_malenkie_shesterni_168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99347" cy="2499592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79512" y="4653136"/>
            <a:ext cx="3203848" cy="22048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Совершенствование системы организационно-методического сопровождения качества образования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228184" y="2636912"/>
            <a:ext cx="223224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Укрепление материально-технической базы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139952" y="1484784"/>
            <a:ext cx="223224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кадрового потенциала в ОО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491880" y="4725144"/>
            <a:ext cx="252028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Совершенствование качества подготовки обучающихся ОО к ГИА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228184" y="4437112"/>
            <a:ext cx="2915816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профессиональных компетентностей учителей и повышение их квалификации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1259632" y="2636912"/>
            <a:ext cx="277180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Мониторинговые исследования качества образования, ведомственный контроль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76470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Направления 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18864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Развитие кадрового потенциала ОО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 descr="F:\DSC_0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7444" y="4437112"/>
            <a:ext cx="3320679" cy="2213786"/>
          </a:xfrm>
          <a:prstGeom prst="rect">
            <a:avLst/>
          </a:prstGeom>
          <a:noFill/>
        </p:spPr>
      </p:pic>
      <p:pic>
        <p:nvPicPr>
          <p:cNvPr id="22530" name="Picture 2" descr="F:\DSC_0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9922" y="836712"/>
            <a:ext cx="4157661" cy="342887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23528" y="1196752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Награждение грантом главы Новокубанского района по итогам конкурса </a:t>
            </a:r>
            <a:r>
              <a:rPr lang="ru-RU" sz="2000" dirty="0" err="1" smtClean="0"/>
              <a:t>портфолио</a:t>
            </a:r>
            <a:r>
              <a:rPr lang="ru-RU" sz="2000" dirty="0" smtClean="0"/>
              <a:t> личных достижений</a:t>
            </a:r>
            <a:endParaRPr lang="ru-RU" sz="2000" dirty="0"/>
          </a:p>
        </p:txBody>
      </p:sp>
      <p:pic>
        <p:nvPicPr>
          <p:cNvPr id="1026" name="Picture 2" descr="D:\документы 2014-2015 учебного года\Тюнникова 2016-2017\фото\День учителя\DSC004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8" y="2996952"/>
            <a:ext cx="4322177" cy="319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организационно-методического сопровождения повышения качества образования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365104"/>
            <a:ext cx="489654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339249" cy="2504437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762" y="1484784"/>
            <a:ext cx="1782198" cy="2376264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88840"/>
            <a:ext cx="3059832" cy="229487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4365104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Проведение цикла школьных семинаров по теме «Моделирование школьной программы перехода в эффективный режим функционирования и развития», с участием регионального куратора А.П. Кара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SVETLANA\ДАВЫДЕНКО\ДСВ\КИРИЛЛ\bHN9Grq_NJ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7" t="10658" r="10549" b="10218"/>
          <a:stretch/>
        </p:blipFill>
        <p:spPr bwMode="auto">
          <a:xfrm>
            <a:off x="346849" y="404664"/>
            <a:ext cx="4742409" cy="337555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SVETLANA\ДАВЫДЕНКО\ДСВ\КИРИЛЛ\Ульяновск - теория 2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4011980" cy="265480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58112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и проведение предметных и интеллектуальных конкурсов, организация муниципальных этапов Всероссийской олимпиады школьников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F:\семинар в СОШ № 16\P1090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429000"/>
            <a:ext cx="4081497" cy="3060948"/>
          </a:xfrm>
          <a:prstGeom prst="rect">
            <a:avLst/>
          </a:prstGeom>
          <a:noFill/>
        </p:spPr>
      </p:pic>
      <p:pic>
        <p:nvPicPr>
          <p:cNvPr id="49157" name="Picture 5" descr="F:\семинар в СОШ № 16\P1090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8006"/>
            <a:ext cx="4023372" cy="3017357"/>
          </a:xfrm>
          <a:prstGeom prst="rect">
            <a:avLst/>
          </a:prstGeom>
          <a:noFill/>
        </p:spPr>
      </p:pic>
      <p:pic>
        <p:nvPicPr>
          <p:cNvPr id="49158" name="Picture 6" descr="F:\семинар в СОШ № 16\P10906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1"/>
            <a:ext cx="4058868" cy="30439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44008" y="404664"/>
            <a:ext cx="41764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Семинар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заместителей директоров по УВР по теме «Основные подходы к планированию и реализации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внутришкольного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контроля»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4272199" cy="2584190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2420888"/>
            <a:ext cx="43919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«Качественное и доступное образование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необходимым условием развития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человеческого потенциала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О.Ю. Васильева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Эмблема МБУ ЦРО.PNG"/>
          <p:cNvPicPr>
            <a:picLocks noChangeAspect="1"/>
          </p:cNvPicPr>
          <p:nvPr/>
        </p:nvPicPr>
        <p:blipFill>
          <a:blip r:embed="rId3" cstate="print"/>
          <a:srcRect l="16841" r="17980"/>
          <a:stretch>
            <a:fillRect/>
          </a:stretch>
        </p:blipFill>
        <p:spPr>
          <a:xfrm>
            <a:off x="-24762" y="-25297"/>
            <a:ext cx="2160240" cy="1677878"/>
          </a:xfrm>
          <a:prstGeom prst="rect">
            <a:avLst/>
          </a:prstGeom>
        </p:spPr>
      </p:pic>
      <p:pic>
        <p:nvPicPr>
          <p:cNvPr id="5" name="Рисунок 4" descr="C:\Users\Андрей\Desktop\управление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4" t="29102" r="15575" b="16536"/>
          <a:stretch>
            <a:fillRect/>
          </a:stretch>
        </p:blipFill>
        <p:spPr bwMode="auto">
          <a:xfrm>
            <a:off x="7020272" y="25978"/>
            <a:ext cx="2123728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05506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Совершенствование качества подготовки обучающихся ОО к ГИА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42232"/>
            <a:ext cx="468052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24128" y="1747520"/>
            <a:ext cx="3096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Информационно-разъяснительная работа (официальная районная группа социальной сети «</a:t>
            </a:r>
            <a:r>
              <a:rPr lang="ru-RU" dirty="0" err="1" smtClean="0"/>
              <a:t>ВКонтакте</a:t>
            </a:r>
            <a:r>
              <a:rPr lang="ru-RU" dirty="0" smtClean="0"/>
              <a:t>»  «Жду ЕГЭ»)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11885" r="10396" b="12729"/>
          <a:stretch/>
        </p:blipFill>
        <p:spPr bwMode="auto">
          <a:xfrm>
            <a:off x="323527" y="1286763"/>
            <a:ext cx="5149017" cy="380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userapi.com/c837520/v837520022/23dca/-CxsfGbyu1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863" y="2198665"/>
            <a:ext cx="4053105" cy="289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pp.userapi.com/c837520/v837520022/23dfc/DW2nWkQ6et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5024"/>
            <a:ext cx="3888432" cy="278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 rotWithShape="1">
          <a:blip r:embed="rId4" cstate="print"/>
          <a:srcRect l="16786" t="18517" r="17558" b="6962"/>
          <a:stretch/>
        </p:blipFill>
        <p:spPr bwMode="auto">
          <a:xfrm>
            <a:off x="4938046" y="692696"/>
            <a:ext cx="3807409" cy="279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54868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Ежегодный районный форум «100 дней до ЕГЭ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(проводится с 2014 года)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1451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76672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профессиональных компетентностей учителей и повышение их квалификации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 descr="F:\DSC_0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58800"/>
            <a:ext cx="3888432" cy="2485298"/>
          </a:xfrm>
          <a:prstGeom prst="rect">
            <a:avLst/>
          </a:prstGeom>
          <a:noFill/>
        </p:spPr>
      </p:pic>
      <p:pic>
        <p:nvPicPr>
          <p:cNvPr id="5" name="Рисунок 4" descr="http://uo-novokub.ucoz.com/_nw/1/696678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05064"/>
            <a:ext cx="4068217" cy="2671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p.userapi.com/c840226/v840226734/29166/MyHhzXHsU_Q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484784"/>
            <a:ext cx="416701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4653136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Проведение «Фестиваля педагогических идей», мастер-классов, конференций, конкурсов педагогического мастерства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r="9863"/>
          <a:stretch/>
        </p:blipFill>
        <p:spPr bwMode="auto">
          <a:xfrm>
            <a:off x="251520" y="3573016"/>
            <a:ext cx="4390692" cy="261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uo-novokub.ucoz.com/foto/sem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263390" cy="304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404664"/>
            <a:ext cx="44600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Школа администратора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052736"/>
            <a:ext cx="3134272" cy="235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 descr="F:\фото с семин в ОУ 23\IMG_6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1915" y="3573016"/>
            <a:ext cx="4071592" cy="2714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userapi.com/c837521/v837521022/269b9/HGARzkChBz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5940425" cy="334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8640"/>
            <a:ext cx="4250904" cy="318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4278734" cy="285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836712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Школа  молодого педагога</a:t>
            </a:r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4644008" cy="2474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uo-novokub.ucoz.com/konkursy/ehmblema.jpg"/>
          <p:cNvPicPr/>
          <p:nvPr/>
        </p:nvPicPr>
        <p:blipFill rotWithShape="1">
          <a:blip r:embed="rId3" cstate="print"/>
          <a:srcRect l="15250" t="5941" r="18282"/>
          <a:stretch/>
        </p:blipFill>
        <p:spPr bwMode="auto">
          <a:xfrm>
            <a:off x="6516216" y="0"/>
            <a:ext cx="2627784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188640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клуба «Созвездие»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F:\DSC014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17793"/>
            <a:ext cx="4932040" cy="2840207"/>
          </a:xfrm>
          <a:prstGeom prst="rect">
            <a:avLst/>
          </a:prstGeom>
          <a:noFill/>
        </p:spPr>
      </p:pic>
      <p:pic>
        <p:nvPicPr>
          <p:cNvPr id="7" name="Рисунок 6" descr="http://uo-novokub.ucoz.com/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1552" y="2633617"/>
            <a:ext cx="3852936" cy="280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5793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p.userapi.com/c841220/v841220688/281c7/rCYYiSePY4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44" y="2133614"/>
            <a:ext cx="2921722" cy="373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8" t="11422" r="39718" b="9707"/>
          <a:stretch/>
        </p:blipFill>
        <p:spPr bwMode="auto">
          <a:xfrm>
            <a:off x="5436096" y="327540"/>
            <a:ext cx="2773507" cy="3892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s://pp.userapi.com/c841220/v841220688/281db/SL3Y5t1IsO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52736"/>
            <a:ext cx="2635044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8251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o-novokub.ucoz.com/konkursy/dlja_sajt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989" y="620688"/>
            <a:ext cx="426339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pp.userapi.com/c639416/v639416037/5a99c/p4m1oZAv-C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429" y="3789040"/>
            <a:ext cx="429895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41534/v841534782/2ed0c/6HB5VdMeA-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581128"/>
            <a:ext cx="4248472" cy="199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uo-novokub.ucoz.com/konkursy/ehmblema_konkurs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88640"/>
            <a:ext cx="213157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7"/>
          <p:cNvGraphicFramePr/>
          <p:nvPr/>
        </p:nvGraphicFramePr>
        <p:xfrm>
          <a:off x="4572000" y="15567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hsAAK2F2nc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372" y="2132856"/>
            <a:ext cx="5616624" cy="37297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5372" y="519063"/>
            <a:ext cx="82450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Призер краевого конкурса «Педагогический дебют-2017»  </a:t>
            </a:r>
            <a:r>
              <a:rPr lang="ru-RU" sz="2400" dirty="0" err="1" smtClean="0"/>
              <a:t>Коротыч</a:t>
            </a:r>
            <a:r>
              <a:rPr lang="ru-RU" sz="2400" dirty="0" smtClean="0"/>
              <a:t> </a:t>
            </a:r>
            <a:r>
              <a:rPr lang="ru-RU" sz="2400" dirty="0"/>
              <a:t>А</a:t>
            </a:r>
            <a:r>
              <a:rPr lang="ru-RU" sz="2400" dirty="0" smtClean="0"/>
              <a:t>нтон Викторович</a:t>
            </a:r>
            <a:r>
              <a:rPr lang="ru-RU" dirty="0" smtClean="0"/>
              <a:t>, </a:t>
            </a:r>
          </a:p>
          <a:p>
            <a:pPr algn="ctr"/>
            <a:r>
              <a:rPr lang="ru-RU" dirty="0" smtClean="0"/>
              <a:t>учитель истории и обществознания МОБУООШ № 30 с. Радищево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https://pp.userapi.com/c840639/v840639243/13dc9/IE6TzZPIUo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832"/>
            <a:ext cx="2955172" cy="445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5940425" cy="333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3519805"/>
            <a:ext cx="5940425" cy="333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0-tub-ru.yandex.net/i?id=5fb24b4b83ea6a3f32f72f791f2a8822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628800"/>
            <a:ext cx="3655868" cy="2739761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2448272" cy="1836204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497510" cy="166533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85184"/>
            <a:ext cx="2880319" cy="161680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68760"/>
            <a:ext cx="2448969" cy="163031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 descr="G:\питание\20170221_1017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13176"/>
            <a:ext cx="2885016" cy="162282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G:\питание\DSC047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68960"/>
            <a:ext cx="2448272" cy="176167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332656"/>
            <a:ext cx="899816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Система образования Новокубанского района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F:\фото с семин в ОУ 23\IMG_596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4725144"/>
            <a:ext cx="2739952" cy="18266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7097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9128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9254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282608" cy="485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6893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5170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56176" cy="656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99544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25131" r="6075" b="14638"/>
          <a:stretch>
            <a:fillRect/>
          </a:stretch>
        </p:blipFill>
        <p:spPr bwMode="auto">
          <a:xfrm>
            <a:off x="179512" y="116632"/>
            <a:ext cx="7955515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70003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4648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o-novokub.ucoz.com/ege2017/IMG_20170206_1524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7890" y="2532380"/>
            <a:ext cx="2268220" cy="179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uo-novokub.ucoz.com/ege2017/IMG_20170206_1600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2838450" cy="1816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5883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36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344612"/>
              </p:ext>
            </p:extLst>
          </p:nvPr>
        </p:nvGraphicFramePr>
        <p:xfrm>
          <a:off x="467544" y="404664"/>
          <a:ext cx="352839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1013636"/>
              </p:ext>
            </p:extLst>
          </p:nvPr>
        </p:nvGraphicFramePr>
        <p:xfrm>
          <a:off x="4859243" y="476672"/>
          <a:ext cx="3960440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29320890"/>
              </p:ext>
            </p:extLst>
          </p:nvPr>
        </p:nvGraphicFramePr>
        <p:xfrm>
          <a:off x="251520" y="3717032"/>
          <a:ext cx="424847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26747" y="4725144"/>
            <a:ext cx="3425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– 9799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в ОО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 в ОО – 663 человека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24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130524"/>
              </p:ext>
            </p:extLst>
          </p:nvPr>
        </p:nvGraphicFramePr>
        <p:xfrm>
          <a:off x="251520" y="332656"/>
          <a:ext cx="8496944" cy="612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6907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32899"/>
              </p:ext>
            </p:extLst>
          </p:nvPr>
        </p:nvGraphicFramePr>
        <p:xfrm>
          <a:off x="395536" y="476672"/>
          <a:ext cx="8568952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594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6138097"/>
              </p:ext>
            </p:extLst>
          </p:nvPr>
        </p:nvGraphicFramePr>
        <p:xfrm>
          <a:off x="-29126" y="13030"/>
          <a:ext cx="9144000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421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260648"/>
            <a:ext cx="5420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Мониторинг результативности ЕГЭ по русскому языку в 2017 году в разрезе школ  </a:t>
            </a:r>
          </a:p>
        </p:txBody>
      </p:sp>
      <p:pic>
        <p:nvPicPr>
          <p:cNvPr id="10242" name="Диаграмма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052736"/>
            <a:ext cx="784887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05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32655"/>
            <a:ext cx="567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результативности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ЕГЭ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математике профильного уровня в разрезе школ  </a:t>
            </a:r>
          </a:p>
        </p:txBody>
      </p:sp>
      <p:pic>
        <p:nvPicPr>
          <p:cNvPr id="11266" name="Диаграмма 1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6" b="14131"/>
          <a:stretch>
            <a:fillRect/>
          </a:stretch>
        </p:blipFill>
        <p:spPr bwMode="auto">
          <a:xfrm>
            <a:off x="179512" y="1124744"/>
            <a:ext cx="842493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0109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720</Words>
  <Application>Microsoft Office PowerPoint</Application>
  <PresentationFormat>Экран (4:3)</PresentationFormat>
  <Paragraphs>104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</vt:lpstr>
      <vt:lpstr>Цели и задачи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Суптеля</dc:creator>
  <cp:lastModifiedBy>Marina</cp:lastModifiedBy>
  <cp:revision>62</cp:revision>
  <dcterms:created xsi:type="dcterms:W3CDTF">2017-10-18T08:05:02Z</dcterms:created>
  <dcterms:modified xsi:type="dcterms:W3CDTF">2017-10-19T14:14:14Z</dcterms:modified>
</cp:coreProperties>
</file>