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9"/>
  </p:notesMasterIdLst>
  <p:sldIdLst>
    <p:sldId id="370" r:id="rId2"/>
    <p:sldId id="391" r:id="rId3"/>
    <p:sldId id="371" r:id="rId4"/>
    <p:sldId id="372" r:id="rId5"/>
    <p:sldId id="373" r:id="rId6"/>
    <p:sldId id="396" r:id="rId7"/>
    <p:sldId id="392" r:id="rId8"/>
    <p:sldId id="393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94" r:id="rId17"/>
    <p:sldId id="381" r:id="rId18"/>
    <p:sldId id="395" r:id="rId19"/>
    <p:sldId id="382" r:id="rId20"/>
    <p:sldId id="383" r:id="rId21"/>
    <p:sldId id="387" r:id="rId22"/>
    <p:sldId id="384" r:id="rId23"/>
    <p:sldId id="386" r:id="rId24"/>
    <p:sldId id="389" r:id="rId25"/>
    <p:sldId id="388" r:id="rId26"/>
    <p:sldId id="397" r:id="rId27"/>
    <p:sldId id="390" r:id="rId28"/>
  </p:sldIdLst>
  <p:sldSz cx="9144000" cy="6858000" type="screen4x3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460038-114D-4A7D-9204-945B6817CA2C}">
          <p14:sldIdLst>
            <p14:sldId id="370"/>
            <p14:sldId id="391"/>
            <p14:sldId id="371"/>
            <p14:sldId id="372"/>
            <p14:sldId id="373"/>
            <p14:sldId id="396"/>
            <p14:sldId id="392"/>
            <p14:sldId id="393"/>
            <p14:sldId id="374"/>
            <p14:sldId id="375"/>
            <p14:sldId id="376"/>
            <p14:sldId id="377"/>
            <p14:sldId id="378"/>
            <p14:sldId id="379"/>
            <p14:sldId id="380"/>
            <p14:sldId id="394"/>
            <p14:sldId id="381"/>
            <p14:sldId id="395"/>
            <p14:sldId id="382"/>
            <p14:sldId id="383"/>
            <p14:sldId id="387"/>
            <p14:sldId id="384"/>
            <p14:sldId id="386"/>
            <p14:sldId id="389"/>
            <p14:sldId id="388"/>
            <p14:sldId id="397"/>
            <p14:sldId id="3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0EC4"/>
    <a:srgbClr val="221DEF"/>
    <a:srgbClr val="D200D2"/>
    <a:srgbClr val="FFCDCD"/>
    <a:srgbClr val="83AE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04" autoAdjust="0"/>
    <p:restoredTop sz="96374" autoAdjust="0"/>
  </p:normalViewPr>
  <p:slideViewPr>
    <p:cSldViewPr>
      <p:cViewPr varScale="1">
        <p:scale>
          <a:sx n="106" d="100"/>
          <a:sy n="106" d="100"/>
        </p:scale>
        <p:origin x="78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1094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1094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1655CA07-9AFA-4D41-A484-5E9E5570B79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10150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60397"/>
            <a:ext cx="5511800" cy="4509850"/>
          </a:xfrm>
          <a:prstGeom prst="rect">
            <a:avLst/>
          </a:prstGeom>
        </p:spPr>
        <p:txBody>
          <a:bodyPr vert="horz" lIns="96634" tIns="48317" rIns="96634" bIns="483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9054"/>
            <a:ext cx="2985558" cy="50109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597" y="9519054"/>
            <a:ext cx="2985558" cy="50109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D449CAA3-B63B-4722-925F-CCAA8D84B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389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708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97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6440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7719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4686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4196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982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2030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849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1741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942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8908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873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756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0222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7770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6420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7270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6637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813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422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557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856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28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114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352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619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03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184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15513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fnkaa.ru/wp-content/uploads/2018/02/empty12.jp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7272" y="0"/>
            <a:ext cx="9291272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0" y="5805264"/>
            <a:ext cx="4788024" cy="9361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Марина Николаевна</a:t>
            </a:r>
          </a:p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МКОУ СОШ №256</a:t>
            </a:r>
            <a:r>
              <a:rPr lang="ru-RU" b="1" baseline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 ЗАТО г.Фокино</a:t>
            </a:r>
          </a:p>
          <a:p>
            <a:pPr algn="ctr"/>
            <a:r>
              <a:rPr lang="ru-RU" b="1" baseline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Приморского края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211960" y="188640"/>
            <a:ext cx="4788024" cy="936104"/>
          </a:xfrm>
          <a:prstGeom prst="rect">
            <a:avLst/>
          </a:prstGeom>
          <a:solidFill>
            <a:srgbClr val="FFCDCD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ОГЭ – 2020</a:t>
            </a:r>
            <a:r>
              <a:rPr lang="ru-RU" sz="6600" b="1" baseline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4211960" y="1268760"/>
            <a:ext cx="4788024" cy="9361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08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4211960" y="2348880"/>
            <a:ext cx="4788024" cy="9361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№14 (7)</a:t>
            </a: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211960" y="3429000"/>
            <a:ext cx="4788024" cy="9361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08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Формулы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51520" y="260648"/>
            <a:ext cx="871296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413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182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004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445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211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318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370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636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F46DE92-BC64-4360-9651-63D1410B8D2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464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649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0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18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7.wmf"/><Relationship Id="rId10" Type="http://schemas.openxmlformats.org/officeDocument/2006/relationships/image" Target="../media/image30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https://fsd.multiurok.ru/html/2018/04/02/s_5ac251e0e2c9f/img2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37.png"/><Relationship Id="rId5" Type="http://schemas.openxmlformats.org/officeDocument/2006/relationships/image" Target="../media/image34.wmf"/><Relationship Id="rId10" Type="http://schemas.openxmlformats.org/officeDocument/2006/relationships/image" Target="../media/image36.png"/><Relationship Id="rId4" Type="http://schemas.openxmlformats.org/officeDocument/2006/relationships/oleObject" Target="../embeddings/oleObject6.bin"/><Relationship Id="rId9" Type="http://schemas.openxmlformats.org/officeDocument/2006/relationships/image" Target="../media/image10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0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3495A68-150A-4124-8346-9572B6BD75C6}"/>
              </a:ext>
            </a:extLst>
          </p:cNvPr>
          <p:cNvSpPr/>
          <p:nvPr/>
        </p:nvSpPr>
        <p:spPr>
          <a:xfrm>
            <a:off x="505541" y="568026"/>
            <a:ext cx="792961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МАОУ  МО Динской район СОШ №31</a:t>
            </a:r>
          </a:p>
          <a:p>
            <a:pPr algn="ctr"/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9EC2BB5-2FA6-4F2B-8C02-176661C8A67A}"/>
              </a:ext>
            </a:extLst>
          </p:cNvPr>
          <p:cNvSpPr/>
          <p:nvPr/>
        </p:nvSpPr>
        <p:spPr>
          <a:xfrm>
            <a:off x="755576" y="2181291"/>
            <a:ext cx="76795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Система работы учителя </a:t>
            </a:r>
          </a:p>
          <a:p>
            <a:pPr algn="ctr"/>
            <a:r>
              <a:rPr lang="ru-RU" sz="4000" b="1" i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 по подготовке обучающихся к ЕГЭ по математике в сельской школе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960C561B-CCDD-43AA-885F-D763B5D6BBC2}"/>
              </a:ext>
            </a:extLst>
          </p:cNvPr>
          <p:cNvSpPr/>
          <p:nvPr/>
        </p:nvSpPr>
        <p:spPr>
          <a:xfrm>
            <a:off x="4788024" y="4533220"/>
            <a:ext cx="421484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Учитель математики </a:t>
            </a:r>
            <a:r>
              <a:rPr lang="ru-RU" sz="2800" b="1" i="1" cap="all" spc="0" dirty="0" err="1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Желязко</a:t>
            </a:r>
            <a:r>
              <a:rPr lang="ru-RU" sz="2800" b="1" i="1" cap="all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о. в.</a:t>
            </a:r>
          </a:p>
        </p:txBody>
      </p:sp>
    </p:spTree>
    <p:extLst>
      <p:ext uri="{BB962C8B-B14F-4D97-AF65-F5344CB8AC3E}">
        <p14:creationId xmlns:p14="http://schemas.microsoft.com/office/powerpoint/2010/main" val="539262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AF2A0D-6B8D-4DD8-9CEB-79B3AD30BE03}"/>
              </a:ext>
            </a:extLst>
          </p:cNvPr>
          <p:cNvSpPr txBox="1">
            <a:spLocks/>
          </p:cNvSpPr>
          <p:nvPr/>
        </p:nvSpPr>
        <p:spPr>
          <a:xfrm>
            <a:off x="251520" y="260648"/>
            <a:ext cx="8712968" cy="187220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800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тестировании использую как бумажные, так и электронные варианты. Последние особенно привлекательны, так как позволяют получить результаты практически сразу по завершении теста, а так же освобождают учителя от рутинной работы.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45B1D41-180C-4EA3-8375-CD92864BDD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1988839"/>
            <a:ext cx="4104456" cy="461517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4FF109B-CCDC-4BD5-A4F3-3DEC465431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4232" y="2006497"/>
            <a:ext cx="4518248" cy="4597516"/>
          </a:xfrm>
          <a:prstGeom prst="rect">
            <a:avLst/>
          </a:prstGeom>
        </p:spPr>
      </p:pic>
      <p:pic>
        <p:nvPicPr>
          <p:cNvPr id="5" name="Рисунок 4" descr="Солнце">
            <a:extLst>
              <a:ext uri="{FF2B5EF4-FFF2-40B4-BE49-F238E27FC236}">
                <a16:creationId xmlns:a16="http://schemas.microsoft.com/office/drawing/2014/main" xmlns="" id="{5DF17016-9504-455D-80A4-82DA22E491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619672" y="1988839"/>
            <a:ext cx="405045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71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>
            <a:extLst>
              <a:ext uri="{FF2B5EF4-FFF2-40B4-BE49-F238E27FC236}">
                <a16:creationId xmlns:a16="http://schemas.microsoft.com/office/drawing/2014/main" xmlns="" id="{A561D93D-FAB9-496E-9968-2E991E01B7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631" y="399873"/>
            <a:ext cx="8548844" cy="1993993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120EC4"/>
                </a:solidFill>
              </a:rPr>
              <a:t>Одна из форм работы во внеурочное время – группы взаимопомощи (занятия сильных детей со средними, средних со слабыми).  Многократно объяснив материал однокласснику, ребенок со средним уровнем знаний сам более основательно закрепляет эту тему. </a:t>
            </a: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xmlns="" id="{A625E825-4052-4A3B-A412-6D58DD67895D}"/>
              </a:ext>
            </a:extLst>
          </p:cNvPr>
          <p:cNvSpPr txBox="1">
            <a:spLocks/>
          </p:cNvSpPr>
          <p:nvPr/>
        </p:nvSpPr>
        <p:spPr>
          <a:xfrm>
            <a:off x="297578" y="2564904"/>
            <a:ext cx="8548844" cy="36100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120EC4"/>
                </a:solidFill>
              </a:rPr>
              <a:t>Я провожу по расписанию еженедельные индивидуальные консультации, на которых разбираются задания второй части ЕГЭ профильного уровня, а также несколько способов их решения для взаимопроверки. Сильные учащиеся, прослушав объяснение решения сложной задачи по видео, могут подготовиться и выступить на этих занятиях. Подобные выступления значительно продвигают уровень подготовки учащихся.</a:t>
            </a:r>
          </a:p>
        </p:txBody>
      </p:sp>
    </p:spTree>
    <p:extLst>
      <p:ext uri="{BB962C8B-B14F-4D97-AF65-F5344CB8AC3E}">
        <p14:creationId xmlns:p14="http://schemas.microsoft.com/office/powerpoint/2010/main" val="2833734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C9B2F1B-4DF4-4404-81C9-F0E9B8ECB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516" y="908720"/>
            <a:ext cx="6804756" cy="57606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7B8F28A-EB94-41CA-B0A1-25A6460DEA25}"/>
              </a:ext>
            </a:extLst>
          </p:cNvPr>
          <p:cNvSpPr txBox="1"/>
          <p:nvPr/>
        </p:nvSpPr>
        <p:spPr>
          <a:xfrm>
            <a:off x="1475656" y="476672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120EC4"/>
                </a:solidFill>
              </a:rPr>
              <a:t>Math 100</a:t>
            </a:r>
            <a:endParaRPr lang="ru-RU" sz="2000" b="1" dirty="0">
              <a:solidFill>
                <a:srgbClr val="120EC4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6E81A2E-6FDE-45C9-BF45-B8D9DDDA8DF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8023" y="1700808"/>
            <a:ext cx="4166177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51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xmlns="" id="{5C5131BD-41C8-4B0B-B0FD-C7BB7D5738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374411"/>
              </p:ext>
            </p:extLst>
          </p:nvPr>
        </p:nvGraphicFramePr>
        <p:xfrm>
          <a:off x="251520" y="368960"/>
          <a:ext cx="4032448" cy="6300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PDF" r:id="rId4" imgW="0" imgH="360" progId="FoxitReader.Document">
                  <p:embed/>
                </p:oleObj>
              </mc:Choice>
              <mc:Fallback>
                <p:oleObj name="PDF" r:id="rId4" imgW="0" imgH="360" progId="FoxitReader.Document">
                  <p:embed/>
                  <p:pic>
                    <p:nvPicPr>
                      <p:cNvPr id="4" name="Объект 3">
                        <a:extLst>
                          <a:ext uri="{FF2B5EF4-FFF2-40B4-BE49-F238E27FC236}">
                            <a16:creationId xmlns:a16="http://schemas.microsoft.com/office/drawing/2014/main" xmlns="" id="{7555918C-8B3E-42ED-BAC0-42090665F6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368960"/>
                        <a:ext cx="4032448" cy="63003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043F8DA-298A-446E-BC83-664771EE5A8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9952" y="188641"/>
            <a:ext cx="4896544" cy="6480717"/>
          </a:xfrm>
          <a:prstGeom prst="rect">
            <a:avLst/>
          </a:prstGeom>
        </p:spPr>
      </p:pic>
      <p:pic>
        <p:nvPicPr>
          <p:cNvPr id="5" name="Рисунок 4" descr="Солнце">
            <a:extLst>
              <a:ext uri="{FF2B5EF4-FFF2-40B4-BE49-F238E27FC236}">
                <a16:creationId xmlns:a16="http://schemas.microsoft.com/office/drawing/2014/main" xmlns="" id="{CDFC34DE-4D71-45E9-9830-A89C36E942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78523" y="188641"/>
            <a:ext cx="72008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23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xmlns="" id="{DB3F8D89-890F-4A1B-8616-DB36AE72D0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369104"/>
              </p:ext>
            </p:extLst>
          </p:nvPr>
        </p:nvGraphicFramePr>
        <p:xfrm>
          <a:off x="92075" y="250581"/>
          <a:ext cx="4623941" cy="6418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" name="PDF" r:id="rId4" imgW="0" imgH="360" progId="FoxitReader.Document">
                  <p:embed/>
                </p:oleObj>
              </mc:Choice>
              <mc:Fallback>
                <p:oleObj name="PDF" r:id="rId4" imgW="0" imgH="360" progId="FoxitReader.Document">
                  <p:embed/>
                  <p:pic>
                    <p:nvPicPr>
                      <p:cNvPr id="2" name="Объект 1">
                        <a:extLst>
                          <a:ext uri="{FF2B5EF4-FFF2-40B4-BE49-F238E27FC236}">
                            <a16:creationId xmlns:a16="http://schemas.microsoft.com/office/drawing/2014/main" xmlns="" id="{13483EFD-BD07-4A90-AC69-C8CED7FB7F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250581"/>
                        <a:ext cx="4623941" cy="6418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xmlns="" id="{3B735787-1069-43CD-A798-C751EE2CD2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333849"/>
              </p:ext>
            </p:extLst>
          </p:nvPr>
        </p:nvGraphicFramePr>
        <p:xfrm>
          <a:off x="4830201" y="250580"/>
          <a:ext cx="4960550" cy="8074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" name="PDF" r:id="rId6" imgW="0" imgH="360" progId="FoxitReader.Document">
                  <p:embed/>
                </p:oleObj>
              </mc:Choice>
              <mc:Fallback>
                <p:oleObj name="PDF" r:id="rId6" imgW="0" imgH="360" progId="FoxitReader.Document">
                  <p:embed/>
                  <p:pic>
                    <p:nvPicPr>
                      <p:cNvPr id="4" name="Объект 3">
                        <a:extLst>
                          <a:ext uri="{FF2B5EF4-FFF2-40B4-BE49-F238E27FC236}">
                            <a16:creationId xmlns:a16="http://schemas.microsoft.com/office/drawing/2014/main" xmlns="" id="{CF414214-F897-4302-BC4A-7A1A40809B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30201" y="250580"/>
                        <a:ext cx="4960550" cy="8074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 descr="Солнце">
            <a:extLst>
              <a:ext uri="{FF2B5EF4-FFF2-40B4-BE49-F238E27FC236}">
                <a16:creationId xmlns:a16="http://schemas.microsoft.com/office/drawing/2014/main" xmlns="" id="{4467BD32-04D2-454E-A085-96399F9823A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115616" y="234883"/>
            <a:ext cx="720080" cy="720080"/>
          </a:xfrm>
          <a:prstGeom prst="rect">
            <a:avLst/>
          </a:prstGeom>
        </p:spPr>
      </p:pic>
      <p:pic>
        <p:nvPicPr>
          <p:cNvPr id="5" name="Рисунок 4" descr="Солнце">
            <a:extLst>
              <a:ext uri="{FF2B5EF4-FFF2-40B4-BE49-F238E27FC236}">
                <a16:creationId xmlns:a16="http://schemas.microsoft.com/office/drawing/2014/main" xmlns="" id="{7B8AF884-7732-41CD-8FE9-F9D5735F357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172400" y="692696"/>
            <a:ext cx="72008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84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E3A5CAF-6745-40A5-B6A3-977894E7EE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260648"/>
            <a:ext cx="4536503" cy="640871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0EE1DF9-F106-4120-A37D-8AE8137E6E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6015" y="188640"/>
            <a:ext cx="4248473" cy="6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962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6DE0C0F-BA0F-41F0-B4FC-F3A41F8F3D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41146"/>
            <a:ext cx="5400600" cy="637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02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64FBE3E-ECB8-4736-95A4-F48417F4D0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296652"/>
            <a:ext cx="8496944" cy="626469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491D0F8-FB2B-48E1-AE26-EF53693DB60B}"/>
              </a:ext>
            </a:extLst>
          </p:cNvPr>
          <p:cNvSpPr txBox="1"/>
          <p:nvPr/>
        </p:nvSpPr>
        <p:spPr>
          <a:xfrm>
            <a:off x="2771800" y="404664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120EC4"/>
                </a:solidFill>
              </a:rPr>
              <a:t>Составление работ</a:t>
            </a:r>
            <a:endParaRPr lang="ru-RU" sz="2000" dirty="0">
              <a:solidFill>
                <a:srgbClr val="120EC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8408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CEE3A43-82A5-49E5-9400-AB94E0B7F6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368660"/>
            <a:ext cx="8172400" cy="212423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20CECD9-33E1-4854-9133-15A4E716B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100" y="2664847"/>
            <a:ext cx="8595320" cy="3820265"/>
          </a:xfrm>
          <a:prstGeom prst="rect">
            <a:avLst/>
          </a:prstGeom>
        </p:spPr>
      </p:pic>
      <p:pic>
        <p:nvPicPr>
          <p:cNvPr id="6" name="Рисунок 5" descr="Солнце">
            <a:extLst>
              <a:ext uri="{FF2B5EF4-FFF2-40B4-BE49-F238E27FC236}">
                <a16:creationId xmlns:a16="http://schemas.microsoft.com/office/drawing/2014/main" xmlns="" id="{ED859D49-6C0B-443E-8978-C1E554E0F3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14164" y="5517232"/>
            <a:ext cx="720080" cy="720080"/>
          </a:xfrm>
          <a:prstGeom prst="rect">
            <a:avLst/>
          </a:prstGeom>
        </p:spPr>
      </p:pic>
      <p:pic>
        <p:nvPicPr>
          <p:cNvPr id="7" name="Рисунок 6" descr="Солнце">
            <a:extLst>
              <a:ext uri="{FF2B5EF4-FFF2-40B4-BE49-F238E27FC236}">
                <a16:creationId xmlns:a16="http://schemas.microsoft.com/office/drawing/2014/main" xmlns="" id="{A009BE13-BF36-4EC2-81F0-931BD3B5A7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15616" y="4885237"/>
            <a:ext cx="720080" cy="720080"/>
          </a:xfrm>
          <a:prstGeom prst="rect">
            <a:avLst/>
          </a:prstGeom>
        </p:spPr>
      </p:pic>
      <p:pic>
        <p:nvPicPr>
          <p:cNvPr id="8" name="Рисунок 7" descr="Солнце">
            <a:extLst>
              <a:ext uri="{FF2B5EF4-FFF2-40B4-BE49-F238E27FC236}">
                <a16:creationId xmlns:a16="http://schemas.microsoft.com/office/drawing/2014/main" xmlns="" id="{DED18DCB-583E-453D-95A7-42408E3713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15616" y="4353246"/>
            <a:ext cx="720080" cy="720080"/>
          </a:xfrm>
          <a:prstGeom prst="rect">
            <a:avLst/>
          </a:prstGeom>
        </p:spPr>
      </p:pic>
      <p:pic>
        <p:nvPicPr>
          <p:cNvPr id="9" name="Рисунок 8" descr="Солнце">
            <a:extLst>
              <a:ext uri="{FF2B5EF4-FFF2-40B4-BE49-F238E27FC236}">
                <a16:creationId xmlns:a16="http://schemas.microsoft.com/office/drawing/2014/main" xmlns="" id="{F6ED5609-C010-402D-B2B1-8528628A0F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15616" y="3600951"/>
            <a:ext cx="720080" cy="720080"/>
          </a:xfrm>
          <a:prstGeom prst="rect">
            <a:avLst/>
          </a:prstGeom>
        </p:spPr>
      </p:pic>
      <p:pic>
        <p:nvPicPr>
          <p:cNvPr id="10" name="Рисунок 9" descr="Солнце">
            <a:extLst>
              <a:ext uri="{FF2B5EF4-FFF2-40B4-BE49-F238E27FC236}">
                <a16:creationId xmlns:a16="http://schemas.microsoft.com/office/drawing/2014/main" xmlns="" id="{4D2478C1-6D41-4502-A149-9A037F2AC7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15616" y="3068960"/>
            <a:ext cx="72008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24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xmlns="" id="{8FCB915A-0C78-4D5F-8035-264F98981C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648447"/>
              </p:ext>
            </p:extLst>
          </p:nvPr>
        </p:nvGraphicFramePr>
        <p:xfrm>
          <a:off x="92075" y="92074"/>
          <a:ext cx="4623942" cy="6577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PDF" r:id="rId4" imgW="0" imgH="360" progId="FoxitReader.Document">
                  <p:embed/>
                </p:oleObj>
              </mc:Choice>
              <mc:Fallback>
                <p:oleObj name="PDF" r:id="rId4" imgW="0" imgH="360" progId="FoxitReader.Document">
                  <p:embed/>
                  <p:pic>
                    <p:nvPicPr>
                      <p:cNvPr id="7" name="Объект 6">
                        <a:extLst>
                          <a:ext uri="{FF2B5EF4-FFF2-40B4-BE49-F238E27FC236}">
                            <a16:creationId xmlns:a16="http://schemas.microsoft.com/office/drawing/2014/main" xmlns="" id="{2E795B92-C54E-48EF-A6C2-51C09D458F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92074"/>
                        <a:ext cx="4623942" cy="6577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xmlns="" id="{C81C519D-2887-4FD6-8132-0821D09F39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286952"/>
              </p:ext>
            </p:extLst>
          </p:nvPr>
        </p:nvGraphicFramePr>
        <p:xfrm>
          <a:off x="4355975" y="95521"/>
          <a:ext cx="4630721" cy="657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9" name="PDF" r:id="rId6" imgW="0" imgH="360" progId="FoxitReader.Document">
                  <p:embed/>
                </p:oleObj>
              </mc:Choice>
              <mc:Fallback>
                <p:oleObj name="PDF" r:id="rId6" imgW="0" imgH="360" progId="FoxitReader.Document">
                  <p:embed/>
                  <p:pic>
                    <p:nvPicPr>
                      <p:cNvPr id="8" name="Объект 7">
                        <a:extLst>
                          <a:ext uri="{FF2B5EF4-FFF2-40B4-BE49-F238E27FC236}">
                            <a16:creationId xmlns:a16="http://schemas.microsoft.com/office/drawing/2014/main" xmlns="" id="{67F348A1-592C-44B5-87A2-319DEECFC6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55975" y="95521"/>
                        <a:ext cx="4630721" cy="657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 descr="Солнце">
            <a:extLst>
              <a:ext uri="{FF2B5EF4-FFF2-40B4-BE49-F238E27FC236}">
                <a16:creationId xmlns:a16="http://schemas.microsoft.com/office/drawing/2014/main" xmlns="" id="{05C8F38B-C77E-42DE-A6E0-166554590B0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99592" y="1772816"/>
            <a:ext cx="864096" cy="864096"/>
          </a:xfrm>
          <a:prstGeom prst="rect">
            <a:avLst/>
          </a:prstGeom>
        </p:spPr>
      </p:pic>
      <p:pic>
        <p:nvPicPr>
          <p:cNvPr id="6" name="Рисунок 5" descr="Солнце">
            <a:extLst>
              <a:ext uri="{FF2B5EF4-FFF2-40B4-BE49-F238E27FC236}">
                <a16:creationId xmlns:a16="http://schemas.microsoft.com/office/drawing/2014/main" xmlns="" id="{23BEDA74-BAE8-41EC-BD0B-DEA8547EB32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944816" y="332656"/>
            <a:ext cx="770386" cy="77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508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sd.multiurok.ru/html/2018/04/02/s_5ac251e0e2c9f/img2.jpg">
            <a:extLst>
              <a:ext uri="{FF2B5EF4-FFF2-40B4-BE49-F238E27FC236}">
                <a16:creationId xmlns:a16="http://schemas.microsoft.com/office/drawing/2014/main" xmlns="" id="{C1BEFBCD-580C-4AFE-884E-08DBCFAA51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320480" cy="270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>
            <a:extLst>
              <a:ext uri="{FF2B5EF4-FFF2-40B4-BE49-F238E27FC236}">
                <a16:creationId xmlns:a16="http://schemas.microsoft.com/office/drawing/2014/main" xmlns="" id="{DE2DC23A-1806-43D5-8F5B-0E59F1C57720}"/>
              </a:ext>
            </a:extLst>
          </p:cNvPr>
          <p:cNvSpPr txBox="1">
            <a:spLocks/>
          </p:cNvSpPr>
          <p:nvPr/>
        </p:nvSpPr>
        <p:spPr>
          <a:xfrm>
            <a:off x="4788024" y="368803"/>
            <a:ext cx="3960440" cy="212409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Анализ, синтез, сравнение, рассуждение, обобщение, вывод, аналогии – мыслительные операции, необходимые в любом деле, в любой профессии.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dirty="0"/>
          </a:p>
        </p:txBody>
      </p:sp>
      <p:pic>
        <p:nvPicPr>
          <p:cNvPr id="4" name="Picture 4" descr="https://pps.whatsapp.net/v/t61.24694-24/234857140_644199493636036_4022063277045352067_n.jpg?ccb=11-4&amp;oh=01_AVx3egvjj58IoxCT9PNg-2AN8jD-H8FPnIiumkyDlLvTkg&amp;oe=634F763E">
            <a:extLst>
              <a:ext uri="{FF2B5EF4-FFF2-40B4-BE49-F238E27FC236}">
                <a16:creationId xmlns:a16="http://schemas.microsoft.com/office/drawing/2014/main" xmlns="" id="{73BDC228-16CF-4142-B112-D9BFFC8C55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1817" y="3573017"/>
            <a:ext cx="2569659" cy="274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2">
            <a:extLst>
              <a:ext uri="{FF2B5EF4-FFF2-40B4-BE49-F238E27FC236}">
                <a16:creationId xmlns:a16="http://schemas.microsoft.com/office/drawing/2014/main" xmlns="" id="{EF6CBCFF-9641-43D5-97E5-8DE2CD641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3689962"/>
            <a:ext cx="3707473" cy="250973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А тренажером для их развития является именно математика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!</a:t>
            </a:r>
          </a:p>
          <a:p>
            <a:pPr algn="ctr">
              <a:buNone/>
            </a:pPr>
            <a:r>
              <a:rPr lang="ru-RU" sz="4400" i="1" dirty="0">
                <a:solidFill>
                  <a:srgbClr val="C00000"/>
                </a:solidFill>
              </a:rPr>
              <a:t>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55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3774093-B185-4C25-932D-611DB89998D1}"/>
              </a:ext>
            </a:extLst>
          </p:cNvPr>
          <p:cNvSpPr txBox="1"/>
          <p:nvPr/>
        </p:nvSpPr>
        <p:spPr>
          <a:xfrm>
            <a:off x="179512" y="182826"/>
            <a:ext cx="3096344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120EC4"/>
                </a:solidFill>
              </a:rPr>
              <a:t>1 полугодие:</a:t>
            </a:r>
          </a:p>
          <a:p>
            <a:r>
              <a:rPr lang="ru-RU" dirty="0">
                <a:solidFill>
                  <a:srgbClr val="120EC4"/>
                </a:solidFill>
              </a:rPr>
              <a:t>Тренировочная работа рассчитана на 1,5 часа (два урока). Проводится каждые 2 недели.</a:t>
            </a:r>
          </a:p>
          <a:p>
            <a:r>
              <a:rPr lang="ru-RU" dirty="0">
                <a:solidFill>
                  <a:srgbClr val="120EC4"/>
                </a:solidFill>
              </a:rPr>
              <a:t>Профильный уровень состоит из 1 части, 12, 14 и 15 заданий. </a:t>
            </a:r>
          </a:p>
          <a:p>
            <a:r>
              <a:rPr lang="ru-RU" dirty="0">
                <a:solidFill>
                  <a:srgbClr val="120EC4"/>
                </a:solidFill>
              </a:rPr>
              <a:t>У каждого ученика свой вариант.</a:t>
            </a:r>
          </a:p>
          <a:p>
            <a:r>
              <a:rPr lang="ru-RU" dirty="0">
                <a:solidFill>
                  <a:srgbClr val="120EC4"/>
                </a:solidFill>
              </a:rPr>
              <a:t>Слабый ученик должен выполнить минимум (5 и более заданий).</a:t>
            </a:r>
          </a:p>
          <a:p>
            <a:r>
              <a:rPr lang="ru-RU" dirty="0">
                <a:solidFill>
                  <a:srgbClr val="120EC4"/>
                </a:solidFill>
              </a:rPr>
              <a:t>Для более сильных даны задания из второй части, пользующиеся наибольшей популярностью для решения.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378E8B8-911A-456F-BB2A-C39DCDA6EF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856" y="205909"/>
            <a:ext cx="5688632" cy="646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3234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8DFA5E2-913B-4DE1-BE54-208A48EAFC01}"/>
              </a:ext>
            </a:extLst>
          </p:cNvPr>
          <p:cNvSpPr txBox="1"/>
          <p:nvPr/>
        </p:nvSpPr>
        <p:spPr>
          <a:xfrm>
            <a:off x="238335" y="332656"/>
            <a:ext cx="3528392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120EC4"/>
                </a:solidFill>
              </a:rPr>
              <a:t>Обязательным является проведение р/о (работы над ошибками). Кимы с номерами заданий, выполненных неправильно ребятам выдаются на несколько дней.</a:t>
            </a:r>
          </a:p>
          <a:p>
            <a:r>
              <a:rPr lang="ru-RU" dirty="0">
                <a:solidFill>
                  <a:srgbClr val="120EC4"/>
                </a:solidFill>
              </a:rPr>
              <a:t>Ребята пробуют сначала самостоятельно разобраться, а при необходимости воспользоваться консультацией учителя или одноклассника.</a:t>
            </a:r>
          </a:p>
          <a:p>
            <a:r>
              <a:rPr lang="ru-RU" dirty="0">
                <a:solidFill>
                  <a:srgbClr val="120EC4"/>
                </a:solidFill>
              </a:rPr>
              <a:t>После выполнения р/о, каждый ученик получает вариант, состоящий из заданий аналогичных тем, что вызвали затруднения. Такой вариант позволяет составить конструктор.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3620573-E7C0-4C71-954C-79D998558D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9912" y="116632"/>
            <a:ext cx="5112568" cy="654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644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5CB6C9B-26BB-4A54-B0B8-79EAA80ACFCF}"/>
              </a:ext>
            </a:extLst>
          </p:cNvPr>
          <p:cNvSpPr txBox="1"/>
          <p:nvPr/>
        </p:nvSpPr>
        <p:spPr>
          <a:xfrm>
            <a:off x="179512" y="116632"/>
            <a:ext cx="885698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120EC4"/>
                </a:solidFill>
              </a:rPr>
              <a:t>2 полугодие:</a:t>
            </a:r>
          </a:p>
          <a:p>
            <a:r>
              <a:rPr lang="ru-RU" sz="1600" dirty="0">
                <a:solidFill>
                  <a:srgbClr val="120EC4"/>
                </a:solidFill>
              </a:rPr>
              <a:t>Пробные  экзамены рассчитаны на 3,5  часа. Проводятся раз в 1.5-2 месяца. Чередуются с тренировочными работами.</a:t>
            </a:r>
          </a:p>
          <a:p>
            <a:r>
              <a:rPr lang="ru-RU" sz="1600" dirty="0">
                <a:solidFill>
                  <a:srgbClr val="120EC4"/>
                </a:solidFill>
              </a:rPr>
              <a:t>Результат слабых  и средних учеников практически не отличается от результатов тренировочных работ.</a:t>
            </a:r>
          </a:p>
          <a:p>
            <a:r>
              <a:rPr lang="ru-RU" sz="1600" dirty="0">
                <a:solidFill>
                  <a:srgbClr val="120EC4"/>
                </a:solidFill>
              </a:rPr>
              <a:t>Более  сильные дети получают результат выше, т.к. на задания из второй части у них есть больше времени. На дополнительных консультациях рассматриваются решения заданий из второй части.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E8D27AF-1302-4E27-A705-DF2EA54FB5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963290"/>
            <a:ext cx="8496944" cy="468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100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A993240-E952-403C-AF0B-0FC1BD755041}"/>
              </a:ext>
            </a:extLst>
          </p:cNvPr>
          <p:cNvSpPr txBox="1"/>
          <p:nvPr/>
        </p:nvSpPr>
        <p:spPr>
          <a:xfrm>
            <a:off x="450152" y="264429"/>
            <a:ext cx="77222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120EC4"/>
                </a:solidFill>
              </a:rPr>
              <a:t>Система работы учителя математики с родителями:</a:t>
            </a:r>
            <a:endParaRPr lang="ru-RU" sz="2400" dirty="0">
              <a:solidFill>
                <a:srgbClr val="120EC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8B1F8DC-0178-4C2F-B87D-573F9CD99A0D}"/>
              </a:ext>
            </a:extLst>
          </p:cNvPr>
          <p:cNvSpPr txBox="1"/>
          <p:nvPr/>
        </p:nvSpPr>
        <p:spPr>
          <a:xfrm>
            <a:off x="206819" y="740894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Ответственными за воспитание и образование детей являются родители и школа.</a:t>
            </a:r>
            <a:endParaRPr lang="ru-RU" dirty="0">
              <a:solidFill>
                <a:srgbClr val="120EC4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3B4ED9E-0B30-4ED0-8B05-4A8595F3CE48}"/>
              </a:ext>
            </a:extLst>
          </p:cNvPr>
          <p:cNvSpPr txBox="1"/>
          <p:nvPr/>
        </p:nvSpPr>
        <p:spPr>
          <a:xfrm>
            <a:off x="206819" y="1436266"/>
            <a:ext cx="8360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Даже не имея математического образования, родитель может внести огромный вклад в подготовку к итоговой аттестации, организуя и контролируя самоподготовку ребенка</a:t>
            </a:r>
            <a:endParaRPr lang="ru-RU" dirty="0">
              <a:solidFill>
                <a:srgbClr val="120EC4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2F48A6-A807-4A9E-A35F-56AA7725EA67}"/>
              </a:ext>
            </a:extLst>
          </p:cNvPr>
          <p:cNvSpPr txBox="1"/>
          <p:nvPr/>
        </p:nvSpPr>
        <p:spPr>
          <a:xfrm>
            <a:off x="206819" y="2451387"/>
            <a:ext cx="7889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Учитель должен предоставить все диагностические работы школьника (под роспись), чтобы донести до родителей уровень подготовки ребенка. </a:t>
            </a:r>
            <a:endParaRPr lang="ru-RU" dirty="0">
              <a:solidFill>
                <a:srgbClr val="120EC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AC6A427-8A73-4B2E-B8EF-FBB3D8007FA1}"/>
              </a:ext>
            </a:extLst>
          </p:cNvPr>
          <p:cNvSpPr txBox="1"/>
          <p:nvPr/>
        </p:nvSpPr>
        <p:spPr>
          <a:xfrm>
            <a:off x="206819" y="3217353"/>
            <a:ext cx="8360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Проведение тематических  родительских собраний  с присутствием учеников. </a:t>
            </a:r>
            <a:endParaRPr lang="ru-RU" dirty="0">
              <a:solidFill>
                <a:srgbClr val="120EC4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00949B3-C7B1-4AD1-9D27-32A95D559F3F}"/>
              </a:ext>
            </a:extLst>
          </p:cNvPr>
          <p:cNvSpPr txBox="1"/>
          <p:nvPr/>
        </p:nvSpPr>
        <p:spPr>
          <a:xfrm>
            <a:off x="476223" y="3707968"/>
            <a:ext cx="8191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120EC4"/>
                </a:solidFill>
              </a:rPr>
              <a:t>Беседы о результатах обучения и проверочных работ (раз в 1.5-2 месяца);</a:t>
            </a:r>
          </a:p>
          <a:p>
            <a:endParaRPr lang="ru-RU" dirty="0">
              <a:solidFill>
                <a:srgbClr val="120EC4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8EB909E-B9C7-4C27-B4DC-5B6731B2D863}"/>
              </a:ext>
            </a:extLst>
          </p:cNvPr>
          <p:cNvSpPr txBox="1"/>
          <p:nvPr/>
        </p:nvSpPr>
        <p:spPr>
          <a:xfrm>
            <a:off x="483141" y="4196535"/>
            <a:ext cx="8191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120EC4"/>
                </a:solidFill>
              </a:rPr>
              <a:t>Уведомления о текущих неудовлетворительных оценках;</a:t>
            </a:r>
          </a:p>
          <a:p>
            <a:endParaRPr lang="ru-RU" dirty="0">
              <a:solidFill>
                <a:srgbClr val="120EC4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5C49575-6A42-437C-BF6F-59F27772780A}"/>
              </a:ext>
            </a:extLst>
          </p:cNvPr>
          <p:cNvSpPr txBox="1"/>
          <p:nvPr/>
        </p:nvSpPr>
        <p:spPr>
          <a:xfrm>
            <a:off x="450152" y="4661789"/>
            <a:ext cx="8191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120EC4"/>
                </a:solidFill>
              </a:rPr>
              <a:t>Уведомления о неудовлетворительных оценках за полугодие (год);</a:t>
            </a:r>
          </a:p>
          <a:p>
            <a:endParaRPr lang="ru-RU" dirty="0">
              <a:solidFill>
                <a:srgbClr val="120EC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CCE2536-B2B9-4AFE-8F97-9556FA63D8E2}"/>
              </a:ext>
            </a:extLst>
          </p:cNvPr>
          <p:cNvSpPr txBox="1"/>
          <p:nvPr/>
        </p:nvSpPr>
        <p:spPr>
          <a:xfrm>
            <a:off x="417163" y="5150356"/>
            <a:ext cx="8191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120EC4"/>
                </a:solidFill>
              </a:rPr>
              <a:t>Беседы о пропусках уроков;</a:t>
            </a:r>
          </a:p>
          <a:p>
            <a:endParaRPr lang="ru-RU" dirty="0">
              <a:solidFill>
                <a:srgbClr val="120EC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3843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xmlns="" id="{80EB1D08-0D7A-4D65-9F28-AC49170139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925974"/>
              </p:ext>
            </p:extLst>
          </p:nvPr>
        </p:nvGraphicFramePr>
        <p:xfrm>
          <a:off x="4664074" y="260648"/>
          <a:ext cx="4479926" cy="6150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PDF" r:id="rId4" imgW="0" imgH="360" progId="FoxitReader.Document">
                  <p:embed/>
                </p:oleObj>
              </mc:Choice>
              <mc:Fallback>
                <p:oleObj name="PDF" r:id="rId4" imgW="0" imgH="360" progId="FoxitRead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64074" y="260648"/>
                        <a:ext cx="4479926" cy="6150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xmlns="" id="{41491AFA-51CC-44FF-8A6E-A794DA343D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354857"/>
              </p:ext>
            </p:extLst>
          </p:nvPr>
        </p:nvGraphicFramePr>
        <p:xfrm>
          <a:off x="62205" y="260648"/>
          <a:ext cx="4602706" cy="6319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PDF" r:id="rId6" imgW="0" imgH="360" progId="FoxitReader.Document">
                  <p:embed/>
                </p:oleObj>
              </mc:Choice>
              <mc:Fallback>
                <p:oleObj name="PDF" r:id="rId6" imgW="0" imgH="360" progId="FoxitRead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205" y="260648"/>
                        <a:ext cx="4602706" cy="63193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 descr="Солнце">
            <a:extLst>
              <a:ext uri="{FF2B5EF4-FFF2-40B4-BE49-F238E27FC236}">
                <a16:creationId xmlns:a16="http://schemas.microsoft.com/office/drawing/2014/main" xmlns="" id="{C7E1B9FF-3A2F-486F-96C6-49D2FD76C0D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39004" y="908720"/>
            <a:ext cx="864096" cy="864096"/>
          </a:xfrm>
          <a:prstGeom prst="rect">
            <a:avLst/>
          </a:prstGeom>
        </p:spPr>
      </p:pic>
      <p:pic>
        <p:nvPicPr>
          <p:cNvPr id="5" name="Рисунок 4" descr="Солнце">
            <a:extLst>
              <a:ext uri="{FF2B5EF4-FFF2-40B4-BE49-F238E27FC236}">
                <a16:creationId xmlns:a16="http://schemas.microsoft.com/office/drawing/2014/main" xmlns="" id="{4A86D08C-392E-49AF-8C0F-4F389165B29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619672" y="873831"/>
            <a:ext cx="864096" cy="432048"/>
          </a:xfrm>
          <a:prstGeom prst="rect">
            <a:avLst/>
          </a:prstGeom>
        </p:spPr>
      </p:pic>
      <p:pic>
        <p:nvPicPr>
          <p:cNvPr id="6" name="Рисунок 5" descr="Солнце">
            <a:extLst>
              <a:ext uri="{FF2B5EF4-FFF2-40B4-BE49-F238E27FC236}">
                <a16:creationId xmlns:a16="http://schemas.microsoft.com/office/drawing/2014/main" xmlns="" id="{B57098D2-ECFB-4C4D-A3CB-F5BBB7B0AA8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99592" y="1772816"/>
            <a:ext cx="864096" cy="864096"/>
          </a:xfrm>
          <a:prstGeom prst="rect">
            <a:avLst/>
          </a:prstGeom>
        </p:spPr>
      </p:pic>
      <p:pic>
        <p:nvPicPr>
          <p:cNvPr id="7" name="Рисунок 6" descr="Солнце">
            <a:extLst>
              <a:ext uri="{FF2B5EF4-FFF2-40B4-BE49-F238E27FC236}">
                <a16:creationId xmlns:a16="http://schemas.microsoft.com/office/drawing/2014/main" xmlns="" id="{720DF736-9AAE-453D-A40E-E1720813246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072921" y="1196752"/>
            <a:ext cx="864096" cy="480527"/>
          </a:xfrm>
          <a:prstGeom prst="rect">
            <a:avLst/>
          </a:prstGeom>
        </p:spPr>
      </p:pic>
      <p:pic>
        <p:nvPicPr>
          <p:cNvPr id="8" name="Рисунок 7" descr="Солнце">
            <a:extLst>
              <a:ext uri="{FF2B5EF4-FFF2-40B4-BE49-F238E27FC236}">
                <a16:creationId xmlns:a16="http://schemas.microsoft.com/office/drawing/2014/main" xmlns="" id="{74D610AD-16DF-42D4-93BD-80BB88EABD8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981121" y="1701214"/>
            <a:ext cx="864096" cy="480527"/>
          </a:xfrm>
          <a:prstGeom prst="rect">
            <a:avLst/>
          </a:prstGeom>
        </p:spPr>
      </p:pic>
      <p:pic>
        <p:nvPicPr>
          <p:cNvPr id="9" name="Рисунок 8" descr="Солнце">
            <a:extLst>
              <a:ext uri="{FF2B5EF4-FFF2-40B4-BE49-F238E27FC236}">
                <a16:creationId xmlns:a16="http://schemas.microsoft.com/office/drawing/2014/main" xmlns="" id="{671BD96F-FFF3-4739-9F61-BE298740C62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981121" y="4916522"/>
            <a:ext cx="864096" cy="48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955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xmlns="" id="{E9675169-D843-4A7C-82C9-5926CDB6F0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912653"/>
              </p:ext>
            </p:extLst>
          </p:nvPr>
        </p:nvGraphicFramePr>
        <p:xfrm>
          <a:off x="4355976" y="29336"/>
          <a:ext cx="4911973" cy="674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PDF" r:id="rId4" imgW="0" imgH="360" progId="FoxitReader.Document">
                  <p:embed/>
                </p:oleObj>
              </mc:Choice>
              <mc:Fallback>
                <p:oleObj name="PDF" r:id="rId4" imgW="0" imgH="360" progId="FoxitRead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55976" y="29336"/>
                        <a:ext cx="4911973" cy="6743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xmlns="" id="{A06FF778-A15C-4A99-90C1-9C668CC737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759846"/>
              </p:ext>
            </p:extLst>
          </p:nvPr>
        </p:nvGraphicFramePr>
        <p:xfrm>
          <a:off x="92075" y="92075"/>
          <a:ext cx="4820580" cy="6618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PDF" r:id="rId6" imgW="0" imgH="360" progId="FoxitReader.Document">
                  <p:embed/>
                </p:oleObj>
              </mc:Choice>
              <mc:Fallback>
                <p:oleObj name="PDF" r:id="rId6" imgW="0" imgH="360" progId="FoxitRead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4820580" cy="66184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 descr="Солнце">
            <a:extLst>
              <a:ext uri="{FF2B5EF4-FFF2-40B4-BE49-F238E27FC236}">
                <a16:creationId xmlns:a16="http://schemas.microsoft.com/office/drawing/2014/main" xmlns="" id="{392031F7-B798-45D0-8596-304CB2A22D9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724128" y="1412776"/>
            <a:ext cx="864096" cy="480527"/>
          </a:xfrm>
          <a:prstGeom prst="rect">
            <a:avLst/>
          </a:prstGeom>
        </p:spPr>
      </p:pic>
      <p:pic>
        <p:nvPicPr>
          <p:cNvPr id="5" name="Рисунок 4" descr="Солнце">
            <a:extLst>
              <a:ext uri="{FF2B5EF4-FFF2-40B4-BE49-F238E27FC236}">
                <a16:creationId xmlns:a16="http://schemas.microsoft.com/office/drawing/2014/main" xmlns="" id="{29CEBD02-F3D9-4D8B-9D32-1EB00240ED4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378203" y="2133566"/>
            <a:ext cx="864096" cy="480527"/>
          </a:xfrm>
          <a:prstGeom prst="rect">
            <a:avLst/>
          </a:prstGeom>
        </p:spPr>
      </p:pic>
      <p:pic>
        <p:nvPicPr>
          <p:cNvPr id="6" name="Рисунок 5" descr="Солнце">
            <a:extLst>
              <a:ext uri="{FF2B5EF4-FFF2-40B4-BE49-F238E27FC236}">
                <a16:creationId xmlns:a16="http://schemas.microsoft.com/office/drawing/2014/main" xmlns="" id="{4711043B-EA1E-4EB6-9070-D2012ABE9DD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348679" y="1893303"/>
            <a:ext cx="864096" cy="480527"/>
          </a:xfrm>
          <a:prstGeom prst="rect">
            <a:avLst/>
          </a:prstGeom>
        </p:spPr>
      </p:pic>
      <p:pic>
        <p:nvPicPr>
          <p:cNvPr id="7" name="Рисунок 6" descr="Солнце">
            <a:extLst>
              <a:ext uri="{FF2B5EF4-FFF2-40B4-BE49-F238E27FC236}">
                <a16:creationId xmlns:a16="http://schemas.microsoft.com/office/drawing/2014/main" xmlns="" id="{C8F08419-A938-427F-8464-E85E0F0E2EE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676251" y="1653039"/>
            <a:ext cx="864096" cy="480527"/>
          </a:xfrm>
          <a:prstGeom prst="rect">
            <a:avLst/>
          </a:prstGeom>
        </p:spPr>
      </p:pic>
      <p:pic>
        <p:nvPicPr>
          <p:cNvPr id="8" name="Рисунок 7" descr="Солнце">
            <a:extLst>
              <a:ext uri="{FF2B5EF4-FFF2-40B4-BE49-F238E27FC236}">
                <a16:creationId xmlns:a16="http://schemas.microsoft.com/office/drawing/2014/main" xmlns="" id="{8F15310C-4F2C-47A7-8FA1-702730EAB22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791978" y="1052736"/>
            <a:ext cx="864096" cy="48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241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CEC5CAE-F228-4D35-89EF-2D2DB90DDB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052736"/>
            <a:ext cx="856895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235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01C84CF-5543-4711-8E27-9087480CCD76}"/>
              </a:ext>
            </a:extLst>
          </p:cNvPr>
          <p:cNvSpPr/>
          <p:nvPr/>
        </p:nvSpPr>
        <p:spPr>
          <a:xfrm>
            <a:off x="251520" y="476672"/>
            <a:ext cx="8784976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200" dirty="0">
                <a:solidFill>
                  <a:srgbClr val="120E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«Дайте мне точку опоры, и я поверну Землю», – знаменитые слова великого ученого Архимеда </a:t>
            </a:r>
            <a:r>
              <a:rPr lang="ru-RU" sz="2200" dirty="0" err="1">
                <a:solidFill>
                  <a:srgbClr val="120E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Сиракузского</a:t>
            </a:r>
            <a:r>
              <a:rPr lang="ru-RU" sz="2200" dirty="0">
                <a:solidFill>
                  <a:srgbClr val="120E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которые  всплывают у меня в голове с пробуждением, и именно с такой целью я бегу каждое утро в школу. </a:t>
            </a:r>
          </a:p>
          <a:p>
            <a:pPr indent="449580" algn="just">
              <a:spcAft>
                <a:spcPts val="0"/>
              </a:spcAft>
            </a:pPr>
            <a:r>
              <a:rPr lang="ru-RU" sz="2200" dirty="0">
                <a:solidFill>
                  <a:srgbClr val="120E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 – маленькая песчинка в огромном мире, но дайте мне точку опоры! 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solidFill>
                  <a:srgbClr val="120E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Есть ли иной смысл учительской деятельности, как не поворачивать этот мир к лучшему. Совершенствуясь, находя уникальные методы работы, строить тем самым сложную </a:t>
            </a:r>
            <a:r>
              <a:rPr lang="ru-RU" sz="2200" dirty="0" err="1">
                <a:solidFill>
                  <a:srgbClr val="120E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Архимедовскую</a:t>
            </a:r>
            <a:r>
              <a:rPr lang="ru-RU" sz="2200" dirty="0">
                <a:solidFill>
                  <a:srgbClr val="120E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систему рычагов, становиться в сотни раз сильнее обычного человека, и поворачивать, поворачивать…</a:t>
            </a:r>
          </a:p>
          <a:p>
            <a:pPr indent="449580" algn="just">
              <a:spcAft>
                <a:spcPts val="0"/>
              </a:spcAft>
            </a:pPr>
            <a:r>
              <a:rPr lang="ru-RU" sz="2200" dirty="0">
                <a:solidFill>
                  <a:srgbClr val="120E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Иногда вдохновляясь, иногда отчаиваясь, я ищу свою точку опоры. Но, как всегда, ответ лежит на поверхности. И я понимаю, что  моя точка опоры – это мои дети с их успехами и неудачами. Когда,  добиваясь успехов, пусть даже в самых малых делах, они смотрят на меня </a:t>
            </a:r>
            <a:r>
              <a:rPr lang="ru-RU" sz="2200">
                <a:solidFill>
                  <a:srgbClr val="120E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благодарностью, </a:t>
            </a:r>
            <a:r>
              <a:rPr lang="ru-RU" sz="2200" dirty="0">
                <a:solidFill>
                  <a:srgbClr val="120E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 я чувствую эту «Архимедову силу». И утром опять: «Дайте мне точку опоры, и я…»</a:t>
            </a:r>
            <a:endParaRPr lang="ru-RU" sz="2200" dirty="0">
              <a:solidFill>
                <a:srgbClr val="120EC4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266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4E3359E-E8BA-48AA-8F18-66C935F45CAA}"/>
              </a:ext>
            </a:extLst>
          </p:cNvPr>
          <p:cNvSpPr txBox="1"/>
          <p:nvPr/>
        </p:nvSpPr>
        <p:spPr>
          <a:xfrm>
            <a:off x="2987824" y="332656"/>
            <a:ext cx="5943864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00FF"/>
                </a:solidFill>
              </a:rPr>
              <a:t>Задача учителя сделать так, чтобы каждый ребенок  раскрыл свой потенциал и был успешен на итоговой аттестации по математике.  Необходимо помогать ученику добиваться улучшения результатов независимо от того, какие способности к предмету он имеет.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8B90915-B9CA-4762-9B97-217FFA4E281C}"/>
              </a:ext>
            </a:extLst>
          </p:cNvPr>
          <p:cNvSpPr txBox="1"/>
          <p:nvPr/>
        </p:nvSpPr>
        <p:spPr>
          <a:xfrm>
            <a:off x="539552" y="3928988"/>
            <a:ext cx="8064896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00FF"/>
                </a:solidFill>
              </a:rPr>
              <a:t>Как на уроках, так и на внеурочных занятиях и консультациях я использую технологию дифференцированного обучения. Стараюсь организовать учебный процесс на основе  индивидуальных особенностей школьников, что</a:t>
            </a:r>
            <a:r>
              <a:rPr lang="en-US" sz="2400" b="1" dirty="0">
                <a:solidFill>
                  <a:srgbClr val="0000FF"/>
                </a:solidFill>
              </a:rPr>
              <a:t>,</a:t>
            </a:r>
            <a:r>
              <a:rPr lang="ru-RU" sz="2400" b="1" dirty="0">
                <a:solidFill>
                  <a:srgbClr val="0000FF"/>
                </a:solidFill>
              </a:rPr>
              <a:t> на мой взгляд, 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ru-RU" sz="2400" b="1" dirty="0">
                <a:solidFill>
                  <a:srgbClr val="0000FF"/>
                </a:solidFill>
              </a:rPr>
              <a:t> является самым оптимальным вариантом при подготовке к ЕГЭ.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525D6C3-3BCD-4B75-8EF5-CF599FB818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220" y="381380"/>
            <a:ext cx="2680836" cy="3367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437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6C132A-7029-4049-8A65-C2693E6330A9}"/>
              </a:ext>
            </a:extLst>
          </p:cNvPr>
          <p:cNvSpPr txBox="1">
            <a:spLocks/>
          </p:cNvSpPr>
          <p:nvPr/>
        </p:nvSpPr>
        <p:spPr>
          <a:xfrm>
            <a:off x="251520" y="188640"/>
            <a:ext cx="8712968" cy="648072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60000"/>
              </a:lnSpc>
            </a:pPr>
            <a:r>
              <a:rPr lang="ru-RU" sz="3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Поставленные цели:</a:t>
            </a:r>
            <a:br>
              <a:rPr lang="ru-RU" sz="3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развивать самостоятельную активность учащихся (сайты: </a:t>
            </a:r>
            <a:r>
              <a:rPr lang="ru-RU" sz="2400" b="1" dirty="0" err="1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матН</a:t>
            </a:r>
            <a: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100, решу ЕГЭ и др.);</a:t>
            </a:r>
            <a:b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научить школьника систематизировать и  использовать материал, полученный на уроках, консультациях, а также с помощью самостоятельного поиска;</a:t>
            </a:r>
          </a:p>
          <a:p>
            <a:pPr>
              <a:lnSpc>
                <a:spcPct val="160000"/>
              </a:lnSpc>
            </a:pPr>
            <a: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3) научить ребят, в большинстве случаев, выводить формулы, а не заучивать;</a:t>
            </a:r>
            <a:b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4)систематически, на каждом уроке, отводить время на повторение материала,  делать определенные акценты на те разделы, которые представлены в ЕГЭ;  </a:t>
            </a:r>
            <a:b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5)проводить систематическую диагностику и контроль результатов подготовки учащихся к ЕГЭ;</a:t>
            </a:r>
            <a:b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6)регулярно обсуждать динамику роста или снижения результатов  учащихся;</a:t>
            </a:r>
            <a:b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разработать систему устранения пробелов в  знаниях;</a:t>
            </a:r>
          </a:p>
          <a:p>
            <a:pPr>
              <a:lnSpc>
                <a:spcPct val="160000"/>
              </a:lnSpc>
            </a:pPr>
            <a:r>
              <a:rPr lang="ru-RU" sz="24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Разработать совместно с детьми советы для улучшения результатов;</a:t>
            </a:r>
          </a:p>
          <a:p>
            <a:pPr>
              <a:lnSpc>
                <a:spcPct val="160000"/>
              </a:lnSpc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91147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1BE9EA8-16B4-4A39-A094-29FD8D47959D}"/>
              </a:ext>
            </a:extLst>
          </p:cNvPr>
          <p:cNvSpPr/>
          <p:nvPr/>
        </p:nvSpPr>
        <p:spPr>
          <a:xfrm>
            <a:off x="503548" y="476672"/>
            <a:ext cx="8136904" cy="6692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Советы для участников испытаний</a:t>
            </a:r>
            <a:r>
              <a:rPr lang="ru-RU" sz="2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рационально распределять свое время во время испытаний,  выстраивать последовательность решений заданий от простого к сложному;</a:t>
            </a:r>
            <a:br>
              <a:rPr lang="ru-RU" sz="2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перед внесением ответа в бланк, перечитывать  вопрос несколько раз, чтобы избежать ошибок по невнимательности;</a:t>
            </a:r>
            <a:br>
              <a:rPr lang="ru-RU" sz="2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проверять  выполненные задания, </a:t>
            </a:r>
            <a:r>
              <a:rPr lang="ru-RU" sz="2000" b="1" dirty="0" err="1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прорешивать</a:t>
            </a:r>
            <a:r>
              <a:rPr lang="ru-RU" sz="2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несколько раз;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4) стараться  решать  задания несколькими способами, для взаимопроверки (например провести отбор корней в 12 задании не только с помощью единичной окружности, но и с помощью двойного неравенства или методом перебора); 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 при отсутствии ответа попытаться интуитивно  указать наиболее вероятный вариант;</a:t>
            </a:r>
            <a:br>
              <a:rPr lang="ru-RU" sz="2000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99660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A993240-E952-403C-AF0B-0FC1BD755041}"/>
              </a:ext>
            </a:extLst>
          </p:cNvPr>
          <p:cNvSpPr txBox="1"/>
          <p:nvPr/>
        </p:nvSpPr>
        <p:spPr>
          <a:xfrm>
            <a:off x="539552" y="54868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221DEF"/>
                </a:solidFill>
              </a:rPr>
              <a:t>Работа с пятого класса:</a:t>
            </a:r>
            <a:endParaRPr lang="ru-RU" dirty="0">
              <a:solidFill>
                <a:srgbClr val="221DE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2A724F4-4659-4B5A-9E93-11DE82F89AAD}"/>
              </a:ext>
            </a:extLst>
          </p:cNvPr>
          <p:cNvSpPr txBox="1"/>
          <p:nvPr/>
        </p:nvSpPr>
        <p:spPr>
          <a:xfrm>
            <a:off x="395536" y="1060653"/>
            <a:ext cx="8352928" cy="56323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221DEF"/>
                </a:solidFill>
              </a:rPr>
              <a:t>Одним из моих методов подготовки  ребят  выработка самостоятельности у школьника. Многие учащиеся с пробелами, или просто лентяи пользуются интернет сайтами «ГДЗ» и др. для выполнений домашних заданий, самостоятельных и контрольных работ. Поэтому, начиная с 5 класса, я  все самостоятельные и контрольные работы составляю сама, а работу из дидактических материалов даю как домашнее задание  накануне,  в качестве демонстрационного материала. Уже в 5 классе слабые ребята консультируются у более подготовленных по полученной демоверсии. (Так появляются группы взаимопомощи). Чтобы дополнительно мотивировать слабых ребят, вместе с домашним заданием называю список тех, кто на следующем уроке будет объяснять ход решения, и решать аналогичные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536523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D5CAB3D-89A3-4B70-9875-2C21A74339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260647"/>
            <a:ext cx="8424936" cy="624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41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5C64DBD-4D25-4C64-80CD-418E13529A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816" y="545364"/>
            <a:ext cx="8594367" cy="5767272"/>
          </a:xfrm>
          <a:prstGeom prst="rect">
            <a:avLst/>
          </a:prstGeom>
        </p:spPr>
      </p:pic>
      <p:pic>
        <p:nvPicPr>
          <p:cNvPr id="3" name="Рисунок 2" descr="Солнце">
            <a:extLst>
              <a:ext uri="{FF2B5EF4-FFF2-40B4-BE49-F238E27FC236}">
                <a16:creationId xmlns:a16="http://schemas.microsoft.com/office/drawing/2014/main" xmlns="" id="{B626EB54-D7AC-486E-95AE-DFE61EFA76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753760" y="4425335"/>
            <a:ext cx="405045" cy="360041"/>
          </a:xfrm>
          <a:prstGeom prst="rect">
            <a:avLst/>
          </a:prstGeom>
        </p:spPr>
      </p:pic>
      <p:pic>
        <p:nvPicPr>
          <p:cNvPr id="4" name="Рисунок 3" descr="Солнце">
            <a:extLst>
              <a:ext uri="{FF2B5EF4-FFF2-40B4-BE49-F238E27FC236}">
                <a16:creationId xmlns:a16="http://schemas.microsoft.com/office/drawing/2014/main" xmlns="" id="{BF59E831-DC57-47BF-BFAA-F5E35BEDFF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772089" y="4259615"/>
            <a:ext cx="405045" cy="360041"/>
          </a:xfrm>
          <a:prstGeom prst="rect">
            <a:avLst/>
          </a:prstGeom>
        </p:spPr>
      </p:pic>
      <p:pic>
        <p:nvPicPr>
          <p:cNvPr id="5" name="Рисунок 4" descr="Солнце">
            <a:extLst>
              <a:ext uri="{FF2B5EF4-FFF2-40B4-BE49-F238E27FC236}">
                <a16:creationId xmlns:a16="http://schemas.microsoft.com/office/drawing/2014/main" xmlns="" id="{78B6D392-0FD0-4F4C-80F1-97511CA862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790418" y="3933056"/>
            <a:ext cx="405045" cy="360041"/>
          </a:xfrm>
          <a:prstGeom prst="rect">
            <a:avLst/>
          </a:prstGeom>
        </p:spPr>
      </p:pic>
      <p:pic>
        <p:nvPicPr>
          <p:cNvPr id="6" name="Рисунок 5" descr="Солнце">
            <a:extLst>
              <a:ext uri="{FF2B5EF4-FFF2-40B4-BE49-F238E27FC236}">
                <a16:creationId xmlns:a16="http://schemas.microsoft.com/office/drawing/2014/main" xmlns="" id="{90CAA946-C536-40DA-B0DF-75B571B1C8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850702" y="3645702"/>
            <a:ext cx="405045" cy="360041"/>
          </a:xfrm>
          <a:prstGeom prst="rect">
            <a:avLst/>
          </a:prstGeom>
        </p:spPr>
      </p:pic>
      <p:pic>
        <p:nvPicPr>
          <p:cNvPr id="7" name="Рисунок 6" descr="Солнце">
            <a:extLst>
              <a:ext uri="{FF2B5EF4-FFF2-40B4-BE49-F238E27FC236}">
                <a16:creationId xmlns:a16="http://schemas.microsoft.com/office/drawing/2014/main" xmlns="" id="{F2365656-84A1-4C06-94C3-6D29D87359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753456" y="4638838"/>
            <a:ext cx="405045" cy="360041"/>
          </a:xfrm>
          <a:prstGeom prst="rect">
            <a:avLst/>
          </a:prstGeom>
        </p:spPr>
      </p:pic>
      <p:pic>
        <p:nvPicPr>
          <p:cNvPr id="8" name="Рисунок 7" descr="Солнце">
            <a:extLst>
              <a:ext uri="{FF2B5EF4-FFF2-40B4-BE49-F238E27FC236}">
                <a16:creationId xmlns:a16="http://schemas.microsoft.com/office/drawing/2014/main" xmlns="" id="{1064A23D-3508-462E-A000-69AF6ABC1A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850702" y="3402684"/>
            <a:ext cx="405045" cy="360041"/>
          </a:xfrm>
          <a:prstGeom prst="rect">
            <a:avLst/>
          </a:prstGeom>
        </p:spPr>
      </p:pic>
      <p:pic>
        <p:nvPicPr>
          <p:cNvPr id="9" name="Рисунок 8" descr="Солнце">
            <a:extLst>
              <a:ext uri="{FF2B5EF4-FFF2-40B4-BE49-F238E27FC236}">
                <a16:creationId xmlns:a16="http://schemas.microsoft.com/office/drawing/2014/main" xmlns="" id="{30996C16-C592-4567-ADC5-0CA3C47E6E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764872" y="4931915"/>
            <a:ext cx="405045" cy="360041"/>
          </a:xfrm>
          <a:prstGeom prst="rect">
            <a:avLst/>
          </a:prstGeom>
        </p:spPr>
      </p:pic>
      <p:pic>
        <p:nvPicPr>
          <p:cNvPr id="10" name="Рисунок 9" descr="Солнце">
            <a:extLst>
              <a:ext uri="{FF2B5EF4-FFF2-40B4-BE49-F238E27FC236}">
                <a16:creationId xmlns:a16="http://schemas.microsoft.com/office/drawing/2014/main" xmlns="" id="{70ACD7F0-B638-4953-AEE9-1D6A08077C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917271" y="5410104"/>
            <a:ext cx="405045" cy="360041"/>
          </a:xfrm>
          <a:prstGeom prst="rect">
            <a:avLst/>
          </a:prstGeom>
        </p:spPr>
      </p:pic>
      <p:pic>
        <p:nvPicPr>
          <p:cNvPr id="11" name="Рисунок 10" descr="Солнце">
            <a:extLst>
              <a:ext uri="{FF2B5EF4-FFF2-40B4-BE49-F238E27FC236}">
                <a16:creationId xmlns:a16="http://schemas.microsoft.com/office/drawing/2014/main" xmlns="" id="{879129B3-E781-4254-8734-78E2670E81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714749" y="5892869"/>
            <a:ext cx="405045" cy="360041"/>
          </a:xfrm>
          <a:prstGeom prst="rect">
            <a:avLst/>
          </a:prstGeom>
        </p:spPr>
      </p:pic>
      <p:pic>
        <p:nvPicPr>
          <p:cNvPr id="12" name="Рисунок 11" descr="Солнце">
            <a:extLst>
              <a:ext uri="{FF2B5EF4-FFF2-40B4-BE49-F238E27FC236}">
                <a16:creationId xmlns:a16="http://schemas.microsoft.com/office/drawing/2014/main" xmlns="" id="{D9A986F4-2C7E-407B-82DA-EC631C5BD0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023583" y="5653122"/>
            <a:ext cx="405045" cy="360041"/>
          </a:xfrm>
          <a:prstGeom prst="rect">
            <a:avLst/>
          </a:prstGeom>
        </p:spPr>
      </p:pic>
      <p:pic>
        <p:nvPicPr>
          <p:cNvPr id="13" name="Рисунок 12" descr="Солнце">
            <a:extLst>
              <a:ext uri="{FF2B5EF4-FFF2-40B4-BE49-F238E27FC236}">
                <a16:creationId xmlns:a16="http://schemas.microsoft.com/office/drawing/2014/main" xmlns="" id="{E9FAAEF0-57ED-4027-A00D-503A4EAFDB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715367" y="5141799"/>
            <a:ext cx="405045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45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>
            <a:extLst>
              <a:ext uri="{FF2B5EF4-FFF2-40B4-BE49-F238E27FC236}">
                <a16:creationId xmlns:a16="http://schemas.microsoft.com/office/drawing/2014/main" xmlns="" id="{57384737-0CC3-4F7B-ADE0-13F855AA8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1944216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</a:t>
            </a:r>
            <a:r>
              <a:rPr lang="ru-RU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группы</a:t>
            </a:r>
            <a:r>
              <a:rPr lang="ru-RU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имеют пробелы в знаниях программного материала, самостоятельно могут сделать задания в один–два шага, выполнить более сложные задания затрудняются. 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</a:t>
            </a:r>
            <a:r>
              <a:rPr lang="ru-RU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группы</a:t>
            </a:r>
            <a:r>
              <a:rPr lang="ru-RU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имеют достаточные знания программного материала, могут применить их при решении стандартных, однотипных заданий. Затрудняются при переходе к выполнению упражнений нового типа; не справляются самостоятельно с решением сложных заданий. </a:t>
            </a:r>
          </a:p>
          <a:p>
            <a:pPr>
              <a:lnSpc>
                <a:spcPct val="100000"/>
              </a:lnSpc>
            </a:pPr>
            <a:r>
              <a:rPr lang="ru-RU" b="1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Третью группу</a:t>
            </a:r>
            <a:r>
              <a:rPr lang="ru-RU" dirty="0">
                <a:solidFill>
                  <a:srgbClr val="120E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составляют учащиеся, которые могут сводить сложное задание к цепочке простых действий, самостоятельно освоить новый материал, находить несколько способов для выполнения задания.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300BC40-9304-475F-8153-38AF4D93D6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2093899"/>
            <a:ext cx="4474841" cy="454241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D7E777F-9AC3-4490-90A7-A4A805D2D8F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1047" y="2204864"/>
            <a:ext cx="4474842" cy="443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562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6497</TotalTime>
  <Words>1005</Words>
  <Application>Microsoft Office PowerPoint</Application>
  <PresentationFormat>Экран (4:3)</PresentationFormat>
  <Paragraphs>81</Paragraphs>
  <Slides>27</Slides>
  <Notes>27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7" baseType="lpstr">
      <vt:lpstr>Arial</vt:lpstr>
      <vt:lpstr>Calibri</vt:lpstr>
      <vt:lpstr>Monotype Corsiva</vt:lpstr>
      <vt:lpstr>Times New Roman</vt:lpstr>
      <vt:lpstr>Tw Cen MT</vt:lpstr>
      <vt:lpstr>Tw Cen MT Condensed</vt:lpstr>
      <vt:lpstr>Wingdings</vt:lpstr>
      <vt:lpstr>Wingdings 3</vt:lpstr>
      <vt:lpstr>Интеграл</vt:lpstr>
      <vt:lpstr>PDF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KarMaN</dc:creator>
  <cp:lastModifiedBy>Стас</cp:lastModifiedBy>
  <cp:revision>705</cp:revision>
  <cp:lastPrinted>2021-04-12T16:18:08Z</cp:lastPrinted>
  <dcterms:created xsi:type="dcterms:W3CDTF">2019-09-07T22:13:13Z</dcterms:created>
  <dcterms:modified xsi:type="dcterms:W3CDTF">2022-10-19T20:08:04Z</dcterms:modified>
</cp:coreProperties>
</file>