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+xml" PartName="/ppt/slides/slide29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1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7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7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2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5.xml"/>
  <Default ContentType="application/vnd.openxmlformats-package.relationships+xml" Extension="rels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slide+xml" PartName="/ppt/slides/slide23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4.xml"/>
  <Override ContentType="application/vnd.openxmlformats-officedocument.presentationml.slide+xml" PartName="/ppt/slides/slide10.xml"/>
  <Override ContentType="application/vnd.openxmlformats-officedocument.presentationml.slide+xml" PartName="/ppt/slides/slide12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10.xml"/>
  <Default ContentType="application/vnd.openxmlformats-officedocument.spreadsheetml.sheet" Extension="xlsx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package.core-properties+xml" PartName="/docProps/core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6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2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5.xml"/>
  <Default ContentType="image/jpeg" Extension="jpeg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2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3.xml"/>
  <Override ContentType="application/vnd.openxmlformats-officedocument.extended-properties+xml" PartName="/docProps/app.xml"/>
  <Override ContentType="application/vnd.openxmlformats-officedocument.presentationml.slide+xml" PartName="/ppt/slides/slide11.xml"/>
  <Override ContentType="application/vnd.openxmlformats-officedocument.presentationml.slide+xml" PartName="/ppt/slides/slide20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sldIdLst>
    <p:sldId id="256" r:id="rId3"/>
    <p:sldId id="262" r:id="rId4"/>
    <p:sldId id="261" r:id="rId5"/>
    <p:sldId id="257" r:id="rId6"/>
    <p:sldId id="274" r:id="rId7"/>
    <p:sldId id="276" r:id="rId8"/>
    <p:sldId id="277" r:id="rId9"/>
    <p:sldId id="284" r:id="rId10"/>
    <p:sldId id="281" r:id="rId11"/>
    <p:sldId id="282" r:id="rId12"/>
    <p:sldId id="259" r:id="rId13"/>
    <p:sldId id="285" r:id="rId14"/>
    <p:sldId id="283" r:id="rId15"/>
    <p:sldId id="280" r:id="rId16"/>
    <p:sldId id="286" r:id="rId17"/>
    <p:sldId id="287" r:id="rId18"/>
    <p:sldId id="278" r:id="rId19"/>
    <p:sldId id="279" r:id="rId20"/>
    <p:sldId id="265" r:id="rId21"/>
    <p:sldId id="266" r:id="rId22"/>
    <p:sldId id="267" r:id="rId23"/>
    <p:sldId id="268" r:id="rId24"/>
    <p:sldId id="269" r:id="rId25"/>
    <p:sldId id="270" r:id="rId26"/>
    <p:sldId id="272" r:id="rId27"/>
    <p:sldId id="288" r:id="rId28"/>
    <p:sldId id="289" r:id="rId29"/>
    <p:sldId id="273" r:id="rId30"/>
    <p:sldId id="271" r:id="rId3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800000"/>
    <a:srgbClr val="008000"/>
    <a:srgbClr val="660033"/>
    <a:srgbClr val="000099"/>
    <a:srgbClr val="003300"/>
    <a:srgbClr val="FF0066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charts/_rels/chart1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2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3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4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5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sz="1400" baseline="0" dirty="0">
                <a:latin typeface="Times New Roman" pitchFamily="18" charset="0"/>
                <a:cs typeface="Times New Roman" pitchFamily="18" charset="0"/>
              </a:rPr>
              <a:t> и качество по технологии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0.9</c:v>
                </c:pt>
                <c:pt idx="1">
                  <c:v>0.91</c:v>
                </c:pt>
                <c:pt idx="2">
                  <c:v>0.95000000000000062</c:v>
                </c:pt>
              </c:numCache>
            </c:numRef>
          </c:val>
        </c:ser>
        <c:axId val="67379584"/>
        <c:axId val="160543872"/>
      </c:barChart>
      <c:catAx>
        <c:axId val="67379584"/>
        <c:scaling>
          <c:orientation val="minMax"/>
        </c:scaling>
        <c:axPos val="b"/>
        <c:majorTickMark val="none"/>
        <c:tickLblPos val="nextTo"/>
        <c:crossAx val="160543872"/>
        <c:crosses val="autoZero"/>
        <c:auto val="1"/>
        <c:lblAlgn val="ctr"/>
        <c:lblOffset val="100"/>
      </c:catAx>
      <c:valAx>
        <c:axId val="16054387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673795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Уровень и качество по изобразительному искусству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0.89</c:v>
                </c:pt>
                <c:pt idx="1">
                  <c:v>0.9</c:v>
                </c:pt>
                <c:pt idx="2">
                  <c:v>0.94000000000000061</c:v>
                </c:pt>
              </c:numCache>
            </c:numRef>
          </c:val>
        </c:ser>
        <c:axId val="160551680"/>
        <c:axId val="160553216"/>
      </c:barChart>
      <c:catAx>
        <c:axId val="160551680"/>
        <c:scaling>
          <c:orientation val="minMax"/>
        </c:scaling>
        <c:axPos val="b"/>
        <c:majorTickMark val="none"/>
        <c:tickLblPos val="nextTo"/>
        <c:crossAx val="160553216"/>
        <c:crosses val="autoZero"/>
        <c:auto val="1"/>
        <c:lblAlgn val="ctr"/>
        <c:lblOffset val="100"/>
      </c:catAx>
      <c:valAx>
        <c:axId val="16055321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605516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Уровень</a:t>
            </a:r>
            <a:r>
              <a:rPr lang="ru-RU" sz="1400" baseline="0">
                <a:latin typeface="Times New Roman" pitchFamily="18" charset="0"/>
                <a:cs typeface="Times New Roman" pitchFamily="18" charset="0"/>
              </a:rPr>
              <a:t> и качество по черчению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1953544709721521"/>
          <c:y val="1.856518414007018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0.76000000000000101</c:v>
                </c:pt>
                <c:pt idx="1">
                  <c:v>0.79</c:v>
                </c:pt>
                <c:pt idx="2">
                  <c:v>0.81</c:v>
                </c:pt>
              </c:numCache>
            </c:numRef>
          </c:val>
        </c:ser>
        <c:axId val="161050624"/>
        <c:axId val="161052160"/>
      </c:barChart>
      <c:catAx>
        <c:axId val="161050624"/>
        <c:scaling>
          <c:orientation val="minMax"/>
        </c:scaling>
        <c:axPos val="b"/>
        <c:majorTickMark val="none"/>
        <c:tickLblPos val="nextTo"/>
        <c:crossAx val="161052160"/>
        <c:crosses val="autoZero"/>
        <c:auto val="1"/>
        <c:lblAlgn val="ctr"/>
        <c:lblOffset val="100"/>
      </c:catAx>
      <c:valAx>
        <c:axId val="16105216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610506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Уровень и качество по искусству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0.86000000000000065</c:v>
                </c:pt>
                <c:pt idx="1">
                  <c:v>0.88</c:v>
                </c:pt>
                <c:pt idx="2">
                  <c:v>1</c:v>
                </c:pt>
              </c:numCache>
            </c:numRef>
          </c:val>
        </c:ser>
        <c:axId val="161078272"/>
        <c:axId val="161161984"/>
      </c:barChart>
      <c:catAx>
        <c:axId val="161078272"/>
        <c:scaling>
          <c:orientation val="minMax"/>
        </c:scaling>
        <c:axPos val="b"/>
        <c:majorTickMark val="none"/>
        <c:tickLblPos val="nextTo"/>
        <c:crossAx val="161161984"/>
        <c:crosses val="autoZero"/>
        <c:auto val="1"/>
        <c:lblAlgn val="ctr"/>
        <c:lblOffset val="100"/>
      </c:catAx>
      <c:valAx>
        <c:axId val="16116198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610782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черчение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0.76000000000000811</c:v>
                </c:pt>
                <c:pt idx="1">
                  <c:v>0.79</c:v>
                </c:pt>
                <c:pt idx="2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ИЗО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0.89</c:v>
                </c:pt>
                <c:pt idx="1">
                  <c:v>0.9</c:v>
                </c:pt>
                <c:pt idx="2">
                  <c:v>0.94000000000000061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технология</c:v>
                </c:pt>
              </c:strCache>
            </c:strRef>
          </c:tx>
          <c:spPr>
            <a:ln w="25400">
              <a:noFill/>
            </a:ln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0.9</c:v>
                </c:pt>
                <c:pt idx="1">
                  <c:v>0.91</c:v>
                </c:pt>
                <c:pt idx="2">
                  <c:v>0.95000000000000062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искусство</c:v>
                </c:pt>
              </c:strCache>
            </c:strRef>
          </c:tx>
          <c:spPr>
            <a:ln w="25400">
              <a:noFill/>
            </a:ln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0.86000000000000065</c:v>
                </c:pt>
                <c:pt idx="1">
                  <c:v>0.88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axId val="161232000"/>
        <c:axId val="161233536"/>
      </c:barChart>
      <c:catAx>
        <c:axId val="161232000"/>
        <c:scaling>
          <c:orientation val="minMax"/>
        </c:scaling>
        <c:axPos val="l"/>
        <c:numFmt formatCode="General" sourceLinked="1"/>
        <c:majorTickMark val="none"/>
        <c:tickLblPos val="nextTo"/>
        <c:crossAx val="161233536"/>
        <c:crosses val="autoZero"/>
        <c:auto val="1"/>
        <c:lblAlgn val="ctr"/>
        <c:lblOffset val="100"/>
      </c:catAx>
      <c:valAx>
        <c:axId val="161233536"/>
        <c:scaling>
          <c:orientation val="minMax"/>
        </c:scaling>
        <c:axPos val="b"/>
        <c:numFmt formatCode="0%" sourceLinked="1"/>
        <c:majorTickMark val="none"/>
        <c:tickLblPos val="nextTo"/>
        <c:crossAx val="16123200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086933"/>
      </p:ext>
    </p:extLst>
  </p:cSld>
  <p:clrMapOvr>
    <a:masterClrMapping/>
  </p:clrMapOvr>
  <p:transition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37461"/>
      </p:ext>
    </p:extLst>
  </p:cSld>
  <p:clrMapOvr>
    <a:masterClrMapping/>
  </p:clrMapOvr>
  <p:transition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57223"/>
      </p:ext>
    </p:extLst>
  </p:cSld>
  <p:clrMapOvr>
    <a:masterClrMapping/>
  </p:clrMapOvr>
  <p:transition>
    <p:cover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cover dir="l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cover dir="l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l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l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l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l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4286651"/>
      </p:ext>
    </p:extLst>
  </p:cSld>
  <p:clrMapOvr>
    <a:masterClrMapping/>
  </p:clrMapOvr>
  <p:transition>
    <p:cover dir="l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l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l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l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32416694"/>
      </p:ext>
    </p:extLst>
  </p:cSld>
  <p:clrMapOvr>
    <a:masterClrMapping/>
  </p:clrMapOvr>
  <p:transition>
    <p:cover dir="l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94015714"/>
      </p:ext>
    </p:extLst>
  </p:cSld>
  <p:clrMapOvr>
    <a:masterClrMapping/>
  </p:clrMapOvr>
  <p:transition>
    <p:cover dir="l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0"/>
            <a:ext cx="8028384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84067" y="1268760"/>
            <a:ext cx="7002733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694411" y="1844824"/>
            <a:ext cx="7002733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6818522"/>
      </p:ext>
    </p:extLst>
  </p:cSld>
  <p:clrMapOvr>
    <a:masterClrMapping/>
  </p:clrMapOvr>
  <p:transition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933221"/>
      </p:ext>
    </p:extLst>
  </p:cSld>
  <p:clrMapOvr>
    <a:masterClrMapping/>
  </p:clrMapOvr>
  <p:transition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790462"/>
      </p:ext>
    </p:extLst>
  </p:cSld>
  <p:clrMapOvr>
    <a:masterClrMapping/>
  </p:clrMapOvr>
  <p:transition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811487"/>
      </p:ext>
    </p:extLst>
  </p:cSld>
  <p:clrMapOvr>
    <a:masterClrMapping/>
  </p:clrMapOvr>
  <p:transition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119873"/>
      </p:ext>
    </p:extLst>
  </p:cSld>
  <p:clrMapOvr>
    <a:masterClrMapping/>
  </p:clrMapOvr>
  <p:transition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91879"/>
      </p:ext>
    </p:extLst>
  </p:cSld>
  <p:clrMapOvr>
    <a:masterClrMapping/>
  </p:clrMapOvr>
  <p:transition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688427"/>
      </p:ext>
    </p:extLst>
  </p:cSld>
  <p:clrMapOvr>
    <a:masterClrMapping/>
  </p:clrMapOvr>
  <p:transition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035001"/>
      </p:ext>
    </p:extLst>
  </p:cSld>
  <p:clrMapOvr>
    <a:masterClrMapping/>
  </p:clrMapOvr>
  <p:transition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cover dir="l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4/1/2021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transition>
    <p:cover dir="l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urok.ru/programma-grazhdansko-patrioticheskomu-vospitaniyu-uchashihsya-ya-grazhdanin-4535814.html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24.xml" Type="http://schemas.openxmlformats.org/officeDocument/2006/relationships/slideLayout"/><Relationship Id="rId6" Target="../media/image12.jpeg" Type="http://schemas.openxmlformats.org/officeDocument/2006/relationships/image"/><Relationship Id="rId5" Target="../media/image11.jpe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 ?><Relationships xmlns="http://schemas.openxmlformats.org/package/2006/relationships"><Relationship Id="rId8" Target="../media/image16.jpeg" Type="http://schemas.openxmlformats.org/officeDocument/2006/relationships/image"/><Relationship Id="rId3" Target="http://nsportal.ru/chalabyan-tatyana-vladimirovna" TargetMode="External" Type="http://schemas.openxmlformats.org/officeDocument/2006/relationships/hyperlink"/><Relationship Id="rId7" Target="../media/image15.jpeg" Type="http://schemas.openxmlformats.org/officeDocument/2006/relationships/image"/><Relationship Id="rId12" Target="../media/image20.jpeg" Type="http://schemas.openxmlformats.org/officeDocument/2006/relationships/image"/><Relationship Id="rId2" Target="http://multiurok.ru/taninurok/" TargetMode="External" Type="http://schemas.openxmlformats.org/officeDocument/2006/relationships/hyperlink"/><Relationship Id="rId1" Target="../slideLayouts/slideLayout23.xml" Type="http://schemas.openxmlformats.org/officeDocument/2006/relationships/slideLayout"/><Relationship Id="rId6" Target="../media/image14.jpeg" Type="http://schemas.openxmlformats.org/officeDocument/2006/relationships/image"/><Relationship Id="rId11" Target="../media/image19.jpeg" Type="http://schemas.openxmlformats.org/officeDocument/2006/relationships/image"/><Relationship Id="rId5" Target="../media/image13.jpeg" Type="http://schemas.openxmlformats.org/officeDocument/2006/relationships/image"/><Relationship Id="rId10" Target="../media/image18.jpeg" Type="http://schemas.openxmlformats.org/officeDocument/2006/relationships/image"/><Relationship Id="rId4" Target="https://tanjachalabjan.wixsite.com/mysite-2" TargetMode="External" Type="http://schemas.openxmlformats.org/officeDocument/2006/relationships/hyperlink"/><Relationship Id="rId9" Target="../media/image17.jpeg" Type="http://schemas.openxmlformats.org/officeDocument/2006/relationships/image"/></Relationships>
</file>

<file path=ppt/slides/_rels/slide21.xml.rels><?xml version="1.0" encoding="UTF-8" standalone="yes" ?><Relationships xmlns="http://schemas.openxmlformats.org/package/2006/relationships"><Relationship Id="rId3" Target="https://www.youtube.com/watch?v=NAhLXY-2TUw" TargetMode="External" Type="http://schemas.openxmlformats.org/officeDocument/2006/relationships/hyperlink"/><Relationship Id="rId7" Target="../media/image24.jpeg" Type="http://schemas.openxmlformats.org/officeDocument/2006/relationships/image"/><Relationship Id="rId2" Target="https://youtu.be/5-pV9MpdmQ0" TargetMode="External" Type="http://schemas.openxmlformats.org/officeDocument/2006/relationships/hyperlink"/><Relationship Id="rId1" Target="../slideLayouts/slideLayout23.xml" Type="http://schemas.openxmlformats.org/officeDocument/2006/relationships/slideLayout"/><Relationship Id="rId6" Target="../media/image23.jpeg" Type="http://schemas.openxmlformats.org/officeDocument/2006/relationships/image"/><Relationship Id="rId5" Target="../media/image22.jpeg" Type="http://schemas.openxmlformats.org/officeDocument/2006/relationships/image"/><Relationship Id="rId4" Target="../media/image21.jpeg" Type="http://schemas.openxmlformats.org/officeDocument/2006/relationships/image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3.xml.rels><?xml version="1.0" encoding="UTF-8" standalone="yes" ?><Relationships xmlns="http://schemas.openxmlformats.org/package/2006/relationships"><Relationship Id="rId8" Target="../media/image37.jpeg" Type="http://schemas.openxmlformats.org/officeDocument/2006/relationships/image"/><Relationship Id="rId3" Target="../media/image32.jpeg" Type="http://schemas.openxmlformats.org/officeDocument/2006/relationships/image"/><Relationship Id="rId7" Target="../media/image36.jpeg" Type="http://schemas.openxmlformats.org/officeDocument/2006/relationships/image"/><Relationship Id="rId12" Target="../media/image41.jpeg" Type="http://schemas.openxmlformats.org/officeDocument/2006/relationships/image"/><Relationship Id="rId2" Target="../media/image31.jpeg" Type="http://schemas.openxmlformats.org/officeDocument/2006/relationships/image"/><Relationship Id="rId1" Target="../slideLayouts/slideLayout24.xml" Type="http://schemas.openxmlformats.org/officeDocument/2006/relationships/slideLayout"/><Relationship Id="rId6" Target="../media/image35.jpeg" Type="http://schemas.openxmlformats.org/officeDocument/2006/relationships/image"/><Relationship Id="rId11" Target="../media/image40.jpeg" Type="http://schemas.openxmlformats.org/officeDocument/2006/relationships/image"/><Relationship Id="rId5" Target="../media/image34.jpeg" Type="http://schemas.openxmlformats.org/officeDocument/2006/relationships/image"/><Relationship Id="rId10" Target="../media/image39.jpeg" Type="http://schemas.openxmlformats.org/officeDocument/2006/relationships/image"/><Relationship Id="rId4" Target="../media/image33.jpeg" Type="http://schemas.openxmlformats.org/officeDocument/2006/relationships/image"/><Relationship Id="rId9" Target="../media/image38.jpeg" Type="http://schemas.openxmlformats.org/officeDocument/2006/relationships/image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7" Type="http://schemas.openxmlformats.org/officeDocument/2006/relationships/image" Target="../media/image47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jpeg"/><Relationship Id="rId13" Type="http://schemas.openxmlformats.org/officeDocument/2006/relationships/image" Target="../media/image59.jpeg"/><Relationship Id="rId3" Type="http://schemas.openxmlformats.org/officeDocument/2006/relationships/image" Target="../media/image49.jpeg"/><Relationship Id="rId7" Type="http://schemas.openxmlformats.org/officeDocument/2006/relationships/image" Target="../media/image53.jpeg"/><Relationship Id="rId12" Type="http://schemas.openxmlformats.org/officeDocument/2006/relationships/image" Target="../media/image58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2.jpeg"/><Relationship Id="rId11" Type="http://schemas.openxmlformats.org/officeDocument/2006/relationships/image" Target="../media/image57.jpeg"/><Relationship Id="rId5" Type="http://schemas.openxmlformats.org/officeDocument/2006/relationships/image" Target="../media/image51.jpeg"/><Relationship Id="rId15" Type="http://schemas.openxmlformats.org/officeDocument/2006/relationships/image" Target="../media/image61.jpeg"/><Relationship Id="rId10" Type="http://schemas.openxmlformats.org/officeDocument/2006/relationships/image" Target="../media/image56.jpeg"/><Relationship Id="rId4" Type="http://schemas.openxmlformats.org/officeDocument/2006/relationships/image" Target="../media/image50.jpeg"/><Relationship Id="rId9" Type="http://schemas.openxmlformats.org/officeDocument/2006/relationships/image" Target="../media/image55.jpeg"/><Relationship Id="rId14" Type="http://schemas.openxmlformats.org/officeDocument/2006/relationships/image" Target="../media/image60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jpeg"/><Relationship Id="rId3" Type="http://schemas.openxmlformats.org/officeDocument/2006/relationships/image" Target="../media/image63.jpeg"/><Relationship Id="rId7" Type="http://schemas.openxmlformats.org/officeDocument/2006/relationships/image" Target="../media/image67.jpeg"/><Relationship Id="rId12" Type="http://schemas.openxmlformats.org/officeDocument/2006/relationships/image" Target="../media/image72.jpeg"/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6.jpeg"/><Relationship Id="rId11" Type="http://schemas.openxmlformats.org/officeDocument/2006/relationships/image" Target="../media/image71.jpeg"/><Relationship Id="rId5" Type="http://schemas.openxmlformats.org/officeDocument/2006/relationships/image" Target="../media/image65.jpeg"/><Relationship Id="rId10" Type="http://schemas.openxmlformats.org/officeDocument/2006/relationships/image" Target="../media/image70.jpeg"/><Relationship Id="rId4" Type="http://schemas.openxmlformats.org/officeDocument/2006/relationships/image" Target="../media/image64.jpeg"/><Relationship Id="rId9" Type="http://schemas.openxmlformats.org/officeDocument/2006/relationships/image" Target="../media/image69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jpeg"/><Relationship Id="rId3" Type="http://schemas.openxmlformats.org/officeDocument/2006/relationships/image" Target="../media/image74.jpeg"/><Relationship Id="rId7" Type="http://schemas.openxmlformats.org/officeDocument/2006/relationships/image" Target="../media/image78.jpe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7.jpeg"/><Relationship Id="rId5" Type="http://schemas.openxmlformats.org/officeDocument/2006/relationships/image" Target="../media/image76.jpeg"/><Relationship Id="rId10" Type="http://schemas.openxmlformats.org/officeDocument/2006/relationships/image" Target="../media/image81.jpeg"/><Relationship Id="rId4" Type="http://schemas.openxmlformats.org/officeDocument/2006/relationships/image" Target="../media/image75.jpeg"/><Relationship Id="rId9" Type="http://schemas.openxmlformats.org/officeDocument/2006/relationships/image" Target="../media/image80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jpeg"/><Relationship Id="rId7" Type="http://schemas.openxmlformats.org/officeDocument/2006/relationships/image" Target="../media/image87.jpeg"/><Relationship Id="rId2" Type="http://schemas.openxmlformats.org/officeDocument/2006/relationships/image" Target="../media/image82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86.jpeg"/><Relationship Id="rId5" Type="http://schemas.openxmlformats.org/officeDocument/2006/relationships/image" Target="../media/image85.jpeg"/><Relationship Id="rId4" Type="http://schemas.openxmlformats.org/officeDocument/2006/relationships/image" Target="../media/image84.jpeg"/></Relationships>
</file>

<file path=ppt/slides/_rels/slide29.xml.rels><?xml version="1.0" encoding="UTF-8" standalone="yes" ?><Relationships xmlns="http://schemas.openxmlformats.org/package/2006/relationships"><Relationship Id="rId2" Target="../media/image88.jpeg" Type="http://schemas.openxmlformats.org/officeDocument/2006/relationships/image"/><Relationship Id="rId1" Target="../slideLayouts/slideLayout24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827584" y="4797152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2000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맑은 고딕" pitchFamily="50" charset="-127"/>
                <a:cs typeface="Arial" pitchFamily="34" charset="0"/>
              </a:rPr>
              <a:t>МБОУ «</a:t>
            </a:r>
            <a:r>
              <a:rPr lang="ru-RU" altLang="ko-KR" sz="2000" b="1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맑은 고딕" pitchFamily="50" charset="-127"/>
                <a:cs typeface="Arial" pitchFamily="34" charset="0"/>
              </a:rPr>
              <a:t>Алексеево-Тузловская</a:t>
            </a:r>
            <a:r>
              <a:rPr lang="ru-RU" altLang="ko-KR" sz="2000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맑은 고딕" pitchFamily="50" charset="-127"/>
                <a:cs typeface="Arial" pitchFamily="34" charset="0"/>
              </a:rPr>
              <a:t> СОШ»,                              </a:t>
            </a:r>
            <a:r>
              <a:rPr lang="ru-RU" altLang="ko-KR" sz="2000" b="1" dirty="0" err="1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맑은 고딕" pitchFamily="50" charset="-127"/>
                <a:cs typeface="Arial" pitchFamily="34" charset="0"/>
              </a:rPr>
              <a:t>Родионово-Несветайского</a:t>
            </a:r>
            <a:r>
              <a:rPr lang="ru-RU" altLang="ko-KR" sz="2000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맑은 고딕" pitchFamily="50" charset="-127"/>
                <a:cs typeface="Arial" pitchFamily="34" charset="0"/>
              </a:rPr>
              <a:t> района </a:t>
            </a:r>
          </a:p>
          <a:p>
            <a:pPr algn="ctr"/>
            <a:r>
              <a:rPr lang="ru-RU" altLang="ko-KR" sz="2000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  <a:ea typeface="맑은 고딕" pitchFamily="50" charset="-127"/>
                <a:cs typeface="Arial" pitchFamily="34" charset="0"/>
              </a:rPr>
              <a:t>2021г.</a:t>
            </a:r>
            <a:endParaRPr lang="en-US" altLang="ko-KR" sz="2000" b="1" dirty="0" smtClean="0">
              <a:solidFill>
                <a:schemeClr val="tx2">
                  <a:lumMod val="50000"/>
                </a:schemeClr>
              </a:solidFill>
              <a:latin typeface="Georgia" pitchFamily="18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75856" y="909909"/>
            <a:ext cx="518457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 latinLnBrk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</a:rPr>
              <a:t>Публичная презентация результатов педагогической деятельности и инновационной работы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3356992"/>
            <a:ext cx="51125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C00000"/>
                </a:solidFill>
                <a:latin typeface="Georgia" pitchFamily="18" charset="0"/>
              </a:rPr>
              <a:t>Чалабян</a:t>
            </a:r>
            <a:r>
              <a:rPr lang="ru-RU" sz="2000" b="1" dirty="0" smtClean="0">
                <a:solidFill>
                  <a:srgbClr val="C00000"/>
                </a:solidFill>
                <a:latin typeface="Georgia" pitchFamily="18" charset="0"/>
              </a:rPr>
              <a:t> Татьяны Владимировны</a:t>
            </a:r>
          </a:p>
          <a:p>
            <a:pPr algn="ctr"/>
            <a:r>
              <a:rPr lang="ru-RU" b="1" dirty="0" smtClean="0">
                <a:latin typeface="Georgia" pitchFamily="18" charset="0"/>
              </a:rPr>
              <a:t>Учителя  технологии и                                                    изобразительного   искусства.</a:t>
            </a:r>
          </a:p>
        </p:txBody>
      </p:sp>
      <p:pic>
        <p:nvPicPr>
          <p:cNvPr id="1026" name="Picture 2" descr="C:\Users\admin\Desktop\МОЙ САЙТ\День учителя —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804" y="980728"/>
            <a:ext cx="2518795" cy="33238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41221791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200800" cy="93610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Наличие призеров  в международных предметных олимпиадах школьников, вузовских олимпиадах и всероссийских заочных школах вузов и др.</a:t>
            </a:r>
            <a:endParaRPr lang="ru-RU" sz="24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>
          <a:xfrm>
            <a:off x="323528" y="1844824"/>
            <a:ext cx="8568952" cy="4147865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Принимали участие в бесплатной  всероссийской  образовательной  олимпиаде  по изобразительному искусству  для школьников 5-7 классов в соответствии с ФГОС ООО, на образовательном портале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Минобр.орг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 призёра).     И по технологии (1 победитель) 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Диплом (2место) за участие во Всероссийской олимпиаде «Эстафета знаний»             в номинации:  МХК.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Принимали участие   во Всероссийской 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олимпиаде «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Всезнайкино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                в номинации технология: «Мастерская скульптора» (1победитель); в номинации технология: «Швейная мастерская» (2место); номинация МХК: «Художественная культура первобытного мира» 9класс(1место) 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Диплом победителя 1степени,  Международной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олимпиаде «Юные мастерицы»  Беларусь .      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Дипломы победителей за участие в бесплатной международной образовательной олимпиаде по технологии для школьников 5-7 классов в соответствии с ФГОС ООО, (2победителя и призер). г.Хельсинки                        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200800" cy="880874"/>
          </a:xfrm>
        </p:spPr>
        <p:txBody>
          <a:bodyPr/>
          <a:lstStyle/>
          <a:p>
            <a:pPr algn="ctr"/>
            <a:r>
              <a:rPr lang="ru-RU" altLang="ko-KR" sz="3600" dirty="0" smtClean="0">
                <a:solidFill>
                  <a:srgbClr val="003300"/>
                </a:solidFill>
                <a:latin typeface="Georgia" pitchFamily="18" charset="0"/>
              </a:rPr>
              <a:t>Педагогические технологии</a:t>
            </a:r>
            <a:endParaRPr lang="ko-KR" altLang="en-US" sz="3600" dirty="0">
              <a:solidFill>
                <a:srgbClr val="003300"/>
              </a:solidFill>
              <a:latin typeface="Georgia" pitchFamily="18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532859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ü"/>
            </a:pPr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для развития ключевых компетенций у обучающихся,  использую  такие образовательные  технологии: </a:t>
            </a:r>
          </a:p>
          <a:p>
            <a:pPr algn="ctr"/>
            <a:endParaRPr lang="ru-RU" sz="12800" b="1" kern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 latinLnBrk="0">
              <a:lnSpc>
                <a:spcPct val="80000"/>
              </a:lnSpc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Char char="v"/>
              <a:defRPr/>
            </a:pPr>
            <a:r>
              <a:rPr lang="ru-RU" sz="16000" b="1" kern="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Педагогика  сотрудничества</a:t>
            </a:r>
          </a:p>
          <a:p>
            <a:pPr marL="342900" lvl="0" indent="-342900" fontAlgn="base" latinLnBrk="0">
              <a:lnSpc>
                <a:spcPct val="80000"/>
              </a:lnSpc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Char char="v"/>
              <a:defRPr/>
            </a:pPr>
            <a:r>
              <a:rPr lang="ru-RU" sz="16000" b="1" kern="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Педагогика творчества</a:t>
            </a:r>
          </a:p>
          <a:p>
            <a:pPr marL="342900" lvl="0" indent="-342900" fontAlgn="base" latinLnBrk="0">
              <a:lnSpc>
                <a:spcPct val="80000"/>
              </a:lnSpc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Char char="v"/>
              <a:defRPr/>
            </a:pPr>
            <a:r>
              <a:rPr lang="ru-RU" sz="16000" b="1" kern="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АРТ-технологии</a:t>
            </a:r>
            <a:endParaRPr lang="ru-RU" sz="16000" b="1" kern="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 latinLnBrk="0">
              <a:lnSpc>
                <a:spcPct val="80000"/>
              </a:lnSpc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Char char="v"/>
              <a:defRPr/>
            </a:pPr>
            <a:r>
              <a:rPr lang="ru-RU" sz="16000" b="1" kern="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Исследовательские  технологии</a:t>
            </a:r>
          </a:p>
          <a:p>
            <a:pPr marL="342900" lvl="0" indent="-342900" fontAlgn="base" latinLnBrk="0">
              <a:lnSpc>
                <a:spcPct val="80000"/>
              </a:lnSpc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Char char="v"/>
              <a:defRPr/>
            </a:pPr>
            <a:r>
              <a:rPr lang="ru-RU" sz="16000" b="1" kern="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Компьютерные технологии </a:t>
            </a:r>
          </a:p>
          <a:p>
            <a:pPr marL="342900" lvl="0" indent="-342900" fontAlgn="base" latinLnBrk="0">
              <a:lnSpc>
                <a:spcPct val="80000"/>
              </a:lnSpc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Char char="v"/>
              <a:defRPr/>
            </a:pPr>
            <a:r>
              <a:rPr lang="ru-RU" sz="16000" b="1" kern="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Проектный метод</a:t>
            </a: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674305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108012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660033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Использование  дистанционных  образовательных технологий и электронного обучения для организации образовательного процесса. </a:t>
            </a:r>
            <a:endParaRPr lang="ru-RU" sz="2400" dirty="0"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>
          <a:xfrm>
            <a:off x="467545" y="1844824"/>
            <a:ext cx="7992888" cy="4147865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Использую три модели организации и проведения уроков: 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электронное обучение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(с использованием цифровых образовательных платформ, систем дистанционного обучения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                                                          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обучение с использованием дистанционных образовательных технологий  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видеотрансляция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запись учебных занятий,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on-line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инструменты, электронная почта, образовательные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интернет-форумы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социальные сети,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мессенджеры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платформа для организации видеоконференций;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онлайн-встреч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 дистанционного обучения школьников</a:t>
            </a:r>
            <a:r>
              <a:rPr lang="ru-RU" sz="2000" dirty="0" smtClean="0"/>
              <a:t>.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кейс-технология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обучение без прямого подключения к сети Интернет (кейсы с учебными материалами, инструкциями, рекомендациями, подсказками на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USB-флеш-накопителях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CD / DVD, печатных носителях выданные обучающимся с указанием времени выполнения).  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76672"/>
            <a:ext cx="7848872" cy="792088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6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Участие обучающихся с докладами (проектами) по предмету в мероприятиях различного уровня:</a:t>
            </a:r>
            <a:endParaRPr lang="ru-RU" sz="60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>
          <a:xfrm>
            <a:off x="179512" y="1052736"/>
            <a:ext cx="8640960" cy="5805264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                                                    </a:t>
            </a:r>
            <a:endParaRPr lang="ru-RU" dirty="0" smtClean="0"/>
          </a:p>
          <a:p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Муниципальный конкурс проектов «Объёмное моделирование»,2018г                                                                                                                                                               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В рамках проведения муниципального этапа областного конкурса «Доброволец Года» 2018г, выступили с проектом: «Природа – наш Дом» (Победители)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Муниципальный конкурс творческих проектов по технологии «Вторая жизнь ненужных вещей» 2018г.  (Победители)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Муниципальный конкурс творческих проектов по черчению «Объёмное моделирование», 2019г. (Победитель, призёр)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Муниципальный конкурс творческих проектов по технологии «От идеи до воплощения» «Джинсовая фантазия»,2019г.(Победитель)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Муниципальный этап Всероссийского конкурса проектов, в номинации проект «Символика моей малой Родины»2019г.( Победитель)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Муниципальный этап Всероссийского  конкурса – проекта  на знание государственных и региональных символов и атрибутики Российской федерации среди обучающихся. 2020 (Победитель)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Региональный конкурс «Лидер», в рамках Всероссийской Акции проектов  «Здоровое питание - активное долголетие»,в рамках движения «Сделаем  Вместе!» 2019г, (Победитель)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Региональный этап Всероссийского конкурса творческих проектных и исследовательских работ учащихся «#ВМЕСТЕЯРЧЕ, 2020г (победитель)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Всероссийский конкурс «Моя Родина» в номинации «Интернет-проект» «Символика моей малой Родины», 2019г (Победители).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Всероссийский конкурс «Научные работы» в номинации «Интернет – проект» «Правила питания – залог здоровья»2019,(Победитель)                                                                                                                                                            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- Всероссийский конкурс «Сделал сам» в номинации «Интернет – проект» «Джинсовая фантазия» 2019г. (Победитель).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- Федеральный этап  конкурса «Лидер», в рамках Всероссийской Акции проект: «Здоровое питание - активное долголетие», в рамках движения «Сделаем  Вместе!» 2019 (Победитель)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Программы  внеурочной деятельности</a:t>
            </a:r>
            <a:endParaRPr lang="ru-RU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600200"/>
            <a:ext cx="4536504" cy="4525963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Разработана Дополнительная образовательная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общеразвивающая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программа  художественно-эстетического направления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«Акварелька».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Экспертное заключение  от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Поладовой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Валентинаы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Викторовны  кандидата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пед.наук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Доцент кафедры «Экономики и информационных технологий» Московского Инновационного Университета.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опубликована в печатном издании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Лучщие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материалы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Инфоурок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-2020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admin\Desktop\ПОДГОТОВКА к НПО\IMG_20210331_14561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4024" y="1600200"/>
            <a:ext cx="3266951" cy="4637111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Программа гражданско-патриотического                         воспитания учащихся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«Я– Гражданин».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1412776"/>
            <a:ext cx="5194920" cy="471338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На программу получила рецензия от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Шкунова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Владимира Николаевича доктора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педагогических наук, доктора исторических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наук, заслуженного учителя школы РФ, Член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Экспертного совета при Правительстве РФ,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 диссертационного совета по защите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докторских диссертаций по педагогически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наукам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УлГУ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02.11.2020. На сайте </a:t>
            </a:r>
          </a:p>
          <a:p>
            <a:pPr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infourok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опубликовала методическую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разработку: Программу «Я - Гражданин» </a:t>
            </a:r>
          </a:p>
          <a:p>
            <a:pPr algn="just">
              <a:buNone/>
            </a:pP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infourok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programma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grazhdansko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</a:p>
          <a:p>
            <a:pPr algn="just">
              <a:buNone/>
            </a:pP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patrioticheskomu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vospitaniyu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uchashihsya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ya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</a:p>
          <a:p>
            <a:pPr algn="just">
              <a:buNone/>
            </a:pP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grazhdanin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-4535814.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html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1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Результативность: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Всероссийский конкурс «Заступники земли Русской» призёр;                                                        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Всероссийский конкурс «Мир – в наших руках»  победитель. 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Региональный конкурс Ростовский Юридический институт  МВД России «Спасибо деду за Победу!» победитель .                            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Муниципальный этап Всероссийского конкурса творческих работ обучающихся «Я и Россия: Мечты о будущем» победитель и призёр.  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МБУДО «Детская школа искусств»                      </a:t>
            </a:r>
            <a:r>
              <a:rPr lang="ru-RU" sz="31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Родионово-Несветайского</a:t>
            </a:r>
            <a:r>
              <a:rPr lang="ru-RU" sz="31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r>
              <a:rPr lang="ru-RU" dirty="0" smtClean="0">
                <a:solidFill>
                  <a:srgbClr val="660033"/>
                </a:solidFill>
              </a:rPr>
              <a:t> </a:t>
            </a:r>
            <a:endParaRPr lang="ru-RU" dirty="0">
              <a:solidFill>
                <a:srgbClr val="66003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Внеурочная деятельность не ограничивается лишь школьными рамками.   Проводится ежегодно работа по взаимодействию с учреждениями дополнительного образования детей.</a:t>
            </a:r>
            <a:r>
              <a:rPr lang="ru-RU" sz="2400" dirty="0" smtClean="0"/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МБУДО «Детская школа искусств»</a:t>
            </a:r>
            <a:r>
              <a:rPr lang="ru-RU" sz="2400" dirty="0" smtClean="0"/>
              <a:t> 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я являюсь преподавателем изобразительного искусства, посещают 9 человек. Под моим руководством дети принимают активное участие в мероприятиях и конкурсах, которые организовывает школа искусств, и получают грамоты. Ребята участвуют во Всероссийских конкурсах от  Всероссийского центра творчества «Мои таланты» и имеют положительные результаты.</a:t>
            </a: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20880" cy="93610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99592" y="1052736"/>
            <a:ext cx="7787209" cy="67667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8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учении нельзя останавливаться.</a:t>
            </a:r>
          </a:p>
          <a:p>
            <a:pPr algn="r"/>
            <a:r>
              <a:rPr lang="ru-RU" sz="80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Сюнь-Цзы</a:t>
            </a:r>
            <a:endParaRPr lang="ru-RU" sz="80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0"/>
          </p:nvPr>
        </p:nvSpPr>
        <p:spPr>
          <a:xfrm>
            <a:off x="179512" y="1556792"/>
            <a:ext cx="8712968" cy="4968552"/>
          </a:xfrm>
        </p:spPr>
        <p:txBody>
          <a:bodyPr>
            <a:normAutofit fontScale="92500"/>
          </a:bodyPr>
          <a:lstStyle/>
          <a:p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2018г. Государственное бюджетное образовательное учреждение дополнительного профессионального образования Ростовской области «Ростовский институт повышения квалификации и профессиональной переподготовки работников образования», по      программе дополнительного профессионального образования «Информационные технологии в образовании» по проблеме: Развитие ИКТ – компетентности учителя в контексте требований профессионального стандарта «Педагог».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-2019г, ООО «Столичный учебный центр», по программе повышения квалификации «Дополнительное образование: Инновационные подходы к организации учебного процесса».-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-2019г, ООО «Столичный учебный центр», по программе повышения квалификации «Обучение с ОВЗ: Особенности организации учебной деятельности в соответствии с ФГОС» 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-2019г, ООО «Столичный учебный центр», по программе повышения квалификации «Основы религиозных культур и светской этики: Формирование профессиональных компетенций педагогов для преподавания основ духовно-нравственной культуры» -</a:t>
            </a:r>
          </a:p>
          <a:p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-2019, ООО «</a:t>
            </a:r>
            <a:r>
              <a:rPr lang="ru-RU" sz="17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Мультиурок</a:t>
            </a:r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 по дополнительной профессиональной программе «Теория и методика преподавания технологии в условиях реализации ФГОС ОО» 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- 2020г, Всероссийский центр повышения квалификации и профессиональной переподготовки г. Москва, повышение квалификации «Развитие творческих способностей обучающихся на уроках изобразительного искусства в соответствии с ФГОС»</a:t>
            </a:r>
            <a:endParaRPr lang="ru-RU" sz="17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Диплом о профессиональной переподготовке,  ООО «Центр инновационного образования и воспитания», Единый урок, при поддержке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России. «Цифровая грамотность педагогического работника» для  осуществления профессиональной  деятельности в сфере общего образования в качестве  цифрового куратора. 2021г.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Диплом о профессиональной переподготовке  П П №0026907, 02.03.2021г. ООО «Столичный учебный центр по программе «Учитель технологии: Преподавание технологии в образовательной организации»; квалификация Учитель, преподаватель технологии.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Совершенствование системы профессиональной педагогической деятельности в соответствии с дипломом о профессиональной переподготовке</a:t>
            </a:r>
            <a:endParaRPr lang="ru-RU" sz="2800" dirty="0">
              <a:solidFill>
                <a:srgbClr val="8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 публикации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Содержимое 4" descr="C:\Users\admin\Desktop\МОЙ САЙТ\мои дипломы\IMG_20200326_21370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29789"/>
            <a:ext cx="1944216" cy="291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581128"/>
            <a:ext cx="244827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 descr="C:\Users\admin\Desktop\грамоты 2020\ПУБЛИКАЦИЯ 2\свидетельств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4006" y="1413164"/>
            <a:ext cx="2140081" cy="2879932"/>
          </a:xfrm>
          <a:prstGeom prst="rect">
            <a:avLst/>
          </a:prstGeom>
          <a:noFill/>
        </p:spPr>
      </p:pic>
      <p:pic>
        <p:nvPicPr>
          <p:cNvPr id="25603" name="Picture 3" descr="C:\Users\admin\Desktop\грамоты 2020\ПУБЛИКАЦИЯ 2\сертификат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412776"/>
            <a:ext cx="2232248" cy="2826715"/>
          </a:xfrm>
          <a:prstGeom prst="rect">
            <a:avLst/>
          </a:prstGeom>
          <a:noFill/>
        </p:spPr>
      </p:pic>
      <p:pic>
        <p:nvPicPr>
          <p:cNvPr id="25604" name="Picture 4" descr="C:\Users\admin\Desktop\МОЙ САЙТ\публикации и дипломы\IMG-20191129-WA00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4026" y="4600134"/>
            <a:ext cx="2091950" cy="1899139"/>
          </a:xfrm>
          <a:prstGeom prst="rect">
            <a:avLst/>
          </a:prstGeom>
          <a:noFill/>
        </p:spPr>
      </p:pic>
      <p:cxnSp>
        <p:nvCxnSpPr>
          <p:cNvPr id="11" name="Соединительная линия уступом 10"/>
          <p:cNvCxnSpPr/>
          <p:nvPr/>
        </p:nvCxnSpPr>
        <p:spPr>
          <a:xfrm>
            <a:off x="3851920" y="2708920"/>
            <a:ext cx="914400" cy="914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770798"/>
            <a:ext cx="79208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Учительство – это искусство, труд не менее  творческий, чем труд писателя или композитора, но более тяжелый и ответственный. Учитель обращается к душе человеческой не через музыку, как композитор, не с помощью красок, как художник, а напрямую»-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слова Дмитрия Лихачева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620689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Georgia" pitchFamily="18" charset="0"/>
                <a:cs typeface="Times New Roman" panose="02020603050405020304" pitchFamily="18" charset="0"/>
              </a:rPr>
              <a:t>Мои публикации в сети интернет.</a:t>
            </a:r>
            <a:br>
              <a:rPr lang="ru-RU" sz="2400" b="1" dirty="0" smtClean="0">
                <a:solidFill>
                  <a:srgbClr val="003300"/>
                </a:solidFill>
                <a:latin typeface="Georgia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3300"/>
              </a:solidFill>
              <a:latin typeface="Georgia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22031" y="1151700"/>
            <a:ext cx="80384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66875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://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multiurok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.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ru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/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taninurok</a:t>
            </a:r>
            <a:r>
              <a:rPr kumimoji="0" lang="en-US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/</a:t>
            </a:r>
            <a:endParaRPr kumimoji="0" lang="ru-RU" sz="16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66875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http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://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nsportal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.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ru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/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chalabyan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-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tatyana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-</a:t>
            </a:r>
            <a:r>
              <a:rPr kumimoji="0" lang="en-US" sz="1600" b="1" i="0" u="none" strike="noStrike" cap="none" normalizeH="0" baseline="0" dirty="0" err="1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vladimirovna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сайт РМО учителей черчения.</a:t>
            </a:r>
            <a:endParaRPr kumimoji="0" lang="ru-RU" sz="1600" b="1" i="0" u="none" strike="noStrike" cap="none" normalizeH="0" baseline="0" dirty="0" smtClean="0">
              <a:ln>
                <a:solidFill>
                  <a:srgbClr val="002060"/>
                </a:solidFill>
              </a:ln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6668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https://tanjachalabjan.wixsite.com/mysite-2</a:t>
            </a:r>
            <a:r>
              <a:rPr kumimoji="0" lang="ru-RU" sz="1600" b="1" i="0" u="none" strike="noStrike" cap="none" normalizeH="0" baseline="0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-мой сайт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C:\Users\admin\Desktop\грамоты 2020\на сайт опубликовала\Свидетельство Рабочая программа внеурочной деятельности _Мир проектов_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366" y="2132856"/>
            <a:ext cx="1282353" cy="1755428"/>
          </a:xfrm>
          <a:prstGeom prst="rect">
            <a:avLst/>
          </a:prstGeom>
          <a:noFill/>
        </p:spPr>
      </p:pic>
      <p:pic>
        <p:nvPicPr>
          <p:cNvPr id="26627" name="Picture 3" descr="C:\Users\admin\Desktop\грамоты 2020\на сайт опубликовала\Свидетельство Методическая разработка  по основам духовно-нравственной культуре народов России _Христианская семья_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2060848"/>
            <a:ext cx="1296144" cy="1910109"/>
          </a:xfrm>
          <a:prstGeom prst="rect">
            <a:avLst/>
          </a:prstGeom>
          <a:noFill/>
        </p:spPr>
      </p:pic>
      <p:pic>
        <p:nvPicPr>
          <p:cNvPr id="26628" name="Picture 4" descr="C:\Users\admin\Desktop\грамоты 2020\на сайт опубликовала\Свидетельство Рабочая программа по курсу внеурочной деятельности _Основы финансовой грамотности_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2060848"/>
            <a:ext cx="1283345" cy="1871500"/>
          </a:xfrm>
          <a:prstGeom prst="rect">
            <a:avLst/>
          </a:prstGeom>
          <a:noFill/>
        </p:spPr>
      </p:pic>
      <p:pic>
        <p:nvPicPr>
          <p:cNvPr id="26629" name="Picture 5" descr="C:\Users\admin\Desktop\КУНКУРС ПП\свидетельства публикаций\Свидетельство Конспект урока по изо в 4 классе -Золотая хохлома-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2062664"/>
            <a:ext cx="1224136" cy="1820765"/>
          </a:xfrm>
          <a:prstGeom prst="rect">
            <a:avLst/>
          </a:prstGeom>
          <a:noFill/>
        </p:spPr>
      </p:pic>
      <p:pic>
        <p:nvPicPr>
          <p:cNvPr id="26630" name="Picture 6" descr="C:\Users\admin\Desktop\КУНКУРС ПП\свидетельства публикаций\Свидетельство Педагогические технологии.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584" y="4077072"/>
            <a:ext cx="1296144" cy="18002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23528" y="6093296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Опубликовано в сети интернет</a:t>
            </a:r>
            <a:r>
              <a:rPr lang="ru-RU" sz="1600" b="1" dirty="0" smtClean="0">
                <a:solidFill>
                  <a:srgbClr val="003300"/>
                </a:solidFill>
                <a:latin typeface="Georgia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57 публикаций: разработки программ, уроков, проектов,              мероприятий, программы внеурочной деятельности, буклеты для родителей и детей.</a:t>
            </a: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2" name="Picture 8" descr="C:\Users\admin\Desktop\КУНКУРС ПП\свидетельства публикаций\сертификаты\2свидетельства материала  -17г\Свидетельство Программа по технологии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4149081"/>
            <a:ext cx="1296144" cy="1656184"/>
          </a:xfrm>
          <a:prstGeom prst="rect">
            <a:avLst/>
          </a:prstGeom>
          <a:noFill/>
        </p:spPr>
      </p:pic>
      <p:pic>
        <p:nvPicPr>
          <p:cNvPr id="26633" name="Picture 9" descr="C:\Users\admin\Desktop\КУНКУРС ПП\свидетельства публикаций\сертификаты\2свидетельства материала  -17г\Свидетельство Адаптированная программа по технологии 6%2C9класс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99160" y="4165873"/>
            <a:ext cx="1202381" cy="1711399"/>
          </a:xfrm>
          <a:prstGeom prst="rect">
            <a:avLst/>
          </a:prstGeom>
          <a:noFill/>
        </p:spPr>
      </p:pic>
      <p:pic>
        <p:nvPicPr>
          <p:cNvPr id="26634" name="Picture 10" descr="C:\Users\admin\Desktop\КУНКУРС ПП\свидетельства публикаций\сертификаты\2свидетельства материала  -17г\Свидетельство Митинг ко Дню Победы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76256" y="4305993"/>
            <a:ext cx="1870828" cy="1499271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9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  <a:latin typeface="Georgia" pitchFamily="18" charset="0"/>
              </a:rPr>
              <a:t>Совершенствование педагогического опыта</a:t>
            </a:r>
            <a:endParaRPr lang="ru-RU" sz="2400" b="1" dirty="0">
              <a:solidFill>
                <a:srgbClr val="800000"/>
              </a:solidFill>
              <a:latin typeface="Georgia" pitchFamily="18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1520" y="712549"/>
            <a:ext cx="72008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539750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53975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    региональной   научно-практической конференции для учителей технологии «Региональная практика профессионального и жизненного самоопределения обучающихся в образовательных организациях разного типа: проблемы, эффекты и перспективы 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2019.   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539750" algn="l"/>
              </a:tabLs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Участника Всероссийской конференции «Инновационная деятельность педагога в условиях реализации ФГОС»;  выступила с докладом на тему: «Методы и приёмы организации работы по повышению мотивации учебной деятельности школьников, по формированию у них интереса к предмету технология». Всероссийское образовательно-просветительское издание, СМИ «Альманах педагога». 2020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539750" algn="l"/>
              </a:tabLs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На Всероссийской конференции «Инновационные методики преподавания изобразительного искусства в основной и средней школе с учётом требований  ФГОС ООО»; выступила с докладом на тему: « Формирование средствами искусства эстетической позиции в  любой сфере жизни».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539750" algn="l"/>
              </a:tabLs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 Всероссийской конференции «Планирование учебного процесса в условиях реализации ФГОС основного и среднего общего образования», выступила с докладом на тему: «Развитие творческих способностей обучающихся на уроках изобразительного искусства в соответствии с ФГОС».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539750" algn="l"/>
              </a:tabLs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Для учителей района, разработала и провела 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вебинар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на тему: «Основы интегрированного освоения изобразительного искусства в условиях  реализации требований ФГОС», ссылка выступления: </a:t>
            </a:r>
            <a:r>
              <a:rPr lang="ru-RU" sz="1400" b="1" u="sng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https://youtu.be/5-pV9MpdmQ0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 федеральном уровне провела трансляцию  мастер-класс: «Организация проектной деятельности на уроках технологии». Выступление на   </a:t>
            </a:r>
            <a:r>
              <a:rPr lang="ru-RU" sz="1400" u="sng" dirty="0" smtClean="0">
                <a:ln>
                  <a:solidFill>
                    <a:srgbClr val="000099"/>
                  </a:solidFill>
                </a:ln>
                <a:latin typeface="Times New Roman" pitchFamily="18" charset="0"/>
                <a:cs typeface="Times New Roman" pitchFamily="18" charset="0"/>
                <a:hlinkClick r:id="rId3"/>
              </a:rPr>
              <a:t>https://www.youtube.com/watch?v=NAhLXY-2TUw</a:t>
            </a:r>
            <a:r>
              <a:rPr lang="ru-RU" sz="1400" dirty="0" smtClean="0">
                <a:ln>
                  <a:solidFill>
                    <a:srgbClr val="000099"/>
                  </a:solidFill>
                </a:ln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sz="1400" dirty="0" smtClean="0">
                <a:ln>
                  <a:solidFill>
                    <a:srgbClr val="000099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i="0" u="none" strike="noStrike" cap="none" normalizeH="0" baseline="0" dirty="0" smtClean="0">
                <a:ln>
                  <a:solidFill>
                    <a:srgbClr val="000099"/>
                  </a:solidFill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</a:t>
            </a:r>
            <a:r>
              <a:rPr kumimoji="0" lang="ru-RU" sz="1400" i="1" u="none" strike="noStrike" cap="none" normalizeH="0" baseline="0" dirty="0" smtClean="0">
                <a:ln>
                  <a:solidFill>
                    <a:srgbClr val="000099"/>
                  </a:solidFill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kumimoji="0" lang="ru-RU" sz="1400" i="0" u="none" strike="noStrike" cap="none" normalizeH="0" baseline="0" dirty="0" smtClean="0">
              <a:ln>
                <a:solidFill>
                  <a:srgbClr val="000099"/>
                </a:solidFill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admin\Desktop\КУНКУРС ПП\свидетельства публикаций\сертификаты\Чалабян Татьяна Владимировна - свидетельство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196" y="1268760"/>
            <a:ext cx="1354739" cy="792088"/>
          </a:xfrm>
          <a:prstGeom prst="rect">
            <a:avLst/>
          </a:prstGeom>
          <a:noFill/>
        </p:spPr>
      </p:pic>
      <p:pic>
        <p:nvPicPr>
          <p:cNvPr id="9219" name="Picture 3" descr="C:\Users\admin\Desktop\МОЙ САЙТ\мои дипломы\IMG_20191125_15122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2276872"/>
            <a:ext cx="1442315" cy="792088"/>
          </a:xfrm>
          <a:prstGeom prst="rect">
            <a:avLst/>
          </a:prstGeom>
          <a:noFill/>
        </p:spPr>
      </p:pic>
      <p:pic>
        <p:nvPicPr>
          <p:cNvPr id="9220" name="Picture 4" descr="C:\Users\admin\Desktop\МОЙ САЙТ\2020-04\IMG_20200407_1200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84368" y="3212976"/>
            <a:ext cx="936211" cy="1308835"/>
          </a:xfrm>
          <a:prstGeom prst="rect">
            <a:avLst/>
          </a:prstGeom>
          <a:noFill/>
        </p:spPr>
      </p:pic>
      <p:pic>
        <p:nvPicPr>
          <p:cNvPr id="9221" name="Picture 5" descr="C:\Users\admin\Desktop\МОЙ САЙТ\2020-04\IMG_20200407_11545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0352" y="4653136"/>
            <a:ext cx="1042729" cy="151216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632848" cy="10695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33"/>
                </a:solidFill>
                <a:effectLst/>
                <a:latin typeface="Times New Roman" pitchFamily="18" charset="0"/>
                <a:cs typeface="Times New Roman" pitchFamily="18" charset="0"/>
              </a:rPr>
              <a:t>Мои достижения в профессии</a:t>
            </a:r>
            <a:br>
              <a:rPr lang="ru-RU" dirty="0" smtClean="0">
                <a:solidFill>
                  <a:srgbClr val="660033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Мастер-классы, конкурсы</a:t>
            </a:r>
            <a:r>
              <a:rPr lang="ru-RU" sz="32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412776"/>
            <a:ext cx="6408712" cy="5445224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Всероссийский конкурс в номинации «Сценарии занятий». Разработка Урока «Экология и энергосбережения», 2018г, Диплом- 3место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-Диплом за 1место, центр творчества  «Мои таланты», Всероссийский конкурс праздники, работа «Миру чистое небо»;                                                                                                                 - Муниципальный  конкурс «Нравственный выбор», номинация «Лучшая методическая разработка по предметам «Основы религиозных  культур  и светской этики» – победитель.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  Международный конкурс педагогического мастерства «Профессиональная компетентность педагога» номинация: Мастер-класс: «Организация проектной деятельности на уроках технологии»;  Диплом победителя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Международный конкурс «Учитель года 2020» Диплом призёра                                                                              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 Диплом лауреата премии Губернатора Ростовской области. Участник конкурса на присуждение премий лучшим учителям общеобразовательных организаций, за  достижения в педагогической деятельности на территории Ростовской области  2020 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Диплом Победителя Всероссийского педагогического конкурса в номинации: «Методическая разработка» «О вере, жизни и подвигах князя Александра Невского» 2021,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Педлидер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Призёр регионального этапа открытый смотр-конкурс «Святой благоверный князь Александр Невский – опора земли Русской» номинация «Педагогический конкурс методических разработок» (Диплом 2степени) март 2021г.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C:\Users\admin\Desktop\МОЙ САЙТ\мои дипломы\мастер клас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132856"/>
            <a:ext cx="837610" cy="1296144"/>
          </a:xfrm>
          <a:prstGeom prst="rect">
            <a:avLst/>
          </a:prstGeom>
          <a:noFill/>
        </p:spPr>
      </p:pic>
      <p:pic>
        <p:nvPicPr>
          <p:cNvPr id="5" name="Рисунок 4" descr="C:\Users\admin\Desktop\грамоты 2020\2020-03\IMG_20200325_09584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836712"/>
            <a:ext cx="864095" cy="142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МОЙ САЙТ\мои дипломы\Чалабян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4077072"/>
            <a:ext cx="8640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МОЙ САЙТ\мои дипломы\1место конкурс плакатов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2492896"/>
            <a:ext cx="86409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ГРАМОТЫ 2020-21\мои\2020-11\Лучшие уроки педагогов Дона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3717032"/>
            <a:ext cx="937987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esktop\ГРАМОТЫ 2020-21\мои\учитель года\Диплом финалиста dipl-final (Учитель года 2020)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80" y="5445224"/>
            <a:ext cx="144016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6007" cy="10695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Мои достижения в профессии</a:t>
            </a:r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7" name="Содержимое 6" descr="C:\Users\admin\Desktop\КУНКУРС ПП\свидетельства публикаций\благодарность Чалабян Т.В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988" y="1337798"/>
            <a:ext cx="2169622" cy="1537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КУНКУРС ПП\свидетельства публикаций\грамота мои таланты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229200"/>
            <a:ext cx="1944216" cy="1350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esktop\КУНКУРС ПП\свидетельства публикаций\грамота УО за добросовестный труд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167" y="1254609"/>
            <a:ext cx="1443841" cy="18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admin\Desktop\КУНКУРС ПП\свидетельства публикаций\IMG_20191212_19132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2979955" y="3496480"/>
            <a:ext cx="1800200" cy="1296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dmin\Desktop\КУНКУРС ПП\свидетельства публикаций\Чалабян благодарность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7" y="1268760"/>
            <a:ext cx="1310676" cy="1713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КУНКУРС ПП\свидетельства публикаций\Чалабян Татьяна Владимировна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31368" y="3270916"/>
            <a:ext cx="122413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admin\Desktop\КУНКУРС ПП\свидетельства публикаций\Свидетельство о подготовке победителей konkurs-start.ru №165762518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7705" y="5229200"/>
            <a:ext cx="11521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admin\Desktop\МОЙ САЙТ\мои дипломы\детская школа искусств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76257" y="1268760"/>
            <a:ext cx="115212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admin\Desktop\грамоты 2020\на сайт опубликовала\Чалабян Татьяна Владимировна - свидетельство (1).pn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3284984"/>
            <a:ext cx="1327836" cy="168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C:\Users\admin\Desktop\грамоты 2020\на сайт опубликовала\Чалабян Татьяна Владимировна - свидетельство.pn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99592" y="3212976"/>
            <a:ext cx="13157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C:\Users\admin\Desktop\МОЙ САЙТ\мои дипломы\Чалабян Татьяна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76256" y="5301208"/>
            <a:ext cx="1116067" cy="136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0695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Достижения моих учеников</a:t>
            </a:r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6" name="Содержимое 5" descr="C:\Users\admin\Desktop\МОЙ САЙТ\публикации и дипломы\награждение победителя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591" y="1511250"/>
            <a:ext cx="1780877" cy="213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МОЙ САЙТ\публикации и дипломы\вручение благодарности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5" y="1484784"/>
            <a:ext cx="1754193" cy="193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МОЙ САЙТ\Конкурс рекламы\Пироженко Алина и Чалабян Т.В.  прокуратура конкурс рекламы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221088"/>
            <a:ext cx="1584176" cy="1952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esktop\МОЙ САЙТ\Конкурс рекламы\Чалабян Т.В.и Пироженко Алина на финале конкурса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364343"/>
            <a:ext cx="2017057" cy="21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admin\Desktop\МОЙ САЙТ\Конкурс рекламы\догода\Догода Виктория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3861048"/>
            <a:ext cx="151216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dmin\Desktop\грамоты 2020\IMG_20200204_151901 — копия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4365104"/>
            <a:ext cx="1518410" cy="161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dmin\Desktop\МОЙ САЙТ\дипломы\Бунаков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1290375" cy="186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admin\Desktop\МОЙ САЙТ\дипломы\2грамоты\IMG-20191211-WA000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5829" y="580572"/>
            <a:ext cx="1248228" cy="184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admin\Desktop\МОЙ САЙТ\дипломы\2грамоты\Пироженко А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1" y="620688"/>
            <a:ext cx="1331935" cy="190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admin\Desktop\МОЙ САЙТ\дипломы\2грамоты\Догода В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620688"/>
            <a:ext cx="133150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МОЙ САЙТ\дипломы\грамоты девочек\IMG_20191127_13584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620688"/>
            <a:ext cx="1368152" cy="193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МОЙ САЙТ\дипломы\грамоты девочек\Воробьева С Дмитрий Ростовский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2852936"/>
            <a:ext cx="1410357" cy="1981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МОЙ САЙТ\дипломы\2грамоты\Воробьева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752" y="2852936"/>
            <a:ext cx="1462908" cy="203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esktop\МОЙ САЙТ\дипломы\грамоты девочек\грибова к\IMG_20191211_090548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6200000">
            <a:off x="3853728" y="3139161"/>
            <a:ext cx="1924598" cy="149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admin\Desktop\МОЙ САЙТ\дипломы\грамоты девочек\грибова к\IMG_20191211_090525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6200000">
            <a:off x="5616116" y="3320988"/>
            <a:ext cx="187220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dmin\Desktop\грамоты 2020\2020-03\IMG_20200325_095654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51698" y="3040303"/>
            <a:ext cx="1340781" cy="1851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грамоты 2020\Сухачёва Д Я и будущее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19672" y="5301208"/>
            <a:ext cx="936104" cy="1297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admin\Desktop\грамоты 2020\IMG_20200224_102014.jpg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6200000">
            <a:off x="3394912" y="5020128"/>
            <a:ext cx="1334930" cy="1861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admin\Desktop\МОЙ САЙТ\дипломы\Ал-тузловка  мир талантов\Грибова.jpg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113" y="5229200"/>
            <a:ext cx="1080120" cy="142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admin\Desktop\грамоты 2020\МИР талантов грамоты-20\Воробьева 1место.jpg"/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64288" y="5229200"/>
            <a:ext cx="108012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8"/>
            <a:ext cx="6660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800000"/>
                </a:solidFill>
                <a:latin typeface="Georgia" pitchFamily="18" charset="0"/>
              </a:rPr>
              <a:t>Наше творчество</a:t>
            </a:r>
            <a:endParaRPr lang="ru-RU" sz="5400" b="1" cap="none" spc="0" dirty="0">
              <a:ln w="11430"/>
              <a:solidFill>
                <a:srgbClr val="80000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08720"/>
            <a:ext cx="8964488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Витражи,  батики,  рисунки,  бумажная  пластика,                                           вышивки лентами,  пошив рюкзака,     </a:t>
            </a:r>
            <a:r>
              <a:rPr lang="ru-RU" sz="2000" b="1" dirty="0" err="1" smtClean="0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газетоплетение</a:t>
            </a:r>
            <a:r>
              <a:rPr lang="ru-RU" sz="2000" b="1" dirty="0" smtClean="0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2000" b="1" cap="none" spc="0" dirty="0">
              <a:ln w="11430"/>
              <a:solidFill>
                <a:srgbClr val="00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5" name="Рисунок 4" descr="C:\Users\admin\Desktop\МОЙ САЙТ\наше творчество\IMG_20191206_11045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194421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МОЙ САЙТ\наше творчество\2019-12\Витраж  весна Чалабян Т.В.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348880"/>
            <a:ext cx="1365559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Документы Чалабян\ПРОЕКТЫ\Батик\Маки Догода Виктория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3815916" y="2528900"/>
            <a:ext cx="18002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МОЙ САЙТ\наше творчество\IMG_20191206_111018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2348880"/>
            <a:ext cx="144016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D:\Документы Чалабян\ПРОЕКТЫ\Весенняя корзиночка Грибова Ксения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4005064"/>
            <a:ext cx="165618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:\Документы Чалабян\ПРОЕКТЫ\SAM_6024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5373216"/>
            <a:ext cx="165618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dmin\Desktop\МОЙ САЙТ\наше творчество\2019-12\Горная река Чалабян Т.В.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2348880"/>
            <a:ext cx="13681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МОЙ САЙТ\наше творчество\Архитектура учащиеся 8класса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4725144"/>
            <a:ext cx="158417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admin\Desktop\рисунки\IMG_20210215_120254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39752" y="4365104"/>
            <a:ext cx="151216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admin\Desktop\рисунки\Летнее настроение Чалабян Т.В.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995936" y="4365104"/>
            <a:ext cx="149026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admin\Desktop\ПРОЕКТ СУМКА\2019-02\IMG_20190219_125727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68144" y="4509120"/>
            <a:ext cx="144016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dmin\Desktop\рисунки\Догода В. А.Невский-заступник Отечества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273630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admin\Desktop\рисунки\Конкурс МЧС\Герои спасают урожай в сельской местности. Догода Виктория.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980728"/>
            <a:ext cx="273630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Users\admin\Desktop\рисунки\Конкурс МЧС\Строить, спасать - работа для мужчин. Воробьева София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980728"/>
            <a:ext cx="230425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admin\Desktop\рисунки\Мир -в наших руках. Воробьева София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068960"/>
            <a:ext cx="25202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рисунки\конкурс социальной рекламы\Без любви нет счастья Пироженко Алина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3068960"/>
            <a:ext cx="25202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рисунки\2019-05\Цветущее дерево  Пироженко Алина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5013176"/>
            <a:ext cx="20882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Документы Чалабян\КОНКУРСЫ\МИР моего дома конкурс\Работы детей мир моего дома\Мы будем помнить Вас всегда. Воробьева София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3140968"/>
            <a:ext cx="187220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esktop\рисунки\2019-05\Свекла и морковь Воробьева София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5085184"/>
            <a:ext cx="194421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:\Документы Чалабян\КОНКУРСЫ\РАБОТЫ ДЕТЕЙ-конкурсы\конкурс пейзаж\Донские просторы Болдырева Альбина, 8лет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5085184"/>
            <a:ext cx="17281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УЧИТЕЛЬ-2020\мои грамоты\Благодарность дипутата Гос.дум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3"/>
            <a:ext cx="1872207" cy="3024336"/>
          </a:xfrm>
          <a:prstGeom prst="rect">
            <a:avLst/>
          </a:prstGeom>
          <a:noFill/>
        </p:spPr>
      </p:pic>
      <p:pic>
        <p:nvPicPr>
          <p:cNvPr id="1027" name="Picture 3" descr="C:\Users\admin\Desktop\УЧИТЕЛЬ-2020\мои грамоты\Грамота от Главы райо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476673"/>
            <a:ext cx="1944216" cy="3096344"/>
          </a:xfrm>
          <a:prstGeom prst="rect">
            <a:avLst/>
          </a:prstGeom>
          <a:noFill/>
        </p:spPr>
      </p:pic>
      <p:pic>
        <p:nvPicPr>
          <p:cNvPr id="1028" name="Picture 4" descr="C:\Users\admin\Desktop\УЧИТЕЛЬ-2020\мои грамоты\Грамота  Нравственный выбор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48680"/>
            <a:ext cx="2016224" cy="2952328"/>
          </a:xfrm>
          <a:prstGeom prst="rect">
            <a:avLst/>
          </a:prstGeom>
          <a:noFill/>
        </p:spPr>
      </p:pic>
      <p:pic>
        <p:nvPicPr>
          <p:cNvPr id="1029" name="Picture 5" descr="C:\Users\admin\Desktop\УЧИТЕЛЬ-2020\мои грамоты\Диплом Губернатор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51909" y="3861048"/>
            <a:ext cx="1900211" cy="2736304"/>
          </a:xfrm>
          <a:prstGeom prst="rect">
            <a:avLst/>
          </a:prstGeom>
          <a:noFill/>
        </p:spPr>
      </p:pic>
      <p:pic>
        <p:nvPicPr>
          <p:cNvPr id="1030" name="Picture 6" descr="C:\Users\admin\Desktop\УЧИТЕЛЬ-2020\мои грамоты\Лучшие уроки педагогов Дон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3789040"/>
            <a:ext cx="1861130" cy="2736304"/>
          </a:xfrm>
          <a:prstGeom prst="rect">
            <a:avLst/>
          </a:prstGeom>
          <a:noFill/>
        </p:spPr>
      </p:pic>
      <p:pic>
        <p:nvPicPr>
          <p:cNvPr id="1031" name="Picture 7" descr="C:\Users\admin\Desktop\УЧИТЕЛЬ-2020\мои грамоты\Чалабян благодарность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75622" y="3861048"/>
            <a:ext cx="1855863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0" y="98732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Спасибо за внимание!!!</a:t>
            </a:r>
            <a:endParaRPr lang="ru-RU" sz="72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17408" y="2446963"/>
            <a:ext cx="5910975" cy="35023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3434"/>
            <a:ext cx="7344816" cy="10695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визитная карточка</a:t>
            </a:r>
            <a:br>
              <a:rPr lang="ru-RU" dirty="0" smtClean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700784"/>
            <a:ext cx="8229600" cy="4176488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Педагогический стаж – 29 лет.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Категория – высшая.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Являюсь руководителем  районного                        методического  объединения учителей             черчения, МХК и изобразительное  искусство -  21 год.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27584" y="1268760"/>
            <a:ext cx="7776864" cy="4392488"/>
          </a:xfrm>
        </p:spPr>
        <p:txBody>
          <a:bodyPr/>
          <a:lstStyle/>
          <a:p>
            <a:r>
              <a:rPr lang="ru-RU" sz="3600" b="1" dirty="0" smtClean="0">
                <a:solidFill>
                  <a:srgbClr val="800000"/>
                </a:solidFill>
                <a:latin typeface="Georgia" pitchFamily="18" charset="0"/>
              </a:rPr>
              <a:t>         Методическая тема:</a:t>
            </a:r>
            <a:r>
              <a:rPr lang="ru-RU" sz="3600" b="1" dirty="0" smtClean="0">
                <a:latin typeface="Georgia" pitchFamily="18" charset="0"/>
              </a:rPr>
              <a:t/>
            </a:r>
            <a:br>
              <a:rPr lang="ru-RU" sz="3600" b="1" dirty="0" smtClean="0">
                <a:latin typeface="Georgia" pitchFamily="18" charset="0"/>
              </a:rPr>
            </a:br>
            <a:r>
              <a:rPr lang="ru-RU" sz="3600" b="1" dirty="0" smtClean="0">
                <a:latin typeface="Georgia" pitchFamily="18" charset="0"/>
              </a:rPr>
              <a:t>     «</a:t>
            </a:r>
            <a:r>
              <a:rPr lang="ru-RU" sz="3600" b="1" dirty="0" smtClean="0">
                <a:solidFill>
                  <a:srgbClr val="003300"/>
                </a:solidFill>
                <a:latin typeface="Georgia" pitchFamily="18" charset="0"/>
              </a:rPr>
              <a:t>Использование новых                              педагогических технологий                          для    развития интереса                                         учащихся и развития их                                 творческих  способностей.»</a:t>
            </a:r>
            <a:endParaRPr lang="en-US" altLang="ko-KR" sz="3600" b="1" dirty="0">
              <a:solidFill>
                <a:srgbClr val="003300"/>
              </a:solidFill>
              <a:latin typeface="Georg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763176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660033"/>
                </a:solidFill>
                <a:effectLst/>
                <a:latin typeface="Georgia" pitchFamily="18" charset="0"/>
              </a:rPr>
              <a:t>Наличие  собственной методической разработки по преподаваемому предмету</a:t>
            </a:r>
            <a:endParaRPr lang="ru-RU" sz="2800" dirty="0">
              <a:solidFill>
                <a:srgbClr val="660033"/>
              </a:solidFill>
              <a:effectLst/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4653136"/>
            <a:ext cx="3600400" cy="1800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Актуальна;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инновационный характер;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99992" y="4653136"/>
            <a:ext cx="4176465" cy="18002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Опубликована на образовательном портале .   Включена в международный сборник «Педагогический опыт» 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23528" y="1444295"/>
            <a:ext cx="4464496" cy="227273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3300"/>
                </a:solidFill>
              </a:rPr>
              <a:t>   </a:t>
            </a:r>
            <a:r>
              <a:rPr lang="ru-RU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Разработана программа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 изобразительном  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искусству для 5-7класса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«Искусство в жизни человека». </a:t>
            </a:r>
            <a:endParaRPr lang="ru-RU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ПОДГОТОВКА к НПО\IMG_20210331_13534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44627"/>
            <a:ext cx="2592288" cy="306449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23528" y="573087"/>
            <a:ext cx="88204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Результаты успеваемости и качества знаний  за период   </a:t>
            </a:r>
            <a:r>
              <a:rPr lang="ru-RU" sz="2800" b="1" dirty="0" smtClean="0">
                <a:solidFill>
                  <a:srgbClr val="000066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с  2017  по 2020 год</a:t>
            </a:r>
            <a:endParaRPr lang="ru-RU" sz="2800" dirty="0" smtClean="0">
              <a:solidFill>
                <a:srgbClr val="000066"/>
              </a:solidFill>
              <a:latin typeface="Georgia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74320" y="1954282"/>
          <a:ext cx="4169664" cy="3934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499992" y="2132856"/>
          <a:ext cx="4104456" cy="3646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548680"/>
          <a:ext cx="4248472" cy="410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860032" y="620688"/>
          <a:ext cx="398497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528" y="4999963"/>
            <a:ext cx="82809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037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Высокие результаты учебных достижений обучающихся достигаются за счет создания  образовательной среды, обеспечивающей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высокую учебную   </a:t>
            </a:r>
          </a:p>
          <a:p>
            <a:pPr marL="0" marR="0" lvl="0" indent="3603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03700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мотивацию и активную позицию ребенка в учебном процессе.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404664"/>
            <a:ext cx="7632848" cy="122413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Таблица  динамики уровня освоения обучающимися учебного предмета за последние три года:(от всего количества обучающихся), количество обучающихся на 4 и 5 (в %)</a:t>
            </a:r>
            <a:endParaRPr lang="ru-RU" sz="2400" dirty="0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0"/>
          </p:nvPr>
        </p:nvGraphicFramePr>
        <p:xfrm>
          <a:off x="539750" y="1844674"/>
          <a:ext cx="8158163" cy="4464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Наличие призёров Всероссийской олимпиады школьников</a:t>
            </a:r>
            <a:endParaRPr lang="ru-RU" sz="32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Ежегодно мои ученики являются победителями школьного этапа  олимпиады школьников по МХК и технологии и принимают участие в муниципальном туре всероссийской  олимпиады школьников                   (2017-2018- 2 человека; 2018-2019-2человека; 2019-2020-3человека; 2020-2021- 4человека).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муниципальном этапе олимпиады школьников по МХК    2020г.  - 1призёр 7класс,                                                   по технологии    2019г -1 призёр;                                               2020г  1-победитель 7класс,                                                                       2-  призёра 7класс и 9класс.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1596</Words>
  <Application>Microsoft Office PowerPoint</Application>
  <PresentationFormat>Экран (4:3)</PresentationFormat>
  <Paragraphs>177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Custom Design</vt:lpstr>
      <vt:lpstr>Открытая</vt:lpstr>
      <vt:lpstr>Слайд 1</vt:lpstr>
      <vt:lpstr>Слайд 2</vt:lpstr>
      <vt:lpstr>Моя визитная карточка </vt:lpstr>
      <vt:lpstr>Слайд 4</vt:lpstr>
      <vt:lpstr>Наличие  собственной методической разработки по преподаваемому предмету</vt:lpstr>
      <vt:lpstr>Слайд 6</vt:lpstr>
      <vt:lpstr>Слайд 7</vt:lpstr>
      <vt:lpstr>Слайд 8</vt:lpstr>
      <vt:lpstr>Наличие призёров Всероссийской олимпиады школьников</vt:lpstr>
      <vt:lpstr>Наличие призеров  в международных предметных олимпиадах школьников, вузовских олимпиадах и всероссийских заочных школах вузов и др.</vt:lpstr>
      <vt:lpstr>Педагогические технологии</vt:lpstr>
      <vt:lpstr>Использование  дистанционных  образовательных технологий и электронного обучения для организации образовательного процесса. </vt:lpstr>
      <vt:lpstr>Слайд 13</vt:lpstr>
      <vt:lpstr>Программы  внеурочной деятельности</vt:lpstr>
      <vt:lpstr>Программа гражданско-патриотического                         воспитания учащихся «Я– Гражданин». </vt:lpstr>
      <vt:lpstr>МБУДО «Детская школа искусств»                      Родионово-Несветайского района </vt:lpstr>
      <vt:lpstr>Повышение квалификации </vt:lpstr>
      <vt:lpstr>Совершенствование системы профессиональной педагогической деятельности в соответствии с дипломом о профессиональной переподготовке</vt:lpstr>
      <vt:lpstr>Мои публикации </vt:lpstr>
      <vt:lpstr>Слайд 20</vt:lpstr>
      <vt:lpstr>Слайд 21</vt:lpstr>
      <vt:lpstr>Мои достижения в профессии Мастер-классы, конкурсы </vt:lpstr>
      <vt:lpstr>Мои достижения в профессии </vt:lpstr>
      <vt:lpstr> Достижения моих учеников </vt:lpstr>
      <vt:lpstr>Слайд 25</vt:lpstr>
      <vt:lpstr>Слайд 26</vt:lpstr>
      <vt:lpstr>Слайд 27</vt:lpstr>
      <vt:lpstr>Слайд 28</vt:lpstr>
      <vt:lpstr>Спасибо за внимание!!!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Пользователь Windows</cp:lastModifiedBy>
  <cp:revision>165</cp:revision>
  <dcterms:created xsi:type="dcterms:W3CDTF">2014-04-01T16:35:38Z</dcterms:created>
  <dcterms:modified xsi:type="dcterms:W3CDTF">2021-04-01T06:35:59Z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979210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