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848" r:id="rId2"/>
  </p:sldMasterIdLst>
  <p:sldIdLst>
    <p:sldId id="256" r:id="rId3"/>
    <p:sldId id="262" r:id="rId4"/>
    <p:sldId id="261" r:id="rId5"/>
    <p:sldId id="257" r:id="rId6"/>
    <p:sldId id="274" r:id="rId7"/>
    <p:sldId id="276" r:id="rId8"/>
    <p:sldId id="284" r:id="rId9"/>
    <p:sldId id="281" r:id="rId10"/>
    <p:sldId id="282" r:id="rId11"/>
    <p:sldId id="259" r:id="rId12"/>
    <p:sldId id="285" r:id="rId13"/>
    <p:sldId id="283" r:id="rId14"/>
    <p:sldId id="290" r:id="rId15"/>
    <p:sldId id="291" r:id="rId16"/>
    <p:sldId id="280" r:id="rId17"/>
    <p:sldId id="286" r:id="rId18"/>
    <p:sldId id="287" r:id="rId19"/>
    <p:sldId id="278" r:id="rId20"/>
    <p:sldId id="292" r:id="rId21"/>
    <p:sldId id="279" r:id="rId22"/>
    <p:sldId id="265" r:id="rId23"/>
    <p:sldId id="266" r:id="rId24"/>
    <p:sldId id="267" r:id="rId25"/>
    <p:sldId id="268" r:id="rId26"/>
    <p:sldId id="293" r:id="rId27"/>
    <p:sldId id="269" r:id="rId28"/>
    <p:sldId id="270" r:id="rId29"/>
    <p:sldId id="272" r:id="rId30"/>
    <p:sldId id="288" r:id="rId31"/>
    <p:sldId id="289" r:id="rId32"/>
    <p:sldId id="273" r:id="rId33"/>
    <p:sldId id="271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00"/>
    <a:srgbClr val="006600"/>
    <a:srgbClr val="008000"/>
    <a:srgbClr val="800000"/>
    <a:srgbClr val="000066"/>
    <a:srgbClr val="660033"/>
    <a:srgbClr val="000099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50" y="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 algn="r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400" baseline="0" dirty="0">
                <a:latin typeface="Times New Roman" pitchFamily="18" charset="0"/>
                <a:cs typeface="Times New Roman" pitchFamily="18" charset="0"/>
              </a:rPr>
              <a:t> и качество по технологии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873708476835911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0.9</c:v>
                </c:pt>
                <c:pt idx="1">
                  <c:v>0.92</c:v>
                </c:pt>
                <c:pt idx="2">
                  <c:v>0.95000000000000062</c:v>
                </c:pt>
              </c:numCache>
            </c:numRef>
          </c:val>
        </c:ser>
        <c:axId val="98521088"/>
        <c:axId val="98522624"/>
      </c:barChart>
      <c:catAx>
        <c:axId val="98521088"/>
        <c:scaling>
          <c:orientation val="minMax"/>
        </c:scaling>
        <c:axPos val="b"/>
        <c:numFmt formatCode="General" sourceLinked="0"/>
        <c:majorTickMark val="none"/>
        <c:tickLblPos val="nextTo"/>
        <c:crossAx val="98522624"/>
        <c:crosses val="autoZero"/>
        <c:auto val="1"/>
        <c:lblAlgn val="ctr"/>
        <c:lblOffset val="100"/>
      </c:catAx>
      <c:valAx>
        <c:axId val="98522624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985210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Уровень и качество по изобразительному искусству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0.89</c:v>
                </c:pt>
                <c:pt idx="1">
                  <c:v>0.9</c:v>
                </c:pt>
                <c:pt idx="2">
                  <c:v>0.94000000000000061</c:v>
                </c:pt>
              </c:numCache>
            </c:numRef>
          </c:val>
        </c:ser>
        <c:axId val="98552832"/>
        <c:axId val="98558720"/>
      </c:barChart>
      <c:catAx>
        <c:axId val="98552832"/>
        <c:scaling>
          <c:orientation val="minMax"/>
        </c:scaling>
        <c:axPos val="b"/>
        <c:numFmt formatCode="General" sourceLinked="0"/>
        <c:majorTickMark val="none"/>
        <c:tickLblPos val="nextTo"/>
        <c:crossAx val="98558720"/>
        <c:crosses val="autoZero"/>
        <c:auto val="1"/>
        <c:lblAlgn val="ctr"/>
        <c:lblOffset val="100"/>
      </c:catAx>
      <c:valAx>
        <c:axId val="98558720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985528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182901797212035E-2"/>
          <c:y val="3.5273368606701951E-3"/>
          <c:w val="0.85907374445148177"/>
          <c:h val="0.7905561804774402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ИЗО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0.89</c:v>
                </c:pt>
                <c:pt idx="1">
                  <c:v>0.9</c:v>
                </c:pt>
                <c:pt idx="2">
                  <c:v>0.94000000000000061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технология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0.9</c:v>
                </c:pt>
                <c:pt idx="1">
                  <c:v>0.91</c:v>
                </c:pt>
                <c:pt idx="2">
                  <c:v>0.95000000000000062</c:v>
                </c:pt>
              </c:numCache>
            </c:numRef>
          </c:val>
        </c:ser>
        <c:dLbls>
          <c:showVal val="1"/>
        </c:dLbls>
        <c:axId val="120423552"/>
        <c:axId val="120425088"/>
      </c:barChart>
      <c:catAx>
        <c:axId val="120423552"/>
        <c:scaling>
          <c:orientation val="minMax"/>
        </c:scaling>
        <c:axPos val="l"/>
        <c:numFmt formatCode="General" sourceLinked="1"/>
        <c:majorTickMark val="none"/>
        <c:tickLblPos val="nextTo"/>
        <c:crossAx val="120425088"/>
        <c:crosses val="autoZero"/>
        <c:auto val="1"/>
        <c:lblAlgn val="ctr"/>
        <c:lblOffset val="100"/>
      </c:catAx>
      <c:valAx>
        <c:axId val="120425088"/>
        <c:scaling>
          <c:orientation val="minMax"/>
        </c:scaling>
        <c:axPos val="b"/>
        <c:numFmt formatCode="0%" sourceLinked="1"/>
        <c:majorTickMark val="none"/>
        <c:tickLblPos val="nextTo"/>
        <c:crossAx val="120423552"/>
        <c:crosses val="autoZero"/>
        <c:crossBetween val="between"/>
      </c:valAx>
    </c:plotArea>
    <c:legend>
      <c:legendPos val="b"/>
      <c:layout/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6086933"/>
      </p:ext>
    </p:extLst>
  </p:cSld>
  <p:clrMapOvr>
    <a:masterClrMapping/>
  </p:clrMapOvr>
  <p:transition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37461"/>
      </p:ext>
    </p:extLst>
  </p:cSld>
  <p:clrMapOvr>
    <a:masterClrMapping/>
  </p:clrMapOvr>
  <p:transition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2857223"/>
      </p:ext>
    </p:extLst>
  </p:cSld>
  <p:clrMapOvr>
    <a:masterClrMapping/>
  </p:clrMapOvr>
  <p:transition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94015714"/>
      </p:ext>
    </p:extLst>
  </p:cSld>
  <p:clrMapOvr>
    <a:masterClrMapping/>
  </p:clrMapOvr>
  <p:transition>
    <p:cover dir="l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286651"/>
      </p:ext>
    </p:extLst>
  </p:cSld>
  <p:clrMapOvr>
    <a:masterClrMapping/>
  </p:clrMapOvr>
  <p:transition>
    <p:cover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5616" y="0"/>
            <a:ext cx="8028384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84067" y="1268760"/>
            <a:ext cx="700273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694411" y="1844824"/>
            <a:ext cx="700273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26818522"/>
      </p:ext>
    </p:extLst>
  </p:cSld>
  <p:clrMapOvr>
    <a:masterClrMapping/>
  </p:clrMapOvr>
  <p:transition>
    <p:cover dir="l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7933221"/>
      </p:ext>
    </p:extLst>
  </p:cSld>
  <p:clrMapOvr>
    <a:masterClrMapping/>
  </p:clrMapOvr>
  <p:transition>
    <p:cover dir="l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94015714"/>
      </p:ext>
    </p:extLst>
  </p:cSld>
  <p:clrMapOvr>
    <a:masterClrMapping/>
  </p:clrMapOvr>
  <p:transition>
    <p:cover dir="l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790462"/>
      </p:ext>
    </p:extLst>
  </p:cSld>
  <p:clrMapOvr>
    <a:masterClrMapping/>
  </p:clrMapOvr>
  <p:transition>
    <p:cover dir="l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  <p:transition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9811487"/>
      </p:ext>
    </p:extLst>
  </p:cSld>
  <p:clrMapOvr>
    <a:masterClrMapping/>
  </p:clrMapOvr>
  <p:transition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119873"/>
      </p:ext>
    </p:extLst>
  </p:cSld>
  <p:clrMapOvr>
    <a:masterClrMapping/>
  </p:clrMapOvr>
  <p:transition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291879"/>
      </p:ext>
    </p:extLst>
  </p:cSld>
  <p:clrMapOvr>
    <a:masterClrMapping/>
  </p:clrMapOvr>
  <p:transition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88427"/>
      </p:ext>
    </p:extLst>
  </p:cSld>
  <p:clrMapOvr>
    <a:masterClrMapping/>
  </p:clrMapOvr>
  <p:transition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7035001"/>
      </p:ext>
    </p:extLst>
  </p:cSld>
  <p:clrMapOvr>
    <a:masterClrMapping/>
  </p:clrMapOvr>
  <p:transition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37" r:id="rId22"/>
  </p:sldLayoutIdLst>
  <p:transition>
    <p:cover dir="l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8DCCD61-643D-44A5-A450-3A42A50CBC1E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</p:sldLayoutIdLst>
  <p:transition>
    <p:cover dir="l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programma-grazhdansko-patrioticheskomu-vospitaniyu-uchashihsya-ya-grazhdanin-4535814.html" TargetMode="Externa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nsportal.ru/chalabyan-tatyana-vladimirovna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hyperlink" Target="http://multiurok.ru/taninurok/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hyperlink" Target="https://tanjachalabjan.wixsite.com/mysite-2" TargetMode="External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AhLXY-2TUw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youtu.be/5-pV9MpdmQ0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95128" y="4653136"/>
            <a:ext cx="75973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МБОУ «</a:t>
            </a:r>
            <a:r>
              <a:rPr lang="ru-RU" altLang="ko-KR" sz="2000" b="1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Алексеево-Тузловская</a:t>
            </a:r>
            <a:r>
              <a:rPr lang="ru-RU" altLang="ko-KR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 СОШ»,                              </a:t>
            </a:r>
            <a:r>
              <a:rPr lang="ru-RU" altLang="ko-KR" sz="2000" b="1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Родионово-Несветайский</a:t>
            </a:r>
            <a:r>
              <a:rPr lang="ru-RU" altLang="ko-KR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 район, Ростовская область </a:t>
            </a:r>
          </a:p>
          <a:p>
            <a:pPr algn="ctr"/>
            <a:r>
              <a:rPr lang="ru-RU" altLang="ko-KR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맑은 고딕" pitchFamily="50" charset="-127"/>
                <a:cs typeface="Arial" pitchFamily="34" charset="0"/>
              </a:rPr>
              <a:t>2022г.</a:t>
            </a:r>
            <a:endParaRPr lang="en-US" altLang="ko-KR" sz="20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75856" y="879132"/>
            <a:ext cx="55446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66"/>
                </a:solidFill>
                <a:latin typeface="Georgia" pitchFamily="18" charset="0"/>
              </a:rPr>
              <a:t>Публичная презентация: «</a:t>
            </a:r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Результативность применения современных образовательных технологий, при реализации инновационного педагогического опыта»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3356992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Georgia" pitchFamily="18" charset="0"/>
              </a:rPr>
              <a:t>Чалабян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 Татьяны Владимировны</a:t>
            </a:r>
          </a:p>
          <a:p>
            <a:pPr algn="ctr"/>
            <a:r>
              <a:rPr lang="ru-RU" b="1" dirty="0" smtClean="0">
                <a:latin typeface="Georgia" pitchFamily="18" charset="0"/>
              </a:rPr>
              <a:t>Учителя  технологии и                                                    изобразительного   искусства.</a:t>
            </a:r>
          </a:p>
        </p:txBody>
      </p:sp>
      <p:pic>
        <p:nvPicPr>
          <p:cNvPr id="1027" name="Picture 3" descr="C:\Users\admin\Desktop\2022 присуждение премии\SAM_393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697" y="980728"/>
            <a:ext cx="2109151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1221791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200800" cy="880874"/>
          </a:xfrm>
        </p:spPr>
        <p:txBody>
          <a:bodyPr>
            <a:normAutofit/>
          </a:bodyPr>
          <a:lstStyle/>
          <a:p>
            <a:pPr algn="ctr"/>
            <a:r>
              <a:rPr lang="ru-RU" altLang="ko-KR" sz="3600" dirty="0" smtClean="0">
                <a:solidFill>
                  <a:srgbClr val="003300"/>
                </a:solidFill>
                <a:latin typeface="Georgia" pitchFamily="18" charset="0"/>
              </a:rPr>
              <a:t>Педагогические технологии</a:t>
            </a:r>
            <a:endParaRPr lang="ko-KR" altLang="en-US" sz="3600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331640" y="1124744"/>
            <a:ext cx="7344816" cy="5328592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ü"/>
            </a:pPr>
            <a:endParaRPr lang="en-US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для развития ключевых компетенций у обучающихся,  использую  такие образовательные  технологии: </a:t>
            </a:r>
          </a:p>
          <a:p>
            <a:pPr algn="ctr"/>
            <a:endParaRPr lang="ru-RU" sz="12800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Педагогика  сотрудничества</a:t>
            </a: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Педагогика творчества</a:t>
            </a: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АРТ-технологии</a:t>
            </a:r>
            <a:endParaRPr lang="ru-RU" sz="16000" b="1" kern="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Исследовательские  технологии</a:t>
            </a: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Компьютерные технологии </a:t>
            </a:r>
          </a:p>
          <a:p>
            <a:pPr marL="342900" lvl="0" indent="-342900" fontAlgn="base" latinLnBrk="0">
              <a:lnSpc>
                <a:spcPct val="80000"/>
              </a:lnSpc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v"/>
              <a:defRPr/>
            </a:pPr>
            <a:r>
              <a:rPr lang="ru-RU" sz="160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Проектный метод</a:t>
            </a: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sz="5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ru-RU" altLang="ko-KR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674305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08912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660033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  дистанционных  образовательных технологий и электронного обучения для организации образовательного процесса. </a:t>
            </a:r>
            <a:endParaRPr lang="ru-RU" sz="2400" dirty="0">
              <a:solidFill>
                <a:srgbClr val="6600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43607" y="1844824"/>
            <a:ext cx="7416825" cy="4147865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Использую три модели организации и проведения уроков: 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электронное обучение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(с использованием цифровых образовательных платформ, систем дистанционного обучения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                                                           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обучение с использованием дистанционных образовательных технологий 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видеотрансляция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или запись учебных занятий,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инструменты, электронная почта, образовательные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интернет-форумы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социальные сети,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мессенджеры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  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платформа для организации видеоконференций;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онлайн-встреч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 дистанционного обучения школьников</a:t>
            </a:r>
            <a:r>
              <a:rPr lang="ru-RU" sz="2000" dirty="0" smtClean="0"/>
              <a:t>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кейс-технология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обучение без прямого подключения к сети Интернет (кейсы с учебными материалами, инструкциями, рекомендациями, подсказками 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USB-флеш-накопителях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CD / DVD, печатных носителях выданные обучающимся с указанием времени выполнения). 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76672"/>
            <a:ext cx="7848872" cy="792088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Участие обучающихся с докладами (проектами) по предмету в мероприятиях различного уровня:</a:t>
            </a:r>
            <a:endParaRPr lang="ru-RU" sz="60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971600" y="1052736"/>
            <a:ext cx="7848872" cy="5805264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         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Муниципальный конкурс творческих проектов по черчению «Объёмное моделирование», 2019г. (Победитель, призёр)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Муниципальный конкурс творческих проектов по технологии «От идеи до воплощения» «Джинсовая фантазия»,2019г.(Победитель)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Муниципальный этап Всероссийского конкурса проектов, в номинации проект «Символика моей малой Родины»2019г.( Победитель)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Муниципальный этап Всероссийского  конкурса – проекта  на знание государственных и региональных символов и атрибутики Российской федерации среди обучающихся. 2020 (Победитель)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Региональный конкурс «Лидер», в рамках Всероссийской Акции проектов  «Здоровое питание - активное долголетие»,в рамках движения «Сделаем  Вместе!» 2019г, (Победитель)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Региональный этап Всероссийского конкурса творческих проектных и исследовательских работ учащихся «#ВМЕСТЕЯРЧЕ, 2020г (победитель)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Всероссийский конкурс «Моя Родина» в номинации «Интернет-проект» «Символика моей малой Родины», 2019г (Победители).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Всероссийский конкурс «Научные работы» в номинации «Интернет – проект» «Правила питания – залог здоровья»2019,(Победитель)                                                                                                                                                            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Всероссийский конкурс «Сделал сам» в номинации «Интернет – проект» «Джинсовая фантазия» 2019г. (Победитель).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Федеральный этап  конкурса «Лидер», в рамках Всероссийской Акции проект: «Здоровое питание - активное долголетие», в рамках движения «Сделаем  Вместе!» 2019 (Победитель) 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этап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971600" y="1196752"/>
            <a:ext cx="7725544" cy="468052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2020г. Муниципальный этап творческого конкурса в рамках VI Открытого Епархиального фестиваля православной культуры и творчества «Свет Рождества» 1призёр.(Приложение 21е)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-Муниципальный этап Всероссийского конкурса социальной рекламы в области формирования культуры здорового и безопасного образа жизни «Стиль жизни - здоровье!» 1победитель, 1 призёр Приказ №285 от 30.09.2021г.(Приложение 21ё)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-2021г. Муниципальный этап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Всероссийского детского экологического форума «Зелёная планета глазами детей» 1победитель,(Приложение 21ж)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-2022г. Муниципальный этап Международного конкурса-фестиваля декоративно-прикладного творчества «Пасхальное яйцо» Призер (Приложение 21з)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-2022г. Муниципальный этап творческого конкурса в рамках VIII Открытого Епархиального фестиваля православной культуры и творчества «Свет Рождества» 2победителя, 1призёр.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04664"/>
            <a:ext cx="7653536" cy="46064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Региональный этап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1187624" y="1124744"/>
            <a:ext cx="7509520" cy="36004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-2021г. Региональный этап Всероссийского детского экологического форума «Зелёная планета глазами детей» Призёр (Приложение 22ж)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-2021г. Региональный конкурс детского рисунка «Охрана труда глазами детей» в номинации «Лучшая творческая работа по безопасности труда среди детей в возрасте от 10 до 15лет». 2место (Приложение 22з)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-2021г. Региональный этап X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I Международного конкурса детского творчества «Красота Божьего мира», Победитель и призёр (Приложение 22и)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-2022г. Региональный этап Всероссийского конкурса детских рисунков, 80-лет «Дорога Жизни» 2022г. приказ №215/од, Министерство общего и профессионального образования Ростовской области «Региональный модельный центр дополнительного образования детей»; Победитель. Работа была представлена на выставке в Совете Федерации в январе 2022г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Программы  внеурочной деятельности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600200"/>
            <a:ext cx="396044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Разработана Дополнительная образовательная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программа  художественно-эстетического направления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«Акварелька».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Экспертное заключение  от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Поладовой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Валентинаы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Викторовны  кандидата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пед.наук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Доцент кафедры «Экономики и информационных технологий» Московского Инновационного Университета.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опубликована в печатном издании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Лучщие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материалы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 -2020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ПОДГОТОВКА к НПО\IMG_20210331_1456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28557" y="1532630"/>
            <a:ext cx="3354185" cy="464681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5717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Программа гражданско-патриотического                         </a:t>
            </a:r>
            <a:b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воспитания учащихся </a:t>
            </a:r>
            <a:b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«Я– Гражданин». </a:t>
            </a:r>
            <a:endParaRPr lang="ru-RU" sz="24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1916832"/>
            <a:ext cx="2890664" cy="3888432"/>
          </a:xfrm>
        </p:spPr>
        <p:txBody>
          <a:bodyPr>
            <a:normAutofit fontScale="92500"/>
          </a:bodyPr>
          <a:lstStyle/>
          <a:p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Результативность: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Всероссийский конкурс «Заступники земли Русской» призёр;                                                         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Всероссийский конкурс «Мир – в наших руках»  победитель.  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Региональный конкурс Ростовский Юридический институт  МВД России «Спасибо деду за Победу!» победитель .                            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Муниципальный этап Всероссийского конкурса творческих работ обучающихся «Я и Россия: Мечты о будущем» победитель и призёр.  </a:t>
            </a:r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91880" y="1844824"/>
            <a:ext cx="5194920" cy="4281339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На программу получила рецензия от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Шкунова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Владимира Николаевича доктора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педагогических наук, доктора исторических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наук, заслуженного учителя школы РФ, Член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Экспертного совета при Правительстве РФ,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диссертационного совета по защите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докторских диссертаций по педагогически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наукам при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02.11.2020. На сайте 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infourok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опубликовала методическую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разработку: Программу «Я - Гражданин» </a:t>
            </a:r>
          </a:p>
          <a:p>
            <a:pPr algn="just">
              <a:buNone/>
            </a:pP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infourok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programma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grazhdansko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</a:p>
          <a:p>
            <a:pPr algn="just">
              <a:buNone/>
            </a:pP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patrioticheskomu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vospitaniyu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uchashihsya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ya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</a:p>
          <a:p>
            <a:pPr algn="just">
              <a:buNone/>
            </a:pP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grazhdanin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-4535814.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html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МБУДО «Детская школа искусств»                      </a:t>
            </a:r>
            <a:r>
              <a:rPr lang="ru-RU" sz="31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Родионово-Несветайского</a:t>
            </a:r>
            <a:r>
              <a:rPr lang="ru-RU" sz="31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dirty="0" smtClean="0">
                <a:solidFill>
                  <a:srgbClr val="660033"/>
                </a:solidFill>
              </a:rPr>
              <a:t> </a:t>
            </a:r>
            <a:endParaRPr lang="ru-RU" dirty="0">
              <a:solidFill>
                <a:srgbClr val="6600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600200"/>
            <a:ext cx="7128792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Внеурочная деятельность не ограничивается лишь школьными рамками.   Проводится ежегодно работа по взаимодействию с учреждениями дополнительного образования детей.</a:t>
            </a:r>
            <a:r>
              <a:rPr lang="ru-RU" sz="2400" dirty="0" smtClean="0"/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МБУДО «Детская школа искусств»</a:t>
            </a:r>
            <a:r>
              <a:rPr lang="ru-RU" sz="2400" dirty="0" smtClean="0"/>
              <a:t> 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я являюсь преподавателем изобразительного искусства, посещают 6 человек.                                                 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Под моим руководством дети принимают активное участие в мероприятиях и конкурсах, которые организовывает школа искусств, и получают грамоты. Ребята участвуют во Всероссийских конкурсах от  Всероссийского центра творчества «Мои таланты» и имеют положительные результаты.</a:t>
            </a:r>
          </a:p>
          <a:p>
            <a:pPr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920880" cy="93610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99592" y="1628800"/>
            <a:ext cx="7787209" cy="100608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8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учении нельзя останавливаться.</a:t>
            </a:r>
          </a:p>
          <a:p>
            <a:pPr algn="r"/>
            <a:r>
              <a:rPr lang="ru-RU" sz="8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Сюнь-Цзы</a:t>
            </a:r>
            <a:endParaRPr lang="ru-RU" sz="8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1259632" y="2060848"/>
            <a:ext cx="7632848" cy="446449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-2019г, ООО «Столичный учебный центр», по программе повышения квалификации «Дополнительное образование: Инновационные подходы к организации учебного процесса».-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-2019г, ООО «Столичный учебный центр», по программе повышения квалификации «Обучение с ОВЗ: Особенности организации учебной деятельности в соответствии с ФГОС»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-2019г, ООО «Столичный учебный центр», по программе повышения квалификации «Основы религиозных культур и светской этики: Формирование профессиональных компетенций педагогов для преподавания основ духовно-нравственной культуры» -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- 2020г, Всероссийский центр повышения квалификации и профессиональной переподготовки г. Москва, повышение квалификации «Развитие творческих способностей обучающихся на уроках изобразительного искусства в соответствии с ФГОС»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3648" y="854420"/>
            <a:ext cx="7200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-2020г, Всероссийский центр повышения квалификации и профессиональной переподготовки г. Москва, повышение квалификации «Развитие творческих способностей обучающихся на уроках изобразительного искусства в соответствии с ФГОС» -72ч.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-Курсы от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ООО Учебный центр «Профессионал» «Организация проектно-исследовательской деятельности учащихся в рамках реализации ФГОС»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позволили мне развить профессиональную культуру, получить теоретические и практические знания в соответствии с современными требованиями к уровню квалификации и необходимостью освоения инновационных методов решения профессиональных задач.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-ГБОУ ДПО Ростовской области «Ростовский институт повышения квалификации и профессиональной переподготовки работников образования», по программе дополнительного профессионального образования « Правовые и организационно-методические основы экспертизы профессиональной деятельности педагогических работников» 36ч, 2021г;  Курсы 2021г по программе: «Методическое сопровождение профессиональной деятельности педагога в условиях реализации национального проекта «Образование» и национальной системы учительского роста» 36ч. И курсы для педагогов дополнительного образования муниципальных общеобразовательных учреждений по проблеме: «Педагогическое сопровождение и самоопределения самореализации личности в условиях современного дополнительного образования детей», объёмом 72 часа, 2022г.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3779311"/>
            <a:ext cx="79208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620688"/>
            <a:ext cx="77048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 latinLnBrk="0">
              <a:spcBef>
                <a:spcPct val="0"/>
              </a:spcBef>
              <a:spcAft>
                <a:spcPct val="0"/>
              </a:spcAft>
              <a:tabLst>
                <a:tab pos="115888" algn="l"/>
                <a:tab pos="3105150" algn="ctr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Учитель, будь солнцем, излучающим человеческое тепло, будь почвой, богатой ферментам человеческих чувств</a:t>
            </a:r>
            <a:endParaRPr lang="ru-RU" sz="32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  <a:tab pos="3105150" algn="ctr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сей знания не только в памяти и сознании твоих учеников,</a:t>
            </a: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но и в их душах и сердцах...»</a:t>
            </a:r>
          </a:p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  <a:tab pos="3105150" algn="ctr"/>
              </a:tabLst>
            </a:pPr>
            <a:endParaRPr lang="ru-RU" sz="32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  <a:tab pos="3105150" algn="ctr"/>
              </a:tabLst>
            </a:pP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(Ш.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Амонашвили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608" y="332656"/>
            <a:ext cx="7498080" cy="1512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Совершенствование системы профессиональной педагогической деятельности в соответствии с дипломом о профессиональной переподготовке</a:t>
            </a:r>
            <a:endParaRPr lang="ru-RU" sz="2800" b="1" dirty="0"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2132856"/>
            <a:ext cx="7571184" cy="387443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переподготовке,  ООО «Центр инновационного образования и воспитания», Единый урок, при поддержке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России. «Цифровая грамотность педагогического работника» для  осуществления профессиональной  деятельности в сфере общего образования в качестве  цифрового куратора. 2021г.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Диплом о профессиональной переподготовке  П П №0026907, 02.03.2021г. ООО «Столичный учебный центр по программе «Учитель технологии: Преподавание технологии в образовательной организации»; квалификация Учитель, преподаватель технологии. 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публикации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Содержимое 4" descr="C:\Users\admin\Desktop\МОЙ САЙТ\мои дипломы\IMG_20200326_2137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1944216" cy="291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581128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admin\Desktop\грамоты 2020\ПУБЛИКАЦИЯ 2\свидетель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412776"/>
            <a:ext cx="2140081" cy="2879932"/>
          </a:xfrm>
          <a:prstGeom prst="rect">
            <a:avLst/>
          </a:prstGeom>
          <a:noFill/>
        </p:spPr>
      </p:pic>
      <p:pic>
        <p:nvPicPr>
          <p:cNvPr id="25603" name="Picture 3" descr="C:\Users\admin\Desktop\грамоты 2020\ПУБЛИКАЦИЯ 2\сертифика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412776"/>
            <a:ext cx="2232248" cy="2826715"/>
          </a:xfrm>
          <a:prstGeom prst="rect">
            <a:avLst/>
          </a:prstGeom>
          <a:noFill/>
        </p:spPr>
      </p:pic>
      <p:pic>
        <p:nvPicPr>
          <p:cNvPr id="25604" name="Picture 4" descr="C:\Users\admin\Desktop\МОЙ САЙТ\публикации и дипломы\IMG-20191129-WA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5" y="4600134"/>
            <a:ext cx="2650437" cy="1997218"/>
          </a:xfrm>
          <a:prstGeom prst="rect">
            <a:avLst/>
          </a:prstGeom>
          <a:noFill/>
        </p:spPr>
      </p:pic>
      <p:cxnSp>
        <p:nvCxnSpPr>
          <p:cNvPr id="11" name="Соединительная линия уступом 10"/>
          <p:cNvCxnSpPr/>
          <p:nvPr/>
        </p:nvCxnSpPr>
        <p:spPr>
          <a:xfrm>
            <a:off x="3851920" y="2708920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9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Georgia" pitchFamily="18" charset="0"/>
                <a:cs typeface="Times New Roman" panose="02020603050405020304" pitchFamily="18" charset="0"/>
              </a:rPr>
              <a:t>Мои публикации в сети интернет.</a:t>
            </a:r>
            <a:br>
              <a:rPr lang="ru-RU" sz="2400" b="1" dirty="0" smtClean="0">
                <a:solidFill>
                  <a:srgbClr val="003300"/>
                </a:solidFill>
                <a:latin typeface="Georgia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115616" y="896647"/>
            <a:ext cx="76328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75" algn="l"/>
              </a:tabLst>
            </a:pPr>
            <a:r>
              <a:rPr kumimoji="0" lang="en-US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://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multiurok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r>
              <a:rPr kumimoji="0" lang="en-US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taninurok</a:t>
            </a:r>
            <a:r>
              <a:rPr kumimoji="0" lang="en-US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endParaRPr kumimoji="0" lang="ru-RU" sz="1600" b="1" i="0" u="none" strike="noStrike" cap="none" normalizeH="0" baseline="0" dirty="0" smtClean="0">
              <a:ln>
                <a:solidFill>
                  <a:srgbClr val="002060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75" algn="l"/>
              </a:tabLst>
            </a:pPr>
            <a:r>
              <a:rPr kumimoji="0" lang="en-US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://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nsportal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.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ru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/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chalabyan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-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tatyana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-</a:t>
            </a:r>
            <a:r>
              <a:rPr kumimoji="0" lang="en-US" sz="1600" b="1" i="0" u="none" strike="noStrike" cap="none" normalizeH="0" baseline="0" dirty="0" err="1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vladimirovna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сайт РМО учителей черчения.</a:t>
            </a:r>
            <a:endParaRPr kumimoji="0" lang="ru-RU" sz="1600" b="1" i="0" u="none" strike="noStrike" cap="none" normalizeH="0" baseline="0" dirty="0" smtClean="0">
              <a:ln>
                <a:solidFill>
                  <a:srgbClr val="002060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https://tanjachalabjan.wixsite.com/mysite-2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-мой сайт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admin\Desktop\грамоты 2020\на сайт опубликовала\Свидетельство Рабочая программа внеурочной деятельности _Мир проектов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366" y="2132856"/>
            <a:ext cx="1282353" cy="1755428"/>
          </a:xfrm>
          <a:prstGeom prst="rect">
            <a:avLst/>
          </a:prstGeom>
          <a:noFill/>
        </p:spPr>
      </p:pic>
      <p:pic>
        <p:nvPicPr>
          <p:cNvPr id="26627" name="Picture 3" descr="C:\Users\admin\Desktop\грамоты 2020\на сайт опубликовала\Свидетельство Методическая разработка  по основам духовно-нравственной культуре народов России _Христианская семья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060848"/>
            <a:ext cx="1296144" cy="1910109"/>
          </a:xfrm>
          <a:prstGeom prst="rect">
            <a:avLst/>
          </a:prstGeom>
          <a:noFill/>
        </p:spPr>
      </p:pic>
      <p:pic>
        <p:nvPicPr>
          <p:cNvPr id="26628" name="Picture 4" descr="C:\Users\admin\Desktop\грамоты 2020\на сайт опубликовала\Свидетельство Рабочая программа по курсу внеурочной деятельности _Основы финансовой грамотности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060848"/>
            <a:ext cx="1283345" cy="1871500"/>
          </a:xfrm>
          <a:prstGeom prst="rect">
            <a:avLst/>
          </a:prstGeom>
          <a:noFill/>
        </p:spPr>
      </p:pic>
      <p:pic>
        <p:nvPicPr>
          <p:cNvPr id="26629" name="Picture 5" descr="C:\Users\admin\Desktop\КУНКУРС ПП\свидетельства публикаций\Свидетельство Конспект урока по изо в 4 классе -Золотая хохлома-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2062664"/>
            <a:ext cx="1224136" cy="1820765"/>
          </a:xfrm>
          <a:prstGeom prst="rect">
            <a:avLst/>
          </a:prstGeom>
          <a:noFill/>
        </p:spPr>
      </p:pic>
      <p:pic>
        <p:nvPicPr>
          <p:cNvPr id="26630" name="Picture 6" descr="C:\Users\admin\Desktop\КУНКУРС ПП\свидетельства публикаций\Свидетельство Педагогические технологии.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077072"/>
            <a:ext cx="1296144" cy="18002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6093296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Опубликовано в сети интернет</a:t>
            </a:r>
            <a:r>
              <a:rPr lang="ru-RU" sz="1600" b="1" dirty="0" smtClean="0">
                <a:solidFill>
                  <a:srgbClr val="003300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57 публикаций: разработки программ, уроков, проектов,              мероприятий, программы внеурочной деятельности, буклеты для родителей и детей.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C:\Users\admin\Desktop\КУНКУРС ПП\свидетельства публикаций\сертификаты\2свидетельства материала  -17г\Свидетельство Программа по технологии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4149081"/>
            <a:ext cx="1296144" cy="1656184"/>
          </a:xfrm>
          <a:prstGeom prst="rect">
            <a:avLst/>
          </a:prstGeom>
          <a:noFill/>
        </p:spPr>
      </p:pic>
      <p:pic>
        <p:nvPicPr>
          <p:cNvPr id="26633" name="Picture 9" descr="C:\Users\admin\Desktop\КУНКУРС ПП\свидетельства публикаций\сертификаты\2свидетельства материала  -17г\Свидетельство Адаптированная программа по технологии 6%2C9класс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9160" y="4165873"/>
            <a:ext cx="1202381" cy="1711399"/>
          </a:xfrm>
          <a:prstGeom prst="rect">
            <a:avLst/>
          </a:prstGeom>
          <a:noFill/>
        </p:spPr>
      </p:pic>
      <p:pic>
        <p:nvPicPr>
          <p:cNvPr id="26634" name="Picture 10" descr="C:\Users\admin\Desktop\КУНКУРС ПП\свидетельства публикаций\сертификаты\2свидетельства материала  -17г\Свидетельство Митинг ко Дню Победы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4305993"/>
            <a:ext cx="1870828" cy="149927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9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Georgia" pitchFamily="18" charset="0"/>
              </a:rPr>
              <a:t>Совершенствование педагогического опыта</a:t>
            </a:r>
            <a:endParaRPr lang="ru-RU" sz="24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83568" y="558606"/>
            <a:ext cx="676875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39750" algn="l"/>
              </a:tabLst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53975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   региональной   научно-практической конференции для учителей технологии «Региональная практика профессионального и жизненного самоопределения обучающихся в образовательных организациях разного типа: проблемы, эффекты и перспективы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2019.   </a:t>
            </a:r>
          </a:p>
          <a:p>
            <a:pPr lvl="0" algn="just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53975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Участника Всероссийской конференции «Инновационная деятельность педагога в условиях реализации ФГОС»;  выступила с докладом на тему: «Методы и приёмы организации работы по повышению мотивации учебной деятельности школьников, по формированию у них интереса к предмету технология». Всероссийское образовательно-просветительское издание, СМИ «Альманах педагога». 2020</a:t>
            </a:r>
          </a:p>
          <a:p>
            <a:pPr lvl="0" algn="just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53975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Всероссийской конференции «Инновационные методики преподавания изобразительного искусства в основной и средней школе с учётом требований  ФГОС ООО»; выступила с докладом на тему: « Формирование средствами искусства эстетической позиции в  любой сфере жизни».</a:t>
            </a:r>
          </a:p>
          <a:p>
            <a:pPr lvl="0" algn="just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53975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Всероссийской конференции «Планирование учебного процесса в условиях реализации ФГОС основного и среднего общего образования», выступила с докладом на тему: «Развитие творческих способностей обучающихся на уроках изобразительного искусства в соответствии с ФГОС».</a:t>
            </a:r>
          </a:p>
          <a:p>
            <a:pPr lvl="0" algn="just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53975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Для учителей района, разработала и провела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тему: «Основы интегрированного освоения изобразительного искусства в условиях  реализации требований ФГОС», ссылка выступления: </a:t>
            </a:r>
            <a:r>
              <a:rPr lang="ru-RU" sz="1400" b="1" u="sng" dirty="0" smtClean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https://youtu.be/5-pV9MpdmQ0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федеральном уровне провела трансляцию  мастер-класс: «Организация проектной деятельности на уроках технологии». Выступление на   </a:t>
            </a:r>
            <a:r>
              <a:rPr lang="ru-RU" sz="1400" u="sng" dirty="0" smtClean="0">
                <a:ln>
                  <a:solidFill>
                    <a:srgbClr val="000099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https://www.youtube.com/watch?v=NAhLXY-2TUw</a:t>
            </a:r>
            <a:r>
              <a:rPr lang="ru-RU" sz="1400" dirty="0" smtClean="0">
                <a:ln>
                  <a:solidFill>
                    <a:srgbClr val="000099"/>
                  </a:solidFill>
                </a:ln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1400" dirty="0" smtClean="0">
                <a:ln>
                  <a:solidFill>
                    <a:srgbClr val="000099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solidFill>
                    <a:srgbClr val="000099"/>
                  </a:solidFill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r>
              <a:rPr kumimoji="0" lang="ru-RU" sz="1400" i="1" u="none" strike="noStrike" cap="none" normalizeH="0" baseline="0" dirty="0" smtClean="0">
                <a:ln>
                  <a:solidFill>
                    <a:srgbClr val="000099"/>
                  </a:solidFill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1400" i="0" u="none" strike="noStrike" cap="none" normalizeH="0" baseline="0" dirty="0" smtClean="0">
              <a:ln>
                <a:solidFill>
                  <a:srgbClr val="000099"/>
                </a:solidFill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esktop\КУНКУРС ПП\свидетельства публикаций\сертификаты\Чалабян Татьяна Владимировна - свидетельст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196" y="1268760"/>
            <a:ext cx="1354739" cy="792088"/>
          </a:xfrm>
          <a:prstGeom prst="rect">
            <a:avLst/>
          </a:prstGeom>
          <a:noFill/>
        </p:spPr>
      </p:pic>
      <p:pic>
        <p:nvPicPr>
          <p:cNvPr id="9219" name="Picture 3" descr="C:\Users\admin\Desktop\МОЙ САЙТ\мои дипломы\IMG_20191125_151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276872"/>
            <a:ext cx="1442315" cy="792088"/>
          </a:xfrm>
          <a:prstGeom prst="rect">
            <a:avLst/>
          </a:prstGeom>
          <a:noFill/>
        </p:spPr>
      </p:pic>
      <p:pic>
        <p:nvPicPr>
          <p:cNvPr id="9220" name="Picture 4" descr="C:\Users\admin\Desktop\МОЙ САЙТ\2020-04\IMG_20200407_120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3212976"/>
            <a:ext cx="936211" cy="1308835"/>
          </a:xfrm>
          <a:prstGeom prst="rect">
            <a:avLst/>
          </a:prstGeom>
          <a:noFill/>
        </p:spPr>
      </p:pic>
      <p:pic>
        <p:nvPicPr>
          <p:cNvPr id="9221" name="Picture 5" descr="C:\Users\admin\Desktop\МОЙ САЙТ\2020-04\IMG_20200407_1154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653136"/>
            <a:ext cx="1042729" cy="15121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0695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660033"/>
                </a:solidFill>
                <a:effectLst/>
                <a:latin typeface="Times New Roman" pitchFamily="18" charset="0"/>
                <a:cs typeface="Times New Roman" pitchFamily="18" charset="0"/>
              </a:rPr>
              <a:t>Мои достижения в профессии</a:t>
            </a:r>
            <a:br>
              <a:rPr lang="ru-RU" dirty="0" smtClean="0">
                <a:solidFill>
                  <a:srgbClr val="6600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Мастер-классы, конкурсы</a:t>
            </a:r>
            <a:r>
              <a:rPr lang="ru-RU" sz="3200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11560" y="1412776"/>
            <a:ext cx="6120680" cy="544522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-Диплом за 1место, центр творчества  «Мои таланты», Всероссийский конкурс праздники, работа «Миру чистое небо»;                                                                                                                 - Муниципальный  конкурс «Нравственный выбор», номинация «Лучшая методическая разработка по предметам «Основы религиозных  культур  и светской этики» – победитель.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  Международный конкурс педагогического мастерства «Профессиональная компетентность педагога» номинация: Мастер-класс: «Организация проектной деятельности на уроках технологии»;  Диплом победителя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Международный конкурс «Учитель года 2020» Диплом призёра                                                                              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 Диплом лауреата премии Губернатора Ростовской области. Участник конкурса на присуждение премий лучшим учителям общеобразовательных организаций, за  достижения в педагогической деятельности на территории Ростовской области  2020 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Диплом Победителя Всероссийского педагогического конкурса в номинации: «Методическая разработка» «О вере, жизни и подвигах князя Александра Невского» 2021,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Педлидер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Призёр регионального этапа открытый смотр-конкурс «Святой благоверный князь Александр Невский – опора земли Русской» номинация «Педагогический конкурс методических разработок» (Диплом 2степени) март 2021г.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admin\Desktop\МОЙ САЙТ\мои дипломы\мастер кл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132856"/>
            <a:ext cx="837610" cy="1296144"/>
          </a:xfrm>
          <a:prstGeom prst="rect">
            <a:avLst/>
          </a:prstGeom>
          <a:noFill/>
        </p:spPr>
      </p:pic>
      <p:pic>
        <p:nvPicPr>
          <p:cNvPr id="5" name="Рисунок 4" descr="C:\Users\admin\Desktop\грамоты 2020\2020-03\IMG_20200325_0958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836712"/>
            <a:ext cx="864095" cy="142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ОЙ САЙТ\мои дипломы\Чалабя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077072"/>
            <a:ext cx="8640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МОЙ САЙТ\мои дипломы\1место конкурс плакатов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2492896"/>
            <a:ext cx="8640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ГРАМОТЫ 2020-21\мои\2020-11\Лучшие уроки педагогов Дон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717032"/>
            <a:ext cx="937987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ГРАМОТЫ 2020-21\мои\учитель года\Диплом финалиста dipl-final (Учитель года 2020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5445224"/>
            <a:ext cx="14401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978985"/>
            <a:ext cx="8424936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-Региональный 19 Конкурс творческих работ имени святителя Дмитрия Ростовского. Номинация: « Творчество Наставников» Благодарственное письмо, Отдел религиозного образования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катехизации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Ростовской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на-Дону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епархии, 2021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-Участник регионального этапа конкурса «Спасём жизнь вместе», Министерство внутренних дел РФ ГУ МВД России по Ростовской области  управление по контролю за оборотом наркотиков, полковник полиции А.В.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Донченко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2020г.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уровень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Всероссийского конкурса «Лучший сайт педагога-2021» Фонд Образовательной и Научной Деятельности 21 века, серия С №353785, 2021г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-Международный конкурс педагогического мастерства «Учитель года 2020» ООО «Столичный Университет», Диплом призёра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Всероссийского педагогического конкурса«Современное воспитание подрастающего поколения»Фонд 21века,серия С №365305, 2022г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Победитель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Всероссийского конкурса «ИКТ-компетентность педагога в современном образовании»  Фонд 21века, 2022г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-Победитель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Всероссийского конкурса «Моя лучшая методическая разработка» Проект. Фонд 21 века.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-Всероссийский профессиональный конкурс для педагогов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технологии в образовании» Исследовательский проект по проблеме питания школьников 2020г. Академия Развития творчества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Арт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талант, ООО «Центр Развития» Педагогики, г.Санкт-Петербург  Диплом победителя.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-Победитель Международного конкурса профессионального мастерства «Моделирование поясной одежды». 2020г. Международный образовательный портал «Солнечный свет»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65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-Международный конкурс педагогического мастерства номинация: Мастер-класс: «Организация проектной деятельности на уроках технологии»;2021,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-талант, ООО «Центр Развития» Педагогики, г.Санкт-Петербург; Диплом победителя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6007" cy="10695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достижения в профессии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C:\Users\admin\Desktop\КУНКУРС ПП\свидетельства публикаций\благодарность Чалабян Т.В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88" y="1337798"/>
            <a:ext cx="2169622" cy="153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КУНКУРС ПП\свидетельства публикаций\грамота мои талант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229200"/>
            <a:ext cx="1944216" cy="135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КУНКУРС ПП\свидетельства публикаций\грамота УО за добросовестный труд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167" y="1254609"/>
            <a:ext cx="1443841" cy="18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КУНКУРС ПП\свидетельства публикаций\IMG_20191212_1913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979955" y="3496480"/>
            <a:ext cx="1800200" cy="129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КУНКУРС ПП\свидетельства публикаций\Чалабян благодарность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7" y="1268760"/>
            <a:ext cx="1310676" cy="171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КУНКУРС ПП\свидетельства публикаций\Чалабян Татьяна Владимиров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1368" y="3270916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КУНКУРС ПП\свидетельства публикаций\Свидетельство о подготовке победителей konkurs-start.ru №1657625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5" y="5229200"/>
            <a:ext cx="11521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МОЙ САЙТ\мои дипломы\детская школа искусств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7" y="1268760"/>
            <a:ext cx="115212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грамоты 2020\на сайт опубликовала\Чалабян Татьяна Владимировна - свидетельство (1)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284984"/>
            <a:ext cx="1327836" cy="16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esktop\грамоты 2020\на сайт опубликовала\Чалабян Татьяна Владимировна - свидетельство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3212976"/>
            <a:ext cx="13157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МОЙ САЙТ\мои дипломы\Чалабян Татьяна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5301208"/>
            <a:ext cx="1116067" cy="136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695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Достижения моих учеников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Содержимое 5" descr="C:\Users\admin\Desktop\МОЙ САЙТ\публикации и дипломы\награждение победителя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7904" y="1412776"/>
            <a:ext cx="1800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МОЙ САЙТ\публикации и дипломы\вручение благодарност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1484784"/>
            <a:ext cx="1754193" cy="193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МОЙ САЙТ\Конкурс рекламы\Пироженко Алина и Чалабян Т.В.  прокуратура конкурс реклам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933056"/>
            <a:ext cx="20162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МОЙ САЙТ\Конкурс рекламы\Чалабян Т.В.и Пироженко Алина на финале конкурс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364343"/>
            <a:ext cx="2017057" cy="213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МОЙ САЙТ\Конкурс рекламы\догода\Догода Виктор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861048"/>
            <a:ext cx="16561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грамоты 2020\IMG_20200204_151901 — коп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293096"/>
            <a:ext cx="18722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ОЙ САЙТ\дипломы\Бунаков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1290375" cy="186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МОЙ САЙТ\дипломы\2грамоты\IMG-20191211-WA0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829" y="580572"/>
            <a:ext cx="1248228" cy="184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МОЙ САЙТ\дипломы\2грамоты\Пироженко 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1" y="620688"/>
            <a:ext cx="1331935" cy="190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ОЙ САЙТ\дипломы\2грамоты\Догода В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133150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ОЙ САЙТ\дипломы\грамоты девочек\IMG_20191127_1358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20688"/>
            <a:ext cx="1368152" cy="19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МОЙ САЙТ\дипломы\грамоты девочек\Воробьева С Дмитрий Ростовский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852936"/>
            <a:ext cx="1410357" cy="198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МОЙ САЙТ\дипломы\2грамоты\Воробьев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2852936"/>
            <a:ext cx="1462908" cy="203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МОЙ САЙТ\дипломы\грамоты девочек\грибова к\IMG_20191211_09054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3853728" y="3139161"/>
            <a:ext cx="1924598" cy="149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МОЙ САЙТ\дипломы\грамоты девочек\грибова к\IMG_20191211_09052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616116" y="3320988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грамоты 2020\2020-03\IMG_20200325_09565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1698" y="3040303"/>
            <a:ext cx="1340781" cy="185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грамоты 2020\Сухачёва Д Я и будущее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5301208"/>
            <a:ext cx="936104" cy="129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грамоты 2020\IMG_20200224_10201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3394912" y="5020128"/>
            <a:ext cx="1334930" cy="186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МОЙ САЙТ\дипломы\Ал-тузловка  мир талантов\Грибова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3" y="5229200"/>
            <a:ext cx="1080120" cy="142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грамоты 2020\МИР талантов грамоты-20\Воробьева 1место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4288" y="5229200"/>
            <a:ext cx="108012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66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800000"/>
                </a:solidFill>
                <a:latin typeface="Georgia" pitchFamily="18" charset="0"/>
              </a:rPr>
              <a:t>Наше творчество</a:t>
            </a:r>
            <a:endParaRPr lang="ru-RU" sz="5400" b="1" cap="none" spc="0" dirty="0">
              <a:ln w="11430"/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08720"/>
            <a:ext cx="896448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20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Витражи,  батики,  рисунки,  бумажная  пластика,                                           вышивки лентами,  пошив рюкзака,     </a:t>
            </a:r>
            <a:r>
              <a:rPr lang="ru-RU" sz="2000" b="1" dirty="0" err="1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газетоплетение</a:t>
            </a:r>
            <a:r>
              <a:rPr lang="ru-RU" sz="20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000" b="1" cap="none" spc="0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C:\Users\admin\Desktop\МОЙ САЙТ\наше творчество\IMG_20191206_1104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ОЙ САЙТ\наше творчество\2019-12\Витраж  весна Чалабян Т.В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348880"/>
            <a:ext cx="136555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енты Чалабян\ПРОЕКТЫ\Батик\Маки Догода Виктор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15916" y="2528900"/>
            <a:ext cx="18002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МОЙ САЙТ\наше творчество\IMG_20191206_111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348880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ументы Чалабян\ПРОЕКТЫ\Весенняя корзиночка Грибова Ксен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енты Чалабян\ПРОЕКТЫ\SAM_60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373216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МОЙ САЙТ\наше творчество\2019-12\Горная река Чалабян Т.В.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234888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МОЙ САЙТ\наше творчество\Архитектура учащиеся 8класс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4725144"/>
            <a:ext cx="158417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рисунки\IMG_20210215_12025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4365104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рисунки\Летнее настроение Чалабян Т.В.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4365104"/>
            <a:ext cx="149026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ПРОЕКТ СУМКА\2019-02\IMG_20190219_125727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4509120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5832648" cy="10695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визитная карточка</a:t>
            </a:r>
            <a:b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87624" y="1700784"/>
            <a:ext cx="7509520" cy="4176488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34 года.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Категория – высшая.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Являюсь руководителем  районного                        методического объединения учителей             МХК и изобразительное  искусство -  22 года.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2022 присуждение премии\1567755649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92696"/>
            <a:ext cx="1224136" cy="11521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рисунки\Догода В. А.Невский-заступник Отечеств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рисунки\Конкурс МЧС\Герои спасают урожай в сельской местности. Догода Виктория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рисунки\Конкурс МЧС\Строить, спасать - работа для мужчин. Воробьева Соф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980728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рисунки\Мир -в наших руках. Воробьева Соф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06896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рисунки\конкурс социальной рекламы\Без любви нет счастья Пироженко Алин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06896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рисунки\2019-05\Цветущее дерево  Пироженко Ал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013176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енты Чалабян\КОНКУРСЫ\МИР моего дома конкурс\Работы детей мир моего дома\Мы будем помнить Вас всегда. Воробьева София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140968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рисунки\2019-05\Свекла и морковь Воробьева София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5085184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енты Чалабян\КОНКУРСЫ\РАБОТЫ ДЕТЕЙ-конкурсы\конкурс пейзаж\Донские просторы Болдырева Альбина, 8лет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5085184"/>
            <a:ext cx="17281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УЧИТЕЛЬ-2020\мои грамоты\Благодарность дипутата Гос.ду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3"/>
            <a:ext cx="1872207" cy="3024336"/>
          </a:xfrm>
          <a:prstGeom prst="rect">
            <a:avLst/>
          </a:prstGeom>
          <a:noFill/>
        </p:spPr>
      </p:pic>
      <p:pic>
        <p:nvPicPr>
          <p:cNvPr id="1027" name="Picture 3" descr="C:\Users\admin\Desktop\УЧИТЕЛЬ-2020\мои грамоты\Грамота от Главы райо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3"/>
            <a:ext cx="1944216" cy="3096344"/>
          </a:xfrm>
          <a:prstGeom prst="rect">
            <a:avLst/>
          </a:prstGeom>
          <a:noFill/>
        </p:spPr>
      </p:pic>
      <p:pic>
        <p:nvPicPr>
          <p:cNvPr id="1028" name="Picture 4" descr="C:\Users\admin\Desktop\УЧИТЕЛЬ-2020\мои грамоты\Грамота  Нравственный выб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48680"/>
            <a:ext cx="2016224" cy="2952328"/>
          </a:xfrm>
          <a:prstGeom prst="rect">
            <a:avLst/>
          </a:prstGeom>
          <a:noFill/>
        </p:spPr>
      </p:pic>
      <p:pic>
        <p:nvPicPr>
          <p:cNvPr id="1029" name="Picture 5" descr="C:\Users\admin\Desktop\УЧИТЕЛЬ-2020\мои грамоты\Диплом Губернато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1909" y="3861048"/>
            <a:ext cx="1900211" cy="2736304"/>
          </a:xfrm>
          <a:prstGeom prst="rect">
            <a:avLst/>
          </a:prstGeom>
          <a:noFill/>
        </p:spPr>
      </p:pic>
      <p:pic>
        <p:nvPicPr>
          <p:cNvPr id="1030" name="Picture 6" descr="C:\Users\admin\Desktop\УЧИТЕЛЬ-2020\мои грамоты\Лучшие уроки педагогов До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789040"/>
            <a:ext cx="1861130" cy="2736304"/>
          </a:xfrm>
          <a:prstGeom prst="rect">
            <a:avLst/>
          </a:prstGeom>
          <a:noFill/>
        </p:spPr>
      </p:pic>
      <p:pic>
        <p:nvPicPr>
          <p:cNvPr id="1031" name="Picture 7" descr="C:\Users\admin\Desktop\УЧИТЕЛЬ-2020\мои грамоты\Чалабян благодарность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5622" y="3861048"/>
            <a:ext cx="1855863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1115616" y="433332"/>
            <a:ext cx="8028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внимание!!!</a:t>
            </a:r>
            <a:endParaRPr lang="ru-RU" sz="7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2852936"/>
            <a:ext cx="72008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3648" y="476672"/>
            <a:ext cx="7416824" cy="446449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800000"/>
                </a:solidFill>
                <a:latin typeface="Georgia" pitchFamily="18" charset="0"/>
              </a:rPr>
              <a:t>        Методическая тема:</a:t>
            </a: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     «</a:t>
            </a: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Использование новых                              педагогических технологий                          для    развития интереса                                         учащихся и развития их                                 творческих  способностей.»</a:t>
            </a:r>
            <a:endParaRPr lang="en-US" altLang="ko-KR" sz="3600" b="1" dirty="0">
              <a:solidFill>
                <a:srgbClr val="003300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1763176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660033"/>
                </a:solidFill>
                <a:effectLst/>
                <a:latin typeface="Georgia" pitchFamily="18" charset="0"/>
              </a:rPr>
              <a:t>Наличие  собственной методической разработки по преподаваемому предмету</a:t>
            </a:r>
            <a:endParaRPr lang="ru-RU" sz="2800" dirty="0">
              <a:solidFill>
                <a:srgbClr val="660033"/>
              </a:solidFill>
              <a:effectLst/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653136"/>
            <a:ext cx="3600400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Актуальна;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инновационный характер;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99992" y="4653136"/>
            <a:ext cx="4176465" cy="18002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Опубликована на образовательном портале .   Включена в международный сборник «Педагогический опыт» 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23528" y="1844824"/>
            <a:ext cx="4464496" cy="2592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3300"/>
                </a:solidFill>
              </a:rPr>
              <a:t>   </a:t>
            </a: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Разработана программа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 изобразительном  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искусству для 5-7класса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«Искусство в жизни человека». </a:t>
            </a:r>
            <a:endParaRPr lang="ru-RU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ПОДГОТОВКА к НПО\IMG_20210331_1353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44627"/>
            <a:ext cx="2592288" cy="30644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99592" y="573087"/>
            <a:ext cx="82444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Результаты успеваемости и качества знаний  за период   </a:t>
            </a:r>
            <a:r>
              <a:rPr lang="ru-RU" sz="2800" b="1" dirty="0" smtClean="0">
                <a:solidFill>
                  <a:srgbClr val="000066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  2018 по 2021 год</a:t>
            </a:r>
            <a:endParaRPr lang="ru-RU" sz="2800" dirty="0" smtClean="0">
              <a:solidFill>
                <a:srgbClr val="000066"/>
              </a:solidFill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115617" y="1916832"/>
          <a:ext cx="36004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860033" y="1772816"/>
          <a:ext cx="367240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55576" y="5625244"/>
            <a:ext cx="8208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03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Высокие результаты учебных достижений обучающихся достигаются за счет создания  образовательной среды, обеспечивающей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высокую учебную   </a:t>
            </a:r>
          </a:p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03700" algn="l"/>
              </a:tabLs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мотивацию и активную позицию ребенка в учебном процессе.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404664"/>
            <a:ext cx="7272808" cy="122413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Таблица  динамики уровня освоения обучающимися учебного предмета за последние три года:(от всего количества обучающихся), количество обучающихся на 4 и 5 (в %)</a:t>
            </a:r>
            <a:endPara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0"/>
          </p:nvPr>
        </p:nvGraphicFramePr>
        <p:xfrm>
          <a:off x="1043608" y="1700808"/>
          <a:ext cx="7438281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Наличие призёров Всероссийской олимпиады школьников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Ежегодно мои ученики являются победителями школьного этапа  олимпиады школьников по МХК и технологии и принимают участие в муниципальном туре всероссийской  олимпиады школьников                   (2019-1человека; 2020-4человека; 2021- 2человека).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муниципальном этапе олимпиады школьников по МХК (2020г.- 1призёр 7класс), по технологии (2019г -1 призёр; 2020г 1-победитель 7класс, 2-призёра 7класс и 9класс.2021г- 2 призёра 7класс и 8класс) 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200800" cy="9361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Наличие призеров  в международных предметных олимпиадах школьников, вузовских олимпиадах и всероссийских заочных школах вузов и др.</a:t>
            </a:r>
            <a:endParaRPr lang="ru-RU" sz="2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43608" y="1844824"/>
            <a:ext cx="7848872" cy="4147865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Принимали участие в бесплатной  всероссийской  образовательной  олимпиаде  по изобразительному искусству  для школьников 5-7 классов в соответствии с ФГОС ООО, на образовательном портале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Минобр.орг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 призёра).     И по технологии (1 победитель)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Диплом (2место) за участие во Всероссийской олимпиаде «Эстафета знаний»             в номинации:  МХК.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Принимали участие   во Всероссийской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олимпиаде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Всезнайкино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               в номинации технология: «Мастерская скульптора» (1победитель); в номинации технология: «Швейная мастерская» (2место); номинация МХК: «Художественная культура первобытного мира» 9класс(1место)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Диплом победителя 1степени,  Международной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олимпиаде «Юные мастерицы»  Беларусь .     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Дипломы победителей за участие в бесплатной международной образовательной олимпиаде по технологии для школьников 5-7 классов в соответствии с ФГОС ООО, (2победителя и призер). г.Хельсинки                                     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1364</TotalTime>
  <Words>2412</Words>
  <Application>Microsoft Office PowerPoint</Application>
  <PresentationFormat>Экран (4:3)</PresentationFormat>
  <Paragraphs>197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Custom Design</vt:lpstr>
      <vt:lpstr>Солнцестояние</vt:lpstr>
      <vt:lpstr>Слайд 1</vt:lpstr>
      <vt:lpstr>Слайд 2</vt:lpstr>
      <vt:lpstr>Моя визитная карточка </vt:lpstr>
      <vt:lpstr>Слайд 4</vt:lpstr>
      <vt:lpstr>Наличие  собственной методической разработки по преподаваемому предмету</vt:lpstr>
      <vt:lpstr>Слайд 6</vt:lpstr>
      <vt:lpstr>Слайд 7</vt:lpstr>
      <vt:lpstr>Наличие призёров Всероссийской олимпиады школьников</vt:lpstr>
      <vt:lpstr>Наличие призеров  в международных предметных олимпиадах школьников, вузовских олимпиадах и всероссийских заочных школах вузов и др.</vt:lpstr>
      <vt:lpstr>Педагогические технологии</vt:lpstr>
      <vt:lpstr>Использование  дистанционных  образовательных технологий и электронного обучения для организации образовательного процесса. </vt:lpstr>
      <vt:lpstr>Слайд 12</vt:lpstr>
      <vt:lpstr>Слайд 13</vt:lpstr>
      <vt:lpstr>Слайд 14</vt:lpstr>
      <vt:lpstr>Программы  внеурочной деятельности</vt:lpstr>
      <vt:lpstr>Программа гражданско-патриотического                           воспитания учащихся   «Я– Гражданин». </vt:lpstr>
      <vt:lpstr>МБУДО «Детская школа искусств»                      Родионово-Несветайского района </vt:lpstr>
      <vt:lpstr>Повышение квалификации </vt:lpstr>
      <vt:lpstr>Слайд 19</vt:lpstr>
      <vt:lpstr>Совершенствование системы профессиональной педагогической деятельности в соответствии с дипломом о профессиональной переподготовке</vt:lpstr>
      <vt:lpstr>Мои публикации </vt:lpstr>
      <vt:lpstr>Слайд 22</vt:lpstr>
      <vt:lpstr>Слайд 23</vt:lpstr>
      <vt:lpstr>Мои достижения в профессии Мастер-классы, конкурсы </vt:lpstr>
      <vt:lpstr>Слайд 25</vt:lpstr>
      <vt:lpstr>Мои достижения в профессии </vt:lpstr>
      <vt:lpstr> Достижения моих учеников </vt:lpstr>
      <vt:lpstr>Слайд 28</vt:lpstr>
      <vt:lpstr>Слайд 29</vt:lpstr>
      <vt:lpstr>Слайд 30</vt:lpstr>
      <vt:lpstr>Слайд 31</vt:lpstr>
      <vt:lpstr>Спасибо за внимание!!!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Пользователь Windows</cp:lastModifiedBy>
  <cp:revision>184</cp:revision>
  <dcterms:created xsi:type="dcterms:W3CDTF">2014-04-01T16:35:38Z</dcterms:created>
  <dcterms:modified xsi:type="dcterms:W3CDTF">2022-04-03T15:57:54Z</dcterms:modified>
</cp:coreProperties>
</file>