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4" r:id="rId1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entury Gothic" panose="020B0502020202020204" pitchFamily="34" charset="0"/>
      <p:regular r:id="rId25"/>
      <p:bold r:id="rId26"/>
      <p:italic r:id="rId27"/>
      <p:boldItalic r:id="rId28"/>
    </p:embeddedFont>
    <p:embeddedFont>
      <p:font typeface="SimSun" panose="02010600030101010101" pitchFamily="2" charset="-122"/>
      <p:regular r:id="rId29"/>
    </p:embeddedFont>
    <p:embeddedFont>
      <p:font typeface="SkazkaForSerge" panose="02027200000000000000"/>
      <p:regular r:id="rId30"/>
    </p:embeddedFont>
    <p:embeddedFont>
      <p:font typeface="Mangal" panose="020B0604020202020204" charset="0"/>
      <p:regular r:id="rId31"/>
      <p:bold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041"/>
    <a:srgbClr val="CC0066"/>
    <a:srgbClr val="A42320"/>
    <a:srgbClr val="C42A26"/>
    <a:srgbClr val="8D1E1B"/>
    <a:srgbClr val="B05408"/>
    <a:srgbClr val="993300"/>
    <a:srgbClr val="BE2824"/>
    <a:srgbClr val="F90B05"/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A848D-7B5D-485A-9A70-5CE84BE4C2BA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9C3DC-5479-44E7-A393-B4EE5FCA79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551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3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73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408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204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30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461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97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836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B9C3DC-5479-44E7-A393-B4EE5FCA79F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61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76200"/>
            <a:ext cx="7086600" cy="2590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800" dirty="0">
                <a:ln w="11430"/>
                <a:solidFill>
                  <a:schemeClr val="accent1"/>
                </a:solidFill>
              </a:rPr>
              <a:t>Муниципальное бюджетное дошкольное образовательное учреждение детский сад    с. </a:t>
            </a:r>
            <a:r>
              <a:rPr lang="ru-RU" sz="1800" dirty="0" smtClean="0">
                <a:ln w="11430"/>
                <a:solidFill>
                  <a:schemeClr val="accent1"/>
                </a:solidFill>
              </a:rPr>
              <a:t>Казакевичево </a:t>
            </a:r>
            <a:r>
              <a:rPr lang="ru-RU" sz="1800" dirty="0" smtClean="0">
                <a:ln w="11430"/>
                <a:solidFill>
                  <a:schemeClr val="accent1"/>
                </a:solidFill>
              </a:rPr>
              <a:t>Хабаровского </a:t>
            </a:r>
            <a:r>
              <a:rPr lang="ru-RU" sz="1800" dirty="0">
                <a:ln w="11430"/>
                <a:solidFill>
                  <a:schemeClr val="accent1"/>
                </a:solidFill>
              </a:rPr>
              <a:t>муниципального района Хабаровского </a:t>
            </a:r>
            <a:r>
              <a:rPr lang="ru-RU" sz="1600" dirty="0">
                <a:ln w="11430"/>
                <a:solidFill>
                  <a:schemeClr val="accent1"/>
                </a:solidFill>
              </a:rPr>
              <a:t>края   (МБДОУ  с. </a:t>
            </a:r>
            <a:r>
              <a:rPr lang="ru-RU" sz="1600" dirty="0" smtClean="0">
                <a:ln w="11430"/>
                <a:solidFill>
                  <a:schemeClr val="accent1"/>
                </a:solidFill>
              </a:rPr>
              <a:t>Казакевичево</a:t>
            </a:r>
            <a:r>
              <a:rPr lang="ru-RU" sz="1600" dirty="0" smtClean="0">
                <a:ln w="11430"/>
                <a:solidFill>
                  <a:schemeClr val="accent1"/>
                </a:solidFill>
              </a:rPr>
              <a:t>)</a:t>
            </a:r>
            <a:r>
              <a:rPr lang="ru-RU" sz="1600" dirty="0">
                <a:ln w="11430"/>
                <a:solidFill>
                  <a:schemeClr val="accent1"/>
                </a:solidFill>
              </a:rPr>
              <a:t/>
            </a:r>
            <a:br>
              <a:rPr lang="ru-RU" sz="1600" dirty="0">
                <a:ln w="11430"/>
                <a:solidFill>
                  <a:schemeClr val="accent1"/>
                </a:solidFill>
              </a:rPr>
            </a:br>
            <a:endParaRPr lang="ru-RU" sz="4800" dirty="0">
              <a:ln w="11430"/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14800" y="2133600"/>
            <a:ext cx="4705672" cy="38876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презентация </a:t>
            </a:r>
            <a:b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программы </a:t>
            </a:r>
            <a:r>
              <a:rPr lang="en-US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 с. 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Казакевичево</a:t>
            </a:r>
            <a:r>
              <a:rPr lang="ru-RU" alt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(ОП ДО)</a:t>
            </a: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разработанной в соответствие с ФОП ДО и ФГОС ДО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A42320"/>
                </a:solidFill>
                <a:latin typeface="SkazkaForSerge" pitchFamily="18" charset="0"/>
                <a:cs typeface="Times New Roman" panose="02020603050405020304" pitchFamily="18" charset="0"/>
              </a:rPr>
              <a:t>2024 г.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571480"/>
            <a:ext cx="7620000" cy="5554683"/>
          </a:xfrm>
        </p:spPr>
        <p:txBody>
          <a:bodyPr/>
          <a:lstStyle/>
          <a:p>
            <a:pPr marL="0" lvl="0" indent="540385" algn="ctr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Образовательная деятельность в ДОУ включает:</a:t>
            </a:r>
            <a:endParaRPr lang="ru-RU" sz="2000" b="1" dirty="0">
              <a:solidFill>
                <a:srgbClr val="C00000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pPr marL="0" lvl="0" indent="540385" algn="just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образовательную деятельность, осуществляемую в процессе организации различных видов детской деятельности;</a:t>
            </a:r>
            <a:endParaRPr lang="ru-RU" sz="1200" dirty="0">
              <a:solidFill>
                <a:srgbClr val="820041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pPr marL="0" lvl="0" indent="540385" algn="just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образовательную деятельность, осуществляемую в ходе режимных процессов;</a:t>
            </a:r>
            <a:endParaRPr lang="ru-RU" sz="1200" dirty="0">
              <a:solidFill>
                <a:srgbClr val="820041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pPr marL="0" lvl="0" indent="540385" algn="just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самостоятельную деятельность детей;</a:t>
            </a:r>
            <a:endParaRPr lang="ru-RU" sz="1200" dirty="0">
              <a:solidFill>
                <a:srgbClr val="820041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pPr marL="0" lvl="0" indent="540385" algn="just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взаимодействие с семьями детей по реализации образовательной программы ДО (п.24.1. ФОП ДО).</a:t>
            </a:r>
            <a:endParaRPr lang="ru-RU" sz="1200" dirty="0">
              <a:solidFill>
                <a:srgbClr val="820041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pPr marL="0" lvl="0" indent="540385" algn="just" defTabSz="457200">
              <a:spcBef>
                <a:spcPts val="0"/>
              </a:spcBef>
              <a:buNone/>
              <a:tabLst>
                <a:tab pos="9017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культурным практикам </a:t>
            </a: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относят игровую, продуктивную, познавательно-исследовательскую, коммуникативную практики, чтение художественной литературы (п.24.19. ФОП ДО)</a:t>
            </a:r>
            <a:endParaRPr lang="ru-RU" sz="1200" dirty="0">
              <a:solidFill>
                <a:srgbClr val="820041"/>
              </a:solidFill>
              <a:latin typeface="Century Gothic" panose="020B0502020202020204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846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CA97A9AE-BEB0-4FE5-B01D-D708A54FA0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16" y="4027490"/>
            <a:ext cx="2158171" cy="1743607"/>
          </a:xfrm>
          <a:prstGeom prst="rect">
            <a:avLst/>
          </a:prstGeom>
        </p:spPr>
      </p:pic>
      <p:sp>
        <p:nvSpPr>
          <p:cNvPr id="5" name="Полилиния 9">
            <a:extLst>
              <a:ext uri="{FF2B5EF4-FFF2-40B4-BE49-F238E27FC236}">
                <a16:creationId xmlns:a16="http://schemas.microsoft.com/office/drawing/2014/main" id="{199C8C6E-BE1D-4C12-BEE3-24E83FAD9600}"/>
              </a:ext>
            </a:extLst>
          </p:cNvPr>
          <p:cNvSpPr/>
          <p:nvPr/>
        </p:nvSpPr>
        <p:spPr>
          <a:xfrm>
            <a:off x="3365140" y="3386733"/>
            <a:ext cx="2206625" cy="2206625"/>
          </a:xfrm>
          <a:custGeom>
            <a:avLst/>
            <a:gdLst>
              <a:gd name="connsiteX0" fmla="*/ 0 w 2205262"/>
              <a:gd name="connsiteY0" fmla="*/ 1102631 h 2205262"/>
              <a:gd name="connsiteX1" fmla="*/ 322954 w 2205262"/>
              <a:gd name="connsiteY1" fmla="*/ 322953 h 2205262"/>
              <a:gd name="connsiteX2" fmla="*/ 1102633 w 2205262"/>
              <a:gd name="connsiteY2" fmla="*/ 1 h 2205262"/>
              <a:gd name="connsiteX3" fmla="*/ 1882311 w 2205262"/>
              <a:gd name="connsiteY3" fmla="*/ 322955 h 2205262"/>
              <a:gd name="connsiteX4" fmla="*/ 2205263 w 2205262"/>
              <a:gd name="connsiteY4" fmla="*/ 1102634 h 2205262"/>
              <a:gd name="connsiteX5" fmla="*/ 1882310 w 2205262"/>
              <a:gd name="connsiteY5" fmla="*/ 1882312 h 2205262"/>
              <a:gd name="connsiteX6" fmla="*/ 1102632 w 2205262"/>
              <a:gd name="connsiteY6" fmla="*/ 2205265 h 2205262"/>
              <a:gd name="connsiteX7" fmla="*/ 322954 w 2205262"/>
              <a:gd name="connsiteY7" fmla="*/ 1882311 h 2205262"/>
              <a:gd name="connsiteX8" fmla="*/ 2 w 2205262"/>
              <a:gd name="connsiteY8" fmla="*/ 1102633 h 2205262"/>
              <a:gd name="connsiteX9" fmla="*/ 0 w 2205262"/>
              <a:gd name="connsiteY9" fmla="*/ 1102631 h 220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5262" h="2205262">
                <a:moveTo>
                  <a:pt x="0" y="1102631"/>
                </a:moveTo>
                <a:cubicBezTo>
                  <a:pt x="0" y="810195"/>
                  <a:pt x="116170" y="529736"/>
                  <a:pt x="322954" y="322953"/>
                </a:cubicBezTo>
                <a:cubicBezTo>
                  <a:pt x="529738" y="116170"/>
                  <a:pt x="810197" y="0"/>
                  <a:pt x="1102633" y="1"/>
                </a:cubicBezTo>
                <a:cubicBezTo>
                  <a:pt x="1395069" y="1"/>
                  <a:pt x="1675528" y="116171"/>
                  <a:pt x="1882311" y="322955"/>
                </a:cubicBezTo>
                <a:cubicBezTo>
                  <a:pt x="2089094" y="529739"/>
                  <a:pt x="2205264" y="810198"/>
                  <a:pt x="2205263" y="1102634"/>
                </a:cubicBezTo>
                <a:cubicBezTo>
                  <a:pt x="2205263" y="1395070"/>
                  <a:pt x="2089093" y="1675529"/>
                  <a:pt x="1882310" y="1882312"/>
                </a:cubicBezTo>
                <a:cubicBezTo>
                  <a:pt x="1675526" y="2089095"/>
                  <a:pt x="1395068" y="2205265"/>
                  <a:pt x="1102632" y="2205265"/>
                </a:cubicBezTo>
                <a:cubicBezTo>
                  <a:pt x="810196" y="2205265"/>
                  <a:pt x="529737" y="2089095"/>
                  <a:pt x="322954" y="1882311"/>
                </a:cubicBezTo>
                <a:cubicBezTo>
                  <a:pt x="116171" y="1675527"/>
                  <a:pt x="1" y="1395069"/>
                  <a:pt x="2" y="1102633"/>
                </a:cubicBezTo>
                <a:lnTo>
                  <a:pt x="0" y="1102631"/>
                </a:lnTo>
                <a:close/>
              </a:path>
            </a:pathLst>
          </a:custGeom>
          <a:solidFill>
            <a:srgbClr val="A53010">
              <a:hueOff val="0"/>
              <a:satOff val="0"/>
              <a:lumOff val="0"/>
              <a:alphaOff val="0"/>
            </a:srgbClr>
          </a:solidFill>
          <a:ln w="15875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lIns="335653" tIns="335653" rIns="335653" bIns="335653" spcCol="1270" anchor="ctr"/>
          <a:lstStyle/>
          <a:p>
            <a:pPr lvl="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Условия реализации Программы </a:t>
            </a:r>
          </a:p>
        </p:txBody>
      </p:sp>
      <p:grpSp>
        <p:nvGrpSpPr>
          <p:cNvPr id="6" name="Группа 23">
            <a:extLst>
              <a:ext uri="{FF2B5EF4-FFF2-40B4-BE49-F238E27FC236}">
                <a16:creationId xmlns:a16="http://schemas.microsoft.com/office/drawing/2014/main" id="{6EE609A1-66F4-4DAF-8671-1CFEF49AFCD4}"/>
              </a:ext>
            </a:extLst>
          </p:cNvPr>
          <p:cNvGrpSpPr>
            <a:grpSpLocks/>
          </p:cNvGrpSpPr>
          <p:nvPr/>
        </p:nvGrpSpPr>
        <p:grpSpPr bwMode="auto">
          <a:xfrm>
            <a:off x="5018088" y="571481"/>
            <a:ext cx="2938462" cy="3297260"/>
            <a:chOff x="5018814" y="1628800"/>
            <a:chExt cx="2937362" cy="2240552"/>
          </a:xfrm>
        </p:grpSpPr>
        <p:sp>
          <p:nvSpPr>
            <p:cNvPr id="7" name="Стрелка влево 16">
              <a:extLst>
                <a:ext uri="{FF2B5EF4-FFF2-40B4-BE49-F238E27FC236}">
                  <a16:creationId xmlns:a16="http://schemas.microsoft.com/office/drawing/2014/main" id="{0CA581BB-E3D5-494D-93A5-826191A657FF}"/>
                </a:ext>
              </a:extLst>
            </p:cNvPr>
            <p:cNvSpPr/>
            <p:nvPr/>
          </p:nvSpPr>
          <p:spPr>
            <a:xfrm rot="18900000">
              <a:off x="5018814" y="3240537"/>
              <a:ext cx="2016957" cy="628815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ysClr val="window" lastClr="FFFFFF">
                <a:lumMod val="65000"/>
              </a:sys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8" name="Полилиния 17">
              <a:extLst>
                <a:ext uri="{FF2B5EF4-FFF2-40B4-BE49-F238E27FC236}">
                  <a16:creationId xmlns:a16="http://schemas.microsoft.com/office/drawing/2014/main" id="{8A36CC67-56E0-4ED3-BEC3-02AEC02776D2}"/>
                </a:ext>
              </a:extLst>
            </p:cNvPr>
            <p:cNvSpPr/>
            <p:nvPr/>
          </p:nvSpPr>
          <p:spPr>
            <a:xfrm>
              <a:off x="5693248" y="2003549"/>
              <a:ext cx="2094716" cy="1676841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  <a:solidFill>
              <a:srgbClr val="92AA4C">
                <a:hueOff val="0"/>
                <a:satOff val="0"/>
                <a:lumOff val="0"/>
                <a:alphaOff val="0"/>
              </a:srgbClr>
            </a:solidFill>
            <a:ln w="1587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lIns="83378" tIns="83378" rIns="83378" bIns="83378" spcCol="1270" anchor="b"/>
            <a:lstStyle/>
            <a:p>
              <a:pPr marL="0" marR="0" lvl="0" indent="0" defTabSz="8001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финансовые</a:t>
              </a:r>
            </a:p>
          </p:txBody>
        </p:sp>
        <p:pic>
          <p:nvPicPr>
            <p:cNvPr id="9" name="Picture 4" descr="http://www.bolshoyvopros.ru/files/users/images/63/7f/637fdf6934b8d6902d9d87626df981f5.jpg">
              <a:extLst>
                <a:ext uri="{FF2B5EF4-FFF2-40B4-BE49-F238E27FC236}">
                  <a16:creationId xmlns:a16="http://schemas.microsoft.com/office/drawing/2014/main" id="{77F19F30-4FF1-42FC-AB75-08ED3D1161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2144" t="-150" r="4688" b="5731"/>
            <a:stretch>
              <a:fillRect/>
            </a:stretch>
          </p:blipFill>
          <p:spPr bwMode="auto">
            <a:xfrm>
              <a:off x="6156176" y="1628800"/>
              <a:ext cx="1800000" cy="1368152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grpSp>
        <p:nvGrpSpPr>
          <p:cNvPr id="10" name="Группа 20">
            <a:extLst>
              <a:ext uri="{FF2B5EF4-FFF2-40B4-BE49-F238E27FC236}">
                <a16:creationId xmlns:a16="http://schemas.microsoft.com/office/drawing/2014/main" id="{9F1A79B7-2202-4085-8BA6-3291CDC11575}"/>
              </a:ext>
            </a:extLst>
          </p:cNvPr>
          <p:cNvGrpSpPr>
            <a:grpSpLocks/>
          </p:cNvGrpSpPr>
          <p:nvPr/>
        </p:nvGrpSpPr>
        <p:grpSpPr bwMode="auto">
          <a:xfrm>
            <a:off x="827090" y="571480"/>
            <a:ext cx="2382837" cy="3992583"/>
            <a:chOff x="827584" y="1700808"/>
            <a:chExt cx="2382818" cy="2862551"/>
          </a:xfrm>
        </p:grpSpPr>
        <p:sp>
          <p:nvSpPr>
            <p:cNvPr id="11" name="Стрелка влево 12">
              <a:extLst>
                <a:ext uri="{FF2B5EF4-FFF2-40B4-BE49-F238E27FC236}">
                  <a16:creationId xmlns:a16="http://schemas.microsoft.com/office/drawing/2014/main" id="{6C523647-7095-4B42-BCB3-F4EE40CEAB4A}"/>
                </a:ext>
              </a:extLst>
            </p:cNvPr>
            <p:cNvSpPr/>
            <p:nvPr/>
          </p:nvSpPr>
          <p:spPr>
            <a:xfrm rot="13500000">
              <a:off x="1867043" y="3240638"/>
              <a:ext cx="2016798" cy="628645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ysClr val="window" lastClr="FFFFFF">
                <a:lumMod val="65000"/>
              </a:sys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12" name="Полилиния 13">
              <a:extLst>
                <a:ext uri="{FF2B5EF4-FFF2-40B4-BE49-F238E27FC236}">
                  <a16:creationId xmlns:a16="http://schemas.microsoft.com/office/drawing/2014/main" id="{2A52D92D-887D-4E2F-BCE7-22080FCE4300}"/>
                </a:ext>
              </a:extLst>
            </p:cNvPr>
            <p:cNvSpPr/>
            <p:nvPr/>
          </p:nvSpPr>
          <p:spPr>
            <a:xfrm>
              <a:off x="1114919" y="2003882"/>
              <a:ext cx="2095483" cy="1675640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  <a:solidFill>
              <a:srgbClr val="9F8351">
                <a:hueOff val="0"/>
                <a:satOff val="0"/>
                <a:lumOff val="0"/>
                <a:alphaOff val="0"/>
              </a:srgbClr>
            </a:solidFill>
            <a:ln w="1587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lIns="83378" tIns="83378" rIns="83378" bIns="83378" spcCol="1270" anchor="b"/>
            <a:lstStyle/>
            <a:p>
              <a:pPr marL="0" marR="0" lvl="0" indent="0" algn="r" defTabSz="8001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кадровые</a:t>
              </a:r>
            </a:p>
          </p:txBody>
        </p:sp>
        <p:pic>
          <p:nvPicPr>
            <p:cNvPr id="13" name="Picture 8" descr="http://www.proza.ru/pics/2011/01/28/114.jpg">
              <a:extLst>
                <a:ext uri="{FF2B5EF4-FFF2-40B4-BE49-F238E27FC236}">
                  <a16:creationId xmlns:a16="http://schemas.microsoft.com/office/drawing/2014/main" id="{8DDF4D72-21BC-4C9D-BDA4-DB1DB41079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l="3704" t="4167" r="26852" b="16658"/>
            <a:stretch>
              <a:fillRect/>
            </a:stretch>
          </p:blipFill>
          <p:spPr bwMode="auto">
            <a:xfrm>
              <a:off x="827584" y="1700808"/>
              <a:ext cx="1800000" cy="1368152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5499F12-08DA-4819-9EA1-0B7F78EC5F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559" y="3731953"/>
            <a:ext cx="1920406" cy="1469263"/>
          </a:xfrm>
          <a:prstGeom prst="rect">
            <a:avLst/>
          </a:prstGeom>
        </p:spPr>
      </p:pic>
      <p:sp>
        <p:nvSpPr>
          <p:cNvPr id="16" name="Полилиния 19">
            <a:extLst>
              <a:ext uri="{FF2B5EF4-FFF2-40B4-BE49-F238E27FC236}">
                <a16:creationId xmlns:a16="http://schemas.microsoft.com/office/drawing/2014/main" id="{6A3B7E20-5862-4E82-ADE5-BDD616846F57}"/>
              </a:ext>
            </a:extLst>
          </p:cNvPr>
          <p:cNvSpPr/>
          <p:nvPr/>
        </p:nvSpPr>
        <p:spPr bwMode="auto">
          <a:xfrm>
            <a:off x="6191250" y="4292602"/>
            <a:ext cx="2578100" cy="1676400"/>
          </a:xfrm>
          <a:custGeom>
            <a:avLst/>
            <a:gdLst>
              <a:gd name="connsiteX0" fmla="*/ 0 w 2577163"/>
              <a:gd name="connsiteY0" fmla="*/ 167600 h 1675999"/>
              <a:gd name="connsiteX1" fmla="*/ 49089 w 2577163"/>
              <a:gd name="connsiteY1" fmla="*/ 49089 h 1675999"/>
              <a:gd name="connsiteX2" fmla="*/ 167600 w 2577163"/>
              <a:gd name="connsiteY2" fmla="*/ 0 h 1675999"/>
              <a:gd name="connsiteX3" fmla="*/ 2409563 w 2577163"/>
              <a:gd name="connsiteY3" fmla="*/ 0 h 1675999"/>
              <a:gd name="connsiteX4" fmla="*/ 2528074 w 2577163"/>
              <a:gd name="connsiteY4" fmla="*/ 49089 h 1675999"/>
              <a:gd name="connsiteX5" fmla="*/ 2577163 w 2577163"/>
              <a:gd name="connsiteY5" fmla="*/ 167600 h 1675999"/>
              <a:gd name="connsiteX6" fmla="*/ 2577163 w 2577163"/>
              <a:gd name="connsiteY6" fmla="*/ 1508399 h 1675999"/>
              <a:gd name="connsiteX7" fmla="*/ 2528074 w 2577163"/>
              <a:gd name="connsiteY7" fmla="*/ 1626910 h 1675999"/>
              <a:gd name="connsiteX8" fmla="*/ 2409563 w 2577163"/>
              <a:gd name="connsiteY8" fmla="*/ 1675999 h 1675999"/>
              <a:gd name="connsiteX9" fmla="*/ 167600 w 2577163"/>
              <a:gd name="connsiteY9" fmla="*/ 1675999 h 1675999"/>
              <a:gd name="connsiteX10" fmla="*/ 49089 w 2577163"/>
              <a:gd name="connsiteY10" fmla="*/ 1626910 h 1675999"/>
              <a:gd name="connsiteX11" fmla="*/ 0 w 2577163"/>
              <a:gd name="connsiteY11" fmla="*/ 1508399 h 1675999"/>
              <a:gd name="connsiteX12" fmla="*/ 0 w 2577163"/>
              <a:gd name="connsiteY12" fmla="*/ 167600 h 167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7163" h="1675999">
                <a:moveTo>
                  <a:pt x="0" y="167600"/>
                </a:moveTo>
                <a:cubicBezTo>
                  <a:pt x="0" y="123150"/>
                  <a:pt x="17658" y="80520"/>
                  <a:pt x="49089" y="49089"/>
                </a:cubicBezTo>
                <a:cubicBezTo>
                  <a:pt x="80520" y="17658"/>
                  <a:pt x="123150" y="0"/>
                  <a:pt x="167600" y="0"/>
                </a:cubicBezTo>
                <a:lnTo>
                  <a:pt x="2409563" y="0"/>
                </a:lnTo>
                <a:cubicBezTo>
                  <a:pt x="2454013" y="0"/>
                  <a:pt x="2496643" y="17658"/>
                  <a:pt x="2528074" y="49089"/>
                </a:cubicBezTo>
                <a:cubicBezTo>
                  <a:pt x="2559505" y="80520"/>
                  <a:pt x="2577163" y="123150"/>
                  <a:pt x="2577163" y="167600"/>
                </a:cubicBezTo>
                <a:lnTo>
                  <a:pt x="2577163" y="1508399"/>
                </a:lnTo>
                <a:cubicBezTo>
                  <a:pt x="2577163" y="1552849"/>
                  <a:pt x="2559505" y="1595479"/>
                  <a:pt x="2528074" y="1626910"/>
                </a:cubicBezTo>
                <a:cubicBezTo>
                  <a:pt x="2496643" y="1658341"/>
                  <a:pt x="2454013" y="1675999"/>
                  <a:pt x="2409563" y="1675999"/>
                </a:cubicBezTo>
                <a:lnTo>
                  <a:pt x="167600" y="1675999"/>
                </a:lnTo>
                <a:cubicBezTo>
                  <a:pt x="123150" y="1675999"/>
                  <a:pt x="80520" y="1658341"/>
                  <a:pt x="49089" y="1626910"/>
                </a:cubicBezTo>
                <a:cubicBezTo>
                  <a:pt x="17658" y="1595479"/>
                  <a:pt x="0" y="1552849"/>
                  <a:pt x="0" y="1508399"/>
                </a:cubicBezTo>
                <a:lnTo>
                  <a:pt x="0" y="167600"/>
                </a:lnTo>
                <a:close/>
              </a:path>
            </a:pathLst>
          </a:custGeom>
          <a:solidFill>
            <a:srgbClr val="6AAC91">
              <a:hueOff val="0"/>
              <a:satOff val="0"/>
              <a:lumOff val="0"/>
              <a:alphaOff val="0"/>
            </a:srgbClr>
          </a:solidFill>
          <a:ln w="15875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lIns="79568" tIns="79568" rIns="79568" bIns="79568" spcCol="1270" anchor="b"/>
          <a:lstStyle/>
          <a:p>
            <a:pPr marL="0" marR="0" lvl="0" indent="0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развивающая предметно-</a:t>
            </a:r>
            <a:r>
              <a:rPr kumimoji="0" lang="ru-RU" sz="1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простран-ственная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среда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1EFEE4-5FB0-43DC-986F-B544215B71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298" y="3853656"/>
            <a:ext cx="1926503" cy="146926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B7B0051-4E72-46E4-92F5-B1F54B2269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4052" y="1851052"/>
            <a:ext cx="2115495" cy="174360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292BF84-5A83-455B-BF07-153CE08F18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8993" y="571481"/>
            <a:ext cx="2405332" cy="2367194"/>
          </a:xfrm>
          <a:prstGeom prst="rect">
            <a:avLst/>
          </a:prstGeom>
        </p:spPr>
      </p:pic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369982FA-2CA3-4688-B35F-F18D96A735D2}"/>
              </a:ext>
            </a:extLst>
          </p:cNvPr>
          <p:cNvSpPr/>
          <p:nvPr/>
        </p:nvSpPr>
        <p:spPr>
          <a:xfrm rot="20497480">
            <a:off x="2889240" y="5080758"/>
            <a:ext cx="978408" cy="484632"/>
          </a:xfrm>
          <a:prstGeom prst="rightArrow">
            <a:avLst/>
          </a:prstGeom>
        </p:spPr>
        <p:style>
          <a:lnRef idx="2">
            <a:schemeClr val="accent3"/>
          </a:lnRef>
          <a:fillRef idx="1002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6E26E2A2-146F-40E5-B11E-5754B920D490}"/>
              </a:ext>
            </a:extLst>
          </p:cNvPr>
          <p:cNvSpPr/>
          <p:nvPr/>
        </p:nvSpPr>
        <p:spPr>
          <a:xfrm rot="12300031">
            <a:off x="5203571" y="510241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903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Специфика контингента воспитанников ДОУ</a:t>
            </a:r>
            <a:endParaRPr lang="ru-RU" dirty="0">
              <a:solidFill>
                <a:srgbClr val="82004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*Количество воспитанников в ДОУ – </a:t>
            </a:r>
            <a:r>
              <a:rPr lang="ru-RU" altLang="ru-RU" sz="2400" b="1" dirty="0" smtClean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altLang="ru-RU" sz="2400" b="1" dirty="0">
              <a:solidFill>
                <a:srgbClr val="82004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*Количество групп компенсирующей  направленности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для детей с тяжелыми нарушениями речи – 0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*Количество групп комбинированной направленности 0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ru-RU" altLang="ru-RU" sz="2400" b="1" dirty="0">
              <a:solidFill>
                <a:srgbClr val="82004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*Количество воспитанников имеющих нарушение речи – </a:t>
            </a: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altLang="ru-RU" sz="2400" b="1" dirty="0">
              <a:solidFill>
                <a:srgbClr val="82004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altLang="ru-RU" sz="2400" b="1" dirty="0">
                <a:solidFill>
                  <a:srgbClr val="82004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ru-RU" altLang="ru-RU" sz="2400" b="1" dirty="0">
              <a:solidFill>
                <a:srgbClr val="82004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913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Характеристика взаимодействия ДОУ </a:t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 семьями воспитанников</a:t>
            </a: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1"/>
            <a:ext cx="3429000" cy="5714999"/>
          </a:xfrm>
        </p:spPr>
        <p:txBody>
          <a:bodyPr>
            <a:normAutofit/>
          </a:bodyPr>
          <a:lstStyle/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  <a:p>
            <a:pPr lvl="0" algn="just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единства подходов к воспитанию и обучению детей в условиях ДОО и семьи; повышение воспитательного потенциала семьи.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психолого-педагогической поддержки семьи и повышение компетентности родителей вопросах образования, охраны и укрепления здоровья детей младенческого, раннего и дошкольного возраста.</a:t>
            </a:r>
          </a:p>
          <a:p>
            <a:pPr marL="285750" lvl="0" indent="-285750" algn="just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sz="1400" dirty="0">
              <a:solidFill>
                <a:prstClr val="black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14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Приоритет семьи в                                                                                                              воспитании, обучении и развитии ребенка  Открытость</a:t>
            </a:r>
          </a:p>
          <a:p>
            <a:pPr marL="0" lvl="0" indent="0" algn="just" defTabSz="457200">
              <a:spcBef>
                <a:spcPts val="0"/>
              </a:spcBef>
              <a:buNone/>
            </a:pPr>
            <a:r>
              <a:rPr lang="ru-RU" sz="14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Индивидуально-                                                                                   </a:t>
            </a:r>
          </a:p>
          <a:p>
            <a:pPr marL="0" lvl="0" indent="0" algn="just" defTabSz="457200">
              <a:spcBef>
                <a:spcPts val="0"/>
              </a:spcBef>
              <a:buNone/>
            </a:pPr>
            <a:r>
              <a:rPr lang="ru-RU" sz="14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дифференцированный                                                                                                                                              </a:t>
            </a:r>
          </a:p>
          <a:p>
            <a:pPr marL="0" lvl="0" indent="0" algn="just" defTabSz="457200">
              <a:spcBef>
                <a:spcPts val="0"/>
              </a:spcBef>
              <a:buNone/>
            </a:pPr>
            <a:r>
              <a:rPr lang="ru-RU" sz="14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подход                             </a:t>
            </a:r>
          </a:p>
          <a:p>
            <a:pPr marL="0" lvl="0" indent="0" algn="just" defTabSz="457200">
              <a:spcBef>
                <a:spcPts val="0"/>
              </a:spcBef>
              <a:buNone/>
            </a:pPr>
            <a:r>
              <a:rPr lang="ru-RU" sz="14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1400" b="1" dirty="0" err="1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Возрастосообразность</a:t>
            </a:r>
            <a:endParaRPr lang="ru-RU" sz="1400" b="1" dirty="0">
              <a:solidFill>
                <a:prstClr val="black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C38D82E4-0B2A-4895-8A4F-D4B36CF85F57}"/>
              </a:ext>
            </a:extLst>
          </p:cNvPr>
          <p:cNvSpPr/>
          <p:nvPr/>
        </p:nvSpPr>
        <p:spPr>
          <a:xfrm>
            <a:off x="571500" y="777551"/>
            <a:ext cx="2514600" cy="7309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Цели взаимодействия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325376-C24B-439D-B49E-CE8241700CF0}"/>
              </a:ext>
            </a:extLst>
          </p:cNvPr>
          <p:cNvSpPr/>
          <p:nvPr/>
        </p:nvSpPr>
        <p:spPr>
          <a:xfrm>
            <a:off x="4343400" y="1371600"/>
            <a:ext cx="4572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/>
          </a:p>
          <a:p>
            <a:endParaRPr lang="ru-RU" sz="1200" dirty="0"/>
          </a:p>
          <a:p>
            <a:r>
              <a:rPr lang="ru-RU" sz="1200" dirty="0"/>
              <a:t> </a:t>
            </a:r>
            <a:r>
              <a:rPr lang="ru-RU" sz="1600" dirty="0"/>
              <a:t>родителей и общественности относительно целей дошкольного образования, общих для всего образовательного пространства РФ, о мерах господдержки семьям, имеющим детей дошкольного возраста, а также об образовательной программе, реализуемой в ДОО.</a:t>
            </a:r>
          </a:p>
          <a:p>
            <a:r>
              <a:rPr lang="ru-RU" sz="1600" dirty="0"/>
              <a:t>Просвещение родителей, повышение их правовой, психолого-педагогической компетентности в вопросах охраны и укрепления здоровья, развития и образования детей.</a:t>
            </a:r>
          </a:p>
          <a:p>
            <a:r>
              <a:rPr lang="ru-RU" sz="1600" dirty="0"/>
              <a:t>Создание условий для развития ответственного и осознанного родительства как базовой основы благополучия семьи.</a:t>
            </a:r>
          </a:p>
          <a:p>
            <a:r>
              <a:rPr lang="ru-RU" sz="1600" dirty="0"/>
              <a:t>Построение взаимодействия в форме сотрудничества и установления партнерских отношений с родителями детей младенческого, раннего и дошкольного возраста для решения образовательных задач.</a:t>
            </a:r>
          </a:p>
          <a:p>
            <a:r>
              <a:rPr lang="ru-RU" sz="1600" dirty="0"/>
              <a:t>Вовлечение родителей в образовательный процесс.</a:t>
            </a:r>
          </a:p>
        </p:txBody>
      </p:sp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id="{9B039AAB-1244-4616-8C40-AD08AD3DA968}"/>
              </a:ext>
            </a:extLst>
          </p:cNvPr>
          <p:cNvSpPr/>
          <p:nvPr/>
        </p:nvSpPr>
        <p:spPr>
          <a:xfrm>
            <a:off x="4800600" y="897295"/>
            <a:ext cx="3200400" cy="85530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Задачи взаимодействия:</a:t>
            </a:r>
          </a:p>
        </p:txBody>
      </p:sp>
      <p:sp>
        <p:nvSpPr>
          <p:cNvPr id="8" name="Свиток: горизонтальный 7">
            <a:extLst>
              <a:ext uri="{FF2B5EF4-FFF2-40B4-BE49-F238E27FC236}">
                <a16:creationId xmlns:a16="http://schemas.microsoft.com/office/drawing/2014/main" id="{C4087DEA-BF76-4A50-82CD-3366C9732547}"/>
              </a:ext>
            </a:extLst>
          </p:cNvPr>
          <p:cNvSpPr/>
          <p:nvPr/>
        </p:nvSpPr>
        <p:spPr>
          <a:xfrm>
            <a:off x="304800" y="4495800"/>
            <a:ext cx="3048000" cy="6096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Принципы взаимодействия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2711273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>Формы работы по взаимодействию с родителями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1"/>
            <a:ext cx="7543800" cy="5714999"/>
          </a:xfrm>
        </p:spPr>
        <p:txBody>
          <a:bodyPr>
            <a:normAutofit/>
          </a:bodyPr>
          <a:lstStyle/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b="1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</a:t>
            </a:r>
            <a:r>
              <a:rPr lang="ru-RU" altLang="ru-RU" sz="1200" b="1" dirty="0">
                <a:solidFill>
                  <a:srgbClr val="82004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</a:t>
            </a: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ФОП ДО, </a:t>
            </a:r>
            <a:endParaRPr lang="ru-RU" altLang="ru-RU" sz="16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Федерального закона № 304-ФЗ от 31.07.2020 «О внесении изменений в Федеральный закон «Об образовании в Российской Федерации» по вопросам воспитания обучающихся»</a:t>
            </a: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отражает интересы и запросы участников образовательных отношений:</a:t>
            </a:r>
            <a:r>
              <a:rPr lang="ru-RU" altLang="ru-RU" sz="1600" b="1" dirty="0">
                <a:solidFill>
                  <a:srgbClr val="82004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</a:t>
            </a: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ребенка, признавая приоритетную роль его личностного развития на основе возрастных и индивидуальных особенностей, интересов и потребностей; </a:t>
            </a:r>
            <a:endParaRPr lang="ru-RU" altLang="ru-RU" sz="16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ребенка (законных представителей) и значимых для ребенка взрослых; </a:t>
            </a:r>
            <a:endParaRPr lang="ru-RU" altLang="ru-RU" sz="16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6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и общества. </a:t>
            </a:r>
            <a:endParaRPr lang="ru-RU" altLang="ru-RU" sz="16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39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r>
              <a:rPr lang="ru-RU" sz="3100" b="1" dirty="0">
                <a:solidFill>
                  <a:srgbClr val="C00000"/>
                </a:solidFill>
                <a:ea typeface="+mn-ea"/>
                <a:cs typeface="+mn-cs"/>
              </a:rPr>
              <a:t>Программа воспитание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1"/>
            <a:ext cx="8077200" cy="5714999"/>
          </a:xfrm>
        </p:spPr>
        <p:txBody>
          <a:bodyPr>
            <a:normAutofit/>
          </a:bodyPr>
          <a:lstStyle/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</a:t>
            </a:r>
            <a:r>
              <a:rPr lang="ru-RU" altLang="ru-RU" sz="1400" b="1" dirty="0">
                <a:solidFill>
                  <a:srgbClr val="82004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ФОП ДО,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Федерального закона № 304-ФЗ от 31.07.2020 «О внесении изменений в Федеральный закон «Об образовании в Российской Федерации» по вопросам воспитания обучающихся»,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Плана мероприятий по реализации в 2021-2025 годах Стратегии развития воспитания в Российской Федерации на период до 2025 года.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региональной специфики реализации Стратегии развития воспитания в Хабаровском муниципальном районе. 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отражает интересы и запросы участников образовательных отношений:</a:t>
            </a:r>
            <a:endParaRPr lang="ru-RU" altLang="ru-RU" sz="1800" b="1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ребенка, признавая приоритетную роль его личностного развития на основе возрастных и индивидуальных особенностей, интересов и потребностей;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ребенка (законных представителей) и значимых для ребенка взрослых;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и общества. 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479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57200"/>
            <a:ext cx="8382000" cy="6400801"/>
          </a:xfrm>
        </p:spPr>
        <p:txBody>
          <a:bodyPr>
            <a:normAutofit/>
          </a:bodyPr>
          <a:lstStyle/>
          <a:p>
            <a:pPr marL="0" lvl="0" indent="0" algn="just" defTabSz="457200">
              <a:spcBef>
                <a:spcPts val="0"/>
              </a:spcBef>
              <a:buNone/>
              <a:defRPr/>
            </a:pPr>
            <a:r>
              <a:rPr lang="ru-RU" sz="1800" b="1" kern="5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Общая цель воспитания  в ДОУ </a:t>
            </a:r>
            <a:r>
              <a:rPr lang="ru-RU" sz="1400" kern="5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 личностное развитие каждого ребенка с учетом его индивидуальности и создание условий для позитивной социализации  детей на основе традиционных ценностей российского общества, что предполагает:</a:t>
            </a:r>
            <a:endParaRPr lang="ru-RU" sz="1400" kern="50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0" lvl="0" indent="0" algn="just" defTabSz="457200">
              <a:spcBef>
                <a:spcPts val="0"/>
              </a:spcBef>
              <a:buNone/>
              <a:defRPr/>
            </a:pPr>
            <a:r>
              <a:rPr lang="ru-RU" sz="1400" kern="5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формирование первоначальных представлений о традиционных ценностях российского народа, социально приемлемых нормах и правилах поведения;</a:t>
            </a:r>
            <a:endParaRPr lang="ru-RU" sz="1400" kern="50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0" lvl="0" indent="0" algn="just" defTabSz="457200">
              <a:spcBef>
                <a:spcPts val="0"/>
              </a:spcBef>
              <a:buNone/>
              <a:defRPr/>
            </a:pPr>
            <a:r>
              <a:rPr lang="ru-RU" sz="1400" kern="5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формирование ценностного отношения к окружающему миру (природному и социокультурному), другим людям, себе;</a:t>
            </a:r>
            <a:endParaRPr lang="ru-RU" sz="1400" kern="50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285750" lvl="0" indent="-285750" defTabSz="457200">
              <a:spcBef>
                <a:spcPts val="0"/>
              </a:spcBef>
              <a:buNone/>
              <a:defRPr/>
            </a:pPr>
            <a:r>
              <a:rPr lang="ru-RU" sz="1400" kern="5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  <a:t>- становление первичного опыта деятельности и поведения в соответствии с традиционными ценностями, принятыми в обществе нормами и правилами  (п..29.2.1.1 ФОП ДО)</a:t>
            </a:r>
          </a:p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Общие задачи воспитания</a:t>
            </a: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 </a:t>
            </a:r>
            <a:r>
              <a:rPr lang="en-US" altLang="ru-RU" sz="14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:</a:t>
            </a:r>
            <a:endParaRPr lang="ru-RU" altLang="ru-RU" sz="1400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Calibri" panose="020F0502020204030204" pitchFamily="34" charset="0"/>
              <a:buAutoNum type="arabicPeriod"/>
            </a:pPr>
            <a:r>
              <a:rPr lang="ru-RU" altLang="ru-RU" sz="14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содействовать развитию личности, основанному на принятых в обществе представлениях о добре и зле,  должном и недопустимом;</a:t>
            </a:r>
            <a:endParaRPr lang="ru-RU" altLang="ru-RU" sz="14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Calibri" panose="020F0502020204030204" pitchFamily="34" charset="0"/>
              <a:buAutoNum type="arabicPeriod"/>
            </a:pPr>
            <a:r>
              <a:rPr lang="ru-RU" altLang="ru-RU" sz="14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способствовать становлению нравственности , основанной на духовных отечественных традициях, внутренней установке личности поступать согласно своей совести;</a:t>
            </a:r>
            <a:endParaRPr lang="ru-RU" altLang="ru-RU" sz="14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Calibri" panose="020F0502020204030204" pitchFamily="34" charset="0"/>
              <a:buAutoNum type="arabicPeriod"/>
            </a:pPr>
            <a:r>
              <a:rPr lang="ru-RU" altLang="ru-RU" sz="14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создавать условия для развития и реализации личностного потенциала ребенка, его готовности  к творческому самовыражению и саморазвитию, самовоспитанию;</a:t>
            </a:r>
            <a:endParaRPr lang="ru-RU" altLang="ru-RU" sz="14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Calibri" panose="020F0502020204030204" pitchFamily="34" charset="0"/>
              <a:buAutoNum type="arabicPeriod"/>
            </a:pPr>
            <a:r>
              <a:rPr lang="ru-RU" altLang="ru-RU" sz="14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осуществлять поддержку позитивной социализации ребенка посредством проектирования и принятия уклада, воспитывающей среды, создание воспитывающих общностей. (п.29.2.1.2 ФОП ДО).</a:t>
            </a:r>
            <a:endParaRPr lang="ru-RU" altLang="ru-RU" sz="14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568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486399"/>
          </a:xfrm>
        </p:spPr>
        <p:txBody>
          <a:bodyPr>
            <a:normAutofit fontScale="92500" lnSpcReduction="20000"/>
          </a:bodyPr>
          <a:lstStyle/>
          <a:p>
            <a:pPr marL="0" lvl="0" indent="0" algn="ctr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2800" b="1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Направления воспитания</a:t>
            </a:r>
            <a:endParaRPr lang="ru-RU" altLang="ru-RU" sz="2800" b="1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B0502040204020203" pitchFamily="18" charset="0"/>
              </a:rPr>
              <a:t>           Патриотическое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Arial" panose="020B0604020202020204" pitchFamily="34" charset="0"/>
              <a:ea typeface="SimSun" panose="02010600030101010101" pitchFamily="2" charset="-122"/>
              <a:cs typeface="Mangal" panose="020B0502040204020203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Духовно-нравственное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Социальное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Познавательное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Физическое и оздоровительное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Трудовое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Эстетическое направление воспитания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ctr" defTabSz="457200" fontAlgn="base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2400" b="1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Концептуальные положения воспитательной системы ДОУ</a:t>
            </a:r>
            <a:endParaRPr lang="ru-RU" altLang="ru-RU" sz="24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формирование общей культуры, духовно-нравственных ценностей, развитие физических, интеллектуальных, нравственных, эстетических и личностных качеств, формирование предпосылок учебной деятельности, сохранение и укрепление здоровья воспитанников;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создание комфортных, безопасных условий для  всестороннего развития, воспитания детей, их успешной социализации;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сплочение и консолидация коллектива ДОУ, укрепление социальной солидарности, повышение доверия личности, к жизни в России, согражданам, коллегам, обществу, настоящему и будущему малой Родины, Российской Федерации, на основе базовых ценностей Российского гражданского общества и развитие у подрастающего поколения навыков позитивной социализации.</a:t>
            </a:r>
            <a:endParaRPr lang="ru-RU" altLang="ru-RU" sz="1800" dirty="0">
              <a:solidFill>
                <a:srgbClr val="820041"/>
              </a:solidFill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309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1"/>
          </a:xfrm>
        </p:spPr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9601"/>
            <a:ext cx="8382000" cy="5029199"/>
          </a:xfrm>
        </p:spPr>
        <p:txBody>
          <a:bodyPr>
            <a:normAutofit fontScale="77500" lnSpcReduction="20000"/>
          </a:bodyPr>
          <a:lstStyle/>
          <a:p>
            <a:pPr marL="0" lvl="0" indent="0" defTabSz="45720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полным текстом образовательной программы</a:t>
            </a:r>
          </a:p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ознакомиться на сайте</a:t>
            </a:r>
          </a:p>
          <a:p>
            <a:pPr marL="0" lvl="0" indent="0" algn="ctr" defTabSz="4572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МБДОУ  с. </a:t>
            </a:r>
            <a:r>
              <a:rPr lang="ru-RU" altLang="ru-RU" sz="3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азакевичево</a:t>
            </a:r>
            <a:r>
              <a:rPr lang="ru-RU" altLang="ru-RU" sz="3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3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sz="5100" dirty="0"/>
          </a:p>
          <a:p>
            <a:pPr marL="0" lvl="0" indent="0" algn="just" defTabSz="457200">
              <a:spcBef>
                <a:spcPts val="0"/>
              </a:spcBef>
              <a:buNone/>
            </a:pPr>
            <a:endParaRPr lang="ru-RU" dirty="0"/>
          </a:p>
          <a:p>
            <a:pPr algn="ctr">
              <a:spcBef>
                <a:spcPct val="0"/>
              </a:spcBef>
              <a:buNone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официальный сайт учреждения : </a:t>
            </a:r>
            <a:r>
              <a:rPr lang="en-US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https://ds-kazakevichevo.ru/</a:t>
            </a:r>
            <a:endParaRPr lang="ru-RU" alt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сеть </a:t>
            </a:r>
            <a:r>
              <a:rPr lang="ru-RU" alt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https://vk.com/club221546594</a:t>
            </a:r>
            <a:endParaRPr lang="ru-RU" altLang="ru-RU" sz="2800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Telegram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https://t.me/mbdoykazakevichevo </a:t>
            </a:r>
            <a:endParaRPr lang="ru-RU" alt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altLang="ru-RU" sz="2800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 помощью которых родители знакомятся с официальными документами  МБДОУ  с.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Казакевичево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с  событийной жизнью детского сада.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789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5728"/>
            <a:ext cx="8589640" cy="1314472"/>
          </a:xfrm>
        </p:spPr>
        <p:txBody>
          <a:bodyPr>
            <a:noAutofit/>
          </a:bodyPr>
          <a:lstStyle/>
          <a:p>
            <a: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 МБДОУ с. </a:t>
            </a:r>
            <a:r>
              <a:rPr lang="ru-RU" altLang="ru-RU" sz="2000" b="1" dirty="0" smtClean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Казакевичево</a:t>
            </a:r>
            <a:r>
              <a:rPr lang="ru-RU" altLang="ru-RU" sz="2000" b="1" dirty="0" smtClean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0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локальный нормативный акт, определяющий содержание дошкольного образования в дошкольном образовательном учреждении </a:t>
            </a:r>
            <a:br>
              <a:rPr lang="ru-RU" altLang="ru-RU" sz="20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82004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3886200"/>
          </a:xfrm>
        </p:spPr>
        <p:txBody>
          <a:bodyPr>
            <a:normAutofit/>
          </a:bodyPr>
          <a:lstStyle/>
          <a:p>
            <a:pPr marL="0" lvl="0" indent="0" algn="ctr" defTabSz="45720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82004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разработана на основе: </a:t>
            </a:r>
          </a:p>
          <a:p>
            <a:pPr marL="285750" lvl="0" indent="-285750" algn="just" defTabSz="4572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Федеральной образовательной программы дошкольного образования (далее ФОП ДО), </a:t>
            </a:r>
          </a:p>
          <a:p>
            <a:pPr marL="285750" lvl="0" indent="-285750" algn="just" defTabSz="4572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Федерального государственного образовательного стандарта дошкольного образования (далее – ФГОС ДО) </a:t>
            </a:r>
          </a:p>
          <a:p>
            <a:pPr marL="285750" lvl="0" indent="-285750" algn="just" defTabSz="4572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1800" dirty="0">
                <a:solidFill>
                  <a:srgbClr val="82004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учетом нормативных правовых актов, содержащих обязательные требования к условиям организации дошкольного образования, а также в соответствии с федеральными, региональными, муниципальными и институциональными нормативными документами и локальными нормативными актами</a:t>
            </a:r>
            <a:r>
              <a:rPr lang="ru-RU" sz="1800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800" dirty="0">
                <a:solidFill>
                  <a:schemeClr val="accent2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accent2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https://ds-kazakevichevo.ru/sveden/document</a:t>
            </a:r>
            <a:endParaRPr lang="ru-RU" sz="1600" dirty="0">
              <a:solidFill>
                <a:schemeClr val="accent2"/>
              </a:solidFill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80920" cy="7592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altLang="ru-RU" sz="27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altLang="ru-RU" sz="27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27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выполнение </a:t>
            </a:r>
            <a:r>
              <a:rPr lang="ru-RU" altLang="ru-RU" sz="22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3693319"/>
          </a:xfr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</a:pPr>
            <a:endParaRPr lang="ru-RU" altLang="ru-RU" sz="18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altLang="ru-RU" sz="18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Указов Президента Российской Федерации: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07.05.2018 № 204 «О национальных целях и стратегических задачах развития Российской Федерации на период до 2024 года»,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21.07.2020 № 474 «О национальных целях развития Российской Федерации на период до 2030 года»,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02.07.2021 № 400 «О Стратегии национальной безопасности Российской Федерации»,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09.11.2022 № 809 «Об утверждении Основ государственной политики по сохранению и укреплению традиционных российских духовно-нравственных ценностей»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D0E74A9-D76A-402F-810D-C070CC99DC51}"/>
              </a:ext>
            </a:extLst>
          </p:cNvPr>
          <p:cNvSpPr/>
          <p:nvPr/>
        </p:nvSpPr>
        <p:spPr>
          <a:xfrm>
            <a:off x="228600" y="-387429"/>
            <a:ext cx="861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ts val="600"/>
              </a:spcAft>
            </a:pPr>
            <a:endParaRPr lang="ru-RU" alt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</a:pPr>
            <a:endParaRPr lang="ru-RU" alt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ru-RU" altLang="ru-RU" sz="20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ru-RU" altLang="ru-RU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реализовать:</a:t>
            </a:r>
            <a:endParaRPr lang="ru-RU" altLang="ru-RU" sz="20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обучение и воспитание ребенка дошкольного возраста как гражданина Российской Федерации,  формирование основ его гражданской и культурной идентичности на соответствующем его возрасту  содержании доступными средствами;</a:t>
            </a:r>
            <a:endParaRPr lang="ru-RU" altLang="ru-RU" sz="20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создание единого ядра содержания дошкольного образования (далее - ДО), ориентированного на  приобщение детей к традиционным духовно-нравственным и социокультурным ценностям российского народа, воспитание подрастающего поколения как знающего и уважающего историю и  культуру своей семьи, большой и малой Родины;</a:t>
            </a:r>
            <a:endParaRPr lang="ru-RU" altLang="ru-RU" sz="20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600"/>
              </a:spcAft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создание единого федерального образовательного пространства воспитания и обучения детей от  рождения до поступления в общеобразовательную организацию, обеспечивающего ребенку и его  родителям (законным представителям) равные, качественные условия ДО, вне зависимости от места  проживания</a:t>
            </a:r>
            <a:endParaRPr lang="ru-RU" altLang="ru-RU" sz="2000" dirty="0">
              <a:solidFill>
                <a:srgbClr val="8200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293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62500" lnSpcReduction="20000"/>
          </a:bodyPr>
          <a:lstStyle/>
          <a:p>
            <a:pPr algn="just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 - </a:t>
            </a: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разностороннее развитие ребенка в период дошкольного детства с учетом возрастных и индивидуальных особенностей на основе духовно-нравственных ценностей российского народа, исторических и национально-культурных традиций (п.41.1. ФОП  ДО).</a:t>
            </a:r>
            <a:endParaRPr lang="ru-RU" altLang="ru-RU" dirty="0">
              <a:solidFill>
                <a:srgbClr val="820041"/>
              </a:solidFill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реализации Программы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2800" b="1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(соответствуют п. п. 1.5, 1.6. ФГОС ДО и ФОП п.14.1, 14.2)</a:t>
            </a: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единых для РФ содержания ДО и планируемых результатов освоения образовательной программы ДО;</a:t>
            </a:r>
            <a:endParaRPr lang="ru-RU" altLang="ru-RU" dirty="0">
              <a:solidFill>
                <a:srgbClr val="820041"/>
              </a:solidFill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базовым ценностям российского народа жизнь, достоинство, права и свободы человека, патриотизм, гражданственность, высокие нравственные идеалы, крепкая семья, созидательный труд, приоритет духовного над материальным, гуманизм, милосердие, справедливость, коллективизм, взаимопомощь и взаимоуважение, историческая память и преемственность поколений, единство народов России; </a:t>
            </a: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ценностного отношения к окружающему миру, становления опыта действий и поступков на основе осмысления ценностей;</a:t>
            </a:r>
          </a:p>
          <a:p>
            <a:pPr algn="just">
              <a:spcBef>
                <a:spcPct val="0"/>
              </a:spcBef>
              <a:buFontTx/>
              <a:buChar char="-"/>
            </a:pPr>
            <a:r>
              <a:rPr lang="ru-RU" altLang="ru-RU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(структурирование) содержания образовательной деятельности на основе учета возрастных и индивидуальных особенностей развития.</a:t>
            </a:r>
            <a:endParaRPr lang="ru-RU" altLang="ru-RU" dirty="0">
              <a:solidFill>
                <a:srgbClr val="820041"/>
              </a:solidFill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35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состоит из: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ru-RU" altLang="ru-RU" sz="18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физическое и психическое развитие детей в различных видах деятельности</a:t>
            </a:r>
          </a:p>
          <a:p>
            <a:endParaRPr lang="ru-RU" dirty="0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A9826CAE-1868-442E-BDB1-DE064406AD02}"/>
              </a:ext>
            </a:extLst>
          </p:cNvPr>
          <p:cNvSpPr/>
          <p:nvPr/>
        </p:nvSpPr>
        <p:spPr>
          <a:xfrm>
            <a:off x="838200" y="1447800"/>
            <a:ext cx="3175254" cy="2590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обязательная инвариантная </a:t>
            </a:r>
          </a:p>
          <a:p>
            <a:pPr lvl="0"/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часть А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8" name="Стрелка: влево 7">
            <a:extLst>
              <a:ext uri="{FF2B5EF4-FFF2-40B4-BE49-F238E27FC236}">
                <a16:creationId xmlns:a16="http://schemas.microsoft.com/office/drawing/2014/main" id="{D71D6F46-E465-45D6-9C91-A8BA611C3C71}"/>
              </a:ext>
            </a:extLst>
          </p:cNvPr>
          <p:cNvSpPr/>
          <p:nvPr/>
        </p:nvSpPr>
        <p:spPr>
          <a:xfrm>
            <a:off x="4572000" y="1417638"/>
            <a:ext cx="3733800" cy="24335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вариативная часть</a:t>
            </a:r>
            <a:r>
              <a:rPr lang="ru-RU" sz="15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формируемая участниками  образовательных отношений               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часть Б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48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274638"/>
            <a:ext cx="5181600" cy="868362"/>
          </a:xfrm>
        </p:spPr>
        <p:txBody>
          <a:bodyPr/>
          <a:lstStyle/>
          <a:p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ОП ДО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F901ACC6-6BE3-4118-B49E-E472EFA17E66}"/>
              </a:ext>
            </a:extLst>
          </p:cNvPr>
          <p:cNvSpPr/>
          <p:nvPr/>
        </p:nvSpPr>
        <p:spPr>
          <a:xfrm>
            <a:off x="571500" y="914400"/>
            <a:ext cx="2514600" cy="11094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Общие положения:</a:t>
            </a:r>
          </a:p>
        </p:txBody>
      </p:sp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id="{59FC3E4B-8A72-4419-8761-80D2A8951DD8}"/>
              </a:ext>
            </a:extLst>
          </p:cNvPr>
          <p:cNvSpPr/>
          <p:nvPr/>
        </p:nvSpPr>
        <p:spPr>
          <a:xfrm>
            <a:off x="571500" y="2100072"/>
            <a:ext cx="2514600" cy="12618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1.Целевой раздел</a:t>
            </a:r>
          </a:p>
        </p:txBody>
      </p:sp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68CDB672-43FE-4311-BAF0-7850638625DF}"/>
              </a:ext>
            </a:extLst>
          </p:cNvPr>
          <p:cNvSpPr/>
          <p:nvPr/>
        </p:nvSpPr>
        <p:spPr>
          <a:xfrm>
            <a:off x="3505200" y="2044158"/>
            <a:ext cx="2514600" cy="12618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2.Содержательный</a:t>
            </a:r>
          </a:p>
        </p:txBody>
      </p:sp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id="{0AC0CD8A-E350-447D-8300-0911AFDE3B26}"/>
              </a:ext>
            </a:extLst>
          </p:cNvPr>
          <p:cNvSpPr/>
          <p:nvPr/>
        </p:nvSpPr>
        <p:spPr>
          <a:xfrm>
            <a:off x="6315075" y="2006116"/>
            <a:ext cx="2514600" cy="12618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3.Организационный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9FCF134-D978-4D90-8858-8E5FC0BF6CF7}"/>
              </a:ext>
            </a:extLst>
          </p:cNvPr>
          <p:cNvSpPr/>
          <p:nvPr/>
        </p:nvSpPr>
        <p:spPr>
          <a:xfrm>
            <a:off x="4338638" y="990600"/>
            <a:ext cx="3890962" cy="10332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Раскрывают назначение ОП ДО</a:t>
            </a:r>
          </a:p>
          <a:p>
            <a:pPr lvl="0" algn="ctr" defTabSz="457200">
              <a:defRPr/>
            </a:pPr>
            <a:r>
              <a:rPr lang="ru-RU" sz="16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и особенности ОП, содержание разделов (целевого, содержательного и организационного</a:t>
            </a:r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8FFE8EB-66D7-492C-A987-E5D68E045AC7}"/>
              </a:ext>
            </a:extLst>
          </p:cNvPr>
          <p:cNvSpPr/>
          <p:nvPr/>
        </p:nvSpPr>
        <p:spPr>
          <a:xfrm>
            <a:off x="457199" y="3372452"/>
            <a:ext cx="2743201" cy="30283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Содержит: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цели, задачи, принципы ФОП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планируемые результаты освоения ФОП в разные периоды детства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подходы к педагогической диагностике достижения планируемых результатов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AB97A6B-9348-49F7-9FE1-762C027F6B71}"/>
              </a:ext>
            </a:extLst>
          </p:cNvPr>
          <p:cNvSpPr/>
          <p:nvPr/>
        </p:nvSpPr>
        <p:spPr>
          <a:xfrm>
            <a:off x="3499174" y="3295781"/>
            <a:ext cx="2673026" cy="30283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6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Включает:</a:t>
            </a:r>
          </a:p>
          <a:p>
            <a:pPr lvl="0" defTabSz="457200"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и содержание образовательной деятельности по образовательным областям во всех возрастных группах</a:t>
            </a:r>
          </a:p>
          <a:p>
            <a:pPr lvl="0" defTabSz="457200"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направления и задачи КРР</a:t>
            </a:r>
          </a:p>
          <a:p>
            <a:pPr lvl="0" defTabSz="457200"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рабочую программу воспитания</a:t>
            </a:r>
          </a:p>
          <a:p>
            <a:pPr lvl="0" defTabSz="457200"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иные материалы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538D6A4-BF3A-4EE8-98A8-A7C48A3642CE}"/>
              </a:ext>
            </a:extLst>
          </p:cNvPr>
          <p:cNvSpPr/>
          <p:nvPr/>
        </p:nvSpPr>
        <p:spPr>
          <a:xfrm>
            <a:off x="6242375" y="3264679"/>
            <a:ext cx="2701600" cy="30594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Содержит:  </a:t>
            </a:r>
          </a:p>
          <a:p>
            <a:r>
              <a:rPr lang="ru-RU" sz="1600" dirty="0"/>
              <a:t>психолого-педагогические, кадровые условия, МТО</a:t>
            </a:r>
          </a:p>
          <a:p>
            <a:r>
              <a:rPr lang="ru-RU" sz="1600" dirty="0"/>
              <a:t> примерный режим дня</a:t>
            </a:r>
          </a:p>
          <a:p>
            <a:r>
              <a:rPr lang="ru-RU" sz="1600" dirty="0"/>
              <a:t> примерный перечень произведений искусства</a:t>
            </a:r>
          </a:p>
          <a:p>
            <a:r>
              <a:rPr lang="ru-RU" sz="1600" dirty="0"/>
              <a:t> примерный календарный план воспитательной </a:t>
            </a:r>
            <a:r>
              <a:rPr lang="ru-RU" sz="1400" dirty="0"/>
              <a:t>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338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4B0669D9-AD3A-40C0-B6D2-1BB967D42947}"/>
              </a:ext>
            </a:extLst>
          </p:cNvPr>
          <p:cNvSpPr/>
          <p:nvPr/>
        </p:nvSpPr>
        <p:spPr>
          <a:xfrm>
            <a:off x="308936" y="1392908"/>
            <a:ext cx="2286000" cy="13380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Учебно-методическая документация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2C54EF2F-365A-4A3C-854B-830F31BF0A53}"/>
              </a:ext>
            </a:extLst>
          </p:cNvPr>
          <p:cNvSpPr/>
          <p:nvPr/>
        </p:nvSpPr>
        <p:spPr>
          <a:xfrm>
            <a:off x="2330196" y="1819628"/>
            <a:ext cx="82600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ACDE68B-83A4-4FEA-B39B-1AB1C1D91BB2}"/>
              </a:ext>
            </a:extLst>
          </p:cNvPr>
          <p:cNvSpPr/>
          <p:nvPr/>
        </p:nvSpPr>
        <p:spPr>
          <a:xfrm>
            <a:off x="3156204" y="1417638"/>
            <a:ext cx="5823717" cy="101138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E81C0B-693B-4A53-B9C5-811CD7B29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431634"/>
            <a:ext cx="5931922" cy="997387"/>
          </a:xfrm>
          <a:prstGeom prst="rect">
            <a:avLst/>
          </a:prstGeom>
        </p:spPr>
      </p:pic>
      <p:sp>
        <p:nvSpPr>
          <p:cNvPr id="8" name="Свиток: горизонтальный 7">
            <a:extLst>
              <a:ext uri="{FF2B5EF4-FFF2-40B4-BE49-F238E27FC236}">
                <a16:creationId xmlns:a16="http://schemas.microsoft.com/office/drawing/2014/main" id="{6F6F184E-4859-4881-9A1E-A36DFD342482}"/>
              </a:ext>
            </a:extLst>
          </p:cNvPr>
          <p:cNvSpPr/>
          <p:nvPr/>
        </p:nvSpPr>
        <p:spPr>
          <a:xfrm>
            <a:off x="308936" y="2564295"/>
            <a:ext cx="2286000" cy="156272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Иные компоненты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C7DD71DB-525A-4365-831A-CCDD3ABAEABF}"/>
              </a:ext>
            </a:extLst>
          </p:cNvPr>
          <p:cNvSpPr/>
          <p:nvPr/>
        </p:nvSpPr>
        <p:spPr>
          <a:xfrm>
            <a:off x="2330196" y="2843957"/>
            <a:ext cx="97840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FC0498F0-62F0-4ACE-89D5-210DB56C0BF3}"/>
              </a:ext>
            </a:extLst>
          </p:cNvPr>
          <p:cNvSpPr/>
          <p:nvPr/>
        </p:nvSpPr>
        <p:spPr>
          <a:xfrm rot="1296222">
            <a:off x="2014740" y="3606933"/>
            <a:ext cx="97840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95E638C-6F82-4425-B4CA-F71775491C15}"/>
              </a:ext>
            </a:extLst>
          </p:cNvPr>
          <p:cNvSpPr/>
          <p:nvPr/>
        </p:nvSpPr>
        <p:spPr>
          <a:xfrm>
            <a:off x="3464920" y="2586060"/>
            <a:ext cx="537014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545F20D-86F1-4919-9498-14D78D6E9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920" y="2575615"/>
            <a:ext cx="5370144" cy="9144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FB20722-0582-43ED-A38B-D5541455AEA5}"/>
              </a:ext>
            </a:extLst>
          </p:cNvPr>
          <p:cNvSpPr/>
          <p:nvPr/>
        </p:nvSpPr>
        <p:spPr>
          <a:xfrm>
            <a:off x="2514600" y="4127021"/>
            <a:ext cx="6238534" cy="1985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/>
              <a:t>задачи и содержание образования (обучения и воспитания) по  образовательным областям,</a:t>
            </a:r>
          </a:p>
          <a:p>
            <a:r>
              <a:rPr lang="ru-RU" sz="1600" dirty="0"/>
              <a:t> вариативные формы, способы, методы реализации Программы,</a:t>
            </a:r>
          </a:p>
          <a:p>
            <a:r>
              <a:rPr lang="ru-RU" sz="1600" dirty="0"/>
              <a:t> особенности образовательной деятельности разных видов и  культурных практик,</a:t>
            </a:r>
          </a:p>
          <a:p>
            <a:r>
              <a:rPr lang="ru-RU" sz="1600" dirty="0"/>
              <a:t> способы и направления поддержки детской инициативы,</a:t>
            </a:r>
          </a:p>
          <a:p>
            <a:r>
              <a:rPr lang="ru-RU" sz="1600" dirty="0"/>
              <a:t> особенности взаимодействия педагогического коллектива с  семьями обучающихся</a:t>
            </a:r>
            <a:r>
              <a:rPr lang="ru-RU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687211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8B8E09-7755-44C5-84E5-55031ACCA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457200">
              <a:spcBef>
                <a:spcPts val="0"/>
              </a:spcBef>
            </a:pPr>
            <a:r>
              <a:rPr lang="ru-RU" alt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обучения и воспитания – </a:t>
            </a:r>
            <a:br>
              <a:rPr lang="ru-RU" alt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области: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DFF0CD-958C-4781-8FE2-D11992BF7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1600201"/>
            <a:ext cx="7239000" cy="3048000"/>
          </a:xfrm>
        </p:spPr>
        <p:txBody>
          <a:bodyPr/>
          <a:lstStyle/>
          <a:p>
            <a:pPr marL="0" lvl="0" indent="0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«Физическое развитие»</a:t>
            </a:r>
          </a:p>
          <a:p>
            <a:pPr marL="0" lvl="0" indent="0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«Социально – коммуникативное развитие»</a:t>
            </a:r>
          </a:p>
          <a:p>
            <a:pPr marL="0" lvl="0" indent="0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«Познавательное развитие» </a:t>
            </a:r>
          </a:p>
          <a:p>
            <a:pPr marL="0" lvl="0" indent="0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«Речевое развитие»</a:t>
            </a:r>
          </a:p>
          <a:p>
            <a:pPr marL="0" lvl="0" indent="0" defTabSz="4572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8200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«Художественно – эстетическое развитие»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6194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1408</Words>
  <Application>Microsoft Office PowerPoint</Application>
  <PresentationFormat>Экран (4:3)</PresentationFormat>
  <Paragraphs>180</Paragraphs>
  <Slides>18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Times New Roman</vt:lpstr>
      <vt:lpstr>Calibri</vt:lpstr>
      <vt:lpstr>Century Gothic</vt:lpstr>
      <vt:lpstr>SimSun</vt:lpstr>
      <vt:lpstr>SkazkaForSerge</vt:lpstr>
      <vt:lpstr>Arial</vt:lpstr>
      <vt:lpstr>Mangal</vt:lpstr>
      <vt:lpstr>Wingdings</vt:lpstr>
      <vt:lpstr>Тема Office</vt:lpstr>
      <vt:lpstr>Муниципальное бюджетное дошкольное образовательное учреждение детский сад    с. Казакевичево Хабаровского муниципального района Хабаровского края   (МБДОУ  с. Казакевичево) </vt:lpstr>
      <vt:lpstr>Образовательная программа МБДОУ с. Казакевичево  – локальный нормативный акт, определяющий содержание дошкольного образования в дошкольном образовательном учреждении  </vt:lpstr>
      <vt:lpstr> Программа  направлена на выполнение   </vt:lpstr>
      <vt:lpstr>Презентация PowerPoint</vt:lpstr>
      <vt:lpstr>Презентация PowerPoint</vt:lpstr>
      <vt:lpstr>Программа состоит из:</vt:lpstr>
      <vt:lpstr>Структура ОП ДО</vt:lpstr>
      <vt:lpstr>Презентация PowerPoint</vt:lpstr>
      <vt:lpstr>  Направления обучения и воспитания –  образовательные области: </vt:lpstr>
      <vt:lpstr>Презентация PowerPoint</vt:lpstr>
      <vt:lpstr>Презентация PowerPoint</vt:lpstr>
      <vt:lpstr>Специфика контингента воспитанников ДОУ</vt:lpstr>
      <vt:lpstr>Характеристика взаимодействия ДОУ  с семьями воспитанников </vt:lpstr>
      <vt:lpstr> Формы работы по взаимодействию с родителями</vt:lpstr>
      <vt:lpstr> Программа воспитание</vt:lpstr>
      <vt:lpstr> </vt:lpstr>
      <vt:lpstr> </vt:lpstr>
      <vt:lpstr> </vt:lpstr>
    </vt:vector>
  </TitlesOfParts>
  <Company>МАОУ лицей №21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МБДОУ Казакевичево</cp:lastModifiedBy>
  <cp:revision>63</cp:revision>
  <dcterms:created xsi:type="dcterms:W3CDTF">2015-04-19T15:51:03Z</dcterms:created>
  <dcterms:modified xsi:type="dcterms:W3CDTF">2024-11-05T01:10:51Z</dcterms:modified>
</cp:coreProperties>
</file>