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publication.pravo.gov.ru/Document/View/000120221228004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22705"/>
            <a:ext cx="9144000" cy="1207135"/>
          </a:xfrm>
        </p:spPr>
        <p:txBody>
          <a:bodyPr/>
          <a:p>
            <a:r>
              <a:rPr lang="ru-RU" altLang="en-US" sz="1800"/>
              <a:t>Муниципальное  бюджетное  дошкольное   образовательное учреждение детский сад  с.Казакевичево </a:t>
            </a:r>
            <a:br>
              <a:rPr lang="ru-RU" altLang="en-US" sz="1800"/>
            </a:br>
            <a:r>
              <a:rPr lang="ru-RU" altLang="en-US" sz="1800"/>
              <a:t> Хабаровского муниципального района Хабаровского края</a:t>
            </a:r>
            <a:endParaRPr lang="ru-RU" altLang="en-US" sz="18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Краткая презентация </a:t>
            </a:r>
            <a:b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</a:br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образовательной программы </a:t>
            </a:r>
            <a:br>
              <a:rPr lang="en-US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</a:br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 с. Казакевичево </a:t>
            </a:r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(ОП ДО), разработанной в соответствие с ФОП ДО и ФГОС ДО</a:t>
            </a:r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Образовательная деятельность в ДОУ включает: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indent="540385" algn="just">
              <a:tabLst>
                <a:tab pos="9017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образовательную деятельность, осуществляемую в процессе организации различных видов детской деятельности;</a:t>
            </a:r>
            <a:endParaRPr lang="ru-RU" sz="24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образовательную деятельность, осуществляемую в ходе режимных процессов;</a:t>
            </a:r>
            <a:endParaRPr lang="ru-RU" sz="24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самостоятельную деятельность детей;</a:t>
            </a:r>
            <a:endParaRPr lang="ru-RU" sz="24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взаимодействие с семьями детей по реализации образовательной программы ДО (п.24.1. ФОП ДО).</a:t>
            </a:r>
            <a:endParaRPr lang="ru-RU" sz="2400" dirty="0">
              <a:ea typeface="Times New Roman" panose="02020603050405020304" pitchFamily="18" charset="0"/>
            </a:endParaRPr>
          </a:p>
          <a:p>
            <a:endParaRPr lang="ru-RU" altLang="en-US" sz="2400"/>
          </a:p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К культурным практикам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относят игровую, продуктивную, познавательно-исследовательскую, коммуникативную практики, чтение художественной литературы (п.24.19. ФОП ДО)</a:t>
            </a:r>
            <a:endParaRPr lang="ru-RU" sz="2800" dirty="0">
              <a:ea typeface="Times New Roman" panose="02020603050405020304" pitchFamily="18" charset="0"/>
            </a:endParaRPr>
          </a:p>
          <a:p>
            <a:endParaRPr lang="ru-RU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5" name="Замещающее содержимое 4"/>
          <p:cNvSpPr/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Овал 5"/>
          <p:cNvSpPr/>
          <p:nvPr/>
        </p:nvSpPr>
        <p:spPr>
          <a:xfrm>
            <a:off x="5142230" y="3206750"/>
            <a:ext cx="1852930" cy="211963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Условия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реализации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программы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0815" y="1553845"/>
            <a:ext cx="1744345" cy="9144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Материально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техническое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93315" y="2922270"/>
            <a:ext cx="1702435" cy="107759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Кадровые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4270" y="4620260"/>
            <a:ext cx="1938020" cy="14287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Психолого -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педагогические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983220" y="2922270"/>
            <a:ext cx="1795145" cy="107696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Финансовое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85100" y="4620895"/>
            <a:ext cx="2030730" cy="142748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развивающая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предметно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развивиющая 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среда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853430" y="2468245"/>
            <a:ext cx="485775" cy="738505"/>
          </a:xfrm>
          <a:prstGeom prst="down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6995160" y="3548380"/>
            <a:ext cx="989965" cy="497205"/>
          </a:xfrm>
          <a:prstGeom prst="lef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6805930" y="4722495"/>
            <a:ext cx="979170" cy="485775"/>
          </a:xfrm>
          <a:prstGeom prst="lef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352290" y="4722495"/>
            <a:ext cx="979170" cy="485775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129405" y="3559810"/>
            <a:ext cx="979170" cy="485775"/>
          </a:xfrm>
          <a:prstGeom prst="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charset="0"/>
                <a:sym typeface="+mn-ea"/>
              </a:rPr>
              <a:t>Характеристика взаимодействия ДОУс семьями воспитанников</a:t>
            </a:r>
            <a:endParaRPr lang="ru-RU" altLang="en-US" sz="28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774065"/>
            <a:ext cx="10972800" cy="6083300"/>
          </a:xfrm>
        </p:spPr>
        <p:txBody>
          <a:bodyPr/>
          <a:p>
            <a:pPr marL="0" lvl="0" indent="0" algn="just" defTabSz="45720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x-none" sz="2400" b="1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Цели взаимодействия:</a:t>
            </a:r>
            <a:endParaRPr lang="ru-RU" altLang="x-none" sz="2400" b="1" dirty="0">
              <a:solidFill>
                <a:srgbClr val="002060"/>
              </a:solidFill>
              <a:latin typeface="Times New Roman" panose="02020603050405020304" pitchFamily="18" charset="0"/>
              <a:cs typeface="Calibri" panose="020F0502020204030204" charset="0"/>
              <a:sym typeface="+mn-ea"/>
            </a:endParaRPr>
          </a:p>
          <a:p>
            <a:pPr marL="0" lvl="0" indent="0" algn="just" defTabSz="45720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Обеспечение единства подходов к воспитанию и обучению детей в условиях ДОО и семьи; повышение воспитательного потенциала семьи.</a:t>
            </a:r>
            <a:endParaRPr lang="ru-RU" altLang="ru-RU" sz="1600" dirty="0">
              <a:solidFill>
                <a:schemeClr val="tx1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Обеспечение психолого-педагогической поддержки семьи и повышение компетентности родителей в вопросах образования, охраны и укрепления здоровья детей младенческого, раннего и дошкольного возраста.</a:t>
            </a:r>
            <a:endParaRPr lang="ru-RU" altLang="ru-RU" sz="1600" dirty="0">
              <a:solidFill>
                <a:schemeClr val="tx1"/>
              </a:solidFill>
              <a:ea typeface="Calibri" panose="020F0502020204030204" charset="0"/>
            </a:endParaRPr>
          </a:p>
          <a:p>
            <a:r>
              <a:rPr lang="ru-RU" altLang="x-none" sz="2400" b="1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Задачи взаимодействия:</a:t>
            </a:r>
            <a:endParaRPr lang="ru-RU" altLang="x-none" sz="2400" dirty="0">
              <a:solidFill>
                <a:srgbClr val="00206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Информирование родителей и общественности относительно целей дошкольного образования, общих для всего образовательного пространства РФ, о мерах господдержки семьям, имеющим детей дошкольного возраста, а также об образовательной программе, реализуемой в ДОО.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Просвещение родителей, повышение их правовой, психолого-педагогической компетентности в вопросах охраны и укрепления здоровья, развития и образования детей.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Создание условий для развития ответственного и осознанного родительства как базовой основы благополучия семьи.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Построение взаимодействия в форме сотрудничества и установления партнерских отношений с родителями детей младенческого, раннего и дошкольного возраста для решения образовательных задач.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Вовлечение родителей в образовательный процесс.</a:t>
            </a:r>
            <a:endParaRPr lang="ru-RU" altLang="ru-RU" sz="1600" dirty="0">
              <a:solidFill>
                <a:srgbClr val="000000"/>
              </a:solidFill>
              <a:ea typeface="Calibri" panose="020F0502020204030204" charset="0"/>
            </a:endParaRPr>
          </a:p>
          <a:p>
            <a:r>
              <a:rPr lang="ru-RU" altLang="x-none" sz="2400" b="1" dirty="0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Принципы взаимодействия:</a:t>
            </a:r>
            <a:endParaRPr lang="ru-RU" altLang="x-none" sz="2400" dirty="0">
              <a:solidFill>
                <a:srgbClr val="002060"/>
              </a:solidFill>
              <a:latin typeface="Calibri" panose="020F0502020204030204" charset="0"/>
              <a:ea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Приоритет семьи в воспитании, обучении и развитии ребенка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Открытость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Индивидуально-дифференцированный подход</a:t>
            </a:r>
            <a:endParaRPr lang="ru-RU" altLang="ru-RU" sz="1600" dirty="0">
              <a:solidFill>
                <a:srgbClr val="000000"/>
              </a:solidFill>
              <a:cs typeface="Calibri" panose="020F0502020204030204" charset="0"/>
            </a:endParaRPr>
          </a:p>
          <a:p>
            <a:pPr marL="285750" lvl="0" indent="-285750" algn="just" defTabSz="457200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charset="0"/>
                <a:sym typeface="+mn-ea"/>
              </a:rPr>
              <a:t>Возрастосообразность</a:t>
            </a:r>
            <a:endParaRPr lang="ru-RU" altLang="ru-RU" sz="1600" dirty="0">
              <a:solidFill>
                <a:srgbClr val="000000"/>
              </a:solidFill>
              <a:ea typeface="Calibri" panose="020F0502020204030204" charset="0"/>
            </a:endParaRPr>
          </a:p>
          <a:p>
            <a:endParaRPr lang="ru-RU" altLang="en-US" sz="1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b="1" dirty="0">
                <a:solidFill>
                  <a:srgbClr val="7030A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Формы работы по взаимодействию с родителями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Анкетирование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Родительские собрания.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Управление ДОУ через Попечительский совет; родительский совет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Консультирование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Родительские уголки и информационные стенды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Экскурсии по ДОУ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Участие в создании развивающей среды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Участие в педагогическом процессе (открытые просмотры, проекты, акции, привлечение родителей к подготовке праздников)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Совместные мероприятия с участием воспитанников, педагогов, родителей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Программа воспитания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lvl="0" indent="342900" defTabSz="457200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Разработана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 основе ФОП ДО, 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требований Федерального закона № 304-ФЗ от 31.07.2020 «О внесении изменений в Федеральный закон «Об образовании в Российской Федерации» по вопросам воспитания обучающихся», 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учетом Плана мероприятий по реализации в 2021-2025 годах Стратегии развития воспитания в Российской Федерации на период до 2025 года.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учетом региональной специфики реализации Стратегии развития воспитания в Хабаровском муниципальном районе. 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Программа отражает интересы и запросы участников образовательных отношений:</a:t>
            </a:r>
            <a:endParaRPr lang="ru-RU" altLang="ru-RU" sz="2000" b="1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ребенка, признавая приоритетную роль его личностного развития на основе возрастных и индивидуальных особенностей, интересов и потребностей; 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родителей ребенка (законных представителей) и значимых для ребенка взрослых; 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lvl="0" indent="342900" algn="just" defTabSz="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государства и общества. 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altLang="en-US"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2854960"/>
          </a:xfrm>
        </p:spPr>
        <p:txBody>
          <a:bodyPr/>
          <a:p>
            <a:r>
              <a:rPr lang="ru-RU" sz="1800" b="1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Общая цель воспитания  в ДОУ</a:t>
            </a:r>
            <a:r>
              <a:rPr lang="ru-RU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 -  личностное развитие каждого ребенка с учетом его индивидуальности и создание условий для позитивной социализации  детей на основе традиционных ценностей российского общества, что предполагает:</a:t>
            </a:r>
            <a:br>
              <a:rPr lang="ru-RU" sz="1800" kern="50" dirty="0"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</a:br>
            <a:r>
              <a:rPr lang="ru-RU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- формирование первоначальных представлений о традиционных ценностях российского народа, социально приемлемых нормах и правилах поведения;</a:t>
            </a:r>
            <a:br>
              <a:rPr lang="ru-RU" sz="1800" kern="50" dirty="0"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</a:br>
            <a:r>
              <a:rPr lang="ru-RU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- формирование ценностного отношения к окружающему миру (природному и социокультурному), другим людям, себе;</a:t>
            </a:r>
            <a:br>
              <a:rPr lang="ru-RU" sz="1800" kern="50" dirty="0"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</a:br>
            <a:r>
              <a:rPr lang="ru-RU" sz="18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становление </a:t>
            </a:r>
            <a:r>
              <a:rPr lang="ru-RU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первичного опыта деятельности и поведения в соответствии с традиционными ценностями, принятыми в обществе нормами и правилами  (п..29.2.1.1 ФОП ДО</a:t>
            </a:r>
            <a:r>
              <a:rPr lang="ru-RU" sz="18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)</a:t>
            </a:r>
            <a:br>
              <a:rPr lang="ru-RU" sz="18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</a:rPr>
            </a:br>
            <a:endParaRPr lang="ru-RU" altLang="en-US" sz="18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2790825"/>
            <a:ext cx="10972800" cy="3336925"/>
          </a:xfrm>
        </p:spPr>
        <p:txBody>
          <a:bodyPr/>
          <a:p>
            <a:pPr>
              <a:spcAft>
                <a:spcPts val="0"/>
              </a:spcAft>
            </a:pPr>
            <a:r>
              <a:rPr lang="ru-RU" sz="1800" b="1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Общие задачи воспитания</a:t>
            </a:r>
            <a:r>
              <a:rPr lang="ru-RU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 </a:t>
            </a:r>
            <a:r>
              <a:rPr lang="en-US" sz="1800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:</a:t>
            </a:r>
            <a:endParaRPr lang="ru-RU" sz="1800" kern="50" dirty="0">
              <a:latin typeface="Arial" panose="020B0604020202020204" pitchFamily="34" charset="0"/>
              <a:ea typeface="SimSun" panose="02010600030101010101" pitchFamily="2" charset="-122"/>
              <a:cs typeface="Mangal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sym typeface="+mn-ea"/>
              </a:rPr>
              <a:t>содействовать развитию личности , основанному на принятых в обществе представлениях о добре и зле, должном и недопустимом:</a:t>
            </a:r>
            <a:endParaRPr lang="ru-RU" sz="1800" dirty="0"/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sym typeface="+mn-ea"/>
              </a:rPr>
              <a:t>способствовать становлению нравственности , основанной на духовных отечественных традициях, внутренней установке личности поступать согласно своей совести:</a:t>
            </a:r>
            <a:endParaRPr lang="ru-RU" sz="1800" dirty="0"/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sym typeface="+mn-ea"/>
              </a:rPr>
              <a:t>создавать условия для развития и реализации личностного потенциала ребенка, его готовности  к творческому самовыражению и саморазвитию, самовоспитанию</a:t>
            </a:r>
            <a:endParaRPr lang="ru-RU" sz="1800" dirty="0"/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sym typeface="+mn-ea"/>
              </a:rPr>
              <a:t>осуществлять поддержку позитивной социализации ребенка посредством проектирования и принятия уклада, воспитывающей среды, создание воспитывающих общностей. (п.29.2.1.2 ФОП ДО).</a:t>
            </a:r>
            <a:endParaRPr lang="ru-RU" altLang="en-US" sz="1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2853055"/>
          </a:xfrm>
        </p:spPr>
        <p:txBody>
          <a:bodyPr/>
          <a:p>
            <a:r>
              <a:rPr lang="ru-RU" sz="2400" b="1" kern="5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                                             Направления </a:t>
            </a:r>
            <a:r>
              <a:rPr lang="ru-RU" sz="2400" b="1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воспитания</a:t>
            </a:r>
            <a:br>
              <a:rPr lang="ru-RU" sz="2400" b="1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</a:br>
            <a:r>
              <a:rPr lang="ru-RU" sz="2400" b="1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       </a:t>
            </a:r>
            <a:r>
              <a:rPr lang="ru-RU" sz="18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Патриотическое направление воспитания</a:t>
            </a:r>
            <a:br>
              <a:rPr lang="ru-RU" sz="1800" kern="50" dirty="0" smtClean="0">
                <a:latin typeface="Arial" panose="020B0604020202020204" pitchFamily="34" charset="0"/>
                <a:ea typeface="SimSun" panose="02010600030101010101" pitchFamily="2" charset="-122"/>
                <a:cs typeface="Mangal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Духовно-нравственное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направление воспитания</a:t>
            </a:r>
            <a:br>
              <a:rPr lang="ru-RU" sz="1800" dirty="0">
                <a:latin typeface="Calibri" panose="020F050202020403020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Социальное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направление воспитания</a:t>
            </a:r>
            <a:br>
              <a:rPr lang="ru-RU" sz="1800" dirty="0">
                <a:latin typeface="Calibri" panose="020F050202020403020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Познавательное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направление воспитания</a:t>
            </a:r>
            <a:br>
              <a:rPr lang="ru-RU" sz="1800" dirty="0">
                <a:latin typeface="Calibri" panose="020F050202020403020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Физическое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оздоровительное направление воспитания</a:t>
            </a:r>
            <a:br>
              <a:rPr lang="ru-RU" sz="1800" dirty="0">
                <a:latin typeface="Calibri" panose="020F050202020403020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Трудовое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направление воспитания</a:t>
            </a:r>
            <a:br>
              <a:rPr lang="ru-RU" sz="1800" dirty="0">
                <a:latin typeface="Calibri" panose="020F050202020403020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Эстетическое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направление воспитания</a:t>
            </a:r>
            <a:endParaRPr lang="ru-RU" altLang="en-US" sz="18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2838450"/>
            <a:ext cx="10972800" cy="3289300"/>
          </a:xfrm>
        </p:spPr>
        <p:txBody>
          <a:bodyPr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sym typeface="+mn-ea"/>
              </a:rPr>
              <a:t>Концептуальные положения воспитательной системы ДОУ</a:t>
            </a:r>
            <a:endParaRPr lang="ru-RU" sz="2000" dirty="0"/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формирование общей культуры, духовно-нравственных ценностей, развитие физических, интеллектуальных, нравственных, эстетических и личностных качеств, формирование предпосылок учебной деятельности, сохранение и укрепление здоровья воспитанников,</a:t>
            </a:r>
            <a:endParaRPr lang="ru-RU" sz="2000" dirty="0">
              <a:latin typeface="Calibri" panose="020F050202020403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создание комфортных, безопасных условий для  всестороннего развития, воспитания детей, их успешной социализации, </a:t>
            </a:r>
            <a:endParaRPr lang="ru-RU" sz="2000" dirty="0">
              <a:latin typeface="Calibri" panose="020F050202020403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сплочение и консолидация коллектива ДОУ, укрепление социальной солидарности, повышение доверия личности, к жизни в России, согражданам, коллегам, обществу, настоящему и будущему малой Родины, Российской Федерации, на основе базовых ценностей Российского гражданского общества и развитие у подрастающего поколения навыков позитивной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социализации</a:t>
            </a:r>
            <a:endParaRPr lang="ru-RU" sz="2000" dirty="0">
              <a:effectLst/>
              <a:latin typeface="Calibri" panose="020F050202020403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Приказ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Минпросвещения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России от 25.11.2022 N 1028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"Об утверждении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федеральной образовательной программы дошкольного образования"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(Зарегистрировано в Минюсте России 28.12.2022 N 71847)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  <a:hlinkClick r:id="rId1"/>
              </a:rPr>
              <a:t>http://publication.pravo.gov.ru/Document/View/0001202212280044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430" y="494030"/>
            <a:ext cx="10972800" cy="1539240"/>
          </a:xfrm>
        </p:spPr>
        <p:txBody>
          <a:bodyPr/>
          <a:p>
            <a:pPr algn="ctr"/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Образовательная программа </a:t>
            </a:r>
            <a:b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МБДОУ  с. Казакевичево –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локальный нормативный акт, определяющий содержание дошкольного образования в дошкольном образовательном учреждении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br>
              <a:rPr lang="ru-RU" alt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altLang="en-US" sz="20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2491740"/>
            <a:ext cx="10972800" cy="3636010"/>
          </a:xfrm>
        </p:spPr>
        <p:txBody>
          <a:bodyPr/>
          <a:p>
            <a:pPr marL="0" indent="0" algn="ctr">
              <a:buNone/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Программа 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разработана на основе: 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Федеральной образовательной программы дошкольного образования (далее ФОП ДО), </a:t>
            </a:r>
            <a:endParaRPr lang="ru-RU" sz="2400" dirty="0"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Федерального государственного образовательного стандарта дошкольного образования (далее – ФГОС ДО) </a:t>
            </a:r>
            <a:endParaRPr lang="ru-RU" sz="2400" dirty="0"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с учетом нормативных правовых актов, содержащих обязательные требования к условиям организации дошкольного образования, а также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в соответствии с федеральными, региональными, муниципальными и институциональными нормативными документами и локальными нормативными актами.</a:t>
            </a:r>
            <a:endParaRPr lang="ru-RU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</a:t>
            </a:r>
            <a:b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Программа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lnSpc>
                <a:spcPct val="150000"/>
              </a:lnSpc>
              <a:buNone/>
            </a:pP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направлена на выполнение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Указов Президента Российской Федерации:</a:t>
            </a:r>
            <a:endParaRPr lang="ru-RU" alt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07.05.2018 № 204 «О национальных целях и стратегических задачах развития Российской Федерации на период до 2024 года»,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21.07.2020 № 474 «О национальных целях развития Российской Федерации на период до 2030 года»,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02.07.2021 № 400 «О Стратегии национальной безопасности Российской Федерации»,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 09.11.2022 № 809 «Об утверждении Основ государственной политики по сохранению и укреплению традиционных российских духовно-нравственных ценностей»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Программа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algn="ctr">
              <a:spcAft>
                <a:spcPts val="600"/>
              </a:spcAft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позволяет реализовать: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1) обучение и воспитание ребенка дошкольного возраста как гражданина Российской Федерации,  </a:t>
            </a:r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формирование основ его гражданской и культурной идентичности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 соответствующем его возрасту  содержании доступными средствами;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2) создание </a:t>
            </a:r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единого ядра содержания дошкольного образования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(далее - ДО), ориентированного на  приобщение детей к традиционным духовно-нравственным и социокультурным ценностям российского народа, воспитание подрастающего поколения как знающего и уважающего историю и  культуру своей семьи, большой и малой Родины;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3) </a:t>
            </a:r>
            <a:r>
              <a:rPr lang="ru-RU" alt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создание единого федерального образовательного пространства воспитания и обучения детей от  рождения до поступления в общеобразовательную организацию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обеспечивающего ребенку и его  родителям (законным представителям) равные, качественные условия ДО, вне зависимости от места  проживания.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-392430"/>
            <a:ext cx="10972800" cy="582613"/>
          </a:xfrm>
        </p:spPr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520700"/>
            <a:ext cx="10972800" cy="5607050"/>
          </a:xfrm>
        </p:spPr>
        <p:txBody>
          <a:bodyPr/>
          <a:p>
            <a:pPr indent="540385" algn="just">
              <a:tabLst>
                <a:tab pos="90170" algn="l"/>
              </a:tabLst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Цель Программы -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разностороннее развитие ребенка в период дошкольного детства с учетом возрастных и индивидуальных особенностей на основе духовно-нравственных ценностей российского народа, исторических и национально-культурных традиций (п.41.1. ФОП  ДО).</a:t>
            </a:r>
            <a:endParaRPr lang="ru-RU" sz="20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Задачи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разработаны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на основе ФГОС ДО (п.1.6. ФГОС ДО), уточнены и расширены в ФОП ДО.</a:t>
            </a:r>
            <a:endParaRPr lang="ru-RU" sz="2000" dirty="0">
              <a:solidFill>
                <a:srgbClr val="C00000"/>
              </a:solidFill>
              <a:ea typeface="Times New Roman" panose="02020603050405020304" pitchFamily="18" charset="0"/>
            </a:endParaRPr>
          </a:p>
          <a:p>
            <a:pPr indent="540385" algn="ctr">
              <a:tabLst>
                <a:tab pos="9017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Новые задачи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(п.14.2. ФОП ДО)</a:t>
            </a:r>
            <a:endParaRPr lang="ru-RU" sz="20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- обеспечение единых для РФ содержания ДО и планируемых результатов освоения образовательной программы ДО;</a:t>
            </a:r>
            <a:endParaRPr lang="ru-RU" sz="20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- приобщение детей к базовым ценностям российского народа - жизнь, достоинство, права и свободы человека, патриотизм, гражданственность, высокие нравственные идеалы, крепкая семья, созидательный труд, приоритет духовного над материальным, гуманизм, милосердие, справедливость, коллективизм, взаимопомощь и взаимоуважение, историческая память и преемственность поколений, единство народов России; создание условий для формирования ценностного отношения к окружающему миру, становления опыта действий и поступков на основе осмысления ценностей;</a:t>
            </a:r>
            <a:endParaRPr lang="ru-RU" sz="2000" dirty="0">
              <a:ea typeface="Times New Roman" panose="02020603050405020304" pitchFamily="18" charset="0"/>
            </a:endParaRPr>
          </a:p>
          <a:p>
            <a:pPr indent="540385" algn="just">
              <a:tabLst>
                <a:tab pos="90170" algn="l"/>
              </a:tabLs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- построение (структурирование) содержания образовательной деятельности на основе учета возрастных и индивидуальных особенностей развития.</a:t>
            </a:r>
            <a:endParaRPr lang="ru-RU" sz="2000" dirty="0">
              <a:ea typeface="Times New Roman" panose="02020603050405020304" pitchFamily="18" charset="0"/>
            </a:endParaRPr>
          </a:p>
          <a:p>
            <a:endParaRPr lang="ru-RU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     Программа </a:t>
            </a:r>
            <a:b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alt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состоит из :</a:t>
            </a:r>
            <a:endParaRPr lang="ru-RU" altLang="en-US" sz="24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altLang="en-US"/>
              <a:t>1.Обязательная инвариантная ( часть А)</a:t>
            </a:r>
            <a:endParaRPr lang="ru-RU" altLang="en-US"/>
          </a:p>
          <a:p>
            <a:pPr marL="0" indent="0" algn="ctr">
              <a:buNone/>
            </a:pPr>
            <a:r>
              <a:rPr lang="ru-RU" altLang="en-US"/>
              <a:t>2. Вариативня часть ( формируемая участниками образовательных отношений) ( часть Б)</a:t>
            </a:r>
            <a:endParaRPr lang="ru-RU" altLang="en-US"/>
          </a:p>
          <a:p>
            <a:pPr marL="0" indent="0" algn="ctr">
              <a:buNone/>
            </a:pPr>
            <a:endParaRPr lang="ru-RU" altLang="en-US"/>
          </a:p>
          <a:p>
            <a:pPr marL="0" indent="0" algn="ctr">
              <a:buNone/>
            </a:pPr>
            <a:r>
              <a:rPr lang="ru-RU" altLang="en-US"/>
              <a:t>Обеспечивает физическое и психическое развитие детей в различнфх видах деятельности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Структура ОП ДО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 sz="1600"/>
          </a:p>
        </p:txBody>
      </p:sp>
      <p:sp>
        <p:nvSpPr>
          <p:cNvPr id="4" name="Прямоугольник 3"/>
          <p:cNvSpPr/>
          <p:nvPr/>
        </p:nvSpPr>
        <p:spPr>
          <a:xfrm>
            <a:off x="608965" y="1174750"/>
            <a:ext cx="3014345" cy="66230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Общие положения: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2080" y="1175385"/>
            <a:ext cx="6370320" cy="66167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Раскрывают назначение ОП ДО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статус и особенности ОП, содержание разделов (целевого, содержательного и организационного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880" y="2238375"/>
            <a:ext cx="1718310" cy="56007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1. Целевой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01185" y="2114550"/>
            <a:ext cx="2245360" cy="75311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2. Содержательный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58175" y="2114550"/>
            <a:ext cx="3163570" cy="75311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3.Организационный раздел</a:t>
            </a:r>
            <a:endParaRPr kumimoji="0" lang="ru-RU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9770" y="3445510"/>
            <a:ext cx="3350260" cy="27844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Содержит: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цели, задачи, принципы ФОП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планируемые результаты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освоения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ФОП в разные периоды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детства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подходы к педагогической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диагностике достижения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планируемых результатов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01185" y="3445510"/>
            <a:ext cx="3480435" cy="278384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Включает: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задачи и содержание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образовательной деятельности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по образовательным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областям во всех возрастных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группах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направления и задачи КРР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рабочую программу воспитания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иные материалы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65795" y="3445510"/>
            <a:ext cx="3316605" cy="278384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Содержит: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психолого-педагогические,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кадровые условия, МТО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примерный режим дня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примерный перечень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произведений искусства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примерный календарный 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план воспитательной работы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891540"/>
          </a:xfrm>
        </p:spPr>
        <p:txBody>
          <a:bodyPr/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</a:t>
            </a:r>
            <a:r>
              <a:rPr lang="ru-RU" sz="2400" b="1" spc="-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ОП ДО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включает</a:t>
            </a:r>
            <a:b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altLang="en-US" sz="24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pc="-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Учебно-методическая</a:t>
            </a:r>
            <a:r>
              <a:rPr spc="1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документация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spc="-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altLang="ru-RU" sz="2400" dirty="0">
              <a:latin typeface="Times New Roman" panose="02020603050405020304" pitchFamily="18" charset="0"/>
              <a:ea typeface="SimSun" panose="02010600030101010101" pitchFamily="2" charset="-122"/>
              <a:cs typeface="Mangal"/>
              <a:sym typeface="+mn-ea"/>
            </a:endParaRPr>
          </a:p>
          <a:p>
            <a:r>
              <a:rPr lang="ru-RU" altLang="ru-RU" sz="180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рабочая программа воспитания, </a:t>
            </a:r>
            <a:endParaRPr lang="ru-RU" altLang="ru-RU" sz="1800" dirty="0">
              <a:latin typeface="Times New Roman" panose="02020603050405020304" pitchFamily="18" charset="0"/>
              <a:ea typeface="SimSun" panose="02010600030101010101" pitchFamily="2" charset="-122"/>
              <a:cs typeface="Mangal"/>
            </a:endParaRPr>
          </a:p>
          <a:p>
            <a:pPr algn="just">
              <a:buFontTx/>
              <a:buChar char="-"/>
            </a:pPr>
            <a:r>
              <a:rPr lang="ru-RU" altLang="ru-RU" sz="180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примерный  режим и распорядок дня дошкольных групп, </a:t>
            </a:r>
            <a:endParaRPr lang="ru-RU" altLang="ru-RU" sz="1800" dirty="0">
              <a:latin typeface="Times New Roman" panose="02020603050405020304" pitchFamily="18" charset="0"/>
              <a:ea typeface="SimSun" panose="02010600030101010101" pitchFamily="2" charset="-122"/>
              <a:cs typeface="Mangal"/>
            </a:endParaRPr>
          </a:p>
          <a:p>
            <a:pPr algn="just">
              <a:buFontTx/>
              <a:buChar char="-"/>
            </a:pPr>
            <a:r>
              <a:rPr lang="ru-RU" altLang="ru-RU" sz="1800" dirty="0">
                <a:latin typeface="Times New Roman" panose="02020603050405020304" pitchFamily="18" charset="0"/>
                <a:ea typeface="SimSun" panose="02010600030101010101" pitchFamily="2" charset="-122"/>
                <a:cs typeface="Mangal"/>
                <a:sym typeface="+mn-ea"/>
              </a:rPr>
              <a:t>календарный план  воспитательной работы.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Иные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компоненты</a:t>
            </a:r>
            <a:r>
              <a:rPr lang="ru-RU" spc="-5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spc="-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spc="-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44145"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планируемые </a:t>
            </a:r>
            <a:r>
              <a:rPr lang="ru-RU" sz="1600" spc="-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результаты</a:t>
            </a:r>
            <a:r>
              <a:rPr lang="ru-RU" sz="1600" spc="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реализации</a:t>
            </a:r>
            <a:r>
              <a:rPr lang="ru-RU" sz="1600" spc="-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программы,</a:t>
            </a:r>
            <a:endParaRPr lang="ru-RU" sz="1600" spc="-1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144145"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п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едагогическая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диагностика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достижения</a:t>
            </a:r>
            <a:r>
              <a:rPr lang="ru-RU" sz="1600" spc="2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планируемых</a:t>
            </a:r>
            <a:r>
              <a:rPr lang="ru-RU" sz="1600" spc="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результатов,</a:t>
            </a:r>
            <a:endParaRPr lang="ru-RU" sz="1600" spc="-3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  <a:sym typeface="+mn-ea"/>
            </a:endParaRPr>
          </a:p>
          <a:p>
            <a:pPr marL="144145"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endParaRPr lang="ru-RU" sz="1600" spc="-3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  <a:sym typeface="+mn-ea"/>
            </a:endParaRPr>
          </a:p>
          <a:p>
            <a:pPr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задачи</a:t>
            </a:r>
            <a:r>
              <a:rPr lang="ru-RU" sz="1600" spc="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и</a:t>
            </a:r>
            <a:r>
              <a:rPr lang="ru-RU" sz="1600" spc="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содержание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образования</a:t>
            </a:r>
            <a:r>
              <a:rPr lang="ru-RU" sz="1600" spc="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(обучения</a:t>
            </a:r>
            <a:r>
              <a:rPr lang="ru-RU" sz="1600" spc="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и</a:t>
            </a:r>
            <a:r>
              <a:rPr lang="ru-RU" sz="1600" spc="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воспитания)</a:t>
            </a:r>
            <a:r>
              <a:rPr lang="ru-RU" sz="1600" spc="2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600" spc="-6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образовательным областям,</a:t>
            </a:r>
            <a:endParaRPr lang="ru-RU" sz="1600" spc="-15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в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ариативные</a:t>
            </a:r>
            <a:r>
              <a:rPr lang="ru-RU" sz="16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формы,</a:t>
            </a:r>
            <a:r>
              <a:rPr lang="ru-RU" sz="1600" spc="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способы,</a:t>
            </a:r>
            <a:r>
              <a:rPr lang="ru-RU" sz="1600" spc="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методы</a:t>
            </a:r>
            <a:r>
              <a:rPr lang="ru-RU" sz="1600" spc="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реализации</a:t>
            </a:r>
            <a:r>
              <a:rPr lang="ru-RU" sz="16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Программы,</a:t>
            </a:r>
            <a:endParaRPr lang="ru-RU" sz="1600" spc="-5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о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собенности образовательной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деятельности</a:t>
            </a:r>
            <a:r>
              <a:rPr lang="ru-RU" sz="16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разных</a:t>
            </a:r>
            <a:r>
              <a:rPr lang="ru-RU" sz="1600" spc="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видов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и </a:t>
            </a:r>
            <a:r>
              <a:rPr lang="ru-RU" sz="1600" spc="-6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культурных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практик,</a:t>
            </a:r>
            <a:endParaRPr lang="ru-RU" sz="1600" spc="-5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с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пособы</a:t>
            </a:r>
            <a:r>
              <a:rPr lang="ru-RU" sz="1600" spc="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и</a:t>
            </a:r>
            <a:r>
              <a:rPr lang="ru-RU" sz="1600" spc="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направления</a:t>
            </a:r>
            <a:r>
              <a:rPr lang="ru-RU" sz="160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поддержки</a:t>
            </a:r>
            <a:r>
              <a:rPr lang="ru-RU" sz="1600" spc="2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детской</a:t>
            </a:r>
            <a:r>
              <a:rPr lang="ru-RU" sz="1600" spc="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инициативы,</a:t>
            </a:r>
            <a:endParaRPr lang="ru-RU" sz="1600" spc="-1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особенности взаимодействия </a:t>
            </a:r>
            <a:r>
              <a:rPr lang="ru-RU" sz="1600" spc="-1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педагогического коллектива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с </a:t>
            </a:r>
            <a:r>
              <a:rPr lang="ru-RU" sz="1600" spc="-62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600" spc="-5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семьями</a:t>
            </a:r>
            <a:r>
              <a:rPr lang="ru-RU" sz="1600" spc="-1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 обучающихся</a:t>
            </a:r>
            <a:r>
              <a:rPr lang="ru-RU" sz="1600" spc="-30" dirty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  <a:sym typeface="+mn-ea"/>
              </a:rPr>
              <a:t>,</a:t>
            </a:r>
            <a:endParaRPr lang="ru-RU" sz="1600" spc="-3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pPr marL="144145">
              <a:buSzPct val="80000"/>
              <a:buFontTx/>
              <a:buChar char="-"/>
              <a:tabLst>
                <a:tab pos="527685" algn="l"/>
                <a:tab pos="528320" algn="l"/>
              </a:tabLst>
              <a:defRPr/>
            </a:pPr>
            <a:endParaRPr lang="ru-RU" sz="1600" spc="-30" dirty="0"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  <a:p>
            <a:endParaRPr lang="ru-RU" sz="1600" spc="-5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098800" y="1714500"/>
            <a:ext cx="485775" cy="417195"/>
          </a:xfrm>
          <a:prstGeom prst="down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054860" y="3823970"/>
            <a:ext cx="485775" cy="325120"/>
          </a:xfrm>
          <a:prstGeom prst="down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Направления обучения и воспитания – </a:t>
            </a:r>
            <a:b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alt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образовательные области:</a:t>
            </a:r>
            <a:endParaRPr lang="ru-RU" altLang="en-US" sz="24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>
              <a:buClrTx/>
              <a:buFont typeface="Wingdings" panose="05000000000000000000" pitchFamily="2" charset="2"/>
              <a:buChar char="ü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«Физическое развитие»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ü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«Социально – коммуникативное развитие»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ü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«Познавательное развитие» 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ü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«Речевое развитие»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ü"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«Художественно – эстетическое развитие»</a:t>
            </a: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11460</Words>
  <Application>WPS Presentation</Application>
  <PresentationFormat>宽屏</PresentationFormat>
  <Paragraphs>211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SimSun</vt:lpstr>
      <vt:lpstr>Wingdings</vt:lpstr>
      <vt:lpstr>Times New Roman</vt:lpstr>
      <vt:lpstr>Calibri</vt:lpstr>
      <vt:lpstr>Mangal</vt:lpstr>
      <vt:lpstr>Segoe Print</vt:lpstr>
      <vt:lpstr>Arial Unicode MS</vt:lpstr>
      <vt:lpstr>Microsoft YaHei</vt:lpstr>
      <vt:lpstr>Arial Unicode MS</vt:lpstr>
      <vt:lpstr>Blue Waves</vt:lpstr>
      <vt:lpstr>Муниципальное  бюджетное  дошкольное   образовательное учреждение детский сад  с.Казакевичево   Хабаровского муниципального района Хабаровского края</vt:lpstr>
      <vt:lpstr>Образовательная программа  дошкольного образовательного учреждения –  локальный нормативный акт, определяющий содержание дошкольного образования в дошкольном образовательном учреждении </vt:lpstr>
      <vt:lpstr>                                                                            Программа</vt:lpstr>
      <vt:lpstr>                                      Программа</vt:lpstr>
      <vt:lpstr>PowerPoint 演示文稿</vt:lpstr>
      <vt:lpstr>                                                               Программа                                                                  состоит из :</vt:lpstr>
      <vt:lpstr>Структура ОП ДО</vt:lpstr>
      <vt:lpstr>                                                     ОП ДО включает </vt:lpstr>
      <vt:lpstr>                           Направления обучения и воспитания –                                        образовательные области:</vt:lpstr>
      <vt:lpstr>Образовательная деятельность в ДОУ включает:</vt:lpstr>
      <vt:lpstr>PowerPoint 演示文稿</vt:lpstr>
      <vt:lpstr>Характеристика взаимодействия ДОУс семьями воспитанников</vt:lpstr>
      <vt:lpstr>Формы работы по взаимодействию с родителями</vt:lpstr>
      <vt:lpstr>                        Программа воспитания</vt:lpstr>
      <vt:lpstr>Общая цель воспитания  в ДОУ -  личностное развитие каждого ребенка с учетом его индивидуальности и создание условий для позитивной социализации  детей на основе традиционных ценностей российского общества, что предполагает: - формирование первоначальных представлений о традиционных ценностях российского народа, социально приемлемых нормах и правилах поведения; - формирование ценностного отношения к окружающему миру (природному и социокультурному), другим людям, себе; становление первичного опыта деятельности и поведения в соответствии с традиционными ценностями, принятыми в обществе нормами и правилами  (п..29.2.1.1 ФОП ДО) </vt:lpstr>
      <vt:lpstr>                                             Направления воспитания        Патриотическое направление воспитания        Духовно-нравственное направление воспитания        Социальное направление воспитания        Познавательное направление воспитания        Физическое и оздоровительное направление воспитания        Трудовое направление воспитания        Эстетическое направление воспитания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Татьяна Малик</cp:lastModifiedBy>
  <cp:revision>3</cp:revision>
  <dcterms:created xsi:type="dcterms:W3CDTF">2023-11-16T05:29:00Z</dcterms:created>
  <dcterms:modified xsi:type="dcterms:W3CDTF">2023-11-17T01:23:02Z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1049-12.2.0.13266</vt:lpwstr>
  </property>
  <property fmtid="{D5CDD505-2E9C-101B-9397-08002B2CF9AE}" pid="3" name="ICV">
    <vt:lpwstr>19A09DBAB0324A92B06209174A1894F6_12</vt:lpwstr>
  </property>
</Properties>
</file>