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3" r:id="rId6"/>
    <p:sldId id="262" r:id="rId7"/>
    <p:sldId id="268" r:id="rId8"/>
    <p:sldId id="269" r:id="rId9"/>
    <p:sldId id="270" r:id="rId10"/>
    <p:sldId id="272" r:id="rId11"/>
    <p:sldId id="271" r:id="rId12"/>
    <p:sldId id="273" r:id="rId13"/>
    <p:sldId id="274" r:id="rId14"/>
    <p:sldId id="265" r:id="rId15"/>
    <p:sldId id="264" r:id="rId16"/>
    <p:sldId id="261" r:id="rId17"/>
    <p:sldId id="266" r:id="rId18"/>
    <p:sldId id="267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94D-C1D4-40AB-B361-9D37F78CF6BC}" type="datetimeFigureOut">
              <a:rPr lang="ru-RU" smtClean="0"/>
              <a:pPr/>
              <a:t>24.03.2023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EAFA-D487-4B83-AD55-B375AED9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94D-C1D4-40AB-B361-9D37F78CF6BC}" type="datetimeFigureOut">
              <a:rPr lang="ru-RU" smtClean="0"/>
              <a:pPr/>
              <a:t>24.03.2023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EAFA-D487-4B83-AD55-B375AED9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94D-C1D4-40AB-B361-9D37F78CF6BC}" type="datetimeFigureOut">
              <a:rPr lang="ru-RU" smtClean="0"/>
              <a:pPr/>
              <a:t>24.03.2023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EAFA-D487-4B83-AD55-B375AED9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94D-C1D4-40AB-B361-9D37F78CF6BC}" type="datetimeFigureOut">
              <a:rPr lang="ru-RU" smtClean="0"/>
              <a:pPr/>
              <a:t>24.03.2023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EAFA-D487-4B83-AD55-B375AED9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94D-C1D4-40AB-B361-9D37F78CF6BC}" type="datetimeFigureOut">
              <a:rPr lang="ru-RU" smtClean="0"/>
              <a:pPr/>
              <a:t>24.03.2023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EAFA-D487-4B83-AD55-B375AED9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94D-C1D4-40AB-B361-9D37F78CF6BC}" type="datetimeFigureOut">
              <a:rPr lang="ru-RU" smtClean="0"/>
              <a:pPr/>
              <a:t>24.03.2023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EAFA-D487-4B83-AD55-B375AED9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94D-C1D4-40AB-B361-9D37F78CF6BC}" type="datetimeFigureOut">
              <a:rPr lang="ru-RU" smtClean="0"/>
              <a:pPr/>
              <a:t>24.03.2023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EAFA-D487-4B83-AD55-B375AED9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94D-C1D4-40AB-B361-9D37F78CF6BC}" type="datetimeFigureOut">
              <a:rPr lang="ru-RU" smtClean="0"/>
              <a:pPr/>
              <a:t>24.03.2023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EAFA-D487-4B83-AD55-B375AED9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94D-C1D4-40AB-B361-9D37F78CF6BC}" type="datetimeFigureOut">
              <a:rPr lang="ru-RU" smtClean="0"/>
              <a:pPr/>
              <a:t>24.03.2023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EAFA-D487-4B83-AD55-B375AED9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94D-C1D4-40AB-B361-9D37F78CF6BC}" type="datetimeFigureOut">
              <a:rPr lang="ru-RU" smtClean="0"/>
              <a:pPr/>
              <a:t>24.03.2023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EAFA-D487-4B83-AD55-B375AED9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94D-C1D4-40AB-B361-9D37F78CF6BC}" type="datetimeFigureOut">
              <a:rPr lang="ru-RU" smtClean="0"/>
              <a:pPr/>
              <a:t>24.03.2023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EAFA-D487-4B83-AD55-B375AED9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7F94D-C1D4-40AB-B361-9D37F78CF6BC}" type="datetimeFigureOut">
              <a:rPr lang="ru-RU" smtClean="0"/>
              <a:pPr/>
              <a:t>24.03.2023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EAFA-D487-4B83-AD55-B375AED9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«Профилактика учебной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неуспешности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общеоразовательных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организациях»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WINDOWS\Temp\Rar$DRa4756.25900\doc01051520230324072835_page-0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1727953" y="-799315"/>
            <a:ext cx="5924588" cy="8380425"/>
          </a:xfrm>
          <a:prstGeom prst="rect">
            <a:avLst/>
          </a:prstGeom>
          <a:noFill/>
        </p:spPr>
      </p:pic>
      <p:sp>
        <p:nvSpPr>
          <p:cNvPr id="4" name="Стрелка вправо 3"/>
          <p:cNvSpPr/>
          <p:nvPr/>
        </p:nvSpPr>
        <p:spPr>
          <a:xfrm>
            <a:off x="285720" y="142852"/>
            <a:ext cx="1357322" cy="857256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>
            <a:off x="285720" y="142852"/>
            <a:ext cx="1357322" cy="857256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WINDOWS\Temp\Rar$DRa4304.28272\Riskovyi_profil_shkoly_page-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14290"/>
            <a:ext cx="4495855" cy="6357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>
            <a:off x="285720" y="142852"/>
            <a:ext cx="1357322" cy="857256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C:\WINDOWS\Temp\Rar$DRa4304.29961\Riskovyi_profil_shkoly_page-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0"/>
            <a:ext cx="4647401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>
            <a:off x="285720" y="142852"/>
            <a:ext cx="1357322" cy="857256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WINDOWS\Temp\Rar$DRa4304.31585\Riskovyi_profil_shkoly_page-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214290"/>
            <a:ext cx="4647401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Информация для школ ШНОР</a:t>
            </a:r>
            <a:endParaRPr lang="ru-RU" sz="7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57224" y="214290"/>
            <a:ext cx="7772400" cy="81439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Документация школ ШНОР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1071546"/>
            <a:ext cx="80010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1.Создание рабочей группы по реализации мероприятий, направленных на повышение качества образования. (приказ)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2.Разработка и утверждение дорожной карты, предусматривающей мероприятия, направленные на повышение качества образования. (дорожная карта)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Проведение самоанализа по факторам риска актуальным для школы. 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4.Выявление уровня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профессиональных компетенций и определение профессиональных дефицитов учителей-предметников по вопросам повышения качества образования.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(будет направлена форма)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5.Создание информационного раздела на сайте школы «ШНОР».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57224" y="142852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Как провести самоанализ по факторам риска актуальным для школы?</a:t>
            </a:r>
            <a:endParaRPr lang="ru-RU" sz="32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1571612"/>
            <a:ext cx="85725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Комплексный анализ контекстных данных рисковых школ состоит из трех этапов.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1) Определение «образовательного потенциала субъекта РФ»: кластеризация регионов по результатам оценочных процедур: ВПР, ОГЭ и ЕГЭ, прошедших за два предыдущих учебных года. По итогам кластерного анализа выделяются три кластера: с высоким, средним и низким потенциалом.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Определение степени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неосвоения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школами региона образовательных программ: кластеризация школ из начального списка по степени неуспеваемости. Выделение кластеров осуществляется по итогам кластерного анализа. Могут быть выделены три категории школ: сильно, умеренно и базово неуспевающие.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Исследование контекстных данных с целью группирования школ по контекстным факторам, обуславливающим низкие результаты.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57224" y="142852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Как провести самоанализ по факторам риска актуальным для школы?</a:t>
            </a:r>
            <a:endParaRPr lang="ru-RU" sz="32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1571612"/>
            <a:ext cx="85725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начальный список включаются общеобразовательные организации (ОО), удовлетворяющие как минимум одному из следующих критериев: 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ОО, в которых не менее чем по двум оценочным процедурам в предыдущем учебном году были зафиксированы низкие результаты. 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ОО, в которых хотя бы по одной оценочной процедуре в каждом из двух предыдущих учебных годов были зафиксированы низкие результаты. </a:t>
            </a:r>
          </a:p>
          <a:p>
            <a:pPr marL="342900" indent="-342900" algn="just"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Под «низкими результатами» понимаются результаты оценочной процедуры, при которых не менее 30% от общего числа участников оценочной процедуры получили отметку «2» (ВПР) или не преодолели минимальный порог, предусмотренный спецификацией соответствующей оценочной процедуры (ОГЭ, ЕГЭ).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57224" y="142852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Как провести самоанализ по факторам риска актуальным для школы?</a:t>
            </a:r>
            <a:endParaRPr lang="ru-RU" sz="32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1571612"/>
            <a:ext cx="857252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Анализ проводится по результатам следующих процедур: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 ВПР по математике (5 класс);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 ВПР по математике (6 класс);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 ВПР по русскому языку (5 класс);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 ВПР по русскому языку (6 класс);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 ОГЭ по математике;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 ОГЭ по русскому языку;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 ЕГЭ по математике (базовой);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 ЕГЭ по математике (профильной);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 ЕГЭ по русскому языку.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При анализе данных ОГЭ и ЕГЭ учитываются результаты участников, полученные до пересдач, при этом результаты выпускников прошлых лет не учитываются. </a:t>
            </a:r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c580e21-e8c8-40ad-a1be-fc113675649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0"/>
            <a:ext cx="7772400" cy="512757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«Приказ о работе со школами, имеющими низкие образовательные результаты, и профилактике учебной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неуспешности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в общеобразовательных организациях Краснодарского края в 2023»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oc01050520230323110545_page-0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1214422"/>
            <a:ext cx="3383717" cy="4786322"/>
          </a:xfrm>
          <a:prstGeom prst="rect">
            <a:avLst/>
          </a:prstGeom>
        </p:spPr>
      </p:pic>
      <p:pic>
        <p:nvPicPr>
          <p:cNvPr id="4" name="Рисунок 3" descr="DOE421_6_page-0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1785926"/>
            <a:ext cx="3282710" cy="4643446"/>
          </a:xfrm>
          <a:prstGeom prst="rect">
            <a:avLst/>
          </a:prstGeom>
        </p:spPr>
      </p:pic>
      <p:pic>
        <p:nvPicPr>
          <p:cNvPr id="3" name="Рисунок 2" descr="doc01050320230323110519_page-0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1285860"/>
            <a:ext cx="3282710" cy="4643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e705768-127e-463f-994d-9e66bfaff08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da3067b-7a30-4cba-bee2-bd9bd44b4c2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oc01051120230324064918_page-0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615677" y="-901352"/>
            <a:ext cx="6072230" cy="8589267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>
            <a:off x="642910" y="4357694"/>
            <a:ext cx="571504" cy="357190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oc01051220230324064933_page-0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554519" y="-1017209"/>
            <a:ext cx="6286544" cy="8892418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>
            <a:off x="500034" y="1857364"/>
            <a:ext cx="571504" cy="357190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oc01051320230324064946_page-0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531324" y="-888437"/>
            <a:ext cx="6009915" cy="8501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WINDOWS\Temp\Rar$DRa4756.12033\doc01051520230324072835_page-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1655537" y="-655462"/>
            <a:ext cx="5919871" cy="8373753"/>
          </a:xfrm>
          <a:prstGeom prst="rect">
            <a:avLst/>
          </a:prstGeom>
          <a:noFill/>
        </p:spPr>
      </p:pic>
      <p:sp>
        <p:nvSpPr>
          <p:cNvPr id="4" name="Стрелка вправо 3"/>
          <p:cNvSpPr/>
          <p:nvPr/>
        </p:nvSpPr>
        <p:spPr>
          <a:xfrm>
            <a:off x="285720" y="142852"/>
            <a:ext cx="1357322" cy="857256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WINDOWS\Temp\Rar$DRa4756.17134\doc01051520230324072835_page-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1693301" y="-550349"/>
            <a:ext cx="5757396" cy="8143930"/>
          </a:xfrm>
          <a:prstGeom prst="rect">
            <a:avLst/>
          </a:prstGeom>
          <a:noFill/>
        </p:spPr>
      </p:pic>
      <p:sp>
        <p:nvSpPr>
          <p:cNvPr id="4" name="Стрелка вправо 3"/>
          <p:cNvSpPr/>
          <p:nvPr/>
        </p:nvSpPr>
        <p:spPr>
          <a:xfrm>
            <a:off x="285720" y="142852"/>
            <a:ext cx="1357322" cy="857256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WINDOWS\Temp\Rar$DRa4756.20608\doc01051520230324072835_page-0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1955468" y="-455326"/>
            <a:ext cx="5643602" cy="7982966"/>
          </a:xfrm>
          <a:prstGeom prst="rect">
            <a:avLst/>
          </a:prstGeom>
          <a:noFill/>
        </p:spPr>
      </p:pic>
      <p:sp>
        <p:nvSpPr>
          <p:cNvPr id="4" name="Стрелка вправо 3"/>
          <p:cNvSpPr/>
          <p:nvPr/>
        </p:nvSpPr>
        <p:spPr>
          <a:xfrm>
            <a:off x="285720" y="142852"/>
            <a:ext cx="1357322" cy="857256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WINDOWS\Temp\Rar$DRa4756.23265\doc01051520230324072835_page-0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1898836" y="-541570"/>
            <a:ext cx="5715040" cy="8084016"/>
          </a:xfrm>
          <a:prstGeom prst="rect">
            <a:avLst/>
          </a:prstGeom>
          <a:noFill/>
        </p:spPr>
      </p:pic>
      <p:sp>
        <p:nvSpPr>
          <p:cNvPr id="4" name="Стрелка вправо 3"/>
          <p:cNvSpPr/>
          <p:nvPr/>
        </p:nvSpPr>
        <p:spPr>
          <a:xfrm>
            <a:off x="285720" y="142852"/>
            <a:ext cx="1357322" cy="857256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437</Words>
  <Application>Microsoft Office PowerPoint</Application>
  <PresentationFormat>Экран (4:3)</PresentationFormat>
  <Paragraphs>36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«Профилактика учебной неуспешности в общеоразовательных организациях»</vt:lpstr>
      <vt:lpstr>«Приказ о работе со школами, имеющими низкие образовательные результаты, и профилактике учебной неуспешности в общеобразовательных организациях Краснодарского края в 2023»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Информация для школ ШНОР</vt:lpstr>
      <vt:lpstr>Документация школ ШНОР</vt:lpstr>
      <vt:lpstr>Как провести самоанализ по факторам риска актуальным для школы?</vt:lpstr>
      <vt:lpstr>Как провести самоанализ по факторам риска актуальным для школы?</vt:lpstr>
      <vt:lpstr>Как провести самоанализ по факторам риска актуальным для школы?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«Профилактика учебной неуспешности в общеоразовательных организациях»</dc:title>
  <dc:creator>Metodist</dc:creator>
  <cp:lastModifiedBy>Metodist</cp:lastModifiedBy>
  <cp:revision>15</cp:revision>
  <dcterms:created xsi:type="dcterms:W3CDTF">2023-03-23T10:39:24Z</dcterms:created>
  <dcterms:modified xsi:type="dcterms:W3CDTF">2023-03-24T11:36:46Z</dcterms:modified>
</cp:coreProperties>
</file>