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9" r:id="rId2"/>
  </p:sldMasterIdLst>
  <p:notesMasterIdLst>
    <p:notesMasterId r:id="rId9"/>
  </p:notesMasterIdLst>
  <p:sldIdLst>
    <p:sldId id="256" r:id="rId3"/>
    <p:sldId id="328" r:id="rId4"/>
    <p:sldId id="333" r:id="rId5"/>
    <p:sldId id="335" r:id="rId6"/>
    <p:sldId id="336" r:id="rId7"/>
    <p:sldId id="334" r:id="rId8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00"/>
    <a:srgbClr val="003300"/>
    <a:srgbClr val="0000FF"/>
    <a:srgbClr val="006600"/>
    <a:srgbClr val="025198"/>
    <a:srgbClr val="FF9900"/>
    <a:srgbClr val="FFFF99"/>
    <a:srgbClr val="00FF00"/>
    <a:srgbClr val="422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87" d="100"/>
          <a:sy n="87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5F20D-24C2-41BF-9D5B-F6734D7624EB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7B78-B003-469C-BD4C-0C1206E3A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66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61A9D-0287-4646-BE8A-0145301164C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11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5E376-110F-4DD0-8155-57CC013993F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A3509-594A-4AEF-9334-2FE3ABD9774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32909-1683-4D4C-B3CF-C484613682E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E562729C-1672-4F30-84BB-D613737B5F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9F3D6-9B83-4246-82A7-7ECB5ACC174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372103B7-66A5-40DF-80CA-04BF410BF68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AAF2-0FBE-445F-BEFB-4EFE923DB91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760DA-7741-4092-B2EC-1F51716240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4AD8A-AD4C-478A-AAE1-9136B38E72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9345C-33A9-4C04-9DD7-D0EE40687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23C0-2F42-4438-964A-53B78F30D6E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E5FC6-FF76-4696-B16E-2D777ECC00B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DF9FB69-1E7C-40D6-A908-F4BB65A6329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2EC34BF-ED5B-4318-9E6D-43ED5359A9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A33B1EA5-1ABF-4EF8-810B-C0404B44D90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1B54087-D98A-4922-AB46-DE2D0A24FB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8000" smtClean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A91E4139-A9E0-410F-96A8-FA946E32D7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DB558EEA-4A0F-4A6C-BB5E-492A75A367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15B7D-CD9D-4476-87BC-27C96CF8AE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295C6-3773-433B-A565-CA78E640940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40658-CAA1-4448-B0B4-52DF5A96260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4AE89-5463-4CC0-96F6-B1616742CBD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D4172-CA65-43C6-B02B-71484B8B96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974B5-BDDF-46AB-BD1A-6E8546A751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059F-F2D6-41FE-B98A-D75AEB21B55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08EBE-EFB0-4940-9BDC-6DD93052EF3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E0005-EC3E-48F3-A9B2-F0621A28D4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1CF2B9-5765-40C9-8724-D7DA8A1671B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3094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5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5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75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3082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3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7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740290-7627-41CA-8173-98C11969943D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22"/>
          <p:cNvSpPr>
            <a:spLocks noChangeArrowheads="1"/>
          </p:cNvSpPr>
          <p:nvPr/>
        </p:nvSpPr>
        <p:spPr bwMode="auto">
          <a:xfrm>
            <a:off x="5000628" y="6286520"/>
            <a:ext cx="3959225" cy="38098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es-ES" sz="2000" b="1" dirty="0" smtClean="0">
              <a:solidFill>
                <a:srgbClr val="0033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979711" y="764704"/>
            <a:ext cx="6980141" cy="309634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Сопровождение аттестации педагогических работников ОО МО Динской район по подготовке </a:t>
            </a:r>
            <a:r>
              <a:rPr lang="ru-RU" sz="4000" b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методических продуктов</a:t>
            </a:r>
            <a:endParaRPr lang="ru-RU" sz="40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00108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pic>
        <p:nvPicPr>
          <p:cNvPr id="6" name="Picture 2" descr="C:\Users\Печеная\Desktop\Эмблема ЦП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62" y="188641"/>
            <a:ext cx="1458750" cy="144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171" y="4581128"/>
            <a:ext cx="4052987" cy="2071882"/>
          </a:xfrm>
          <a:prstGeom prst="rect">
            <a:avLst/>
          </a:prstGeom>
        </p:spPr>
      </p:pic>
      <p:sp>
        <p:nvSpPr>
          <p:cNvPr id="4" name="AutoShape 2" descr="ÐÐ°ÑÑÐ¸Ð½ÐºÐ¸ Ð¿Ð¾ Ð·Ð°Ð¿ÑÐ¾ÑÑ ÑÐµÐ»Ð¾Ð²ÐµÑÐºÐ¸ Ð·Ð° ÐºÑÑÐ³Ð»ÑÐ¼ ÑÑÐ¾Ð»Ð¾Ð¼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AutoShape 4" descr="ÐÐ°ÑÑÐ¸Ð½ÐºÐ¸ Ð¿Ð¾ Ð·Ð°Ð¿ÑÐ¾ÑÑ ÑÐµÐ»Ð¾Ð²ÐµÑÐºÐ¸ Ð·Ð° ÐºÑÑÐ³Ð»ÑÐ¼ ÑÑÐ¾Ð»Ð¾Ð¼"/>
          <p:cNvSpPr>
            <a:spLocks noChangeAspect="1" noChangeArrowheads="1"/>
          </p:cNvSpPr>
          <p:nvPr/>
        </p:nvSpPr>
        <p:spPr bwMode="auto">
          <a:xfrm>
            <a:off x="230981" y="7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45281" y="118350"/>
            <a:ext cx="8550525" cy="790370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Участие педагога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разработке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программно-методического </a:t>
            </a:r>
            <a:b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сопровождения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образовательного процесса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5868144" y="1278068"/>
            <a:ext cx="3096344" cy="121482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Оценивается методическая </a:t>
            </a:r>
          </a:p>
          <a:p>
            <a:pPr algn="ctr"/>
            <a:r>
              <a:rPr lang="ru-RU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компетентность </a:t>
            </a:r>
          </a:p>
          <a:p>
            <a:pPr algn="ctr"/>
            <a:r>
              <a:rPr lang="ru-RU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педагогического работника</a:t>
            </a:r>
            <a:endParaRPr lang="ru-RU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5" name="Объект 7"/>
          <p:cNvPicPr>
            <a:picLocks noGrp="1"/>
          </p:cNvPicPr>
          <p:nvPr>
            <p:ph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02061" y="2372225"/>
            <a:ext cx="1141809" cy="2142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/>
          <p:cNvPicPr/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18020" y="2427215"/>
            <a:ext cx="1115704" cy="1910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AutoShape 8"/>
          <p:cNvSpPr>
            <a:spLocks noChangeArrowheads="1"/>
          </p:cNvSpPr>
          <p:nvPr/>
        </p:nvSpPr>
        <p:spPr bwMode="gray">
          <a:xfrm>
            <a:off x="165057" y="1278069"/>
            <a:ext cx="3547536" cy="179089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Педагогические разработки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 методические материалы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создаются педагогом самостоятельно,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 основе собственного </a:t>
            </a:r>
          </a:p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едагогического опыта, рецензируются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 муниципальном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либо региональном уровне: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gray">
          <a:xfrm>
            <a:off x="4499992" y="4581128"/>
            <a:ext cx="4320480" cy="187220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857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СМИ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рекомендуется публиковать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обственно педагогические разработки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 методические материалы, имеющие рецензию,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а также статьи, содержащие методическое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обоснование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применения разработанных педагогом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методических материалов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853991" y="4274212"/>
            <a:ext cx="2836" cy="38340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164007" y="1811328"/>
            <a:ext cx="312454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812067" y="3284983"/>
            <a:ext cx="2885009" cy="148563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2400000" rev="0"/>
            </a:camera>
            <a:lightRig rig="threePt" dir="t"/>
          </a:scene3d>
          <a:sp3d z="12700"/>
          <a:extLst>
            <a:ext uri="{909E8E84-426E-40DD-AFC4-6F175D3DCCD1}">
              <a14:hiddenFill xmlns:a14="http://schemas.microsoft.com/office/drawing/2010/main">
                <a:solidFill>
                  <a:srgbClr val="C2C2A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>
            <a:noAutofit/>
            <a:flatTx/>
          </a:bodyPr>
          <a:lstStyle/>
          <a:p>
            <a:pPr algn="ctr">
              <a:spcAft>
                <a:spcPts val="0"/>
              </a:spcAft>
            </a:pPr>
            <a:r>
              <a:rPr lang="ru-RU" sz="2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ru-RU" sz="20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оясняют, как  учить, </a:t>
            </a:r>
          </a:p>
          <a:p>
            <a:pPr algn="ctr">
              <a:spcAft>
                <a:spcPts val="0"/>
              </a:spcAft>
            </a:pPr>
            <a:r>
              <a:rPr lang="ru-RU" sz="20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 помощью каких технологий, методов</a:t>
            </a:r>
            <a:endParaRPr lang="ru-RU" sz="2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712592" y="1556792"/>
            <a:ext cx="1866255" cy="172819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2400000" rev="0"/>
            </a:camera>
            <a:lightRig rig="threePt" dir="t"/>
          </a:scene3d>
          <a:sp3d z="12700"/>
          <a:extLst>
            <a:ext uri="{909E8E84-426E-40DD-AFC4-6F175D3DCCD1}">
              <a14:hiddenFill xmlns:a14="http://schemas.microsoft.com/office/drawing/2010/main">
                <a:solidFill>
                  <a:srgbClr val="C2C2A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>
            <a:noAutofit/>
            <a:flatTx/>
          </a:bodyPr>
          <a:lstStyle/>
          <a:p>
            <a:pPr algn="ctr">
              <a:spcAft>
                <a:spcPts val="0"/>
              </a:spcAft>
            </a:pPr>
            <a:r>
              <a:rPr lang="ru-RU" sz="20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Является обязательным для представления при аттестации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 rot="1186372">
            <a:off x="5748312" y="3465068"/>
            <a:ext cx="3473349" cy="160722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2400000" rev="0"/>
            </a:camera>
            <a:lightRig rig="threePt" dir="t"/>
          </a:scene3d>
          <a:sp3d z="12700"/>
          <a:extLst>
            <a:ext uri="{909E8E84-426E-40DD-AFC4-6F175D3DCCD1}">
              <a14:hiddenFill xmlns:a14="http://schemas.microsoft.com/office/drawing/2010/main">
                <a:solidFill>
                  <a:srgbClr val="C2C2A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>
            <a:noAutofit/>
            <a:flatTx/>
          </a:bodyPr>
          <a:lstStyle/>
          <a:p>
            <a:pPr algn="ctr">
              <a:spcAft>
                <a:spcPts val="0"/>
              </a:spcAft>
            </a:pPr>
            <a:r>
              <a:rPr lang="ru-RU" b="1" i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Публикации не являются обязательными при аттестации!</a:t>
            </a:r>
          </a:p>
        </p:txBody>
      </p:sp>
    </p:spTree>
    <p:extLst>
      <p:ext uri="{BB962C8B-B14F-4D97-AF65-F5344CB8AC3E}">
        <p14:creationId xmlns:p14="http://schemas.microsoft.com/office/powerpoint/2010/main" val="172793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08912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</a:t>
            </a:r>
            <a:br>
              <a:rPr lang="ru-RU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программно-методических </a:t>
            </a:r>
            <a:r>
              <a:rPr lang="ru-RU" sz="24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разработок, созданных аттестуемым педагогическим работником</a:t>
            </a:r>
            <a:endParaRPr lang="ru-RU" sz="24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280920" cy="566124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или методические разработки, </a:t>
            </a:r>
            <a:r>
              <a:rPr lang="ru-RU" sz="20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адресованные педагогическим </a:t>
            </a:r>
            <a:r>
              <a:rPr lang="ru-RU" sz="2000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работникам </a:t>
            </a:r>
          </a:p>
          <a:p>
            <a:pPr marL="0" indent="0">
              <a:buNone/>
            </a:pP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(отвечают </a:t>
            </a:r>
            <a:r>
              <a:rPr lang="ru-RU" sz="1600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вопрос «Как учить</a:t>
            </a: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?»)</a:t>
            </a:r>
          </a:p>
          <a:p>
            <a:r>
              <a:rPr lang="ru-RU" sz="20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пособия </a:t>
            </a:r>
            <a:endParaRPr lang="ru-RU" sz="20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содержат </a:t>
            </a:r>
            <a:r>
              <a:rPr lang="ru-RU" sz="1600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наряду с практическими рекомендациями еще и теоретические </a:t>
            </a: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положения)</a:t>
            </a:r>
          </a:p>
          <a:p>
            <a:r>
              <a:rPr lang="ru-RU" sz="20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Учебно-методические </a:t>
            </a:r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пособия </a:t>
            </a:r>
            <a:endParaRPr lang="ru-RU" sz="20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раскрывают </a:t>
            </a:r>
            <a:r>
              <a:rPr lang="ru-RU" sz="1600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методику преподавания учебной дисциплины (ее части или раздела)</a:t>
            </a:r>
            <a:endParaRPr lang="ru-RU" sz="1600" i="1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Учебно-наглядные </a:t>
            </a:r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пособия </a:t>
            </a:r>
            <a:endParaRPr lang="ru-RU" sz="2000" b="1" dirty="0" smtClean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Сборники дидактических материалов, </a:t>
            </a:r>
            <a:r>
              <a:rPr lang="ru-RU" sz="1600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собранных педагогом для организации самостоятельной работы учащихся на </a:t>
            </a:r>
            <a:r>
              <a:rPr lang="ru-RU" sz="16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уроках</a:t>
            </a:r>
          </a:p>
          <a:p>
            <a:r>
              <a:rPr lang="ru-RU" sz="2000" b="1" dirty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Программы (дисциплин, факультативов, курсов по выбору, кружков, любых других форм внеурочной деятельности), </a:t>
            </a:r>
            <a:r>
              <a:rPr lang="ru-RU" sz="1600" i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т.е. программы дополнительного (внеурочного)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2668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2968" cy="128089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Основные компоненты методического продукта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6120680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Предисловие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сравнительно небольшой, но очень важный в методическом отношении раздел, расположенный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в начале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материала (краткая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характеристика курса (дисциплины 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модуля,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объяснение места и роли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данного материала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освоении дисциплины и образовательной программы в целом,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указать на связи с другими дисциплинами цикла или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модуля, определение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компетенций,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которыми может овладеть изучающий курс (как общекультурными, так и общепрофессиональными);</a:t>
            </a:r>
          </a:p>
          <a:p>
            <a:pPr marL="0" indent="0" algn="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Введение 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дается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история вопроса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обзор научной, учебной литературы и источников,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рассматриваются различные точки зрения исследователей, отмечаются противоречия, а также раскрывается позиция автора излагаемого материала;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Основная часть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самая объемная и индивидуальная с точки зрения содержания, а также самая вариативная. Вариативность связана и с видом данного учебно-методического издания, с авторской установкой, с конкретными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целями и задачами курса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и содержанием. Для лучшей ориентации, в большом материале требуется четкое </a:t>
            </a:r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деление на темы (главы); разделы (части);</a:t>
            </a:r>
          </a:p>
        </p:txBody>
      </p:sp>
    </p:spTree>
    <p:extLst>
      <p:ext uri="{BB962C8B-B14F-4D97-AF65-F5344CB8AC3E}">
        <p14:creationId xmlns:p14="http://schemas.microsoft.com/office/powerpoint/2010/main" val="42732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974"/>
            <a:ext cx="8496943" cy="598714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Основные компоненты методического продукта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7" cy="576064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Заключение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свободный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характер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от содержания и специфики курса, так и от представлений самого преподавателя о своих методических задачах;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Оглавление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раскрывающее предметную и логическую структуру методического издания;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Приложение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содержащее таблицы, графики, схемы, фрагменты текстов, примеры, задачи, необходимые для более детального рассмотрения материала, изложенного в основной части. Здесь может быть помещен и список рекомендуемых источников.</a:t>
            </a:r>
          </a:p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ОФОРМЛЕНИЕ - общие </a:t>
            </a:r>
            <a:r>
              <a:rPr lang="ru-RU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академические требования (шрифт, размер текста, нумерация страниц, титульный лист).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6589199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Рецензия</a:t>
            </a:r>
            <a:endParaRPr lang="ru-RU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24936" cy="3777622"/>
          </a:xfrm>
        </p:spPr>
        <p:txBody>
          <a:bodyPr/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Рецензент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высказывает свои суждения о качестве методического материала.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Рецензию характеризует небольшой объём и краткость.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рецензии значительное место должно быть уделено содержанию учебно-методического материала, и не просто пересказу, а концептуальному анализу.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начинается с того, что именно анализируется. Например, педагогический процесс, условия его наилучшего обеспечения, личностные качества педагога или учащегося, система организации (или управления).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различных подходов к определенному педагогическому явлению (объекту, процессу, системе) выражается в выявлении общего и различного в них, объективных преимуществ и недостатков, формулировке авторской позиции по анализируемым вопросам.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Рецензия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заканчивается выводами и рекомендациями. Рецензент своё мнение должен тщательно обосновать.</a:t>
            </a:r>
          </a:p>
          <a:p>
            <a:pPr algn="just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4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Легкий дым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12303</TotalTime>
  <Words>562</Words>
  <Application>Microsoft Office PowerPoint</Application>
  <PresentationFormat>Экран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Diseño predeterminado</vt:lpstr>
      <vt:lpstr>1_Легкий дым</vt:lpstr>
      <vt:lpstr>Сопровождение аттестации педагогических работников ОО МО Динской район по подготовке методических продуктов</vt:lpstr>
      <vt:lpstr>Участие педагога в разработке программно-методического  сопровождения образовательного процесса</vt:lpstr>
      <vt:lpstr>Виды  программно-методических разработок, созданных аттестуемым педагогическим работником</vt:lpstr>
      <vt:lpstr>Основные компоненты методического продукта </vt:lpstr>
      <vt:lpstr>Основные компоненты методического продукта </vt:lpstr>
      <vt:lpstr>Рецензия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Дюдяева Л.Г.</dc:creator>
  <cp:lastModifiedBy>Cpo-Rudkova</cp:lastModifiedBy>
  <cp:revision>832</cp:revision>
  <dcterms:created xsi:type="dcterms:W3CDTF">2010-05-23T14:28:12Z</dcterms:created>
  <dcterms:modified xsi:type="dcterms:W3CDTF">2021-12-10T10:22:37Z</dcterms:modified>
</cp:coreProperties>
</file>