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9" r:id="rId13"/>
    <p:sldId id="293" r:id="rId14"/>
    <p:sldId id="294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2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7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26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8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8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71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3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8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7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6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995D-D3B2-4569-A3C3-E006E5F9776E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3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ApooeC9970" TargetMode="External"/><Relationship Id="rId2" Type="http://schemas.openxmlformats.org/officeDocument/2006/relationships/hyperlink" Target="https://soboleva-estalsch4.edumsko.ru/folders/post/280427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vxZ1rI4zI3Q" TargetMode="External"/><Relationship Id="rId4" Type="http://schemas.openxmlformats.org/officeDocument/2006/relationships/hyperlink" Target="https://langart.ru/ege2022/writing/demo-var-with-answe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bcrzn.ru/linking-words-in-english-3-type/" TargetMode="External"/><Relationship Id="rId2" Type="http://schemas.openxmlformats.org/officeDocument/2006/relationships/hyperlink" Target="https://abcrzn.ru/linking-words-in-english-2-type-3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bcrzn.ru/linking-words-and-phrases-in-english-1-type/" TargetMode="External"/><Relationship Id="rId4" Type="http://schemas.openxmlformats.org/officeDocument/2006/relationships/hyperlink" Target="https://abcrzn.ru/linking-words-in-english-2-type-2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9"/>
            <a:ext cx="9252520" cy="2619722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 подготовки к разделу «</a:t>
            </a:r>
            <a:r>
              <a:rPr lang="en-US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Writing</a:t>
            </a: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</a:t>
            </a: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39, 40.1 </a:t>
            </a: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40.2)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437112"/>
            <a:ext cx="6400800" cy="1752600"/>
          </a:xfrm>
        </p:spPr>
        <p:txBody>
          <a:bodyPr/>
          <a:lstStyle/>
          <a:p>
            <a:pPr lvl="0"/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</a:p>
          <a:p>
            <a:pPr lvl="0"/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25.02.2022</a:t>
            </a:r>
            <a:endParaRPr lang="ru-RU" sz="4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Аспект 3</a:t>
            </a:r>
            <a:r>
              <a:rPr lang="ru-RU" dirty="0"/>
              <a:t>. 1–2 существенных сравнения </a:t>
            </a:r>
            <a:r>
              <a:rPr lang="ru-RU" dirty="0" smtClean="0"/>
              <a:t>даны: проводимые </a:t>
            </a:r>
            <a:r>
              <a:rPr lang="ru-RU" dirty="0"/>
              <a:t>сравнения автор должен связать с темой проекта. Также важно, чтобы 5 фактов из таблицы/диаграммы были правильно распределены между двумя пунктами плана, и чтобы для сравнения были выбраны такие факты/цифры, о которых можно сказать что-то существенное. </a:t>
            </a:r>
          </a:p>
          <a:p>
            <a:r>
              <a:rPr lang="ru-RU" b="1" dirty="0"/>
              <a:t>Аспект 4</a:t>
            </a:r>
            <a:r>
              <a:rPr lang="ru-RU" dirty="0"/>
              <a:t>. Возможная проблема, связанная с …, обозначена, и её решение </a:t>
            </a:r>
            <a:r>
              <a:rPr lang="ru-RU" dirty="0" smtClean="0"/>
              <a:t>предложено. Участник </a:t>
            </a:r>
            <a:r>
              <a:rPr lang="ru-RU" dirty="0"/>
              <a:t>экзамена вправе выявить проблему, скрытую в данных социологического опроса или поднять любую другую проблему в исследуемой сфере. Все темы проектных работ базируются на предметном содержании речи, обозначенном в кодификаторе ЕГЭ. Это темы, обязательные для школьного курса иностранного языка и обсуждаемые во всех УМК из федерального перечня. </a:t>
            </a:r>
          </a:p>
        </p:txBody>
      </p:sp>
    </p:spTree>
    <p:extLst>
      <p:ext uri="{BB962C8B-B14F-4D97-AF65-F5344CB8AC3E}">
        <p14:creationId xmlns:p14="http://schemas.microsoft.com/office/powerpoint/2010/main" val="386994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659" y="548680"/>
            <a:ext cx="8928546" cy="5937250"/>
          </a:xfrm>
        </p:spPr>
        <p:txBody>
          <a:bodyPr/>
          <a:lstStyle/>
          <a:p>
            <a:pPr algn="just"/>
            <a:r>
              <a:rPr lang="ru-RU" b="1" dirty="0"/>
              <a:t>Аспект 5</a:t>
            </a:r>
            <a:r>
              <a:rPr lang="ru-RU" dirty="0"/>
              <a:t>. Мнение автора о … в заключении </a:t>
            </a:r>
            <a:r>
              <a:rPr lang="ru-RU" dirty="0" smtClean="0"/>
              <a:t>выражено. Для </a:t>
            </a:r>
            <a:r>
              <a:rPr lang="ru-RU" dirty="0"/>
              <a:t>раскрытия этого аспекта важно точно следовать формулировке, данной в плане ответа. Формулировки могут выделять разные стороны исследуемого явления – с некоторым расширением: например, тема проекта «Чтение в жизни подростков», а в заключении может стоять «роль чтения в жизни людей». Возможна обратная ситуация, когда тема сужается и т.п. </a:t>
            </a:r>
          </a:p>
        </p:txBody>
      </p:sp>
    </p:spTree>
    <p:extLst>
      <p:ext uri="{BB962C8B-B14F-4D97-AF65-F5344CB8AC3E}">
        <p14:creationId xmlns:p14="http://schemas.microsoft.com/office/powerpoint/2010/main" val="8919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40.1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904408" cy="528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40.2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7664"/>
            <a:ext cx="7704856" cy="636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572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Рекомендуемые ссылки для подготовки к заданию 40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478539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soboleva-estalsch4.edumsko.ru/folders/post/2804277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www.youtube.com/watch?v=AApooeC9970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4"/>
              </a:rPr>
              <a:t>https://langart.ru/ege2022/writing/demo-var-with-answer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www.youtube.com/watch?v=vxZ1rI4zI3Q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452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 связки</a:t>
            </a:r>
            <a:endParaRPr lang="ru-RU" sz="4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://abcrzn.ru/linking-words-in-english-2-type-3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https://abcrzn.ru/linking-words-in-english-3-type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https://abcrzn.ru/linking-words-in-english-2-type-2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https://abcrzn.ru/linking-words-and-phrases-in-english-1-type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9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39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Кратко обозначим структуру и содержание электронного личного письма:</a:t>
            </a:r>
            <a:endParaRPr lang="ru-RU" dirty="0"/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обращение/приветствие/приветствие с обращением (слева, на отдельной строке);</a:t>
            </a:r>
          </a:p>
          <a:p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благодарность за полученное письмо или/и выражение радости о получении нового письма (начало письма, отдельный абзац);</a:t>
            </a:r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сообщение: ответы на вопросы зарубежного друга (отдельный абзац);</a:t>
            </a:r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запрос информации: постановка вопросов в соответствии с заданием (отдельный абзац);</a:t>
            </a:r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выражение надежды на дальнейшие контакты (перед завершающей фразой);</a:t>
            </a:r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завершающая фраза (неофициальный стиль, на отдельной строке);</a:t>
            </a:r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подпись автора (неофициальный стиль, только имя, на отдельной строке).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чик\Desktop\эл. письмо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7" t="13961" r="18510" b="13184"/>
          <a:stretch/>
        </p:blipFill>
        <p:spPr bwMode="auto">
          <a:xfrm>
            <a:off x="-108520" y="0"/>
            <a:ext cx="4680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енчик\Desktop\эл. письмо 1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0" t="16875" r="19681" b="10252"/>
          <a:stretch/>
        </p:blipFill>
        <p:spPr bwMode="auto">
          <a:xfrm rot="10800000">
            <a:off x="4463479" y="0"/>
            <a:ext cx="4680521" cy="681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88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 сказано в инструкции к заданию на русском языке, участник экзамена должен написать на бланке № 2 номер задания и текст своего ответного письма зарубежному другу по переписке. Перерисовывать рамку, строки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Subject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не следует. Если участник всё же сделал это, балл не снижается (по крайней мере в ЕГЭ 2022 г.), но в подсчёт слов эти элементы не войдут.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Благодарность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за полученное письмо или/и выражение положительных эмоций от его получения, например: </a:t>
            </a: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recent email.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message. 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 smtClean="0">
                <a:latin typeface="Times New Roman"/>
                <a:ea typeface="Times New Roman"/>
              </a:rPr>
              <a:t>I </a:t>
            </a:r>
            <a:r>
              <a:rPr lang="en-US" sz="2400" i="1" dirty="0">
                <a:latin typeface="Times New Roman"/>
                <a:ea typeface="Times New Roman"/>
              </a:rPr>
              <a:t>was very glad to hear from you (again).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solidFill>
                  <a:srgbClr val="222222"/>
                </a:solidFill>
                <a:latin typeface="Times New Roman"/>
                <a:ea typeface="Times New Roman"/>
              </a:rPr>
              <a:t>I’m always glad to get messages from you.</a:t>
            </a:r>
            <a:r>
              <a:rPr lang="en-US" sz="2400" i="1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message. I was very glad to hear from you.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writing to me.</a:t>
            </a:r>
            <a:r>
              <a:rPr lang="en-US" sz="2400" i="1" dirty="0">
                <a:solidFill>
                  <a:srgbClr val="222222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latin typeface="Times New Roman"/>
                <a:ea typeface="Times New Roman"/>
              </a:rPr>
              <a:t>Great to hear from you.  </a:t>
            </a:r>
            <a:endParaRPr lang="ru-RU" sz="24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Надежда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 последующие контакты может быть выражена по-разному, например: </a:t>
            </a: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Write back soon. 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Hope to hear from you soon. 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Please, write to me soon.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Drop me a line</a:t>
            </a:r>
            <a:r>
              <a:rPr lang="ru-RU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23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9984260"/>
              </p:ext>
            </p:extLst>
          </p:nvPr>
        </p:nvGraphicFramePr>
        <p:xfrm>
          <a:off x="79797" y="-210989"/>
          <a:ext cx="9036494" cy="7068989"/>
        </p:xfrm>
        <a:graphic>
          <a:graphicData uri="http://schemas.openxmlformats.org/drawingml/2006/table">
            <a:tbl>
              <a:tblPr firstRow="1" firstCol="1" bandRow="1"/>
              <a:tblGrid>
                <a:gridCol w="3729916"/>
                <a:gridCol w="3729916"/>
                <a:gridCol w="525554"/>
                <a:gridCol w="525554"/>
                <a:gridCol w="525554"/>
              </a:tblGrid>
              <a:tr h="1059263">
                <a:tc gridSpan="2">
                  <a:txBody>
                    <a:bodyPr/>
                    <a:lstStyle/>
                    <a:p>
                      <a:pPr marL="7175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238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Arial Narrow"/>
                          <a:ea typeface="Times New Roman"/>
                        </a:rPr>
                        <a:t>НОМЕР БЛАНКА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vert="vert27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531">
                <a:tc gridSpan="2"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Объём высказывания соответствует поставленной задаче: </a:t>
                      </a: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90–154 слова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23">
                <a:tc rowSpan="7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1. Решение коммуникативной задачи (Содержание)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Arial Narrow"/>
                          <a:ea typeface="Times New Roman"/>
                        </a:rPr>
                        <a:t> Аспект 1.</a:t>
                      </a:r>
                      <a:r>
                        <a:rPr lang="ru-RU" sz="1400">
                          <a:effectLst/>
                          <a:latin typeface="Arial Narrow"/>
                          <a:ea typeface="Times New Roman"/>
                        </a:rPr>
                        <a:t> Ответ на вопрос о том, какая погода летом в России, дан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Arial Narrow"/>
                          <a:ea typeface="Times New Roman"/>
                        </a:rPr>
                        <a:t>Аспект 2. </a:t>
                      </a:r>
                      <a:r>
                        <a:rPr lang="ru-RU" sz="1400">
                          <a:effectLst/>
                          <a:latin typeface="Arial Narrow"/>
                          <a:ea typeface="Times New Roman"/>
                        </a:rPr>
                        <a:t>Ответ на вопрос о том, какое время года любит автор письма больше всего и почему, дан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Аспект 3. </a:t>
                      </a: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Ответ на вопрос о том, каковы планы автора письма на лето, дан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Аспект 4. </a:t>
                      </a: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Три вопроса о дяде друга по переписке заданы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Аспект 5. </a:t>
                      </a: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Нормы вежливости соблюдены: благодарность за полученное письмо или/и выражение положительных эмоций от его получения, надежда на последующие контакты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Аспект 6. </a:t>
                      </a: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Стилевое оформление выбрано правильно: обращение, завер­шающая фраза, подпись автора в соответствии с неофициальным стилем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60671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ИТОГОВЫЙ БАЛЛ (максимальный балл – 2)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16178">
                <a:tc rowSpan="7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 Narrow"/>
                          <a:ea typeface="Times New Roman"/>
                        </a:rPr>
                        <a:t>2. Организация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Логичность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Деление на абзацы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Средства логической связи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Обращение </a:t>
                      </a: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на отдельной строке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Завершающая фраза </a:t>
                      </a: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на отдельной строке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Подпись </a:t>
                      </a:r>
                      <a:r>
                        <a:rPr lang="ru-RU" sz="1400" b="1" dirty="0">
                          <a:effectLst/>
                          <a:latin typeface="Arial Narrow"/>
                          <a:ea typeface="Times New Roman"/>
                        </a:rPr>
                        <a:t>на отдельной строке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ИТОГОВЫЙ БАЛЛ (максимальный балл – 2)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16178">
                <a:tc gridSpan="2">
                  <a:txBody>
                    <a:bodyPr/>
                    <a:lstStyle/>
                    <a:p>
                      <a:pPr marL="32385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/>
                          <a:ea typeface="Times New Roman"/>
                        </a:rPr>
                        <a:t>3. Языковое оформление текста. ИТОГОВЫЙ БАЛЛ (максимальный балл – 2)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054" marR="8054" marT="8054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53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01006"/>
          </a:xfrm>
        </p:spPr>
        <p:txBody>
          <a:bodyPr>
            <a:noAutofit/>
          </a:bodyPr>
          <a:lstStyle/>
          <a:p>
            <a:pPr marL="342900" lvl="0" indent="450215">
              <a:spcBef>
                <a:spcPct val="20000"/>
              </a:spcBef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Задание в письме</a:t>
            </a:r>
            <a:r>
              <a:rPr lang="en-US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-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стимуле</a:t>
            </a:r>
            <a:r>
              <a:rPr lang="en-US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: </a:t>
            </a:r>
            <a:r>
              <a:rPr lang="en-US" sz="2400" b="1" i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…I won the city contest in Geography last week</a:t>
            </a:r>
            <a:r>
              <a:rPr lang="en-US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.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Задание после письма</a:t>
            </a:r>
            <a:r>
              <a:rPr lang="en-US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-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стимула</a:t>
            </a:r>
            <a:r>
              <a:rPr lang="en-US" sz="2400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: </a:t>
            </a:r>
            <a:r>
              <a:rPr lang="en-US" sz="2400" b="1" i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ask 3 questions about the city contest in Geography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txBody>
          <a:bodyPr>
            <a:normAutofit fontScale="70000" lnSpcReduction="20000"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Рассмотрим </a:t>
            </a:r>
            <a:r>
              <a:rPr lang="ru-RU" dirty="0">
                <a:latin typeface="Times New Roman"/>
                <a:ea typeface="Times New Roman"/>
              </a:rPr>
              <a:t>вопросы, заданные участниками экзамена. </a:t>
            </a:r>
          </a:p>
          <a:p>
            <a:pPr indent="450215" algn="just">
              <a:spcAft>
                <a:spcPts val="0"/>
              </a:spcAft>
            </a:pPr>
            <a:r>
              <a:rPr lang="en-US" i="1" dirty="0">
                <a:latin typeface="Times New Roman"/>
                <a:ea typeface="Times New Roman"/>
              </a:rPr>
              <a:t>What about your Geography contest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не принят, так как не развёрнут.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Do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you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like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Geography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не принят, так как имеет общий характер и нет запроса информации о КОНКРЕТНОМ конкурсе. 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Was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it</a:t>
            </a:r>
            <a:r>
              <a:rPr lang="ru-RU" i="1" dirty="0">
                <a:latin typeface="Times New Roman"/>
                <a:ea typeface="Times New Roman"/>
              </a:rPr>
              <a:t> a </a:t>
            </a:r>
            <a:r>
              <a:rPr lang="ru-RU" i="1" dirty="0" err="1">
                <a:latin typeface="Times New Roman"/>
                <a:ea typeface="Times New Roman"/>
              </a:rPr>
              <a:t>school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contest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не принят, так как в письме-стимуле сказано, что это городской конкурс. 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Did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you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fail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the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contest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не принят, так как в письме-стимуле сказано, что друг выиграл конкурс.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When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was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the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contest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held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не принят, так как в письме-стимуле сказано, что конкурс был на прошлой неделе. </a:t>
            </a:r>
          </a:p>
          <a:p>
            <a:pPr indent="450215" algn="just">
              <a:spcAft>
                <a:spcPts val="0"/>
              </a:spcAft>
            </a:pPr>
            <a:r>
              <a:rPr lang="en-US" i="1" dirty="0">
                <a:latin typeface="Times New Roman"/>
                <a:ea typeface="Times New Roman"/>
              </a:rPr>
              <a:t>Where was the Geography contest held? </a:t>
            </a:r>
            <a:r>
              <a:rPr lang="ru-RU" i="1" dirty="0" err="1">
                <a:latin typeface="Times New Roman"/>
                <a:ea typeface="Times New Roman"/>
              </a:rPr>
              <a:t>Was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it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held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in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your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school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первый вопрос принят, второй нет, так как дублирует первый.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How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many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people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participated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in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it</a:t>
            </a:r>
            <a:r>
              <a:rPr lang="ru-RU" i="1" dirty="0">
                <a:latin typeface="Times New Roman"/>
                <a:ea typeface="Times New Roman"/>
              </a:rPr>
              <a:t>?</a:t>
            </a:r>
            <a:r>
              <a:rPr lang="ru-RU" dirty="0">
                <a:latin typeface="Times New Roman"/>
                <a:ea typeface="Times New Roman"/>
              </a:rPr>
              <a:t> – вопрос должен быть принят, если он не стоит первым, иначе не понятно, о чём идёт речь.</a:t>
            </a:r>
          </a:p>
          <a:p>
            <a:pPr indent="450215" algn="just">
              <a:spcAft>
                <a:spcPts val="0"/>
              </a:spcAft>
            </a:pPr>
            <a:r>
              <a:rPr lang="en-US" i="1" dirty="0">
                <a:latin typeface="Times New Roman"/>
                <a:ea typeface="Times New Roman"/>
              </a:rPr>
              <a:t>How long did the Geography contest last?</a:t>
            </a:r>
            <a:r>
              <a:rPr lang="en-US" dirty="0">
                <a:latin typeface="Times New Roman"/>
                <a:ea typeface="Times New Roman"/>
              </a:rPr>
              <a:t> – </a:t>
            </a:r>
            <a:r>
              <a:rPr lang="ru-RU" dirty="0">
                <a:latin typeface="Times New Roman"/>
                <a:ea typeface="Times New Roman"/>
              </a:rPr>
              <a:t>вопрос принят</a:t>
            </a:r>
            <a:r>
              <a:rPr lang="en-US" dirty="0">
                <a:latin typeface="Times New Roman"/>
                <a:ea typeface="Times New Roman"/>
              </a:rPr>
              <a:t>.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3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121"/>
            <a:ext cx="8229600" cy="955607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40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19801" cy="594928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ru-RU" b="1" dirty="0">
                <a:latin typeface="Times New Roman"/>
                <a:ea typeface="Times New Roman"/>
              </a:rPr>
              <a:t>Особенности оценивания ответов на задания 40</a:t>
            </a:r>
            <a:endParaRPr lang="ru-RU" dirty="0">
              <a:latin typeface="Times New Roman"/>
              <a:ea typeface="Times New Roman"/>
            </a:endParaRP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–	При получении экзаменуемым 0 баллов по критерию «Решение коммуникативной задачи» всё задание оценивается 0 баллов.</a:t>
            </a: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–	При оценивании задания 40 особое внимание уделяется способности экзаменуемого продуцировать развёрнутое письменное высказывание. Если более 30% ответа имеет непродуктивный характер (т.е. текстуально совпадает с опубликованным источником), то выставляется 0 баллов по критерию «Решение коммуникативной задачи» и, соответственно, всё задание оценивается в 0 баллов. Текстуальным совпадением считается дословное совпадение отрезка письменной речи длиной 10 слов и более. Выявленные текстуальные совпадения суммируются, и при превышении ими 30% от общего числа слов в ответе работа оценивается в 0 баллов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–</a:t>
            </a:r>
            <a:r>
              <a:rPr lang="ru-RU" dirty="0">
                <a:latin typeface="Times New Roman"/>
                <a:ea typeface="Times New Roman"/>
              </a:rPr>
              <a:t>	В инструкции к заданию 40 указаны требования к объёму письменного высказывания: </a:t>
            </a:r>
            <a:r>
              <a:rPr lang="ru-RU" b="1" dirty="0">
                <a:latin typeface="Times New Roman"/>
                <a:ea typeface="Times New Roman"/>
              </a:rPr>
              <a:t>200–250 слов</a:t>
            </a:r>
            <a:r>
              <a:rPr lang="ru-RU" dirty="0">
                <a:latin typeface="Times New Roman"/>
                <a:ea typeface="Times New Roman"/>
              </a:rPr>
              <a:t>. Как уже указывалось выше, эти требования не являются чисто формальными и напрямую связаны с содержательной стороной ответа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107315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–</a:t>
            </a:r>
            <a:r>
              <a:rPr lang="ru-RU" dirty="0">
                <a:latin typeface="Times New Roman"/>
                <a:ea typeface="Times New Roman"/>
              </a:rPr>
              <a:t>	если в задании 40 менее 180 слов, то задание проверке не подлежит и оценивается в 0 баллов;</a:t>
            </a:r>
          </a:p>
          <a:p>
            <a:pPr marL="180340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–</a:t>
            </a:r>
            <a:r>
              <a:rPr lang="ru-RU" dirty="0">
                <a:latin typeface="Times New Roman"/>
                <a:ea typeface="Times New Roman"/>
              </a:rPr>
              <a:t>	при превышении объёма более чем на 10%, т.е. если в задании 40 более 275 слов, проверяется только та часть работы, которая соответствует требуемому объёму, т.е. с начала письменного высказывания отсчитываются 250 слов, которые и подлежат проверке</a:t>
            </a:r>
            <a:r>
              <a:rPr lang="ru-RU" dirty="0" smtClean="0">
                <a:latin typeface="Times New Roman"/>
                <a:ea typeface="Times New Roman"/>
              </a:rPr>
              <a:t>;</a:t>
            </a:r>
          </a:p>
          <a:p>
            <a:pPr marL="180340" indent="0" algn="just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–  </a:t>
            </a:r>
            <a:r>
              <a:rPr lang="ru-RU" dirty="0">
                <a:latin typeface="Times New Roman"/>
                <a:ea typeface="Times New Roman"/>
              </a:rPr>
              <a:t>обращаем внимание экспертов ещё раз, что подсчёт слов производится по факту их написания: 50% следует считать одним словом, 50 </a:t>
            </a:r>
            <a:r>
              <a:rPr lang="en-US" dirty="0">
                <a:latin typeface="Times New Roman"/>
                <a:ea typeface="Times New Roman"/>
              </a:rPr>
              <a:t>percent</a:t>
            </a:r>
            <a:r>
              <a:rPr lang="ru-RU" dirty="0">
                <a:latin typeface="Times New Roman"/>
                <a:ea typeface="Times New Roman"/>
              </a:rPr>
              <a:t> – двумя, 50 </a:t>
            </a:r>
            <a:r>
              <a:rPr lang="en-US" dirty="0">
                <a:latin typeface="Times New Roman"/>
                <a:ea typeface="Times New Roman"/>
              </a:rPr>
              <a:t>per cent</a:t>
            </a:r>
            <a:r>
              <a:rPr lang="ru-RU" dirty="0">
                <a:latin typeface="Times New Roman"/>
                <a:ea typeface="Times New Roman"/>
              </a:rPr>
              <a:t> – тремя.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выполнения задания 40 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92500" lnSpcReduction="20000"/>
          </a:bodyPr>
          <a:lstStyle/>
          <a:p>
            <a:pPr indent="450215" algn="just">
              <a:spcAft>
                <a:spcPts val="0"/>
              </a:spcAft>
            </a:pPr>
            <a:r>
              <a:rPr lang="ru-RU" b="1" dirty="0"/>
              <a:t>Аспект 1</a:t>
            </a:r>
            <a:r>
              <a:rPr lang="ru-RU" dirty="0"/>
              <a:t>: вступление, соответствующее теме проектной </a:t>
            </a:r>
            <a:r>
              <a:rPr lang="ru-RU" dirty="0" smtClean="0"/>
              <a:t>работы: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сли </a:t>
            </a:r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участник экзамена во вступлении вообще не упоминает проект, проектную работу (но далее в ответе есть такие упоминания), то аспект 1 является невыполненным, в дополнительной схеме ставится минус, так как вся коммуникативная ситуация построена на выполнении проекта. Более того</a:t>
            </a:r>
            <a:r>
              <a:rPr lang="en-US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во введении ставится задача</a:t>
            </a:r>
            <a:r>
              <a:rPr lang="en-US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:</a:t>
            </a:r>
            <a:r>
              <a:rPr lang="en-US" sz="3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make an opening statement on the subject of the project. </a:t>
            </a:r>
            <a:endParaRPr lang="ru-RU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Точно также во вступлении должна быть указана тема проекта и/или его цель. В отличие от предыдущего формата задания 40 перифраз темы здесь не требуется.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76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 fontScale="55000" lnSpcReduction="20000"/>
          </a:bodyPr>
          <a:lstStyle/>
          <a:p>
            <a:r>
              <a:rPr lang="ru-RU" sz="3800" b="1" dirty="0"/>
              <a:t>Аспект 2</a:t>
            </a:r>
            <a:r>
              <a:rPr lang="ru-RU" sz="3800" dirty="0"/>
              <a:t>. 2–3 факта из данных в таблице </a:t>
            </a:r>
            <a:r>
              <a:rPr lang="ru-RU" sz="3800" dirty="0" smtClean="0"/>
              <a:t>приведены: </a:t>
            </a:r>
            <a:r>
              <a:rPr lang="ru-RU" sz="3800" dirty="0"/>
              <a:t>При раскрытии этого аспекта важно, чтобы автор ссылался на используемую им   таблицу/диаграмму, чтобы было понятно, откуда берутся приводимые факты и цифры. Также важно, чтобы автор не приписывал себе проведение опроса – такая ошибка возможна и во вступлении, и в основной части. Если участник экзамена пишет и во вступлении, и в основной части, что </a:t>
            </a:r>
            <a:r>
              <a:rPr lang="ru-RU" sz="3800" dirty="0" smtClean="0"/>
              <a:t>ОН </a:t>
            </a:r>
            <a:r>
              <a:rPr lang="ru-RU" sz="3800" dirty="0"/>
              <a:t>провел опрос, то это считается повторяющейся ошибкой и первый аспект считается неточным, в дополнительной схеме ставится +- (при отсутствии других ошибок). </a:t>
            </a:r>
          </a:p>
          <a:p>
            <a:r>
              <a:rPr lang="ru-RU" sz="3800" dirty="0"/>
              <a:t>Если ни в первом, ни во втором абзаце не упоминается, что сведения взяты из таблицы или диаграммы, то один из аспектов является неточным. </a:t>
            </a:r>
          </a:p>
          <a:p>
            <a:r>
              <a:rPr lang="ru-RU" sz="3800" dirty="0"/>
              <a:t>Если во вступлении упоминается страна и точно описана аудитория, то в дальнейшем </a:t>
            </a:r>
            <a:r>
              <a:rPr lang="ru-RU" sz="3800" b="1" dirty="0"/>
              <a:t>упоминание страны </a:t>
            </a:r>
            <a:r>
              <a:rPr lang="ru-RU" sz="3800" dirty="0"/>
              <a:t>необязательно во 2 и 3 аспектах. </a:t>
            </a:r>
          </a:p>
          <a:p>
            <a:r>
              <a:rPr lang="ru-RU" sz="3800" dirty="0"/>
              <a:t>Обращаем внимание, что нередко экзаменуемые опускают определённый артикль в сочетаниях типа ‘</a:t>
            </a:r>
            <a:r>
              <a:rPr lang="ru-RU" sz="3800" i="1" dirty="0"/>
              <a:t>50% </a:t>
            </a:r>
            <a:r>
              <a:rPr lang="en-US" sz="3800" i="1" dirty="0"/>
              <a:t>of students</a:t>
            </a:r>
            <a:r>
              <a:rPr lang="ru-RU" sz="3800" i="1" dirty="0"/>
              <a:t>’</a:t>
            </a:r>
            <a:r>
              <a:rPr lang="ru-RU" sz="3800" dirty="0"/>
              <a:t> (вместо правильного ‘</a:t>
            </a:r>
            <a:r>
              <a:rPr lang="ru-RU" sz="3800" i="1" dirty="0"/>
              <a:t>50% </a:t>
            </a:r>
            <a:r>
              <a:rPr lang="en-US" sz="3800" i="1" dirty="0"/>
              <a:t>of </a:t>
            </a:r>
            <a:r>
              <a:rPr lang="en-US" sz="3800" b="1" i="1" dirty="0"/>
              <a:t>the </a:t>
            </a:r>
            <a:r>
              <a:rPr lang="en-US" sz="3800" i="1" dirty="0"/>
              <a:t>students</a:t>
            </a:r>
            <a:r>
              <a:rPr lang="ru-RU" sz="3800" i="1" dirty="0"/>
              <a:t>’</a:t>
            </a:r>
            <a:r>
              <a:rPr lang="ru-RU" sz="3800" dirty="0"/>
              <a:t>), хотя артикль обязателен, поскольку речь идёт конкретно о студентах, которые участвовали в данном социологическом опросе. Отсутствие определённого артикля в данном случае является грамматической ошибкой и учитывается по критерию «Грамматика».</a:t>
            </a:r>
          </a:p>
          <a:p>
            <a:pPr algn="just"/>
            <a:r>
              <a:rPr lang="ru-RU" sz="3800" dirty="0"/>
              <a:t>В инструкции ясно сказано: </a:t>
            </a:r>
            <a:r>
              <a:rPr lang="ru-RU" sz="3800" b="1" dirty="0"/>
              <a:t>числительные надо писать цифрами</a:t>
            </a:r>
            <a:r>
              <a:rPr lang="ru-RU" sz="3800" dirty="0"/>
              <a:t>, а не словами, т.е. требуется приведение конкретных </a:t>
            </a:r>
            <a:r>
              <a:rPr lang="ru-RU" sz="3800" dirty="0" smtClean="0"/>
              <a:t>цифр. </a:t>
            </a:r>
            <a:r>
              <a:rPr lang="ru-RU" sz="3800" dirty="0"/>
              <a:t>«Многие участники выбирают как самый популярный жанр – приключения» и не даёт цифр (хотя бы в скобках), раскрывая аспект 2, то считаем </a:t>
            </a:r>
            <a:r>
              <a:rPr lang="ru-RU" sz="3800" b="1" dirty="0"/>
              <a:t>аспект нераскрытым</a:t>
            </a:r>
            <a:r>
              <a:rPr lang="ru-RU" sz="3800" dirty="0"/>
              <a:t>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08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1098</Words>
  <Application>Microsoft Office PowerPoint</Application>
  <PresentationFormat>Экран (4:3)</PresentationFormat>
  <Paragraphs>138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Стратегии подготовки к разделу «Writing»  (Задание 39, 40.1 и 40.2)</vt:lpstr>
      <vt:lpstr>Задание 39</vt:lpstr>
      <vt:lpstr>Презентация PowerPoint</vt:lpstr>
      <vt:lpstr>Презентация PowerPoint</vt:lpstr>
      <vt:lpstr>Презентация PowerPoint</vt:lpstr>
      <vt:lpstr>Задание в письме-стимуле: …I won the city contest in Geography last week. Задание после письма-стимула: ask 3 questions about the city contest in Geography</vt:lpstr>
      <vt:lpstr>Задание 40</vt:lpstr>
      <vt:lpstr>Особенности выполнения задания 40 </vt:lpstr>
      <vt:lpstr>Презентация PowerPoint</vt:lpstr>
      <vt:lpstr>Презентация PowerPoint</vt:lpstr>
      <vt:lpstr>Презентация PowerPoint</vt:lpstr>
      <vt:lpstr>Задание 40.1</vt:lpstr>
      <vt:lpstr>Задание 40.2</vt:lpstr>
      <vt:lpstr>Рекомендуемые ссылки для подготовки к заданию 40</vt:lpstr>
      <vt:lpstr>Слова связки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тестовыми заданиями по словообразованию</dc:title>
  <dc:creator>Ленчик</dc:creator>
  <cp:lastModifiedBy>Ленчик</cp:lastModifiedBy>
  <cp:revision>59</cp:revision>
  <cp:lastPrinted>2022-02-02T11:38:48Z</cp:lastPrinted>
  <dcterms:created xsi:type="dcterms:W3CDTF">2022-02-02T10:50:46Z</dcterms:created>
  <dcterms:modified xsi:type="dcterms:W3CDTF">2022-02-24T08:50:33Z</dcterms:modified>
</cp:coreProperties>
</file>