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21"/>
  </p:notesMasterIdLst>
  <p:sldIdLst>
    <p:sldId id="256" r:id="rId2"/>
    <p:sldId id="257" r:id="rId3"/>
    <p:sldId id="258" r:id="rId4"/>
    <p:sldId id="276" r:id="rId5"/>
    <p:sldId id="279" r:id="rId6"/>
    <p:sldId id="277" r:id="rId7"/>
    <p:sldId id="278" r:id="rId8"/>
    <p:sldId id="272" r:id="rId9"/>
    <p:sldId id="259" r:id="rId10"/>
    <p:sldId id="260" r:id="rId11"/>
    <p:sldId id="273" r:id="rId12"/>
    <p:sldId id="274" r:id="rId13"/>
    <p:sldId id="280" r:id="rId14"/>
    <p:sldId id="281" r:id="rId15"/>
    <p:sldId id="282" r:id="rId16"/>
    <p:sldId id="283" r:id="rId17"/>
    <p:sldId id="284" r:id="rId18"/>
    <p:sldId id="285" r:id="rId19"/>
    <p:sldId id="286" r:id="rId2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8D230F3-CF80-4859-8CE7-A43EE81993B5}" styleName="Светлый стиль 1 — акцент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888205-B2E8-4DE3-9D37-755317E4483E}" type="datetimeFigureOut">
              <a:rPr lang="ru-RU" smtClean="0"/>
              <a:pPr/>
              <a:t>18.04.2022</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325291-F39F-40C6-A99B-50F0EF59A3C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5325291-F39F-40C6-A99B-50F0EF59A3C3}" type="slidenum">
              <a:rPr lang="ru-RU" smtClean="0"/>
              <a:pPr/>
              <a:t>3</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5325291-F39F-40C6-A99B-50F0EF59A3C3}" type="slidenum">
              <a:rPr lang="ru-RU" smtClean="0"/>
              <a:pPr/>
              <a:t>8</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cstate="print">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ru-RU"/>
              <a:t>Образец заголовка</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02F49249-64F5-4D4E-B79D-0ABBAE21B1E7}" type="datetimeFigureOut">
              <a:rPr lang="ru-RU" smtClean="0"/>
              <a:pPr/>
              <a:t>18.04.2022</a:t>
            </a:fld>
            <a:endParaRPr lang="ru-RU"/>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ru-RU"/>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74C17EB-1DFE-497B-BC1B-B214B02AC3E0}" type="slidenum">
              <a:rPr lang="ru-RU" smtClean="0"/>
              <a:pPr/>
              <a:t>‹#›</a:t>
            </a:fld>
            <a:endParaRPr lang="ru-RU"/>
          </a:p>
        </p:txBody>
      </p:sp>
    </p:spTree>
    <p:extLst>
      <p:ext uri="{BB962C8B-B14F-4D97-AF65-F5344CB8AC3E}">
        <p14:creationId xmlns:p14="http://schemas.microsoft.com/office/powerpoint/2010/main" val="122253565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2F49249-64F5-4D4E-B79D-0ABBAE21B1E7}" type="datetimeFigureOut">
              <a:rPr lang="ru-RU" smtClean="0"/>
              <a:pPr/>
              <a:t>18.04.2022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74C17EB-1DFE-497B-BC1B-B214B02AC3E0}" type="slidenum">
              <a:rPr lang="ru-RU" smtClean="0"/>
              <a:pPr/>
              <a:t>‹#›</a:t>
            </a:fld>
            <a:endParaRPr lang="ru-RU"/>
          </a:p>
        </p:txBody>
      </p:sp>
    </p:spTree>
    <p:extLst>
      <p:ext uri="{BB962C8B-B14F-4D97-AF65-F5344CB8AC3E}">
        <p14:creationId xmlns:p14="http://schemas.microsoft.com/office/powerpoint/2010/main" val="4279439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2F49249-64F5-4D4E-B79D-0ABBAE21B1E7}" type="datetimeFigureOut">
              <a:rPr lang="ru-RU" smtClean="0"/>
              <a:pPr/>
              <a:t>18.04.2022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74C17EB-1DFE-497B-BC1B-B214B02AC3E0}" type="slidenum">
              <a:rPr lang="ru-RU" smtClean="0"/>
              <a:pPr/>
              <a:t>‹#›</a:t>
            </a:fld>
            <a:endParaRPr lang="ru-RU"/>
          </a:p>
        </p:txBody>
      </p:sp>
    </p:spTree>
    <p:extLst>
      <p:ext uri="{BB962C8B-B14F-4D97-AF65-F5344CB8AC3E}">
        <p14:creationId xmlns:p14="http://schemas.microsoft.com/office/powerpoint/2010/main" val="3433707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02F49249-64F5-4D4E-B79D-0ABBAE21B1E7}" type="datetimeFigureOut">
              <a:rPr lang="ru-RU" smtClean="0"/>
              <a:pPr/>
              <a:t>18.04.2022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74C17EB-1DFE-497B-BC1B-B214B02AC3E0}" type="slidenum">
              <a:rPr lang="ru-RU" smtClean="0"/>
              <a:pPr/>
              <a:t>‹#›</a:t>
            </a:fld>
            <a:endParaRPr lang="ru-RU"/>
          </a:p>
        </p:txBody>
      </p:sp>
    </p:spTree>
    <p:extLst>
      <p:ext uri="{BB962C8B-B14F-4D97-AF65-F5344CB8AC3E}">
        <p14:creationId xmlns:p14="http://schemas.microsoft.com/office/powerpoint/2010/main" val="3703746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cstate="print">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ru-RU"/>
              <a:t>Образец заголовка</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02F49249-64F5-4D4E-B79D-0ABBAE21B1E7}" type="datetimeFigureOut">
              <a:rPr lang="ru-RU" smtClean="0"/>
              <a:pPr/>
              <a:t>18.04.2022</a:t>
            </a:fld>
            <a:endParaRPr lang="ru-RU"/>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ru-RU"/>
          </a:p>
        </p:txBody>
      </p:sp>
      <p:sp>
        <p:nvSpPr>
          <p:cNvPr id="6" name="Slide Number Placeholder 5"/>
          <p:cNvSpPr>
            <a:spLocks noGrp="1"/>
          </p:cNvSpPr>
          <p:nvPr>
            <p:ph type="sldNum" sz="quarter" idx="12"/>
          </p:nvPr>
        </p:nvSpPr>
        <p:spPr>
          <a:xfrm>
            <a:off x="8604504" y="5211060"/>
            <a:ext cx="2112264" cy="228600"/>
          </a:xfrm>
        </p:spPr>
        <p:txBody>
          <a:bodyPr/>
          <a:lstStyle/>
          <a:p>
            <a:fld id="{474C17EB-1DFE-497B-BC1B-B214B02AC3E0}" type="slidenum">
              <a:rPr lang="ru-RU" smtClean="0"/>
              <a:pPr/>
              <a:t>‹#›</a:t>
            </a:fld>
            <a:endParaRPr lang="ru-RU"/>
          </a:p>
        </p:txBody>
      </p:sp>
    </p:spTree>
    <p:extLst>
      <p:ext uri="{BB962C8B-B14F-4D97-AF65-F5344CB8AC3E}">
        <p14:creationId xmlns:p14="http://schemas.microsoft.com/office/powerpoint/2010/main" val="344438392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02F49249-64F5-4D4E-B79D-0ABBAE21B1E7}" type="datetimeFigureOut">
              <a:rPr lang="ru-RU" smtClean="0"/>
              <a:pPr/>
              <a:t>18.04.2022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74C17EB-1DFE-497B-BC1B-B214B02AC3E0}" type="slidenum">
              <a:rPr lang="ru-RU" smtClean="0"/>
              <a:pPr/>
              <a:t>‹#›</a:t>
            </a:fld>
            <a:endParaRPr lang="ru-RU"/>
          </a:p>
        </p:txBody>
      </p:sp>
    </p:spTree>
    <p:extLst>
      <p:ext uri="{BB962C8B-B14F-4D97-AF65-F5344CB8AC3E}">
        <p14:creationId xmlns:p14="http://schemas.microsoft.com/office/powerpoint/2010/main" val="352434688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02F49249-64F5-4D4E-B79D-0ABBAE21B1E7}" type="datetimeFigureOut">
              <a:rPr lang="ru-RU" smtClean="0"/>
              <a:pPr/>
              <a:t>18.04.2022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74C17EB-1DFE-497B-BC1B-B214B02AC3E0}" type="slidenum">
              <a:rPr lang="ru-RU" smtClean="0"/>
              <a:pPr/>
              <a:t>‹#›</a:t>
            </a:fld>
            <a:endParaRPr lang="ru-RU"/>
          </a:p>
        </p:txBody>
      </p:sp>
    </p:spTree>
    <p:extLst>
      <p:ext uri="{BB962C8B-B14F-4D97-AF65-F5344CB8AC3E}">
        <p14:creationId xmlns:p14="http://schemas.microsoft.com/office/powerpoint/2010/main" val="429015182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02F49249-64F5-4D4E-B79D-0ABBAE21B1E7}" type="datetimeFigureOut">
              <a:rPr lang="ru-RU" smtClean="0"/>
              <a:pPr/>
              <a:t>18.04.2022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74C17EB-1DFE-497B-BC1B-B214B02AC3E0}" type="slidenum">
              <a:rPr lang="ru-RU" smtClean="0"/>
              <a:pPr/>
              <a:t>‹#›</a:t>
            </a:fld>
            <a:endParaRPr lang="ru-RU"/>
          </a:p>
        </p:txBody>
      </p:sp>
    </p:spTree>
    <p:extLst>
      <p:ext uri="{BB962C8B-B14F-4D97-AF65-F5344CB8AC3E}">
        <p14:creationId xmlns:p14="http://schemas.microsoft.com/office/powerpoint/2010/main" val="9353796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F49249-64F5-4D4E-B79D-0ABBAE21B1E7}" type="datetimeFigureOut">
              <a:rPr lang="ru-RU" smtClean="0"/>
              <a:pPr/>
              <a:t>18.04.2022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74C17EB-1DFE-497B-BC1B-B214B02AC3E0}" type="slidenum">
              <a:rPr lang="ru-RU" smtClean="0"/>
              <a:pPr/>
              <a:t>‹#›</a:t>
            </a:fld>
            <a:endParaRPr lang="ru-RU"/>
          </a:p>
        </p:txBody>
      </p:sp>
    </p:spTree>
    <p:extLst>
      <p:ext uri="{BB962C8B-B14F-4D97-AF65-F5344CB8AC3E}">
        <p14:creationId xmlns:p14="http://schemas.microsoft.com/office/powerpoint/2010/main" val="308907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ru-RU"/>
              <a:t>Образец заголовка</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8" name="Date Placeholder 7"/>
          <p:cNvSpPr>
            <a:spLocks noGrp="1"/>
          </p:cNvSpPr>
          <p:nvPr>
            <p:ph type="dt" sz="half" idx="10"/>
          </p:nvPr>
        </p:nvSpPr>
        <p:spPr/>
        <p:txBody>
          <a:bodyPr/>
          <a:lstStyle/>
          <a:p>
            <a:fld id="{02F49249-64F5-4D4E-B79D-0ABBAE21B1E7}" type="datetimeFigureOut">
              <a:rPr lang="ru-RU" smtClean="0"/>
              <a:pPr/>
              <a:t>18.04.2022</a:t>
            </a:fld>
            <a:endParaRPr lang="ru-RU"/>
          </a:p>
        </p:txBody>
      </p:sp>
      <p:sp>
        <p:nvSpPr>
          <p:cNvPr id="9" name="Footer Placeholder 8"/>
          <p:cNvSpPr>
            <a:spLocks noGrp="1"/>
          </p:cNvSpPr>
          <p:nvPr>
            <p:ph type="ftr" sz="quarter" idx="11"/>
          </p:nvPr>
        </p:nvSpPr>
        <p:spPr/>
        <p:txBody>
          <a:bodyPr/>
          <a:lstStyle>
            <a:lvl1pPr algn="r">
              <a:defRPr/>
            </a:lvl1pPr>
          </a:lstStyle>
          <a:p>
            <a:endParaRPr lang="ru-RU"/>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74C17EB-1DFE-497B-BC1B-B214B02AC3E0}" type="slidenum">
              <a:rPr lang="ru-RU" smtClean="0"/>
              <a:pPr/>
              <a:t>‹#›</a:t>
            </a:fld>
            <a:endParaRPr lang="ru-RU"/>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355150244"/>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02F49249-64F5-4D4E-B79D-0ABBAE21B1E7}" type="datetimeFigureOut">
              <a:rPr lang="ru-RU" smtClean="0"/>
              <a:pPr/>
              <a:t>18.04.2022</a:t>
            </a:fld>
            <a:endParaRPr lang="ru-RU"/>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74C17EB-1DFE-497B-BC1B-B214B02AC3E0}" type="slidenum">
              <a:rPr lang="ru-RU" smtClean="0"/>
              <a:pPr/>
              <a:t>‹#›</a:t>
            </a:fld>
            <a:endParaRPr lang="ru-RU"/>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81202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duotone>
              <a:prstClr val="black"/>
              <a:schemeClr val="accent6">
                <a:tint val="45000"/>
                <a:satMod val="400000"/>
              </a:schemeClr>
            </a:duotone>
          </a:blip>
          <a:srcRect/>
          <a:tile tx="0" ty="0" sx="100000" sy="100000" flip="none" algn="tl"/>
        </a:blip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02F49249-64F5-4D4E-B79D-0ABBAE21B1E7}" type="datetimeFigureOut">
              <a:rPr lang="ru-RU" smtClean="0"/>
              <a:pPr/>
              <a:t>18.04.2022</a:t>
            </a:fld>
            <a:endParaRPr lang="ru-RU"/>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ru-RU"/>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74C17EB-1DFE-497B-BC1B-B214B02AC3E0}" type="slidenum">
              <a:rPr lang="ru-RU" smtClean="0"/>
              <a:pPr/>
              <a:t>‹#›</a:t>
            </a:fld>
            <a:endParaRPr lang="ru-RU"/>
          </a:p>
        </p:txBody>
      </p:sp>
    </p:spTree>
    <p:extLst>
      <p:ext uri="{BB962C8B-B14F-4D97-AF65-F5344CB8AC3E}">
        <p14:creationId xmlns:p14="http://schemas.microsoft.com/office/powerpoint/2010/main" val="1390859972"/>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041864" y="2068497"/>
            <a:ext cx="8016536" cy="1882066"/>
          </a:xfrm>
        </p:spPr>
        <p:txBody>
          <a:bodyPr>
            <a:normAutofit fontScale="90000"/>
          </a:bodyPr>
          <a:lstStyle/>
          <a:p>
            <a:br>
              <a:rPr lang="ru-RU" sz="3200" b="1" dirty="0">
                <a:latin typeface="Times New Roman" panose="02020603050405020304" pitchFamily="18" charset="0"/>
                <a:cs typeface="Times New Roman" panose="02020603050405020304" pitchFamily="18" charset="0"/>
              </a:rPr>
            </a:br>
            <a:r>
              <a:rPr lang="ru-RU" sz="3200" b="1" dirty="0">
                <a:latin typeface="Times New Roman" panose="02020603050405020304" pitchFamily="18" charset="0"/>
                <a:cs typeface="Times New Roman" panose="02020603050405020304" pitchFamily="18" charset="0"/>
              </a:rPr>
              <a:t>Приемы работы на уроках английского языка в условиях ФГОС</a:t>
            </a:r>
            <a:br>
              <a:rPr lang="ru-RU" sz="3200" b="1" dirty="0">
                <a:latin typeface="Times New Roman" panose="02020603050405020304" pitchFamily="18" charset="0"/>
                <a:cs typeface="Times New Roman" panose="02020603050405020304" pitchFamily="18" charset="0"/>
              </a:rPr>
            </a:br>
            <a:r>
              <a:rPr lang="ru-RU" sz="3200" b="1" dirty="0">
                <a:latin typeface="Times New Roman" panose="02020603050405020304" pitchFamily="18" charset="0"/>
                <a:cs typeface="Times New Roman" panose="02020603050405020304" pitchFamily="18" charset="0"/>
              </a:rPr>
              <a:t> (Из опыта работы)</a:t>
            </a:r>
            <a:br>
              <a:rPr lang="ru-RU" sz="3200" b="1" dirty="0">
                <a:latin typeface="Times New Roman" panose="02020603050405020304" pitchFamily="18" charset="0"/>
                <a:cs typeface="Times New Roman" panose="02020603050405020304" pitchFamily="18" charset="0"/>
              </a:rPr>
            </a:br>
            <a:br>
              <a:rPr lang="ru-RU" sz="2400" b="1" dirty="0">
                <a:latin typeface="Times New Roman" panose="02020603050405020304" pitchFamily="18" charset="0"/>
                <a:cs typeface="Times New Roman" panose="02020603050405020304" pitchFamily="18" charset="0"/>
              </a:rPr>
            </a:br>
            <a:br>
              <a:rPr lang="ru-RU" sz="2400" b="1" dirty="0">
                <a:latin typeface="Times New Roman" panose="02020603050405020304" pitchFamily="18" charset="0"/>
                <a:cs typeface="Times New Roman" panose="02020603050405020304" pitchFamily="18" charset="0"/>
              </a:rPr>
            </a:br>
            <a:r>
              <a:rPr lang="ru-RU" sz="2400" b="1" dirty="0">
                <a:latin typeface="Times New Roman" panose="02020603050405020304" pitchFamily="18" charset="0"/>
                <a:cs typeface="Times New Roman" panose="02020603050405020304" pitchFamily="18" charset="0"/>
              </a:rPr>
              <a:t>                                                 </a:t>
            </a:r>
            <a:endParaRPr lang="ru-RU" sz="1600" b="1"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5983550" y="4065974"/>
            <a:ext cx="4649398" cy="896644"/>
          </a:xfrm>
        </p:spPr>
        <p:txBody>
          <a:bodyPr>
            <a:normAutofit/>
          </a:bodyPr>
          <a:lstStyle/>
          <a:p>
            <a:r>
              <a:rPr lang="ru-RU" b="1" dirty="0">
                <a:latin typeface="Times New Roman" panose="02020603050405020304" pitchFamily="18" charset="0"/>
                <a:cs typeface="Times New Roman" panose="02020603050405020304" pitchFamily="18" charset="0"/>
              </a:rPr>
              <a:t>Р. В.  Коломбет, учитель английского языка </a:t>
            </a:r>
            <a:br>
              <a:rPr lang="ru-RU" b="1" dirty="0">
                <a:latin typeface="Times New Roman" panose="02020603050405020304" pitchFamily="18" charset="0"/>
                <a:cs typeface="Times New Roman" panose="02020603050405020304" pitchFamily="18" charset="0"/>
              </a:rPr>
            </a:br>
            <a:r>
              <a:rPr lang="ru-RU" b="1" dirty="0">
                <a:latin typeface="Times New Roman" panose="02020603050405020304" pitchFamily="18" charset="0"/>
                <a:cs typeface="Times New Roman" panose="02020603050405020304" pitchFamily="18" charset="0"/>
              </a:rPr>
              <a:t>МБОУ СОШ № 11</a:t>
            </a:r>
            <a:r>
              <a:rPr lang="ru-RU" sz="2000" b="1"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апрель, 2022</a:t>
            </a:r>
            <a:r>
              <a:rPr lang="ru-RU" sz="2000" b="1" dirty="0">
                <a:latin typeface="Times New Roman" panose="02020603050405020304" pitchFamily="18" charset="0"/>
                <a:cs typeface="Times New Roman" panose="02020603050405020304" pitchFamily="18" charset="0"/>
              </a:rPr>
              <a:t>)</a:t>
            </a:r>
            <a:br>
              <a:rPr lang="ru-RU" sz="2000" b="1" dirty="0">
                <a:latin typeface="Times New Roman" panose="02020603050405020304" pitchFamily="18" charset="0"/>
                <a:cs typeface="Times New Roman" panose="02020603050405020304" pitchFamily="18" charset="0"/>
              </a:rPr>
            </a:br>
            <a:endParaRPr lang="ru-RU" dirty="0"/>
          </a:p>
        </p:txBody>
      </p:sp>
    </p:spTree>
    <p:extLst>
      <p:ext uri="{BB962C8B-B14F-4D97-AF65-F5344CB8AC3E}">
        <p14:creationId xmlns:p14="http://schemas.microsoft.com/office/powerpoint/2010/main" val="1336254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5623" y="496703"/>
            <a:ext cx="10386874" cy="3977643"/>
          </a:xfrm>
        </p:spPr>
        <p:txBody>
          <a:bodyPr>
            <a:normAutofit fontScale="90000"/>
          </a:bodyPr>
          <a:lstStyle/>
          <a:p>
            <a:r>
              <a:rPr lang="en-US" sz="5400" b="1" dirty="0">
                <a:solidFill>
                  <a:srgbClr val="C00000"/>
                </a:solidFill>
                <a:latin typeface="Times New Roman" panose="02020603050405020304" pitchFamily="18" charset="0"/>
                <a:cs typeface="Times New Roman" panose="02020603050405020304" pitchFamily="18" charset="0"/>
              </a:rPr>
              <a:t>!</a:t>
            </a:r>
            <a:r>
              <a:rPr lang="en-US" sz="3200" b="1" dirty="0">
                <a:solidFill>
                  <a:srgbClr val="C00000"/>
                </a:solidFill>
                <a:latin typeface="Times New Roman" panose="02020603050405020304" pitchFamily="18" charset="0"/>
                <a:cs typeface="Times New Roman" panose="02020603050405020304" pitchFamily="18" charset="0"/>
              </a:rPr>
              <a:t>Mind map!  - </a:t>
            </a:r>
            <a:r>
              <a:rPr lang="ru-RU" sz="3200" b="1" dirty="0">
                <a:latin typeface="Times New Roman" pitchFamily="18" charset="0"/>
                <a:cs typeface="Times New Roman" pitchFamily="18" charset="0"/>
              </a:rPr>
              <a:t>техника визуализации мышления и альтернативной записи. Интеллект-карты — это способ, позволяющий эффективно структурировать и обрабатывать информацию, а также мыслить, используя весь свой творческий и интеллектуальный потенциал.</a:t>
            </a:r>
            <a:br>
              <a:rPr lang="en-US" sz="3200" b="1" dirty="0">
                <a:latin typeface="Times New Roman" pitchFamily="18" charset="0"/>
                <a:cs typeface="Times New Roman" pitchFamily="18" charset="0"/>
              </a:rPr>
            </a:br>
            <a:br>
              <a:rPr lang="en-US" sz="3200" b="1" dirty="0">
                <a:latin typeface="Times New Roman" pitchFamily="18" charset="0"/>
                <a:cs typeface="Times New Roman" pitchFamily="18" charset="0"/>
              </a:rPr>
            </a:br>
            <a:r>
              <a:rPr lang="ru-RU" sz="3200" b="1" dirty="0"/>
              <a:t> </a:t>
            </a:r>
            <a:r>
              <a:rPr lang="ru-RU" sz="3200" b="1" dirty="0">
                <a:latin typeface="Times New Roman" pitchFamily="18" charset="0"/>
                <a:cs typeface="Times New Roman" pitchFamily="18" charset="0"/>
              </a:rPr>
              <a:t>Интеллект-карты можно видоизменять и адаптировать в зависимости от целей и задач, поставленных перед учениками.</a:t>
            </a:r>
            <a:endParaRPr lang="ru-RU" sz="3200" b="1" dirty="0">
              <a:solidFill>
                <a:srgbClr val="C00000"/>
              </a:solidFill>
              <a:latin typeface="Times New Roman" pitchFamily="18" charset="0"/>
              <a:cs typeface="Times New Roman" pitchFamily="18" charset="0"/>
            </a:endParaRPr>
          </a:p>
        </p:txBody>
      </p:sp>
      <p:pic>
        <p:nvPicPr>
          <p:cNvPr id="5" name="Содержимое 4"/>
          <p:cNvPicPr>
            <a:picLocks noGrp="1" noChangeAspect="1"/>
          </p:cNvPicPr>
          <p:nvPr>
            <p:ph idx="1"/>
          </p:nvPr>
        </p:nvPicPr>
        <p:blipFill>
          <a:blip r:embed="rId2" cstate="print">
            <a:clrChange>
              <a:clrFrom>
                <a:srgbClr val="F4F4F4"/>
              </a:clrFrom>
              <a:clrTo>
                <a:srgbClr val="F4F4F4">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9498012" y="4078940"/>
            <a:ext cx="2438400" cy="2282357"/>
          </a:xfrm>
          <a:prstGeom prst="rect">
            <a:avLst/>
          </a:prstGeom>
        </p:spPr>
      </p:pic>
    </p:spTree>
    <p:extLst>
      <p:ext uri="{BB962C8B-B14F-4D97-AF65-F5344CB8AC3E}">
        <p14:creationId xmlns:p14="http://schemas.microsoft.com/office/powerpoint/2010/main" val="648942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968188" y="1165411"/>
            <a:ext cx="10157012" cy="5298141"/>
          </a:xfrm>
        </p:spPr>
        <p:txBody>
          <a:bodyPr/>
          <a:lstStyle/>
          <a:p>
            <a:r>
              <a:rPr lang="en-US" b="1" dirty="0"/>
              <a:t>music                                                                                                                         hair                                                     </a:t>
            </a:r>
          </a:p>
          <a:p>
            <a:r>
              <a:rPr lang="en-US" b="1" dirty="0"/>
              <a:t>languages                                                                                                                eyes                                                                                          </a:t>
            </a:r>
          </a:p>
          <a:p>
            <a:r>
              <a:rPr lang="en-US" b="1" dirty="0"/>
              <a:t> reading                   </a:t>
            </a:r>
            <a:r>
              <a:rPr lang="en-US" b="1" dirty="0">
                <a:solidFill>
                  <a:srgbClr val="C00000"/>
                </a:solidFill>
              </a:rPr>
              <a:t>interested in                                             appearance</a:t>
            </a:r>
            <a:r>
              <a:rPr lang="en-US" dirty="0"/>
              <a:t>         </a:t>
            </a:r>
            <a:r>
              <a:rPr lang="en-US" b="1" dirty="0"/>
              <a:t>body</a:t>
            </a:r>
          </a:p>
          <a:p>
            <a:endParaRPr lang="en-US" dirty="0"/>
          </a:p>
          <a:p>
            <a:endParaRPr lang="en-US" dirty="0"/>
          </a:p>
          <a:p>
            <a:r>
              <a:rPr lang="en-US" b="1" dirty="0"/>
              <a:t>       city        </a:t>
            </a:r>
          </a:p>
          <a:p>
            <a:pPr>
              <a:buNone/>
            </a:pPr>
            <a:r>
              <a:rPr lang="en-US" b="1" dirty="0"/>
              <a:t>          country                       </a:t>
            </a:r>
            <a:r>
              <a:rPr lang="en-US" b="1" dirty="0">
                <a:solidFill>
                  <a:srgbClr val="C00000"/>
                </a:solidFill>
              </a:rPr>
              <a:t>from                                                           twenty seven </a:t>
            </a:r>
          </a:p>
          <a:p>
            <a:pPr>
              <a:buNone/>
            </a:pPr>
            <a:endParaRPr lang="en-US" b="1" dirty="0">
              <a:solidFill>
                <a:srgbClr val="C00000"/>
              </a:solidFill>
            </a:endParaRPr>
          </a:p>
          <a:p>
            <a:pPr>
              <a:buNone/>
            </a:pPr>
            <a:endParaRPr lang="en-US" b="1" dirty="0">
              <a:solidFill>
                <a:srgbClr val="C00000"/>
              </a:solidFill>
            </a:endParaRPr>
          </a:p>
          <a:p>
            <a:pPr>
              <a:buNone/>
            </a:pPr>
            <a:r>
              <a:rPr lang="en-US" b="1" dirty="0">
                <a:solidFill>
                  <a:srgbClr val="C00000"/>
                </a:solidFill>
              </a:rPr>
              <a:t>                                                              </a:t>
            </a:r>
            <a:endParaRPr lang="ru-RU" b="1" dirty="0">
              <a:solidFill>
                <a:srgbClr val="C00000"/>
              </a:solidFill>
            </a:endParaRPr>
          </a:p>
          <a:p>
            <a:pPr algn="ctr">
              <a:buNone/>
            </a:pPr>
            <a:r>
              <a:rPr lang="en-US" b="1" dirty="0">
                <a:solidFill>
                  <a:srgbClr val="C00000"/>
                </a:solidFill>
              </a:rPr>
              <a:t> personal qualities </a:t>
            </a:r>
          </a:p>
          <a:p>
            <a:pPr>
              <a:buNone/>
            </a:pPr>
            <a:r>
              <a:rPr lang="en-US" dirty="0"/>
              <a:t>                                              </a:t>
            </a:r>
            <a:r>
              <a:rPr lang="en-US" b="1" dirty="0"/>
              <a:t>kind</a:t>
            </a:r>
            <a:r>
              <a:rPr lang="en-US" dirty="0"/>
              <a:t>                                                       </a:t>
            </a:r>
            <a:r>
              <a:rPr lang="en-US" b="1" dirty="0"/>
              <a:t>hard-working</a:t>
            </a:r>
          </a:p>
          <a:p>
            <a:pPr>
              <a:buNone/>
            </a:pPr>
            <a:r>
              <a:rPr lang="en-US" b="1" dirty="0"/>
              <a:t>                                             responsible                                            friendly</a:t>
            </a:r>
          </a:p>
        </p:txBody>
      </p:sp>
      <p:sp>
        <p:nvSpPr>
          <p:cNvPr id="6" name="Скругленный прямоугольник 5"/>
          <p:cNvSpPr/>
          <p:nvPr/>
        </p:nvSpPr>
        <p:spPr>
          <a:xfrm>
            <a:off x="5495365" y="2006354"/>
            <a:ext cx="1219200" cy="229670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He is </a:t>
            </a:r>
            <a:endParaRPr lang="ru-RU" dirty="0"/>
          </a:p>
        </p:txBody>
      </p:sp>
      <p:sp>
        <p:nvSpPr>
          <p:cNvPr id="9" name="Стрелка влево 8"/>
          <p:cNvSpPr/>
          <p:nvPr/>
        </p:nvSpPr>
        <p:spPr>
          <a:xfrm>
            <a:off x="4625788" y="2205318"/>
            <a:ext cx="815789" cy="126402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1" name="Прямая со стрелкой 10"/>
          <p:cNvCxnSpPr/>
          <p:nvPr/>
        </p:nvCxnSpPr>
        <p:spPr>
          <a:xfrm rot="10800000">
            <a:off x="2043954" y="1766047"/>
            <a:ext cx="1335741" cy="5827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rot="10800000" flipV="1">
            <a:off x="2312894" y="2537012"/>
            <a:ext cx="914400" cy="89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Стрелка вправо 16"/>
          <p:cNvSpPr/>
          <p:nvPr/>
        </p:nvSpPr>
        <p:spPr>
          <a:xfrm>
            <a:off x="6705601" y="2178424"/>
            <a:ext cx="842682" cy="9861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трелка влево 17"/>
          <p:cNvSpPr/>
          <p:nvPr/>
        </p:nvSpPr>
        <p:spPr>
          <a:xfrm>
            <a:off x="4733365" y="3774142"/>
            <a:ext cx="806823" cy="73510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2" name="Прямая со стрелкой 21"/>
          <p:cNvCxnSpPr/>
          <p:nvPr/>
        </p:nvCxnSpPr>
        <p:spPr>
          <a:xfrm rot="10800000">
            <a:off x="2241177" y="3738282"/>
            <a:ext cx="1685365" cy="2510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rot="10800000" flipV="1">
            <a:off x="2635624" y="4105834"/>
            <a:ext cx="1299882" cy="89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Стрелка вправо 24"/>
          <p:cNvSpPr/>
          <p:nvPr/>
        </p:nvSpPr>
        <p:spPr>
          <a:xfrm>
            <a:off x="6813176" y="3827929"/>
            <a:ext cx="1075765" cy="8247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7" name="Прямая со стрелкой 26"/>
          <p:cNvCxnSpPr/>
          <p:nvPr/>
        </p:nvCxnSpPr>
        <p:spPr>
          <a:xfrm rot="10800000">
            <a:off x="2483225" y="2196354"/>
            <a:ext cx="708211" cy="18825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Стрелка вниз 27"/>
          <p:cNvSpPr/>
          <p:nvPr/>
        </p:nvSpPr>
        <p:spPr>
          <a:xfrm>
            <a:off x="5629835" y="4464424"/>
            <a:ext cx="824753" cy="6364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30" name="Прямая со стрелкой 29"/>
          <p:cNvCxnSpPr/>
          <p:nvPr/>
        </p:nvCxnSpPr>
        <p:spPr>
          <a:xfrm rot="10800000" flipV="1">
            <a:off x="4607860" y="5432612"/>
            <a:ext cx="1237129"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rot="10800000" flipV="1">
            <a:off x="5262282" y="5495364"/>
            <a:ext cx="627530" cy="54684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Прямая со стрелкой 33"/>
          <p:cNvCxnSpPr/>
          <p:nvPr/>
        </p:nvCxnSpPr>
        <p:spPr>
          <a:xfrm>
            <a:off x="6113929" y="5477435"/>
            <a:ext cx="1730189" cy="1972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p:cNvCxnSpPr/>
          <p:nvPr/>
        </p:nvCxnSpPr>
        <p:spPr>
          <a:xfrm>
            <a:off x="6096000" y="5602941"/>
            <a:ext cx="1685365" cy="4034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Прямая со стрелкой 38"/>
          <p:cNvCxnSpPr/>
          <p:nvPr/>
        </p:nvCxnSpPr>
        <p:spPr>
          <a:xfrm flipV="1">
            <a:off x="8991600" y="1864659"/>
            <a:ext cx="537882" cy="4482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Прямая со стрелкой 40"/>
          <p:cNvCxnSpPr/>
          <p:nvPr/>
        </p:nvCxnSpPr>
        <p:spPr>
          <a:xfrm flipV="1">
            <a:off x="9081247" y="2250141"/>
            <a:ext cx="367553" cy="24204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Прямая со стрелкой 42"/>
          <p:cNvCxnSpPr/>
          <p:nvPr/>
        </p:nvCxnSpPr>
        <p:spPr>
          <a:xfrm>
            <a:off x="9152965" y="2545976"/>
            <a:ext cx="385482" cy="448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43883" y="399495"/>
            <a:ext cx="11283519" cy="6098959"/>
          </a:xfrm>
        </p:spPr>
        <p:txBody>
          <a:bodyPr>
            <a:normAutofit fontScale="92500" lnSpcReduction="10000"/>
          </a:bodyPr>
          <a:lstStyle/>
          <a:p>
            <a:r>
              <a:rPr lang="en-US" sz="2000" b="1" dirty="0">
                <a:solidFill>
                  <a:srgbClr val="C00000"/>
                </a:solidFill>
                <a:latin typeface="Times New Roman" pitchFamily="18" charset="0"/>
                <a:cs typeface="Times New Roman" pitchFamily="18" charset="0"/>
              </a:rPr>
              <a:t>! Jigsaw reading !  </a:t>
            </a:r>
            <a:r>
              <a:rPr lang="en-US" sz="2000" b="1" dirty="0">
                <a:latin typeface="Times New Roman" pitchFamily="18" charset="0"/>
                <a:cs typeface="Times New Roman" pitchFamily="18" charset="0"/>
              </a:rPr>
              <a:t>- </a:t>
            </a:r>
            <a:r>
              <a:rPr lang="ru-RU" sz="2000" b="1" dirty="0">
                <a:latin typeface="Times New Roman" pitchFamily="18" charset="0"/>
                <a:cs typeface="Times New Roman" pitchFamily="18" charset="0"/>
              </a:rPr>
              <a:t>строится на взаимодействии учащихся между собой! Помогает сделать чтение более коммуникативным и активным. Эта  технология способствует развитию  </a:t>
            </a:r>
            <a:r>
              <a:rPr lang="ru-RU" sz="2000" b="1" dirty="0" err="1">
                <a:latin typeface="Times New Roman" pitchFamily="18" charset="0"/>
                <a:cs typeface="Times New Roman" pitchFamily="18" charset="0"/>
              </a:rPr>
              <a:t>коммуникативно</a:t>
            </a:r>
            <a:r>
              <a:rPr lang="ru-RU" sz="2000" b="1" dirty="0">
                <a:latin typeface="Times New Roman" pitchFamily="18" charset="0"/>
                <a:cs typeface="Times New Roman" pitchFamily="18" charset="0"/>
              </a:rPr>
              <a:t> ориентированному общению учащихся друг с другом для получения и обмена информацией. При этом развивается умение слушать собеседника, умение работать в группе, данный метод помогает наладить контакт в коллективе и сплотить его.</a:t>
            </a:r>
          </a:p>
          <a:p>
            <a:r>
              <a:rPr lang="ru-RU" sz="2000" b="1" dirty="0">
                <a:latin typeface="Times New Roman" pitchFamily="18" charset="0"/>
                <a:cs typeface="Times New Roman" pitchFamily="18" charset="0"/>
              </a:rPr>
              <a:t>Задача преподавателя состоит в создании обстановки, способствующей коммуникативной деятельности учащихся.</a:t>
            </a:r>
          </a:p>
          <a:p>
            <a:r>
              <a:rPr lang="ru-RU" sz="2000" b="1" i="1" dirty="0">
                <a:latin typeface="Times New Roman" pitchFamily="18" charset="0"/>
                <a:cs typeface="Times New Roman" pitchFamily="18" charset="0"/>
              </a:rPr>
              <a:t>1. </a:t>
            </a:r>
            <a:r>
              <a:rPr lang="ru-RU" sz="2000" b="1" i="1" dirty="0" err="1">
                <a:latin typeface="Times New Roman" pitchFamily="18" charset="0"/>
                <a:cs typeface="Times New Roman" pitchFamily="18" charset="0"/>
              </a:rPr>
              <a:t>Предтекстовая</a:t>
            </a:r>
            <a:r>
              <a:rPr lang="ru-RU" sz="2000" b="1" i="1" dirty="0">
                <a:latin typeface="Times New Roman" pitchFamily="18" charset="0"/>
                <a:cs typeface="Times New Roman" pitchFamily="18" charset="0"/>
              </a:rPr>
              <a:t> работа: новые (неизвестные) слова из текста отрабатываются с классом.</a:t>
            </a:r>
          </a:p>
          <a:p>
            <a:r>
              <a:rPr lang="ru-RU" sz="2000" b="1" i="1" dirty="0">
                <a:latin typeface="Times New Roman" pitchFamily="18" charset="0"/>
                <a:cs typeface="Times New Roman" pitchFamily="18" charset="0"/>
              </a:rPr>
              <a:t>2. Небольшие тексты или отрывки (абзацы)  одного текста распределяются между  группами учащихся.</a:t>
            </a:r>
          </a:p>
          <a:p>
            <a:r>
              <a:rPr lang="ru-RU" sz="2000" b="1" i="1" dirty="0">
                <a:latin typeface="Times New Roman" pitchFamily="18" charset="0"/>
                <a:cs typeface="Times New Roman" pitchFamily="18" charset="0"/>
              </a:rPr>
              <a:t>2. Дается время (3- 5 минут) на самостоятельное чтение текстов и обсуждение информации текстов по вопросам в группе. </a:t>
            </a:r>
          </a:p>
          <a:p>
            <a:r>
              <a:rPr lang="ru-RU" sz="2000" b="1" i="1" dirty="0">
                <a:latin typeface="Times New Roman" pitchFamily="18" charset="0"/>
                <a:cs typeface="Times New Roman" pitchFamily="18" charset="0"/>
              </a:rPr>
              <a:t>3. Класс вновь делится на две группы, в каждой-  ученики, раннее работавшие с разными текстами. Учащиеся делятся информацией из своих текстов по этим же вопросам. ( 3-5 минут) </a:t>
            </a:r>
          </a:p>
          <a:p>
            <a:r>
              <a:rPr lang="ru-RU" sz="2000" b="1" i="1" dirty="0">
                <a:latin typeface="Times New Roman" pitchFamily="18" charset="0"/>
                <a:cs typeface="Times New Roman" pitchFamily="18" charset="0"/>
              </a:rPr>
              <a:t>4. Ученики класса занимают свои места - идет обсуждение  прочитанных текстов ( пересказ информации). </a:t>
            </a:r>
          </a:p>
          <a:p>
            <a:r>
              <a:rPr lang="ru-RU" sz="2000" b="1" i="1" dirty="0">
                <a:latin typeface="Times New Roman" pitchFamily="18" charset="0"/>
                <a:cs typeface="Times New Roman" pitchFamily="18" charset="0"/>
              </a:rPr>
              <a:t>5. Обмен мнениями о текстах : </a:t>
            </a:r>
            <a:r>
              <a:rPr lang="en-US" sz="2000" b="1" i="1" dirty="0">
                <a:latin typeface="Times New Roman" pitchFamily="18" charset="0"/>
                <a:cs typeface="Times New Roman" pitchFamily="18" charset="0"/>
              </a:rPr>
              <a:t>I like the text about ……  because …..</a:t>
            </a:r>
          </a:p>
          <a:p>
            <a:r>
              <a:rPr lang="en-US" sz="2000" b="1" i="1" dirty="0">
                <a:latin typeface="Times New Roman" pitchFamily="18" charset="0"/>
                <a:cs typeface="Times New Roman" pitchFamily="18" charset="0"/>
              </a:rPr>
              <a:t>I would recommend you to read the text about …..</a:t>
            </a:r>
            <a:endParaRPr lang="ru-RU" sz="2000" b="1" i="1" dirty="0">
              <a:latin typeface="Times New Roman" pitchFamily="18" charset="0"/>
              <a:cs typeface="Times New Roman" pitchFamily="18" charset="0"/>
            </a:endParaRPr>
          </a:p>
          <a:p>
            <a:endParaRPr lang="ru-RU" i="1" dirty="0">
              <a:latin typeface="Times New Roman" pitchFamily="18" charset="0"/>
              <a:cs typeface="Times New Roman" pitchFamily="18" charset="0"/>
            </a:endParaRPr>
          </a:p>
          <a:p>
            <a:endParaRPr lang="ru-RU" dirty="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137036" y="1207364"/>
            <a:ext cx="9988163" cy="2778710"/>
          </a:xfrm>
        </p:spPr>
        <p:txBody>
          <a:bodyPr/>
          <a:lstStyle/>
          <a:p>
            <a:pPr algn="ctr"/>
            <a:endParaRPr lang="en-US" dirty="0"/>
          </a:p>
          <a:p>
            <a:pPr algn="ctr"/>
            <a:endParaRPr lang="en-US" dirty="0"/>
          </a:p>
          <a:p>
            <a:pPr algn="ctr"/>
            <a:endParaRPr lang="en-US" dirty="0"/>
          </a:p>
          <a:p>
            <a:pPr algn="ctr"/>
            <a:r>
              <a:rPr lang="es-UY" sz="4400" b="1" dirty="0">
                <a:latin typeface="Times New Roman" pitchFamily="18" charset="0"/>
                <a:cs typeface="Times New Roman" pitchFamily="18" charset="0"/>
              </a:rPr>
              <a:t>The USA’s  </a:t>
            </a:r>
            <a:r>
              <a:rPr lang="es-UY" sz="4400" b="1" dirty="0">
                <a:solidFill>
                  <a:srgbClr val="C00000"/>
                </a:solidFill>
                <a:latin typeface="Times New Roman" pitchFamily="18" charset="0"/>
                <a:cs typeface="Times New Roman" pitchFamily="18" charset="0"/>
              </a:rPr>
              <a:t>Dangerous </a:t>
            </a:r>
            <a:r>
              <a:rPr lang="es-UY" sz="4400" b="1" dirty="0">
                <a:latin typeface="Times New Roman" pitchFamily="18" charset="0"/>
                <a:cs typeface="Times New Roman" pitchFamily="18" charset="0"/>
              </a:rPr>
              <a:t>Wild Animals</a:t>
            </a:r>
            <a:endParaRPr lang="ru-RU" sz="4400" b="1"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32612" y="329755"/>
            <a:ext cx="4341412" cy="275967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5" name="Овал 4"/>
          <p:cNvSpPr/>
          <p:nvPr/>
        </p:nvSpPr>
        <p:spPr>
          <a:xfrm flipH="1">
            <a:off x="922349" y="477078"/>
            <a:ext cx="636105" cy="4929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rPr>
              <a:t>A</a:t>
            </a:r>
            <a:endParaRPr lang="ru-RU" b="1" dirty="0">
              <a:solidFill>
                <a:schemeClr val="tx1"/>
              </a:solidFill>
            </a:endParaRPr>
          </a:p>
        </p:txBody>
      </p:sp>
      <p:pic>
        <p:nvPicPr>
          <p:cNvPr id="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33752" y="329755"/>
            <a:ext cx="4369921" cy="286620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7" name="Овал 6"/>
          <p:cNvSpPr/>
          <p:nvPr/>
        </p:nvSpPr>
        <p:spPr>
          <a:xfrm>
            <a:off x="6106601" y="532737"/>
            <a:ext cx="691763" cy="54068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rPr>
              <a:t>B</a:t>
            </a:r>
            <a:endParaRPr lang="ru-RU" b="1" dirty="0">
              <a:solidFill>
                <a:schemeClr val="tx1"/>
              </a:solidFill>
            </a:endParaRPr>
          </a:p>
        </p:txBody>
      </p:sp>
      <p:pic>
        <p:nvPicPr>
          <p:cNvPr id="8"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4786" y="3387116"/>
            <a:ext cx="4341412" cy="290715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9" name="Овал 8"/>
          <p:cNvSpPr/>
          <p:nvPr/>
        </p:nvSpPr>
        <p:spPr>
          <a:xfrm>
            <a:off x="3172570" y="3339547"/>
            <a:ext cx="548640" cy="4770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rPr>
              <a:t>C</a:t>
            </a:r>
            <a:endParaRPr lang="ru-RU" b="1" dirty="0">
              <a:solidFill>
                <a:schemeClr val="tx1"/>
              </a:solidFill>
            </a:endParaRPr>
          </a:p>
        </p:txBody>
      </p:sp>
      <p:pic>
        <p:nvPicPr>
          <p:cNvPr id="10"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34340" y="3514477"/>
            <a:ext cx="4356798" cy="27113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11" name="Овал 10"/>
          <p:cNvSpPr/>
          <p:nvPr/>
        </p:nvSpPr>
        <p:spPr>
          <a:xfrm>
            <a:off x="6289481" y="3514477"/>
            <a:ext cx="636105" cy="5088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rPr>
              <a:t>D</a:t>
            </a:r>
            <a:endParaRPr lang="ru-RU" b="1" dirty="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17767" y="658496"/>
            <a:ext cx="10059725" cy="664277"/>
          </a:xfrm>
        </p:spPr>
        <p:txBody>
          <a:bodyPr>
            <a:normAutofit/>
          </a:bodyPr>
          <a:lstStyle/>
          <a:p>
            <a:pPr algn="ctr"/>
            <a:r>
              <a:rPr lang="en-US" sz="3600" dirty="0">
                <a:solidFill>
                  <a:srgbClr val="015153"/>
                </a:solidFill>
                <a:latin typeface="Arial Black" pitchFamily="34" charset="0"/>
              </a:rPr>
              <a:t>revise and learn</a:t>
            </a:r>
            <a:endParaRPr lang="ru-RU" sz="3600" dirty="0"/>
          </a:p>
        </p:txBody>
      </p:sp>
      <p:pic>
        <p:nvPicPr>
          <p:cNvPr id="5" name="Picture 2"/>
          <p:cNvPicPr>
            <a:picLocks noGrp="1" noChangeAspect="1" noChangeArrowheads="1"/>
          </p:cNvPicPr>
          <p:nvPr>
            <p:ph idx="1"/>
          </p:nvPr>
        </p:nvPicPr>
        <p:blipFill>
          <a:blip r:embed="rId2" cstate="print"/>
          <a:srcRect l="5292" r="10773"/>
          <a:stretch>
            <a:fillRect/>
          </a:stretch>
        </p:blipFill>
        <p:spPr bwMode="auto">
          <a:xfrm>
            <a:off x="954158" y="1765190"/>
            <a:ext cx="4508388" cy="3021496"/>
          </a:xfrm>
          <a:prstGeom prst="rect">
            <a:avLst/>
          </a:prstGeom>
          <a:noFill/>
          <a:ln w="9525">
            <a:noFill/>
            <a:miter lim="800000"/>
            <a:headEnd/>
            <a:tailEnd/>
          </a:ln>
          <a:effectLst/>
        </p:spPr>
      </p:pic>
      <p:sp>
        <p:nvSpPr>
          <p:cNvPr id="6" name="Скругленный прямоугольник 5"/>
          <p:cNvSpPr/>
          <p:nvPr/>
        </p:nvSpPr>
        <p:spPr>
          <a:xfrm>
            <a:off x="1695634" y="5122415"/>
            <a:ext cx="2716567" cy="514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000" dirty="0">
                <a:solidFill>
                  <a:schemeClr val="tx1"/>
                </a:solidFill>
              </a:rPr>
              <a:t>marsh</a:t>
            </a:r>
            <a:endParaRPr lang="ru-RU" sz="4000" dirty="0">
              <a:solidFill>
                <a:schemeClr val="tx1"/>
              </a:solidFill>
            </a:endParaRPr>
          </a:p>
        </p:txBody>
      </p:sp>
      <p:pic>
        <p:nvPicPr>
          <p:cNvPr id="7" name="Picture 3"/>
          <p:cNvPicPr>
            <a:picLocks noChangeAspect="1" noChangeArrowheads="1"/>
          </p:cNvPicPr>
          <p:nvPr/>
        </p:nvPicPr>
        <p:blipFill>
          <a:blip r:embed="rId3" cstate="print"/>
          <a:srcRect l="13840" r="5820"/>
          <a:stretch>
            <a:fillRect/>
          </a:stretch>
        </p:blipFill>
        <p:spPr bwMode="auto">
          <a:xfrm>
            <a:off x="6397937" y="1765190"/>
            <a:ext cx="4399934" cy="3164619"/>
          </a:xfrm>
          <a:prstGeom prst="rect">
            <a:avLst/>
          </a:prstGeom>
          <a:noFill/>
          <a:ln w="9525">
            <a:noFill/>
            <a:miter lim="800000"/>
            <a:headEnd/>
            <a:tailEnd/>
          </a:ln>
          <a:effectLst/>
        </p:spPr>
      </p:pic>
      <p:sp>
        <p:nvSpPr>
          <p:cNvPr id="8" name="Скругленный прямоугольник 7"/>
          <p:cNvSpPr/>
          <p:nvPr/>
        </p:nvSpPr>
        <p:spPr>
          <a:xfrm>
            <a:off x="7332955" y="5122415"/>
            <a:ext cx="3146864" cy="514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000" dirty="0">
                <a:solidFill>
                  <a:schemeClr val="tx1"/>
                </a:solidFill>
              </a:rPr>
              <a:t>swamp</a:t>
            </a:r>
            <a:endParaRPr lang="ru-RU" sz="4000" dirty="0">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3426" y="642595"/>
            <a:ext cx="10051774" cy="736750"/>
          </a:xfrm>
        </p:spPr>
        <p:txBody>
          <a:bodyPr>
            <a:normAutofit/>
          </a:bodyPr>
          <a:lstStyle/>
          <a:p>
            <a:pPr algn="ctr"/>
            <a:r>
              <a:rPr lang="en-US" sz="3600" dirty="0">
                <a:solidFill>
                  <a:srgbClr val="015153"/>
                </a:solidFill>
                <a:latin typeface="Arial Black" pitchFamily="34" charset="0"/>
              </a:rPr>
              <a:t>revise and learn</a:t>
            </a:r>
            <a:endParaRPr lang="ru-RU" sz="3600" dirty="0"/>
          </a:p>
        </p:txBody>
      </p:sp>
      <p:pic>
        <p:nvPicPr>
          <p:cNvPr id="4" name="Picture 2"/>
          <p:cNvPicPr>
            <a:picLocks noGrp="1" noChangeAspect="1" noChangeArrowheads="1"/>
          </p:cNvPicPr>
          <p:nvPr>
            <p:ph idx="1"/>
          </p:nvPr>
        </p:nvPicPr>
        <p:blipFill>
          <a:blip r:embed="rId2" cstate="print"/>
          <a:srcRect r="20374"/>
          <a:stretch>
            <a:fillRect/>
          </a:stretch>
        </p:blipFill>
        <p:spPr bwMode="auto">
          <a:xfrm>
            <a:off x="4731501" y="1622425"/>
            <a:ext cx="5970955" cy="3514118"/>
          </a:xfrm>
          <a:prstGeom prst="rect">
            <a:avLst/>
          </a:prstGeom>
          <a:noFill/>
          <a:ln w="9525">
            <a:noFill/>
            <a:miter lim="800000"/>
            <a:headEnd/>
            <a:tailEnd/>
          </a:ln>
          <a:effectLst/>
        </p:spPr>
      </p:pic>
      <p:sp>
        <p:nvSpPr>
          <p:cNvPr id="5" name="Скругленный прямоугольник 4"/>
          <p:cNvSpPr/>
          <p:nvPr/>
        </p:nvSpPr>
        <p:spPr>
          <a:xfrm>
            <a:off x="503238" y="1979875"/>
            <a:ext cx="2367183" cy="4532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dirty="0">
                <a:solidFill>
                  <a:schemeClr val="tx1"/>
                </a:solidFill>
              </a:rPr>
              <a:t>swallow</a:t>
            </a:r>
            <a:endParaRPr lang="ru-RU" sz="3200" dirty="0">
              <a:solidFill>
                <a:schemeClr val="tx1"/>
              </a:solidFill>
            </a:endParaRPr>
          </a:p>
        </p:txBody>
      </p:sp>
      <p:sp>
        <p:nvSpPr>
          <p:cNvPr id="6" name="Скругленный прямоугольник 5"/>
          <p:cNvSpPr/>
          <p:nvPr/>
        </p:nvSpPr>
        <p:spPr>
          <a:xfrm>
            <a:off x="460363" y="2647785"/>
            <a:ext cx="2410058" cy="8984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schemeClr val="tx1"/>
                </a:solidFill>
              </a:rPr>
              <a:t>snatch a prey</a:t>
            </a:r>
            <a:endParaRPr lang="ru-RU" sz="2800" dirty="0">
              <a:solidFill>
                <a:schemeClr val="tx1"/>
              </a:solidFill>
            </a:endParaRPr>
          </a:p>
        </p:txBody>
      </p:sp>
      <p:sp>
        <p:nvSpPr>
          <p:cNvPr id="7" name="Скругленный прямоугольник 6"/>
          <p:cNvSpPr/>
          <p:nvPr/>
        </p:nvSpPr>
        <p:spPr>
          <a:xfrm>
            <a:off x="468313" y="3789363"/>
            <a:ext cx="2402108" cy="4645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dirty="0">
                <a:solidFill>
                  <a:schemeClr val="tx1"/>
                </a:solidFill>
              </a:rPr>
              <a:t>drag</a:t>
            </a:r>
            <a:endParaRPr lang="ru-RU" sz="3200" dirty="0">
              <a:solidFill>
                <a:schemeClr val="tx1"/>
              </a:solidFill>
            </a:endParaRPr>
          </a:p>
        </p:txBody>
      </p:sp>
      <p:sp>
        <p:nvSpPr>
          <p:cNvPr id="8" name="Прямоугольник 7"/>
          <p:cNvSpPr/>
          <p:nvPr/>
        </p:nvSpPr>
        <p:spPr>
          <a:xfrm>
            <a:off x="5423380" y="3244334"/>
            <a:ext cx="1345240" cy="369332"/>
          </a:xfrm>
          <a:prstGeom prst="rect">
            <a:avLst/>
          </a:prstGeom>
        </p:spPr>
        <p:txBody>
          <a:bodyPr wrap="none">
            <a:spAutoFit/>
          </a:bodyPr>
          <a:lstStyle/>
          <a:p>
            <a:pPr algn="ctr">
              <a:defRPr/>
            </a:pPr>
            <a:r>
              <a:rPr lang="en-US" dirty="0"/>
              <a:t>motionless</a:t>
            </a:r>
            <a:endParaRPr lang="ru-RU" dirty="0"/>
          </a:p>
        </p:txBody>
      </p:sp>
      <p:sp>
        <p:nvSpPr>
          <p:cNvPr id="9" name="Скругленный прямоугольник 8"/>
          <p:cNvSpPr/>
          <p:nvPr/>
        </p:nvSpPr>
        <p:spPr>
          <a:xfrm>
            <a:off x="468313" y="4581525"/>
            <a:ext cx="2402108" cy="4834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dirty="0">
                <a:solidFill>
                  <a:schemeClr val="tx1"/>
                </a:solidFill>
              </a:rPr>
              <a:t>injure</a:t>
            </a:r>
            <a:endParaRPr lang="ru-RU" sz="3200" dirty="0">
              <a:solidFill>
                <a:schemeClr val="tx1"/>
              </a:solidFill>
            </a:endParaRPr>
          </a:p>
        </p:txBody>
      </p:sp>
      <p:sp>
        <p:nvSpPr>
          <p:cNvPr id="10" name="Скругленный прямоугольник 9"/>
          <p:cNvSpPr/>
          <p:nvPr/>
        </p:nvSpPr>
        <p:spPr>
          <a:xfrm>
            <a:off x="516835" y="5367130"/>
            <a:ext cx="2353586" cy="5645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dirty="0">
                <a:solidFill>
                  <a:schemeClr val="tx1"/>
                </a:solidFill>
              </a:rPr>
              <a:t>motionless</a:t>
            </a:r>
            <a:endParaRPr lang="ru-RU" sz="3200" dirty="0">
              <a:solidFill>
                <a:schemeClr val="tx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768956"/>
          </a:xfrm>
        </p:spPr>
        <p:txBody>
          <a:bodyPr>
            <a:normAutofit/>
          </a:bodyPr>
          <a:lstStyle/>
          <a:p>
            <a:pPr algn="ctr"/>
            <a:r>
              <a:rPr lang="en-US" sz="3600" b="1" dirty="0">
                <a:solidFill>
                  <a:schemeClr val="tx1"/>
                </a:solidFill>
                <a:latin typeface="Times New Roman" pitchFamily="18" charset="0"/>
                <a:cs typeface="Times New Roman" pitchFamily="18" charset="0"/>
              </a:rPr>
              <a:t>Divide into 4 teams (A-D)</a:t>
            </a:r>
            <a:endParaRPr lang="ru-RU" sz="3600" b="1"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pPr>
              <a:buNone/>
            </a:pPr>
            <a:r>
              <a:rPr lang="en-US" sz="2800" dirty="0">
                <a:latin typeface="Times New Roman" pitchFamily="18" charset="0"/>
                <a:cs typeface="Times New Roman" pitchFamily="18" charset="0"/>
              </a:rPr>
              <a:t>   </a:t>
            </a:r>
            <a:r>
              <a:rPr lang="en-US" sz="4000" b="1" dirty="0">
                <a:latin typeface="Times New Roman" pitchFamily="18" charset="0"/>
                <a:cs typeface="Times New Roman" pitchFamily="18" charset="0"/>
              </a:rPr>
              <a:t>1.Where it lives</a:t>
            </a:r>
          </a:p>
          <a:p>
            <a:pPr>
              <a:buNone/>
            </a:pPr>
            <a:r>
              <a:rPr lang="en-US" sz="4000" b="1" dirty="0">
                <a:latin typeface="Times New Roman" pitchFamily="18" charset="0"/>
                <a:cs typeface="Times New Roman" pitchFamily="18" charset="0"/>
              </a:rPr>
              <a:t>   2. How it can be dangerous</a:t>
            </a:r>
          </a:p>
          <a:p>
            <a:pPr>
              <a:buNone/>
            </a:pPr>
            <a:r>
              <a:rPr lang="en-US" sz="4000" b="1" dirty="0">
                <a:latin typeface="Times New Roman" pitchFamily="18" charset="0"/>
                <a:cs typeface="Times New Roman" pitchFamily="18" charset="0"/>
              </a:rPr>
              <a:t>   3. How you can protect yourself</a:t>
            </a:r>
          </a:p>
          <a:p>
            <a:endParaRPr lang="ru-RU" sz="2800"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171852" y="914400"/>
            <a:ext cx="9953347" cy="5120640"/>
          </a:xfrm>
        </p:spPr>
        <p:txBody>
          <a:bodyPr/>
          <a:lstStyle/>
          <a:p>
            <a:pPr marL="0" indent="0">
              <a:buFontTx/>
              <a:buNone/>
            </a:pPr>
            <a:r>
              <a:rPr lang="en-US" sz="4000" b="1" dirty="0">
                <a:latin typeface="Times New Roman" pitchFamily="18" charset="0"/>
                <a:cs typeface="Times New Roman" pitchFamily="18" charset="0"/>
              </a:rPr>
              <a:t>Which animal…</a:t>
            </a:r>
          </a:p>
          <a:p>
            <a:pPr marL="0" indent="0">
              <a:buFontTx/>
              <a:buAutoNum type="arabicPeriod"/>
            </a:pPr>
            <a:r>
              <a:rPr lang="en-US" sz="4000" b="1" dirty="0">
                <a:latin typeface="Times New Roman" pitchFamily="18" charset="0"/>
                <a:cs typeface="Times New Roman" pitchFamily="18" charset="0"/>
              </a:rPr>
              <a:t>often steals food from people?</a:t>
            </a:r>
          </a:p>
          <a:p>
            <a:pPr marL="0" indent="0">
              <a:buFontTx/>
              <a:buAutoNum type="arabicPeriod"/>
            </a:pPr>
            <a:r>
              <a:rPr lang="en-US" sz="4000" b="1" dirty="0">
                <a:latin typeface="Times New Roman" pitchFamily="18" charset="0"/>
                <a:cs typeface="Times New Roman" pitchFamily="18" charset="0"/>
              </a:rPr>
              <a:t>isn’t seen very often?</a:t>
            </a:r>
          </a:p>
          <a:p>
            <a:pPr marL="0" indent="0">
              <a:buFontTx/>
              <a:buAutoNum type="arabicPeriod"/>
            </a:pPr>
            <a:r>
              <a:rPr lang="en-US" sz="4000" b="1" dirty="0">
                <a:latin typeface="Times New Roman" pitchFamily="18" charset="0"/>
                <a:cs typeface="Times New Roman" pitchFamily="18" charset="0"/>
              </a:rPr>
              <a:t>can kill soon after birth?</a:t>
            </a:r>
          </a:p>
          <a:p>
            <a:pPr marL="0" indent="0">
              <a:buFontTx/>
              <a:buAutoNum type="arabicPeriod"/>
            </a:pPr>
            <a:r>
              <a:rPr lang="en-US" sz="4000" b="1" dirty="0">
                <a:latin typeface="Times New Roman" pitchFamily="18" charset="0"/>
                <a:cs typeface="Times New Roman" pitchFamily="18" charset="0"/>
              </a:rPr>
              <a:t>is more dangerous at certain times?</a:t>
            </a:r>
          </a:p>
          <a:p>
            <a:pPr marL="0" indent="0">
              <a:buFontTx/>
              <a:buAutoNum type="arabicPeriod"/>
            </a:pPr>
            <a:r>
              <a:rPr lang="en-US" sz="4000" b="1" dirty="0">
                <a:latin typeface="Times New Roman" pitchFamily="18" charset="0"/>
                <a:cs typeface="Times New Roman" pitchFamily="18" charset="0"/>
              </a:rPr>
              <a:t>usually eats its food in one piece?</a:t>
            </a:r>
          </a:p>
          <a:p>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65320" y="488272"/>
            <a:ext cx="10059880" cy="5546768"/>
          </a:xfrm>
        </p:spPr>
        <p:txBody>
          <a:bodyPr>
            <a:normAutofit/>
          </a:bodyPr>
          <a:lstStyle/>
          <a:p>
            <a:pPr>
              <a:buNone/>
            </a:pPr>
            <a:r>
              <a:rPr lang="ru-RU" sz="2000" b="1" i="1" dirty="0">
                <a:latin typeface="Times New Roman" pitchFamily="18" charset="0"/>
                <a:cs typeface="Times New Roman" pitchFamily="18" charset="0"/>
              </a:rPr>
              <a:t>  </a:t>
            </a:r>
          </a:p>
          <a:p>
            <a:pPr>
              <a:buNone/>
            </a:pPr>
            <a:r>
              <a:rPr lang="ru-RU" sz="2000" b="1" i="1" dirty="0">
                <a:latin typeface="Times New Roman" pitchFamily="18" charset="0"/>
                <a:cs typeface="Times New Roman" pitchFamily="18" charset="0"/>
              </a:rPr>
              <a:t> </a:t>
            </a:r>
            <a:r>
              <a:rPr lang="ru-RU" sz="3200" b="1" i="1" dirty="0">
                <a:latin typeface="Times New Roman" pitchFamily="18" charset="0"/>
                <a:cs typeface="Times New Roman" pitchFamily="18" charset="0"/>
              </a:rPr>
              <a:t>«Я глубоко убежден в том, что методика – одна из важнейших наук о человеке. А не об учебном процессе.  Я бы хотел, чтобы Методика создала для него образовательное пространство человечески уютное, содержательно культурное, мотивационно увлекательное.»  </a:t>
            </a:r>
          </a:p>
          <a:p>
            <a:pPr>
              <a:buNone/>
            </a:pPr>
            <a:r>
              <a:rPr lang="ru-RU" sz="2000" b="1" i="1" dirty="0">
                <a:latin typeface="Times New Roman" pitchFamily="18" charset="0"/>
                <a:cs typeface="Times New Roman" pitchFamily="18" charset="0"/>
              </a:rPr>
              <a:t>                                                           </a:t>
            </a:r>
          </a:p>
          <a:p>
            <a:pPr>
              <a:buNone/>
            </a:pPr>
            <a:r>
              <a:rPr lang="ru-RU" sz="2000" b="1" i="1" dirty="0">
                <a:latin typeface="Times New Roman" pitchFamily="18" charset="0"/>
                <a:cs typeface="Times New Roman" pitchFamily="18" charset="0"/>
              </a:rPr>
              <a:t>                                                                                                                 </a:t>
            </a:r>
            <a:r>
              <a:rPr lang="ru-RU" sz="3200" b="1" dirty="0">
                <a:latin typeface="Times New Roman" pitchFamily="18" charset="0"/>
                <a:cs typeface="Times New Roman" pitchFamily="18" charset="0"/>
              </a:rPr>
              <a:t>Е. И. Пассов</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397" y="584420"/>
            <a:ext cx="8022944" cy="5896279"/>
          </a:xfrm>
        </p:spPr>
        <p:txBody>
          <a:bodyPr>
            <a:noAutofit/>
          </a:bodyPr>
          <a:lstStyle/>
          <a:p>
            <a:pPr algn="just">
              <a:lnSpc>
                <a:spcPct val="100000"/>
              </a:lnSpc>
            </a:pPr>
            <a:r>
              <a:rPr lang="ru-RU" sz="2800" b="1" dirty="0">
                <a:latin typeface="Times New Roman" panose="02020603050405020304" pitchFamily="18" charset="0"/>
                <a:cs typeface="Times New Roman" panose="02020603050405020304" pitchFamily="18" charset="0"/>
              </a:rPr>
              <a:t>Изучение иностранного языка направлено на формирование коммуникативной компетенции обучающихся, осознание роли языка, как инструмента межличностного и межкультурного взаимодействия, способствует их общему речевому развитию, воспитанию гражданской идентичности, расширению кругозора, воспитанию чувств и эмоций.                 </a:t>
            </a:r>
            <a:br>
              <a:rPr lang="ru-RU" sz="2800" b="1" dirty="0">
                <a:latin typeface="Times New Roman" panose="02020603050405020304" pitchFamily="18" charset="0"/>
                <a:cs typeface="Times New Roman" panose="02020603050405020304" pitchFamily="18" charset="0"/>
              </a:rPr>
            </a:br>
            <a:r>
              <a:rPr lang="ru-RU" sz="2800" b="1" dirty="0">
                <a:latin typeface="Times New Roman" panose="02020603050405020304" pitchFamily="18" charset="0"/>
                <a:cs typeface="Times New Roman" panose="02020603050405020304" pitchFamily="18" charset="0"/>
              </a:rPr>
              <a:t>          (Примерная рабочая программа ООО)</a:t>
            </a:r>
            <a:br>
              <a:rPr lang="ru-RU" sz="2800" b="1" dirty="0">
                <a:latin typeface="Times New Roman" panose="02020603050405020304" pitchFamily="18" charset="0"/>
                <a:cs typeface="Times New Roman" panose="02020603050405020304" pitchFamily="18" charset="0"/>
              </a:rPr>
            </a:br>
            <a:r>
              <a:rPr lang="ru-RU" sz="2800" b="1" dirty="0">
                <a:latin typeface="Times New Roman" panose="02020603050405020304" pitchFamily="18" charset="0"/>
                <a:cs typeface="Times New Roman" panose="02020603050405020304" pitchFamily="18" charset="0"/>
              </a:rPr>
              <a:t>Цель современного урока- создать условия для проявления познавательной активности учащихся! </a:t>
            </a:r>
          </a:p>
        </p:txBody>
      </p:sp>
      <p:sp>
        <p:nvSpPr>
          <p:cNvPr id="3" name="Объект 2"/>
          <p:cNvSpPr>
            <a:spLocks noGrp="1"/>
          </p:cNvSpPr>
          <p:nvPr>
            <p:ph idx="1"/>
          </p:nvPr>
        </p:nvSpPr>
        <p:spPr>
          <a:xfrm flipV="1">
            <a:off x="1359673" y="6273578"/>
            <a:ext cx="7330120" cy="135171"/>
          </a:xfrm>
        </p:spPr>
        <p:txBody>
          <a:bodyPr>
            <a:normAutofit fontScale="25000" lnSpcReduction="20000"/>
          </a:bodyPr>
          <a:lstStyle/>
          <a:p>
            <a:pPr lvl="0" algn="r">
              <a:buNone/>
            </a:pPr>
            <a:r>
              <a:rPr lang="ru-RU" sz="2400" dirty="0">
                <a:latin typeface="+mj-lt"/>
                <a:cs typeface="Times New Roman" panose="02020603050405020304" pitchFamily="18" charset="0"/>
              </a:rPr>
              <a:t>                                                                                   </a:t>
            </a:r>
            <a:endParaRPr lang="ru-RU" dirty="0"/>
          </a:p>
        </p:txBody>
      </p:sp>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t="25261"/>
          <a:stretch/>
        </p:blipFill>
        <p:spPr>
          <a:xfrm>
            <a:off x="8806649" y="337351"/>
            <a:ext cx="2965141" cy="229043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098730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10800000" flipV="1">
            <a:off x="506025" y="905522"/>
            <a:ext cx="8842159" cy="3835154"/>
          </a:xfrm>
        </p:spPr>
        <p:txBody>
          <a:bodyPr>
            <a:noAutofit/>
          </a:bodyPr>
          <a:lstStyle/>
          <a:p>
            <a:r>
              <a:rPr lang="ru-RU" sz="3600" b="1" dirty="0">
                <a:latin typeface="Times New Roman" pitchFamily="18" charset="0"/>
                <a:cs typeface="Times New Roman" pitchFamily="18" charset="0"/>
              </a:rPr>
              <a:t>В основе преподавания иностранного языка лежит системно-деятельностный  подход.</a:t>
            </a:r>
            <a:br>
              <a:rPr lang="ru-RU" sz="3600" b="1" dirty="0">
                <a:latin typeface="Times New Roman" pitchFamily="18" charset="0"/>
                <a:cs typeface="Times New Roman" pitchFamily="18" charset="0"/>
              </a:rPr>
            </a:br>
            <a:br>
              <a:rPr lang="ru-RU" sz="3600" b="1" dirty="0">
                <a:latin typeface="Times New Roman" pitchFamily="18" charset="0"/>
                <a:cs typeface="Times New Roman" pitchFamily="18" charset="0"/>
              </a:rPr>
            </a:br>
            <a:r>
              <a:rPr lang="ru-RU" sz="3600" b="1" dirty="0">
                <a:latin typeface="Times New Roman" pitchFamily="18" charset="0"/>
                <a:cs typeface="Times New Roman" pitchFamily="18" charset="0"/>
              </a:rPr>
              <a:t>-  Вовлекать всех учащихся в деятельность!</a:t>
            </a:r>
            <a:br>
              <a:rPr lang="ru-RU" sz="3600" b="1" dirty="0">
                <a:latin typeface="Times New Roman" pitchFamily="18" charset="0"/>
                <a:cs typeface="Times New Roman" pitchFamily="18" charset="0"/>
              </a:rPr>
            </a:br>
            <a:r>
              <a:rPr lang="ru-RU" sz="3600" b="1" dirty="0">
                <a:latin typeface="Times New Roman" pitchFamily="18" charset="0"/>
                <a:cs typeface="Times New Roman" pitchFamily="18" charset="0"/>
              </a:rPr>
              <a:t>- Урок- общение!</a:t>
            </a:r>
            <a:br>
              <a:rPr lang="ru-RU" sz="3600" b="1" dirty="0">
                <a:latin typeface="Times New Roman" pitchFamily="18" charset="0"/>
                <a:cs typeface="Times New Roman" pitchFamily="18" charset="0"/>
              </a:rPr>
            </a:br>
            <a:endParaRPr lang="ru-RU" sz="3600" b="1" dirty="0">
              <a:latin typeface="Times New Roman" pitchFamily="18" charset="0"/>
              <a:cs typeface="Times New Roman" pitchFamily="18" charset="0"/>
            </a:endParaRPr>
          </a:p>
        </p:txBody>
      </p:sp>
      <p:sp>
        <p:nvSpPr>
          <p:cNvPr id="3" name="Объект 2"/>
          <p:cNvSpPr>
            <a:spLocks noGrp="1"/>
          </p:cNvSpPr>
          <p:nvPr>
            <p:ph idx="1"/>
          </p:nvPr>
        </p:nvSpPr>
        <p:spPr>
          <a:xfrm rot="21124332">
            <a:off x="771277" y="7291346"/>
            <a:ext cx="10353923" cy="1210813"/>
          </a:xfrm>
        </p:spPr>
        <p:txBody>
          <a:bodyPr/>
          <a:lstStyle/>
          <a:p>
            <a:pPr marL="0" indent="0">
              <a:buNone/>
            </a:pPr>
            <a:r>
              <a:rPr lang="ru-RU" dirty="0"/>
              <a:t>	</a:t>
            </a:r>
          </a:p>
          <a:p>
            <a:pPr lvl="0"/>
            <a:endParaRPr lang="ru-RU" sz="2400" dirty="0"/>
          </a:p>
          <a:p>
            <a:endParaRPr lang="ru-RU" dirty="0"/>
          </a:p>
        </p:txBody>
      </p:sp>
      <p:pic>
        <p:nvPicPr>
          <p:cNvPr id="4" name="Рисунок 3"/>
          <p:cNvPicPr>
            <a:picLocks noChangeAspect="1"/>
          </p:cNvPicPr>
          <p:nvPr/>
        </p:nvPicPr>
        <p:blipFill>
          <a:blip r:embed="rId3" cstate="print">
            <a:clrChange>
              <a:clrFrom>
                <a:srgbClr val="F4F4F4"/>
              </a:clrFrom>
              <a:clrTo>
                <a:srgbClr val="F4F4F4">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9348185" y="515965"/>
            <a:ext cx="2627792" cy="2868117"/>
          </a:xfrm>
          <a:prstGeom prst="rect">
            <a:avLst/>
          </a:prstGeom>
        </p:spPr>
      </p:pic>
    </p:spTree>
    <p:extLst>
      <p:ext uri="{BB962C8B-B14F-4D97-AF65-F5344CB8AC3E}">
        <p14:creationId xmlns:p14="http://schemas.microsoft.com/office/powerpoint/2010/main" val="2079752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35106" y="417250"/>
            <a:ext cx="10829364" cy="568712"/>
          </a:xfrm>
        </p:spPr>
        <p:txBody>
          <a:bodyPr>
            <a:normAutofit fontScale="90000"/>
          </a:bodyPr>
          <a:lstStyle/>
          <a:p>
            <a:pPr algn="ctr"/>
            <a:r>
              <a:rPr lang="ru-RU" sz="1800" dirty="0"/>
              <a:t> </a:t>
            </a:r>
            <a:r>
              <a:rPr lang="ru-RU" sz="2000" b="1" dirty="0"/>
              <a:t>Х</a:t>
            </a:r>
            <a:r>
              <a:rPr lang="ru-RU" sz="2000" b="1" i="1" dirty="0">
                <a:latin typeface="Times New Roman" pitchFamily="18" charset="0"/>
                <a:cs typeface="Times New Roman" pitchFamily="18" charset="0"/>
              </a:rPr>
              <a:t>орошо организованный  современный урок  должен иметь хорошее начало и хорошее окончание</a:t>
            </a:r>
          </a:p>
        </p:txBody>
      </p:sp>
      <p:sp>
        <p:nvSpPr>
          <p:cNvPr id="3" name="Содержимое 2"/>
          <p:cNvSpPr>
            <a:spLocks noGrp="1"/>
          </p:cNvSpPr>
          <p:nvPr>
            <p:ph idx="1"/>
          </p:nvPr>
        </p:nvSpPr>
        <p:spPr>
          <a:xfrm>
            <a:off x="735105" y="985962"/>
            <a:ext cx="10829365" cy="5271403"/>
          </a:xfrm>
        </p:spPr>
        <p:txBody>
          <a:bodyPr>
            <a:normAutofit lnSpcReduction="10000"/>
          </a:bodyPr>
          <a:lstStyle/>
          <a:p>
            <a:pPr>
              <a:lnSpc>
                <a:spcPct val="150000"/>
              </a:lnSpc>
              <a:spcBef>
                <a:spcPts val="0"/>
              </a:spcBef>
            </a:pPr>
            <a:r>
              <a:rPr lang="en-US" b="1" dirty="0">
                <a:latin typeface="Times New Roman" pitchFamily="18" charset="0"/>
                <a:cs typeface="Times New Roman" pitchFamily="18" charset="0"/>
              </a:rPr>
              <a:t>1.</a:t>
            </a:r>
            <a:r>
              <a:rPr lang="ru-RU" b="1" dirty="0">
                <a:latin typeface="Times New Roman" pitchFamily="18" charset="0"/>
                <a:cs typeface="Times New Roman" pitchFamily="18" charset="0"/>
              </a:rPr>
              <a:t> Мотивация учебной деятельности учащихся.</a:t>
            </a:r>
          </a:p>
          <a:p>
            <a:pPr>
              <a:lnSpc>
                <a:spcPct val="150000"/>
              </a:lnSpc>
              <a:spcBef>
                <a:spcPts val="0"/>
              </a:spcBef>
              <a:buNone/>
            </a:pPr>
            <a:r>
              <a:rPr lang="ru-RU" b="1" dirty="0">
                <a:latin typeface="Times New Roman" pitchFamily="18" charset="0"/>
                <a:cs typeface="Times New Roman" pitchFamily="18" charset="0"/>
              </a:rPr>
              <a:t>       Беседа –обмен мнениями ( используют иностранный язык  как новое средство общения) </a:t>
            </a:r>
          </a:p>
          <a:p>
            <a:pPr>
              <a:lnSpc>
                <a:spcPct val="150000"/>
              </a:lnSpc>
              <a:spcBef>
                <a:spcPts val="0"/>
              </a:spcBef>
              <a:buNone/>
            </a:pPr>
            <a:r>
              <a:rPr lang="ru-RU" b="1" dirty="0">
                <a:latin typeface="Times New Roman" pitchFamily="18" charset="0"/>
                <a:cs typeface="Times New Roman" pitchFamily="18" charset="0"/>
              </a:rPr>
              <a:t>       Тематика бесед  </a:t>
            </a:r>
            <a:r>
              <a:rPr lang="ru-RU" b="1" i="1" dirty="0">
                <a:latin typeface="Times New Roman" pitchFamily="18" charset="0"/>
                <a:cs typeface="Times New Roman" pitchFamily="18" charset="0"/>
              </a:rPr>
              <a:t>может</a:t>
            </a:r>
            <a:r>
              <a:rPr lang="ru-RU" b="1" dirty="0">
                <a:latin typeface="Times New Roman" pitchFamily="18" charset="0"/>
                <a:cs typeface="Times New Roman" pitchFamily="18" charset="0"/>
              </a:rPr>
              <a:t> зависеть от темы урока, его целей. </a:t>
            </a:r>
          </a:p>
          <a:p>
            <a:pPr>
              <a:lnSpc>
                <a:spcPct val="150000"/>
              </a:lnSpc>
              <a:spcBef>
                <a:spcPts val="0"/>
              </a:spcBef>
              <a:buNone/>
            </a:pPr>
            <a:r>
              <a:rPr lang="ru-RU" b="1" dirty="0">
                <a:latin typeface="Times New Roman" pitchFamily="18" charset="0"/>
                <a:cs typeface="Times New Roman" pitchFamily="18" charset="0"/>
              </a:rPr>
              <a:t>        Цель – развивать  спонтанную речь учащихся, выражать и кратко аргументировать свое мнение.  Задача -  ввести учащихся в атмосферу иноязычного общения через обсуждение  «слов мудрости», высказывание своего   мнение по вопросу, ситуации, предложения своих идей. </a:t>
            </a:r>
          </a:p>
          <a:p>
            <a:pPr>
              <a:lnSpc>
                <a:spcPct val="150000"/>
              </a:lnSpc>
              <a:spcBef>
                <a:spcPts val="0"/>
              </a:spcBef>
              <a:buNone/>
            </a:pPr>
            <a:r>
              <a:rPr lang="en-US" b="1" dirty="0">
                <a:latin typeface="Times New Roman" pitchFamily="18" charset="0"/>
                <a:cs typeface="Times New Roman" pitchFamily="18" charset="0"/>
              </a:rPr>
              <a:t>      What do you know about ………. ? </a:t>
            </a:r>
          </a:p>
          <a:p>
            <a:pPr>
              <a:lnSpc>
                <a:spcPct val="150000"/>
              </a:lnSpc>
              <a:spcBef>
                <a:spcPts val="0"/>
              </a:spcBef>
              <a:buNone/>
            </a:pPr>
            <a:r>
              <a:rPr lang="en-US" b="1" dirty="0">
                <a:latin typeface="Times New Roman" pitchFamily="18" charset="0"/>
                <a:cs typeface="Times New Roman" pitchFamily="18" charset="0"/>
              </a:rPr>
              <a:t>      Do you like the weather today?  Why? What do you usually do in cold ( hot) weather? </a:t>
            </a:r>
          </a:p>
          <a:p>
            <a:pPr>
              <a:lnSpc>
                <a:spcPct val="150000"/>
              </a:lnSpc>
              <a:spcBef>
                <a:spcPts val="0"/>
              </a:spcBef>
              <a:buNone/>
            </a:pPr>
            <a:r>
              <a:rPr lang="en-US" b="1" dirty="0">
                <a:latin typeface="Times New Roman" pitchFamily="18" charset="0"/>
                <a:cs typeface="Times New Roman" pitchFamily="18" charset="0"/>
              </a:rPr>
              <a:t>     How many lessons do you have today? What lessons do you have besides English? </a:t>
            </a:r>
          </a:p>
          <a:p>
            <a:pPr>
              <a:lnSpc>
                <a:spcPct val="150000"/>
              </a:lnSpc>
              <a:spcBef>
                <a:spcPts val="0"/>
              </a:spcBef>
              <a:buNone/>
            </a:pPr>
            <a:r>
              <a:rPr lang="en-US" b="1" dirty="0">
                <a:latin typeface="Times New Roman" pitchFamily="18" charset="0"/>
                <a:cs typeface="Times New Roman" pitchFamily="18" charset="0"/>
              </a:rPr>
              <a:t>     Which lessons do you like best of all? Why? </a:t>
            </a:r>
          </a:p>
          <a:p>
            <a:pPr>
              <a:lnSpc>
                <a:spcPct val="150000"/>
              </a:lnSpc>
              <a:spcBef>
                <a:spcPts val="0"/>
              </a:spcBef>
              <a:buNone/>
            </a:pPr>
            <a:r>
              <a:rPr lang="en-US" b="1" dirty="0">
                <a:latin typeface="Times New Roman" pitchFamily="18" charset="0"/>
                <a:cs typeface="Times New Roman" pitchFamily="18" charset="0"/>
              </a:rPr>
              <a:t>     What lesson is  the most difficult today? Why? </a:t>
            </a:r>
          </a:p>
          <a:p>
            <a:pPr>
              <a:lnSpc>
                <a:spcPct val="150000"/>
              </a:lnSpc>
              <a:spcBef>
                <a:spcPts val="0"/>
              </a:spcBef>
              <a:buNone/>
            </a:pPr>
            <a:r>
              <a:rPr lang="en-US" b="1" dirty="0">
                <a:latin typeface="Times New Roman" pitchFamily="18" charset="0"/>
                <a:cs typeface="Times New Roman" pitchFamily="18" charset="0"/>
              </a:rPr>
              <a:t>     Was the English homework difficult?</a:t>
            </a:r>
          </a:p>
          <a:p>
            <a:pPr>
              <a:lnSpc>
                <a:spcPct val="150000"/>
              </a:lnSpc>
              <a:spcBef>
                <a:spcPts val="0"/>
              </a:spcBef>
              <a:buNone/>
            </a:pPr>
            <a:r>
              <a:rPr lang="en-US" b="1" dirty="0">
                <a:latin typeface="Times New Roman" pitchFamily="18" charset="0"/>
                <a:cs typeface="Times New Roman" pitchFamily="18" charset="0"/>
              </a:rPr>
              <a:t>      I had a wonderful time on Sunday. And what about you?</a:t>
            </a:r>
          </a:p>
          <a:p>
            <a:pPr>
              <a:buNone/>
            </a:pPr>
            <a:endParaRPr lang="ru-RU"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97149" y="851647"/>
            <a:ext cx="11425561" cy="5495365"/>
          </a:xfrm>
        </p:spPr>
        <p:txBody>
          <a:bodyPr/>
          <a:lstStyle/>
          <a:p>
            <a:endParaRPr lang="ru-RU" dirty="0"/>
          </a:p>
          <a:p>
            <a:r>
              <a:rPr lang="en-US" sz="4400" b="1" dirty="0">
                <a:latin typeface="Times New Roman" pitchFamily="18" charset="0"/>
                <a:cs typeface="Times New Roman" pitchFamily="18" charset="0"/>
              </a:rPr>
              <a:t>Success doesn’t come to you</a:t>
            </a:r>
            <a:r>
              <a:rPr lang="ru-RU" sz="4400" b="1" dirty="0">
                <a:latin typeface="Times New Roman" pitchFamily="18" charset="0"/>
                <a:cs typeface="Times New Roman" pitchFamily="18" charset="0"/>
              </a:rPr>
              <a:t> </a:t>
            </a:r>
            <a:r>
              <a:rPr lang="en-US" sz="4400" b="1" dirty="0">
                <a:latin typeface="Times New Roman" pitchFamily="18" charset="0"/>
                <a:cs typeface="Times New Roman" pitchFamily="18" charset="0"/>
              </a:rPr>
              <a:t>If ………..</a:t>
            </a:r>
          </a:p>
          <a:p>
            <a:r>
              <a:rPr lang="en-US" sz="4400" b="1" dirty="0">
                <a:latin typeface="Times New Roman" pitchFamily="18" charset="0"/>
                <a:cs typeface="Times New Roman" pitchFamily="18" charset="0"/>
              </a:rPr>
              <a:t>Those who cannot change their minds cannot … … </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156446" y="363985"/>
            <a:ext cx="10112189" cy="5902344"/>
          </a:xfrm>
        </p:spPr>
        <p:txBody>
          <a:bodyPr>
            <a:normAutofit fontScale="92500" lnSpcReduction="10000"/>
          </a:bodyPr>
          <a:lstStyle/>
          <a:p>
            <a:pPr algn="ctr">
              <a:buNone/>
            </a:pPr>
            <a:r>
              <a:rPr lang="en-US" sz="3000" dirty="0"/>
              <a:t>   </a:t>
            </a:r>
            <a:r>
              <a:rPr lang="ru-RU" sz="3000" b="1" u="sng" dirty="0"/>
              <a:t>Рефлексия!</a:t>
            </a:r>
            <a:r>
              <a:rPr lang="en-US" sz="3000" b="1" u="sng" dirty="0"/>
              <a:t> </a:t>
            </a:r>
            <a:endParaRPr lang="ru-RU" sz="3000" b="1" u="sng" dirty="0"/>
          </a:p>
          <a:p>
            <a:pPr>
              <a:buNone/>
            </a:pPr>
            <a:r>
              <a:rPr lang="ru-RU" b="1" dirty="0"/>
              <a:t>  </a:t>
            </a:r>
            <a:r>
              <a:rPr lang="ru-RU" b="1" dirty="0">
                <a:latin typeface="Times New Roman" pitchFamily="18" charset="0"/>
                <a:cs typeface="Times New Roman" pitchFamily="18" charset="0"/>
              </a:rPr>
              <a:t>1</a:t>
            </a:r>
            <a:r>
              <a:rPr lang="ru-RU" sz="2800" b="1" dirty="0">
                <a:latin typeface="Times New Roman" pitchFamily="18" charset="0"/>
                <a:cs typeface="Times New Roman" pitchFamily="18" charset="0"/>
              </a:rPr>
              <a:t>. </a:t>
            </a:r>
            <a:r>
              <a:rPr lang="en-US" sz="2800" b="1" i="1" dirty="0">
                <a:latin typeface="Times New Roman" pitchFamily="18" charset="0"/>
                <a:cs typeface="Times New Roman" pitchFamily="18" charset="0"/>
              </a:rPr>
              <a:t>Choose! </a:t>
            </a:r>
          </a:p>
          <a:p>
            <a:r>
              <a:rPr lang="en-US" sz="2800" b="1" dirty="0">
                <a:latin typeface="Times New Roman" pitchFamily="18" charset="0"/>
                <a:cs typeface="Times New Roman" pitchFamily="18" charset="0"/>
              </a:rPr>
              <a:t>I was very active.</a:t>
            </a:r>
          </a:p>
          <a:p>
            <a:r>
              <a:rPr lang="en-US" sz="2800" b="1" dirty="0">
                <a:latin typeface="Times New Roman" pitchFamily="18" charset="0"/>
                <a:cs typeface="Times New Roman" pitchFamily="18" charset="0"/>
              </a:rPr>
              <a:t>I have worked very hard.</a:t>
            </a:r>
          </a:p>
          <a:p>
            <a:r>
              <a:rPr lang="en-US" sz="2800" b="1" dirty="0">
                <a:latin typeface="Times New Roman" pitchFamily="18" charset="0"/>
                <a:cs typeface="Times New Roman" pitchFamily="18" charset="0"/>
              </a:rPr>
              <a:t>Everything is clear for me.</a:t>
            </a:r>
          </a:p>
          <a:p>
            <a:r>
              <a:rPr lang="en-US" sz="2800" b="1" dirty="0">
                <a:latin typeface="Times New Roman" pitchFamily="18" charset="0"/>
                <a:cs typeface="Times New Roman" pitchFamily="18" charset="0"/>
              </a:rPr>
              <a:t>I don’t understand some moments.</a:t>
            </a:r>
          </a:p>
          <a:p>
            <a:r>
              <a:rPr lang="en-US" sz="2800" b="1" dirty="0">
                <a:latin typeface="Times New Roman" pitchFamily="18" charset="0"/>
                <a:cs typeface="Times New Roman" pitchFamily="18" charset="0"/>
              </a:rPr>
              <a:t>It is necessary to review some information.</a:t>
            </a:r>
          </a:p>
          <a:p>
            <a:r>
              <a:rPr lang="en-US" sz="2800" b="1" i="1" dirty="0">
                <a:latin typeface="Times New Roman" pitchFamily="18" charset="0"/>
                <a:cs typeface="Times New Roman" pitchFamily="18" charset="0"/>
              </a:rPr>
              <a:t>2. Complete! </a:t>
            </a:r>
          </a:p>
          <a:p>
            <a:r>
              <a:rPr lang="en-US" sz="2800" b="1" dirty="0">
                <a:latin typeface="Times New Roman" pitchFamily="18" charset="0"/>
                <a:cs typeface="Times New Roman" pitchFamily="18" charset="0"/>
              </a:rPr>
              <a:t>I have learnt that…</a:t>
            </a:r>
          </a:p>
          <a:p>
            <a:r>
              <a:rPr lang="en-US" sz="2800" b="1" dirty="0">
                <a:latin typeface="Times New Roman" pitchFamily="18" charset="0"/>
                <a:cs typeface="Times New Roman" pitchFamily="18" charset="0"/>
              </a:rPr>
              <a:t>Now I can…</a:t>
            </a:r>
          </a:p>
          <a:p>
            <a:r>
              <a:rPr lang="en-US" sz="2800" b="1" dirty="0">
                <a:latin typeface="Times New Roman" pitchFamily="18" charset="0"/>
                <a:cs typeface="Times New Roman" pitchFamily="18" charset="0"/>
              </a:rPr>
              <a:t>It was interesting to…</a:t>
            </a:r>
          </a:p>
          <a:p>
            <a:r>
              <a:rPr lang="en-US" sz="2800" b="1" dirty="0">
                <a:latin typeface="Times New Roman" pitchFamily="18" charset="0"/>
                <a:cs typeface="Times New Roman" pitchFamily="18" charset="0"/>
              </a:rPr>
              <a:t>It was difficult to…</a:t>
            </a:r>
          </a:p>
          <a:p>
            <a:endParaRPr lang="en-US" dirty="0">
              <a:latin typeface="Times New Roman" pitchFamily="18" charset="0"/>
              <a:cs typeface="Times New Roman" pitchFamily="18" charset="0"/>
            </a:endParaRPr>
          </a:p>
          <a:p>
            <a:pPr>
              <a:buNone/>
            </a:pPr>
            <a:endParaRPr lang="ru-RU" i="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7049" y="221943"/>
            <a:ext cx="11050175" cy="5972670"/>
          </a:xfrm>
        </p:spPr>
        <p:txBody>
          <a:bodyPr/>
          <a:lstStyle/>
          <a:p>
            <a:endParaRPr lang="en-US" dirty="0"/>
          </a:p>
          <a:p>
            <a:endParaRPr lang="en-US" b="1" i="1" dirty="0">
              <a:latin typeface="Times New Roman" pitchFamily="18" charset="0"/>
              <a:cs typeface="Times New Roman" pitchFamily="18" charset="0"/>
            </a:endParaRPr>
          </a:p>
          <a:p>
            <a:r>
              <a:rPr lang="en-US" sz="4400" b="1" i="1" dirty="0">
                <a:latin typeface="Times New Roman" pitchFamily="18" charset="0"/>
                <a:cs typeface="Times New Roman" pitchFamily="18" charset="0"/>
              </a:rPr>
              <a:t>3. Answer!</a:t>
            </a:r>
          </a:p>
          <a:p>
            <a:r>
              <a:rPr lang="en-US" sz="4400" b="1" dirty="0">
                <a:latin typeface="Times New Roman" pitchFamily="18" charset="0"/>
                <a:cs typeface="Times New Roman" pitchFamily="18" charset="0"/>
              </a:rPr>
              <a:t>1.What was the topic of our lesson?</a:t>
            </a:r>
          </a:p>
          <a:p>
            <a:pPr>
              <a:buNone/>
            </a:pPr>
            <a:r>
              <a:rPr lang="en-US" sz="4400" b="1" dirty="0">
                <a:latin typeface="Times New Roman" pitchFamily="18" charset="0"/>
                <a:cs typeface="Times New Roman" pitchFamily="18" charset="0"/>
              </a:rPr>
              <a:t>   2. What have we done today?</a:t>
            </a:r>
          </a:p>
          <a:p>
            <a:pPr>
              <a:buNone/>
            </a:pPr>
            <a:r>
              <a:rPr lang="en-US" sz="4400" b="1" dirty="0">
                <a:latin typeface="Times New Roman" pitchFamily="18" charset="0"/>
                <a:cs typeface="Times New Roman" pitchFamily="18" charset="0"/>
              </a:rPr>
              <a:t>   3. What have you learnt during the lesson?</a:t>
            </a:r>
          </a:p>
          <a:p>
            <a:endParaRPr lang="ru-RU" b="1" i="1"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10800000" flipV="1">
            <a:off x="1447134" y="1083076"/>
            <a:ext cx="9203327" cy="5326602"/>
          </a:xfrm>
        </p:spPr>
        <p:txBody>
          <a:bodyPr>
            <a:normAutofit fontScale="90000"/>
          </a:bodyPr>
          <a:lstStyle/>
          <a:p>
            <a:r>
              <a:rPr lang="ru-RU" sz="2000" dirty="0">
                <a:latin typeface="Times New Roman" pitchFamily="18" charset="0"/>
                <a:cs typeface="Times New Roman" pitchFamily="18" charset="0"/>
              </a:rPr>
              <a:t>!</a:t>
            </a:r>
            <a:br>
              <a:rPr lang="en-US" sz="2000" dirty="0">
                <a:latin typeface="Times New Roman" pitchFamily="18" charset="0"/>
                <a:cs typeface="Times New Roman" pitchFamily="18" charset="0"/>
              </a:rPr>
            </a:br>
            <a:br>
              <a:rPr lang="en-US" sz="2000" dirty="0">
                <a:latin typeface="Times New Roman" pitchFamily="18" charset="0"/>
                <a:cs typeface="Times New Roman" pitchFamily="18" charset="0"/>
              </a:rPr>
            </a:br>
            <a:br>
              <a:rPr lang="en-US" sz="2000" dirty="0">
                <a:latin typeface="Times New Roman" pitchFamily="18" charset="0"/>
                <a:cs typeface="Times New Roman" pitchFamily="18" charset="0"/>
              </a:rPr>
            </a:br>
            <a:br>
              <a:rPr lang="en-US" sz="2000" dirty="0">
                <a:latin typeface="Times New Roman" pitchFamily="18" charset="0"/>
                <a:cs typeface="Times New Roman" pitchFamily="18" charset="0"/>
              </a:rPr>
            </a:br>
            <a:r>
              <a:rPr lang="en-US" sz="2400" b="1" dirty="0">
                <a:solidFill>
                  <a:srgbClr val="C00000"/>
                </a:solidFill>
                <a:latin typeface="Times New Roman" pitchFamily="18" charset="0"/>
                <a:cs typeface="Times New Roman" pitchFamily="18" charset="0"/>
              </a:rPr>
              <a:t>Word map! –</a:t>
            </a:r>
            <a:r>
              <a:rPr lang="ru-RU" sz="2400" b="1" dirty="0">
                <a:solidFill>
                  <a:srgbClr val="C00000"/>
                </a:solidFill>
                <a:latin typeface="Times New Roman" pitchFamily="18" charset="0"/>
                <a:cs typeface="Times New Roman" pitchFamily="18" charset="0"/>
              </a:rPr>
              <a:t>  </a:t>
            </a:r>
            <a:r>
              <a:rPr lang="ru-RU" sz="1800" b="1" dirty="0">
                <a:solidFill>
                  <a:schemeClr val="tx1"/>
                </a:solidFill>
                <a:latin typeface="Times New Roman" pitchFamily="18" charset="0"/>
                <a:cs typeface="Times New Roman" pitchFamily="18" charset="0"/>
              </a:rPr>
              <a:t>( выстраивание семантической сети к слову)</a:t>
            </a:r>
            <a:br>
              <a:rPr lang="en-US" sz="1800" b="1" dirty="0">
                <a:solidFill>
                  <a:schemeClr val="tx1"/>
                </a:solidFill>
                <a:latin typeface="Times New Roman" pitchFamily="18" charset="0"/>
                <a:cs typeface="Times New Roman" pitchFamily="18" charset="0"/>
              </a:rPr>
            </a:br>
            <a:br>
              <a:rPr lang="en-US" sz="1800" b="1" dirty="0">
                <a:solidFill>
                  <a:schemeClr val="tx1"/>
                </a:solidFill>
                <a:latin typeface="Times New Roman" pitchFamily="18" charset="0"/>
                <a:cs typeface="Times New Roman" pitchFamily="18" charset="0"/>
              </a:rPr>
            </a:br>
            <a:r>
              <a:rPr lang="en-US" sz="1800" b="1" dirty="0">
                <a:solidFill>
                  <a:schemeClr val="tx1"/>
                </a:solidFill>
                <a:latin typeface="Times New Roman" pitchFamily="18" charset="0"/>
                <a:cs typeface="Times New Roman" pitchFamily="18" charset="0"/>
              </a:rPr>
              <a:t>                                                          </a:t>
            </a:r>
            <a:r>
              <a:rPr lang="en-US" sz="3100" b="1" dirty="0">
                <a:solidFill>
                  <a:srgbClr val="0070C0"/>
                </a:solidFill>
                <a:latin typeface="Times New Roman" pitchFamily="18" charset="0"/>
                <a:cs typeface="Times New Roman" pitchFamily="18" charset="0"/>
              </a:rPr>
              <a:t>Global issues</a:t>
            </a:r>
            <a:br>
              <a:rPr lang="en-US" sz="2200" b="1" dirty="0">
                <a:solidFill>
                  <a:srgbClr val="0070C0"/>
                </a:solidFill>
                <a:latin typeface="Times New Roman" pitchFamily="18" charset="0"/>
                <a:cs typeface="Times New Roman" pitchFamily="18" charset="0"/>
              </a:rPr>
            </a:br>
            <a:br>
              <a:rPr lang="en-US" sz="2200" b="1" dirty="0">
                <a:solidFill>
                  <a:srgbClr val="0070C0"/>
                </a:solidFill>
                <a:latin typeface="Times New Roman" pitchFamily="18" charset="0"/>
                <a:cs typeface="Times New Roman" pitchFamily="18" charset="0"/>
              </a:rPr>
            </a:br>
            <a:r>
              <a:rPr lang="en-US" sz="2200" b="1" dirty="0">
                <a:solidFill>
                  <a:srgbClr val="0070C0"/>
                </a:solidFill>
                <a:latin typeface="Times New Roman" pitchFamily="18" charset="0"/>
                <a:cs typeface="Times New Roman" pitchFamily="18" charset="0"/>
              </a:rPr>
              <a:t> </a:t>
            </a:r>
            <a:br>
              <a:rPr lang="en-US" sz="2200" b="1" dirty="0">
                <a:solidFill>
                  <a:srgbClr val="0070C0"/>
                </a:solidFill>
                <a:latin typeface="Times New Roman" pitchFamily="18" charset="0"/>
                <a:cs typeface="Times New Roman" pitchFamily="18" charset="0"/>
              </a:rPr>
            </a:br>
            <a:br>
              <a:rPr lang="en-US" sz="2200" b="1" dirty="0">
                <a:solidFill>
                  <a:srgbClr val="0070C0"/>
                </a:solidFill>
                <a:latin typeface="Times New Roman" pitchFamily="18" charset="0"/>
                <a:cs typeface="Times New Roman" pitchFamily="18" charset="0"/>
              </a:rPr>
            </a:br>
            <a:r>
              <a:rPr lang="en-US" sz="2200" b="1" dirty="0">
                <a:solidFill>
                  <a:schemeClr val="tx1"/>
                </a:solidFill>
                <a:latin typeface="Times New Roman" pitchFamily="18" charset="0"/>
                <a:cs typeface="Times New Roman" pitchFamily="18" charset="0"/>
              </a:rPr>
              <a:t>nature                                    important                       survive                           </a:t>
            </a:r>
            <a:br>
              <a:rPr lang="en-US" sz="2200" b="1" dirty="0">
                <a:solidFill>
                  <a:schemeClr val="tx1"/>
                </a:solidFill>
                <a:latin typeface="Times New Roman" pitchFamily="18" charset="0"/>
                <a:cs typeface="Times New Roman" pitchFamily="18" charset="0"/>
              </a:rPr>
            </a:br>
            <a:r>
              <a:rPr lang="en-US" sz="2200" b="1" dirty="0">
                <a:solidFill>
                  <a:schemeClr val="tx1"/>
                </a:solidFill>
                <a:latin typeface="Times New Roman" pitchFamily="18" charset="0"/>
                <a:cs typeface="Times New Roman" pitchFamily="18" charset="0"/>
              </a:rPr>
              <a:t>problems                               homeless                          help</a:t>
            </a:r>
            <a:br>
              <a:rPr lang="en-US" sz="2200" b="1" dirty="0">
                <a:solidFill>
                  <a:schemeClr val="tx1"/>
                </a:solidFill>
                <a:latin typeface="Times New Roman" pitchFamily="18" charset="0"/>
                <a:cs typeface="Times New Roman" pitchFamily="18" charset="0"/>
              </a:rPr>
            </a:br>
            <a:r>
              <a:rPr lang="en-US" sz="2200" b="1" dirty="0">
                <a:solidFill>
                  <a:schemeClr val="tx1"/>
                </a:solidFill>
                <a:latin typeface="Times New Roman" pitchFamily="18" charset="0"/>
                <a:cs typeface="Times New Roman" pitchFamily="18" charset="0"/>
              </a:rPr>
              <a:t>people                                    poor                                 suffer    </a:t>
            </a:r>
            <a:br>
              <a:rPr lang="en-US" sz="2200" b="1" dirty="0">
                <a:solidFill>
                  <a:schemeClr val="tx1"/>
                </a:solidFill>
                <a:latin typeface="Times New Roman" pitchFamily="18" charset="0"/>
                <a:cs typeface="Times New Roman" pitchFamily="18" charset="0"/>
              </a:rPr>
            </a:br>
            <a:r>
              <a:rPr lang="en-US" sz="2200" b="1" dirty="0">
                <a:solidFill>
                  <a:schemeClr val="tx1"/>
                </a:solidFill>
                <a:latin typeface="Times New Roman" pitchFamily="18" charset="0"/>
                <a:cs typeface="Times New Roman" pitchFamily="18" charset="0"/>
              </a:rPr>
              <a:t>animals                                  natural                            ruin              </a:t>
            </a:r>
            <a:br>
              <a:rPr lang="en-US" sz="2200" b="1" dirty="0">
                <a:solidFill>
                  <a:schemeClr val="tx1"/>
                </a:solidFill>
                <a:latin typeface="Times New Roman" pitchFamily="18" charset="0"/>
                <a:cs typeface="Times New Roman" pitchFamily="18" charset="0"/>
              </a:rPr>
            </a:br>
            <a:r>
              <a:rPr lang="en-US" sz="2200" b="1" dirty="0">
                <a:solidFill>
                  <a:schemeClr val="tx1"/>
                </a:solidFill>
                <a:latin typeface="Times New Roman" pitchFamily="18" charset="0"/>
                <a:cs typeface="Times New Roman" pitchFamily="18" charset="0"/>
              </a:rPr>
              <a:t>the weather                           </a:t>
            </a:r>
            <a:r>
              <a:rPr lang="en-US" sz="2200" b="1" dirty="0">
                <a:solidFill>
                  <a:srgbClr val="0070C0"/>
                </a:solidFill>
                <a:latin typeface="Times New Roman" pitchFamily="18" charset="0"/>
                <a:cs typeface="Times New Roman" pitchFamily="18" charset="0"/>
              </a:rPr>
              <a:t>extremely violent            rescue </a:t>
            </a:r>
            <a:br>
              <a:rPr lang="en-US" sz="2200" b="1" dirty="0">
                <a:solidFill>
                  <a:schemeClr val="tx1"/>
                </a:solidFill>
                <a:latin typeface="Times New Roman" pitchFamily="18" charset="0"/>
                <a:cs typeface="Times New Roman" pitchFamily="18" charset="0"/>
              </a:rPr>
            </a:br>
            <a:r>
              <a:rPr lang="en-US" sz="2200" b="1" dirty="0">
                <a:solidFill>
                  <a:srgbClr val="0070C0"/>
                </a:solidFill>
                <a:latin typeface="Times New Roman" pitchFamily="18" charset="0"/>
                <a:cs typeface="Times New Roman" pitchFamily="18" charset="0"/>
              </a:rPr>
              <a:t>drought                                  massive                           cause</a:t>
            </a:r>
            <a:br>
              <a:rPr lang="en-US" sz="2200" b="1" dirty="0">
                <a:solidFill>
                  <a:srgbClr val="0070C0"/>
                </a:solidFill>
                <a:latin typeface="Times New Roman" pitchFamily="18" charset="0"/>
                <a:cs typeface="Times New Roman" pitchFamily="18" charset="0"/>
              </a:rPr>
            </a:br>
            <a:r>
              <a:rPr lang="en-US" sz="2200" b="1" dirty="0">
                <a:solidFill>
                  <a:srgbClr val="0070C0"/>
                </a:solidFill>
                <a:latin typeface="Times New Roman" pitchFamily="18" charset="0"/>
                <a:cs typeface="Times New Roman" pitchFamily="18" charset="0"/>
              </a:rPr>
              <a:t>flood                                      disastrous                        collapse</a:t>
            </a:r>
            <a:br>
              <a:rPr lang="ru-RU" sz="2200" b="1" dirty="0">
                <a:solidFill>
                  <a:srgbClr val="0070C0"/>
                </a:solidFill>
                <a:latin typeface="Times New Roman" pitchFamily="18" charset="0"/>
                <a:cs typeface="Times New Roman" pitchFamily="18" charset="0"/>
              </a:rPr>
            </a:br>
            <a:r>
              <a:rPr lang="en-US" sz="2200" b="1" dirty="0">
                <a:solidFill>
                  <a:srgbClr val="0070C0"/>
                </a:solidFill>
                <a:latin typeface="Times New Roman" pitchFamily="18" charset="0"/>
                <a:cs typeface="Times New Roman" pitchFamily="18" charset="0"/>
              </a:rPr>
              <a:t>threat                                     horrific                           generate</a:t>
            </a:r>
            <a:br>
              <a:rPr lang="en-US" sz="2200" b="1" dirty="0">
                <a:solidFill>
                  <a:srgbClr val="0070C0"/>
                </a:solidFill>
                <a:latin typeface="Times New Roman" pitchFamily="18" charset="0"/>
                <a:cs typeface="Times New Roman" pitchFamily="18" charset="0"/>
              </a:rPr>
            </a:br>
            <a:r>
              <a:rPr lang="en-US" sz="2200" b="1" dirty="0">
                <a:solidFill>
                  <a:srgbClr val="0070C0"/>
                </a:solidFill>
                <a:latin typeface="Times New Roman" pitchFamily="18" charset="0"/>
                <a:cs typeface="Times New Roman" pitchFamily="18" charset="0"/>
              </a:rPr>
              <a:t>global warming                     collapsed                        threaten</a:t>
            </a:r>
            <a:br>
              <a:rPr lang="en-US" sz="2200" b="1" dirty="0">
                <a:solidFill>
                  <a:srgbClr val="0070C0"/>
                </a:solidFill>
                <a:latin typeface="Times New Roman" pitchFamily="18" charset="0"/>
                <a:cs typeface="Times New Roman" pitchFamily="18" charset="0"/>
              </a:rPr>
            </a:br>
            <a:r>
              <a:rPr lang="en-US" sz="2200" b="1" dirty="0">
                <a:solidFill>
                  <a:srgbClr val="0070C0"/>
                </a:solidFill>
                <a:latin typeface="Times New Roman" pitchFamily="18" charset="0"/>
                <a:cs typeface="Times New Roman" pitchFamily="18" charset="0"/>
              </a:rPr>
              <a:t>poverty                                  ruined</a:t>
            </a:r>
            <a:br>
              <a:rPr lang="en-US" sz="2200" b="1" dirty="0">
                <a:solidFill>
                  <a:srgbClr val="0070C0"/>
                </a:solidFill>
                <a:latin typeface="Times New Roman" pitchFamily="18" charset="0"/>
                <a:cs typeface="Times New Roman" pitchFamily="18" charset="0"/>
              </a:rPr>
            </a:br>
            <a:r>
              <a:rPr lang="en-US" sz="2200" b="1" dirty="0">
                <a:solidFill>
                  <a:srgbClr val="0070C0"/>
                </a:solidFill>
                <a:latin typeface="Times New Roman" pitchFamily="18" charset="0"/>
                <a:cs typeface="Times New Roman" pitchFamily="18" charset="0"/>
              </a:rPr>
              <a:t>disaster                                  rescued </a:t>
            </a:r>
            <a:br>
              <a:rPr lang="en-US" sz="2200" b="1" dirty="0">
                <a:solidFill>
                  <a:srgbClr val="0070C0"/>
                </a:solidFill>
                <a:latin typeface="Times New Roman" pitchFamily="18" charset="0"/>
                <a:cs typeface="Times New Roman" pitchFamily="18" charset="0"/>
              </a:rPr>
            </a:br>
            <a:r>
              <a:rPr lang="en-US" sz="2200" b="1" dirty="0">
                <a:solidFill>
                  <a:srgbClr val="0070C0"/>
                </a:solidFill>
                <a:latin typeface="Times New Roman" pitchFamily="18" charset="0"/>
                <a:cs typeface="Times New Roman" pitchFamily="18" charset="0"/>
              </a:rPr>
              <a:t>survivor                                 threatening </a:t>
            </a:r>
            <a:br>
              <a:rPr lang="en-US" sz="2200" b="1" dirty="0">
                <a:solidFill>
                  <a:srgbClr val="0070C0"/>
                </a:solidFill>
                <a:latin typeface="Times New Roman" pitchFamily="18" charset="0"/>
                <a:cs typeface="Times New Roman" pitchFamily="18" charset="0"/>
              </a:rPr>
            </a:br>
            <a:r>
              <a:rPr lang="en-US" sz="2200" b="1" dirty="0">
                <a:solidFill>
                  <a:srgbClr val="0070C0"/>
                </a:solidFill>
                <a:latin typeface="Times New Roman" pitchFamily="18" charset="0"/>
                <a:cs typeface="Times New Roman" pitchFamily="18" charset="0"/>
              </a:rPr>
              <a:t>cause                              </a:t>
            </a:r>
            <a:br>
              <a:rPr lang="en-US" sz="2200" b="1" dirty="0">
                <a:solidFill>
                  <a:srgbClr val="0070C0"/>
                </a:solidFill>
                <a:latin typeface="Times New Roman" pitchFamily="18" charset="0"/>
                <a:cs typeface="Times New Roman" pitchFamily="18" charset="0"/>
              </a:rPr>
            </a:br>
            <a:br>
              <a:rPr lang="ru-RU" sz="2200" b="1" dirty="0">
                <a:solidFill>
                  <a:srgbClr val="0070C0"/>
                </a:solidFill>
                <a:latin typeface="Times New Roman" pitchFamily="18" charset="0"/>
                <a:cs typeface="Times New Roman" pitchFamily="18" charset="0"/>
              </a:rPr>
            </a:br>
            <a:br>
              <a:rPr lang="ru-RU" sz="1800" b="1" dirty="0">
                <a:solidFill>
                  <a:schemeClr val="tx1"/>
                </a:solidFill>
                <a:latin typeface="Times New Roman" pitchFamily="18" charset="0"/>
                <a:cs typeface="Times New Roman" pitchFamily="18" charset="0"/>
              </a:rPr>
            </a:br>
            <a:br>
              <a:rPr lang="ru-RU" sz="1800" b="1" dirty="0">
                <a:solidFill>
                  <a:schemeClr val="tx1"/>
                </a:solidFill>
                <a:latin typeface="Times New Roman" pitchFamily="18" charset="0"/>
                <a:cs typeface="Times New Roman" pitchFamily="18" charset="0"/>
              </a:rPr>
            </a:br>
            <a:br>
              <a:rPr lang="ru-RU" sz="1800" b="1" dirty="0">
                <a:solidFill>
                  <a:schemeClr val="tx1"/>
                </a:solidFill>
                <a:latin typeface="Times New Roman" pitchFamily="18" charset="0"/>
                <a:cs typeface="Times New Roman" pitchFamily="18" charset="0"/>
              </a:rPr>
            </a:br>
            <a:br>
              <a:rPr lang="ru-RU" sz="1800" b="1" dirty="0">
                <a:solidFill>
                  <a:schemeClr val="tx1"/>
                </a:solidFill>
                <a:latin typeface="Times New Roman" pitchFamily="18" charset="0"/>
                <a:cs typeface="Times New Roman" pitchFamily="18" charset="0"/>
              </a:rPr>
            </a:br>
            <a:br>
              <a:rPr lang="ru-RU" sz="1800" b="1" dirty="0">
                <a:solidFill>
                  <a:schemeClr val="tx1"/>
                </a:solidFill>
                <a:latin typeface="Times New Roman" pitchFamily="18" charset="0"/>
                <a:cs typeface="Times New Roman" pitchFamily="18" charset="0"/>
              </a:rPr>
            </a:br>
            <a:br>
              <a:rPr lang="ru-RU" sz="1800" b="1" dirty="0">
                <a:solidFill>
                  <a:schemeClr val="tx1"/>
                </a:solidFill>
                <a:latin typeface="Times New Roman" pitchFamily="18" charset="0"/>
                <a:cs typeface="Times New Roman" pitchFamily="18" charset="0"/>
              </a:rPr>
            </a:br>
            <a:br>
              <a:rPr lang="ru-RU" sz="1800" b="1" dirty="0">
                <a:solidFill>
                  <a:schemeClr val="tx1"/>
                </a:solidFill>
                <a:latin typeface="Times New Roman" pitchFamily="18" charset="0"/>
                <a:cs typeface="Times New Roman" pitchFamily="18" charset="0"/>
              </a:rPr>
            </a:br>
            <a:br>
              <a:rPr lang="en-US" sz="1800" b="1" dirty="0">
                <a:solidFill>
                  <a:schemeClr val="tx1"/>
                </a:solidFill>
                <a:latin typeface="Times New Roman" pitchFamily="18" charset="0"/>
                <a:cs typeface="Times New Roman" pitchFamily="18" charset="0"/>
              </a:rPr>
            </a:br>
            <a:endParaRPr lang="ru-RU" sz="1800" b="1" dirty="0">
              <a:solidFill>
                <a:schemeClr val="tx1"/>
              </a:solidFill>
              <a:latin typeface="Times New Roman" pitchFamily="18" charset="0"/>
              <a:cs typeface="Times New Roman" pitchFamily="18" charset="0"/>
            </a:endParaRPr>
          </a:p>
        </p:txBody>
      </p:sp>
      <p:sp>
        <p:nvSpPr>
          <p:cNvPr id="3" name="Объект 2"/>
          <p:cNvSpPr>
            <a:spLocks noGrp="1"/>
          </p:cNvSpPr>
          <p:nvPr>
            <p:ph idx="1"/>
          </p:nvPr>
        </p:nvSpPr>
        <p:spPr>
          <a:xfrm rot="21124332">
            <a:off x="771277" y="7291346"/>
            <a:ext cx="10353923" cy="1210813"/>
          </a:xfrm>
        </p:spPr>
        <p:txBody>
          <a:bodyPr/>
          <a:lstStyle/>
          <a:p>
            <a:pPr marL="0" indent="0">
              <a:buNone/>
            </a:pPr>
            <a:r>
              <a:rPr lang="ru-RU" dirty="0"/>
              <a:t>	</a:t>
            </a:r>
          </a:p>
          <a:p>
            <a:pPr lvl="0"/>
            <a:endParaRPr lang="ru-RU" sz="2400" dirty="0"/>
          </a:p>
          <a:p>
            <a:endParaRPr lang="ru-RU" dirty="0"/>
          </a:p>
        </p:txBody>
      </p:sp>
      <p:pic>
        <p:nvPicPr>
          <p:cNvPr id="4" name="Рисунок 3"/>
          <p:cNvPicPr>
            <a:picLocks noChangeAspect="1"/>
          </p:cNvPicPr>
          <p:nvPr/>
        </p:nvPicPr>
        <p:blipFill>
          <a:blip r:embed="rId3" cstate="print">
            <a:clrChange>
              <a:clrFrom>
                <a:srgbClr val="F4F4F4"/>
              </a:clrFrom>
              <a:clrTo>
                <a:srgbClr val="F4F4F4">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734778" y="0"/>
            <a:ext cx="2996784" cy="2868117"/>
          </a:xfrm>
          <a:prstGeom prst="rect">
            <a:avLst/>
          </a:prstGeom>
        </p:spPr>
      </p:pic>
      <p:cxnSp>
        <p:nvCxnSpPr>
          <p:cNvPr id="6" name="Прямая со стрелкой 5"/>
          <p:cNvCxnSpPr/>
          <p:nvPr/>
        </p:nvCxnSpPr>
        <p:spPr>
          <a:xfrm rot="10800000" flipV="1">
            <a:off x="2409247" y="1622066"/>
            <a:ext cx="2608027" cy="6679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rot="16200000" flipH="1">
            <a:off x="5005346" y="1904337"/>
            <a:ext cx="731520" cy="238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a:off x="5764696" y="1598212"/>
            <a:ext cx="1749287" cy="73947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9752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66800" y="1812897"/>
            <a:ext cx="10058400" cy="4222143"/>
          </a:xfrm>
        </p:spPr>
        <p:txBody>
          <a:bodyPr>
            <a:normAutofit fontScale="92500" lnSpcReduction="10000"/>
          </a:bodyPr>
          <a:lstStyle/>
          <a:p>
            <a:r>
              <a:rPr lang="en-US" sz="2400" b="1" dirty="0">
                <a:solidFill>
                  <a:srgbClr val="C00000"/>
                </a:solidFill>
                <a:latin typeface="Times New Roman" pitchFamily="18" charset="0"/>
                <a:cs typeface="Times New Roman" pitchFamily="18" charset="0"/>
              </a:rPr>
              <a:t>Word map! –</a:t>
            </a:r>
            <a:r>
              <a:rPr lang="ru-RU" sz="2400" b="1" dirty="0">
                <a:solidFill>
                  <a:srgbClr val="C00000"/>
                </a:solidFill>
                <a:latin typeface="Times New Roman" pitchFamily="18" charset="0"/>
                <a:cs typeface="Times New Roman" pitchFamily="18" charset="0"/>
              </a:rPr>
              <a:t>  </a:t>
            </a:r>
            <a:r>
              <a:rPr lang="ru-RU" b="1" dirty="0">
                <a:latin typeface="Times New Roman" pitchFamily="18" charset="0"/>
                <a:cs typeface="Times New Roman" pitchFamily="18" charset="0"/>
              </a:rPr>
              <a:t>( выстраивание семантической сети к слову)</a:t>
            </a:r>
            <a:endParaRPr lang="en-US" b="1" dirty="0">
              <a:latin typeface="Times New Roman" pitchFamily="18" charset="0"/>
              <a:cs typeface="Times New Roman" pitchFamily="18" charset="0"/>
            </a:endParaRPr>
          </a:p>
          <a:p>
            <a:pPr>
              <a:buNone/>
            </a:pPr>
            <a:r>
              <a:rPr lang="en-US" b="1" dirty="0">
                <a:latin typeface="Times New Roman" pitchFamily="18" charset="0"/>
                <a:cs typeface="Times New Roman" pitchFamily="18" charset="0"/>
              </a:rPr>
              <a:t> </a:t>
            </a:r>
            <a:r>
              <a:rPr lang="ru-RU" b="1" dirty="0">
                <a:latin typeface="Times New Roman" pitchFamily="18" charset="0"/>
                <a:cs typeface="Times New Roman" pitchFamily="18" charset="0"/>
              </a:rPr>
              <a:t>                                                                                                           </a:t>
            </a:r>
            <a:r>
              <a:rPr lang="en-US" b="1" dirty="0">
                <a:latin typeface="Times New Roman" pitchFamily="18" charset="0"/>
                <a:cs typeface="Times New Roman" pitchFamily="18" charset="0"/>
              </a:rPr>
              <a:t>It was cloudy yesterday. </a:t>
            </a:r>
          </a:p>
          <a:p>
            <a:pPr>
              <a:buNone/>
            </a:pPr>
            <a:r>
              <a:rPr lang="en-US" b="1" dirty="0">
                <a:latin typeface="Times New Roman" pitchFamily="18" charset="0"/>
                <a:cs typeface="Times New Roman" pitchFamily="18" charset="0"/>
              </a:rPr>
              <a:t>                   frosty                                                      cloudy</a:t>
            </a:r>
          </a:p>
          <a:p>
            <a:pPr>
              <a:buNone/>
            </a:pPr>
            <a:endParaRPr lang="en-US" b="1" dirty="0">
              <a:latin typeface="Times New Roman" pitchFamily="18" charset="0"/>
              <a:cs typeface="Times New Roman" pitchFamily="18" charset="0"/>
            </a:endParaRPr>
          </a:p>
          <a:p>
            <a:pPr>
              <a:buNone/>
            </a:pPr>
            <a:r>
              <a:rPr lang="en-US" b="1" dirty="0">
                <a:latin typeface="Times New Roman" pitchFamily="18" charset="0"/>
                <a:cs typeface="Times New Roman" pitchFamily="18" charset="0"/>
              </a:rPr>
              <a:t>     cold                                                                                      warm      It is really warm today. </a:t>
            </a:r>
          </a:p>
          <a:p>
            <a:pPr>
              <a:buNone/>
            </a:pPr>
            <a:endParaRPr lang="en-US" b="1" dirty="0">
              <a:latin typeface="Times New Roman" pitchFamily="18" charset="0"/>
              <a:cs typeface="Times New Roman" pitchFamily="18" charset="0"/>
            </a:endParaRPr>
          </a:p>
          <a:p>
            <a:pPr>
              <a:buNone/>
            </a:pPr>
            <a:r>
              <a:rPr lang="en-US" b="1" dirty="0">
                <a:latin typeface="Times New Roman" pitchFamily="18" charset="0"/>
                <a:cs typeface="Times New Roman" pitchFamily="18" charset="0"/>
              </a:rPr>
              <a:t>                 hot                                                                             the sun </a:t>
            </a:r>
          </a:p>
          <a:p>
            <a:pPr>
              <a:buNone/>
            </a:pPr>
            <a:r>
              <a:rPr lang="en-US" b="1" dirty="0">
                <a:latin typeface="Times New Roman" pitchFamily="18" charset="0"/>
                <a:cs typeface="Times New Roman" pitchFamily="18" charset="0"/>
              </a:rPr>
              <a:t>         </a:t>
            </a:r>
          </a:p>
          <a:p>
            <a:pPr>
              <a:buNone/>
            </a:pPr>
            <a:r>
              <a:rPr lang="en-US" b="1" dirty="0">
                <a:latin typeface="Times New Roman" pitchFamily="18" charset="0"/>
                <a:cs typeface="Times New Roman" pitchFamily="18" charset="0"/>
              </a:rPr>
              <a:t>                           snowy                                                     freeze</a:t>
            </a:r>
          </a:p>
          <a:p>
            <a:pPr>
              <a:buNone/>
            </a:pPr>
            <a:r>
              <a:rPr lang="en-US" b="1" dirty="0">
                <a:latin typeface="Times New Roman" pitchFamily="18" charset="0"/>
                <a:cs typeface="Times New Roman" pitchFamily="18" charset="0"/>
              </a:rPr>
              <a:t>                                                                                                                      It usually freezes in winter. </a:t>
            </a:r>
          </a:p>
          <a:p>
            <a:pPr>
              <a:buNone/>
            </a:pPr>
            <a:r>
              <a:rPr lang="en-US" b="1" dirty="0">
                <a:latin typeface="Times New Roman" pitchFamily="18" charset="0"/>
                <a:cs typeface="Times New Roman" pitchFamily="18" charset="0"/>
              </a:rPr>
              <a:t>                                             rain                        the sky</a:t>
            </a:r>
            <a:br>
              <a:rPr lang="en-US" b="1" dirty="0">
                <a:latin typeface="Times New Roman" pitchFamily="18" charset="0"/>
                <a:cs typeface="Times New Roman" pitchFamily="18" charset="0"/>
              </a:rPr>
            </a:b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29828" y="186177"/>
            <a:ext cx="2710742" cy="2577524"/>
          </a:xfrm>
          <a:prstGeom prst="rect">
            <a:avLst/>
          </a:prstGeom>
          <a:ln>
            <a:solidFill>
              <a:srgbClr val="FF0066"/>
            </a:solidFill>
          </a:ln>
        </p:spPr>
      </p:pic>
      <p:sp>
        <p:nvSpPr>
          <p:cNvPr id="5" name="Овал 4"/>
          <p:cNvSpPr/>
          <p:nvPr/>
        </p:nvSpPr>
        <p:spPr>
          <a:xfrm>
            <a:off x="3539344" y="3179509"/>
            <a:ext cx="1693627" cy="10257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weather</a:t>
            </a:r>
            <a:endParaRPr lang="ru-RU" dirty="0"/>
          </a:p>
        </p:txBody>
      </p:sp>
      <p:cxnSp>
        <p:nvCxnSpPr>
          <p:cNvPr id="11" name="Прямая со стрелкой 10"/>
          <p:cNvCxnSpPr/>
          <p:nvPr/>
        </p:nvCxnSpPr>
        <p:spPr>
          <a:xfrm>
            <a:off x="2775005" y="2838616"/>
            <a:ext cx="874644" cy="4929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rot="10800000" flipV="1">
            <a:off x="4953664" y="2830664"/>
            <a:ext cx="787179" cy="3657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rot="10800000" flipV="1">
            <a:off x="5303521" y="3474719"/>
            <a:ext cx="1248355" cy="397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rot="10800000">
            <a:off x="5390984" y="3919993"/>
            <a:ext cx="1081378" cy="2782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rot="10800000">
            <a:off x="5112689" y="4110825"/>
            <a:ext cx="930302" cy="6758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rot="16200000" flipV="1">
            <a:off x="4444780" y="4500438"/>
            <a:ext cx="1113183" cy="6838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rot="5400000" flipH="1" flipV="1">
            <a:off x="3256059" y="4663440"/>
            <a:ext cx="1192696" cy="3419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p:nvPr/>
        </p:nvCxnSpPr>
        <p:spPr>
          <a:xfrm flipV="1">
            <a:off x="2790908" y="4118776"/>
            <a:ext cx="890546" cy="5327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flipV="1">
            <a:off x="2456953" y="3912042"/>
            <a:ext cx="1025718" cy="2067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a:off x="1971923" y="3427012"/>
            <a:ext cx="1470992" cy="19083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Прямая со стрелкой 34"/>
          <p:cNvCxnSpPr/>
          <p:nvPr/>
        </p:nvCxnSpPr>
        <p:spPr>
          <a:xfrm>
            <a:off x="7243482" y="4168588"/>
            <a:ext cx="645459"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Прямая со стрелкой 36"/>
          <p:cNvCxnSpPr/>
          <p:nvPr/>
        </p:nvCxnSpPr>
        <p:spPr>
          <a:xfrm>
            <a:off x="6580094" y="4903694"/>
            <a:ext cx="708212" cy="1703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Прямая со стрелкой 38"/>
          <p:cNvCxnSpPr/>
          <p:nvPr/>
        </p:nvCxnSpPr>
        <p:spPr>
          <a:xfrm rot="16200000" flipH="1">
            <a:off x="5567082" y="5692588"/>
            <a:ext cx="277906" cy="22411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Прямая со стрелкой 40"/>
          <p:cNvCxnSpPr/>
          <p:nvPr/>
        </p:nvCxnSpPr>
        <p:spPr>
          <a:xfrm rot="10800000" flipV="1">
            <a:off x="3227295" y="5665693"/>
            <a:ext cx="421341" cy="21515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Прямая со стрелкой 42"/>
          <p:cNvCxnSpPr/>
          <p:nvPr/>
        </p:nvCxnSpPr>
        <p:spPr>
          <a:xfrm rot="10800000" flipV="1">
            <a:off x="2196354" y="4903693"/>
            <a:ext cx="439271" cy="1165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Прямая со стрелкой 44"/>
          <p:cNvCxnSpPr/>
          <p:nvPr/>
        </p:nvCxnSpPr>
        <p:spPr>
          <a:xfrm rot="10800000" flipV="1">
            <a:off x="1595718" y="4213412"/>
            <a:ext cx="430306" cy="806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Прямая со стрелкой 46"/>
          <p:cNvCxnSpPr/>
          <p:nvPr/>
        </p:nvCxnSpPr>
        <p:spPr>
          <a:xfrm rot="10800000">
            <a:off x="1039907" y="3451412"/>
            <a:ext cx="367553"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Прямая со стрелкой 48"/>
          <p:cNvCxnSpPr/>
          <p:nvPr/>
        </p:nvCxnSpPr>
        <p:spPr>
          <a:xfrm rot="10800000">
            <a:off x="1730189" y="2510118"/>
            <a:ext cx="564777" cy="1255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Прямая со стрелкой 52"/>
          <p:cNvCxnSpPr/>
          <p:nvPr/>
        </p:nvCxnSpPr>
        <p:spPr>
          <a:xfrm flipV="1">
            <a:off x="6275294" y="2519082"/>
            <a:ext cx="735106" cy="2061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2580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1000">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Красный и оранжевый">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Savon">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Матовое стекло">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TM03457510[[fn=Савон]]</Template>
  <TotalTime>871</TotalTime>
  <Words>980</Words>
  <Application>Microsoft Office PowerPoint</Application>
  <PresentationFormat>Широкоэкранный</PresentationFormat>
  <Paragraphs>112</Paragraphs>
  <Slides>19</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19</vt:i4>
      </vt:variant>
    </vt:vector>
  </HeadingPairs>
  <TitlesOfParts>
    <vt:vector size="25" baseType="lpstr">
      <vt:lpstr>Arial Black</vt:lpstr>
      <vt:lpstr>Calibri</vt:lpstr>
      <vt:lpstr>Century Gothic</vt:lpstr>
      <vt:lpstr>Garamond</vt:lpstr>
      <vt:lpstr>Times New Roman</vt:lpstr>
      <vt:lpstr>Savon</vt:lpstr>
      <vt:lpstr> Приемы работы на уроках английского языка в условиях ФГОС  (Из опыта работы)                                                    </vt:lpstr>
      <vt:lpstr>Изучение иностранного языка направлено на формирование коммуникативной компетенции обучающихся, осознание роли языка, как инструмента межличностного и межкультурного взаимодействия, способствует их общему речевому развитию, воспитанию гражданской идентичности, расширению кругозора, воспитанию чувств и эмоций.                            (Примерная рабочая программа ООО) Цель современного урока- создать условия для проявления познавательной активности учащихся! </vt:lpstr>
      <vt:lpstr>В основе преподавания иностранного языка лежит системно-деятельностный  подход.  -  Вовлекать всех учащихся в деятельность! - Урок- общение! </vt:lpstr>
      <vt:lpstr> Хорошо организованный  современный урок  должен иметь хорошее начало и хорошее окончание</vt:lpstr>
      <vt:lpstr>Презентация PowerPoint</vt:lpstr>
      <vt:lpstr>Презентация PowerPoint</vt:lpstr>
      <vt:lpstr>Презентация PowerPoint</vt:lpstr>
      <vt:lpstr>!    Word map! –  ( выстраивание семантической сети к слову)                                                            Global issues     nature                                    important                       survive                            problems                               homeless                          help people                                    poor                                 suffer     animals                                  natural                            ruin               the weather                           extremely violent            rescue  drought                                  massive                           cause flood                                      disastrous                        collapse threat                                     horrific                           generate global warming                     collapsed                        threaten poverty                                  ruined disaster                                  rescued  survivor                                 threatening  cause                                        </vt:lpstr>
      <vt:lpstr>Презентация PowerPoint</vt:lpstr>
      <vt:lpstr>!Mind map!  - техника визуализации мышления и альтернативной записи. Интеллект-карты — это способ, позволяющий эффективно структурировать и обрабатывать информацию, а также мыслить, используя весь свой творческий и интеллектуальный потенциал.   Интеллект-карты можно видоизменять и адаптировать в зависимости от целей и задач, поставленных перед учениками.</vt:lpstr>
      <vt:lpstr>Презентация PowerPoint</vt:lpstr>
      <vt:lpstr>Презентация PowerPoint</vt:lpstr>
      <vt:lpstr>Презентация PowerPoint</vt:lpstr>
      <vt:lpstr>Презентация PowerPoint</vt:lpstr>
      <vt:lpstr>revise and learn</vt:lpstr>
      <vt:lpstr>revise and learn</vt:lpstr>
      <vt:lpstr>Divide into 4 teams (A-D)</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Songs in English as a way to learn the language</dc:title>
  <dc:creator>Андрей</dc:creator>
  <cp:lastModifiedBy>Пользователь</cp:lastModifiedBy>
  <cp:revision>94</cp:revision>
  <dcterms:created xsi:type="dcterms:W3CDTF">2022-03-13T16:38:33Z</dcterms:created>
  <dcterms:modified xsi:type="dcterms:W3CDTF">2022-04-18T09:25:45Z</dcterms:modified>
</cp:coreProperties>
</file>