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1704"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Заголовок 28"/>
          <p:cNvSpPr>
            <a:spLocks noGrp="1"/>
          </p:cNvSpPr>
          <p:nvPr>
            <p:ph type="ctrTitle"/>
          </p:nvPr>
        </p:nvSpPr>
        <p:spPr>
          <a:xfrm>
            <a:off x="381000" y="4853411"/>
            <a:ext cx="8458200" cy="1222375"/>
          </a:xfrm>
        </p:spPr>
        <p:txBody>
          <a:bodyPr anchor="t"/>
          <a:lstStyle/>
          <a:p>
            <a:r>
              <a:rPr kumimoji="0" lang="ru-RU"/>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a:t>Образец подзаголовка</a:t>
            </a:r>
            <a:endParaRPr kumimoji="0" lang="en-US"/>
          </a:p>
        </p:txBody>
      </p:sp>
      <p:sp>
        <p:nvSpPr>
          <p:cNvPr id="16" name="Дата 15"/>
          <p:cNvSpPr>
            <a:spLocks noGrp="1"/>
          </p:cNvSpPr>
          <p:nvPr>
            <p:ph type="dt" sz="half" idx="10"/>
          </p:nvPr>
        </p:nvSpPr>
        <p:spPr/>
        <p:txBody>
          <a:bodyPr/>
          <a:lstStyle/>
          <a:p>
            <a:fld id="{A932D35C-643B-4E38-9754-07F2180B3096}" type="datetimeFigureOut">
              <a:rPr lang="ru-RU" smtClean="0"/>
              <a:t>15.04.2022</a:t>
            </a:fld>
            <a:endParaRPr lang="ru-RU"/>
          </a:p>
        </p:txBody>
      </p:sp>
      <p:sp>
        <p:nvSpPr>
          <p:cNvPr id="2" name="Нижний колонтитул 1"/>
          <p:cNvSpPr>
            <a:spLocks noGrp="1"/>
          </p:cNvSpPr>
          <p:nvPr>
            <p:ph type="ftr" sz="quarter" idx="11"/>
          </p:nvPr>
        </p:nvSpPr>
        <p:spPr/>
        <p:txBody>
          <a:bodyPr/>
          <a:lstStyle/>
          <a:p>
            <a:endParaRPr lang="ru-RU"/>
          </a:p>
        </p:txBody>
      </p:sp>
      <p:sp>
        <p:nvSpPr>
          <p:cNvPr id="15" name="Номер слайда 14"/>
          <p:cNvSpPr>
            <a:spLocks noGrp="1"/>
          </p:cNvSpPr>
          <p:nvPr>
            <p:ph type="sldNum" sz="quarter" idx="12"/>
          </p:nvPr>
        </p:nvSpPr>
        <p:spPr>
          <a:xfrm>
            <a:off x="8229600" y="6473952"/>
            <a:ext cx="758952" cy="246888"/>
          </a:xfrm>
        </p:spPr>
        <p:txBody>
          <a:bodyPr/>
          <a:lstStyle/>
          <a:p>
            <a:fld id="{D92C6929-3F77-4B9E-AC4D-5F9FF1B911ED}"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fld id="{A932D35C-643B-4E38-9754-07F2180B3096}" type="datetimeFigureOut">
              <a:rPr lang="ru-RU" smtClean="0"/>
              <a:t>15.04.2022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92C6929-3F77-4B9E-AC4D-5F9FF1B911ED}"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fld id="{A932D35C-643B-4E38-9754-07F2180B3096}" type="datetimeFigureOut">
              <a:rPr lang="ru-RU" smtClean="0"/>
              <a:t>15.04.2022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92C6929-3F77-4B9E-AC4D-5F9FF1B911ED}"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a:t>Образец заголовка</a:t>
            </a:r>
            <a:endParaRPr kumimoji="0" lang="en-US"/>
          </a:p>
        </p:txBody>
      </p:sp>
      <p:sp>
        <p:nvSpPr>
          <p:cNvPr id="27" name="Содержимое 26"/>
          <p:cNvSpPr>
            <a:spLocks noGrp="1"/>
          </p:cNvSpPr>
          <p:nvPr>
            <p:ph idx="1"/>
          </p:nvPr>
        </p:nvSpPr>
        <p:spPr/>
        <p:txBody>
          <a:body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25" name="Дата 24"/>
          <p:cNvSpPr>
            <a:spLocks noGrp="1"/>
          </p:cNvSpPr>
          <p:nvPr>
            <p:ph type="dt" sz="half" idx="10"/>
          </p:nvPr>
        </p:nvSpPr>
        <p:spPr/>
        <p:txBody>
          <a:bodyPr/>
          <a:lstStyle/>
          <a:p>
            <a:fld id="{A932D35C-643B-4E38-9754-07F2180B3096}" type="datetimeFigureOut">
              <a:rPr lang="ru-RU" smtClean="0"/>
              <a:t>15.04.2022</a:t>
            </a:fld>
            <a:endParaRPr lang="ru-RU"/>
          </a:p>
        </p:txBody>
      </p:sp>
      <p:sp>
        <p:nvSpPr>
          <p:cNvPr id="19" name="Нижний колонтитул 18"/>
          <p:cNvSpPr>
            <a:spLocks noGrp="1"/>
          </p:cNvSpPr>
          <p:nvPr>
            <p:ph type="ftr" sz="quarter" idx="11"/>
          </p:nvPr>
        </p:nvSpPr>
        <p:spPr>
          <a:xfrm>
            <a:off x="3581400" y="76200"/>
            <a:ext cx="2895600" cy="288925"/>
          </a:xfrm>
        </p:spPr>
        <p:txBody>
          <a:bodyPr/>
          <a:lstStyle/>
          <a:p>
            <a:endParaRPr lang="ru-RU"/>
          </a:p>
        </p:txBody>
      </p:sp>
      <p:sp>
        <p:nvSpPr>
          <p:cNvPr id="16" name="Номер слайда 15"/>
          <p:cNvSpPr>
            <a:spLocks noGrp="1"/>
          </p:cNvSpPr>
          <p:nvPr>
            <p:ph type="sldNum" sz="quarter" idx="12"/>
          </p:nvPr>
        </p:nvSpPr>
        <p:spPr>
          <a:xfrm>
            <a:off x="8229600" y="6473952"/>
            <a:ext cx="758952" cy="246888"/>
          </a:xfrm>
        </p:spPr>
        <p:txBody>
          <a:bodyPr/>
          <a:lstStyle/>
          <a:p>
            <a:fld id="{D92C6929-3F77-4B9E-AC4D-5F9FF1B911ED}"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a:t>Образец текста</a:t>
            </a:r>
          </a:p>
        </p:txBody>
      </p:sp>
      <p:sp>
        <p:nvSpPr>
          <p:cNvPr id="19" name="Дата 18"/>
          <p:cNvSpPr>
            <a:spLocks noGrp="1"/>
          </p:cNvSpPr>
          <p:nvPr>
            <p:ph type="dt" sz="half" idx="10"/>
          </p:nvPr>
        </p:nvSpPr>
        <p:spPr/>
        <p:txBody>
          <a:bodyPr/>
          <a:lstStyle/>
          <a:p>
            <a:fld id="{A932D35C-643B-4E38-9754-07F2180B3096}" type="datetimeFigureOut">
              <a:rPr lang="ru-RU" smtClean="0"/>
              <a:t>15.04.2022</a:t>
            </a:fld>
            <a:endParaRPr lang="ru-RU"/>
          </a:p>
        </p:txBody>
      </p:sp>
      <p:sp>
        <p:nvSpPr>
          <p:cNvPr id="11" name="Нижний колонтитул 10"/>
          <p:cNvSpPr>
            <a:spLocks noGrp="1"/>
          </p:cNvSpPr>
          <p:nvPr>
            <p:ph type="ftr" sz="quarter" idx="11"/>
          </p:nvPr>
        </p:nvSpPr>
        <p:spPr/>
        <p:txBody>
          <a:bodyPr/>
          <a:lstStyle/>
          <a:p>
            <a:endParaRPr lang="ru-RU"/>
          </a:p>
        </p:txBody>
      </p:sp>
      <p:sp>
        <p:nvSpPr>
          <p:cNvPr id="16" name="Номер слайда 15"/>
          <p:cNvSpPr>
            <a:spLocks noGrp="1"/>
          </p:cNvSpPr>
          <p:nvPr>
            <p:ph type="sldNum" sz="quarter" idx="12"/>
          </p:nvPr>
        </p:nvSpPr>
        <p:spPr/>
        <p:txBody>
          <a:bodyPr/>
          <a:lstStyle/>
          <a:p>
            <a:fld id="{D92C6929-3F77-4B9E-AC4D-5F9FF1B911ED}" type="slidenum">
              <a:rPr lang="ru-RU" smtClean="0"/>
              <a:t>‹#›</a:t>
            </a:fld>
            <a:endParaRPr lang="ru-RU"/>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a:t>Образец заголовка</a:t>
            </a:r>
            <a:endParaRPr kumimoji="0"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21" name="Дата 20"/>
          <p:cNvSpPr>
            <a:spLocks noGrp="1"/>
          </p:cNvSpPr>
          <p:nvPr>
            <p:ph type="dt" sz="half" idx="10"/>
          </p:nvPr>
        </p:nvSpPr>
        <p:spPr/>
        <p:txBody>
          <a:bodyPr/>
          <a:lstStyle/>
          <a:p>
            <a:fld id="{A932D35C-643B-4E38-9754-07F2180B3096}" type="datetimeFigureOut">
              <a:rPr lang="ru-RU" smtClean="0"/>
              <a:t>15.04.2022</a:t>
            </a:fld>
            <a:endParaRPr lang="ru-RU"/>
          </a:p>
        </p:txBody>
      </p:sp>
      <p:sp>
        <p:nvSpPr>
          <p:cNvPr id="10" name="Нижний колонтитул 9"/>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D92C6929-3F77-4B9E-AC4D-5F9FF1B911ED}"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10" name="Дата 9"/>
          <p:cNvSpPr>
            <a:spLocks noGrp="1"/>
          </p:cNvSpPr>
          <p:nvPr>
            <p:ph type="dt" sz="half" idx="10"/>
          </p:nvPr>
        </p:nvSpPr>
        <p:spPr/>
        <p:txBody>
          <a:bodyPr/>
          <a:lstStyle/>
          <a:p>
            <a:fld id="{A932D35C-643B-4E38-9754-07F2180B3096}" type="datetimeFigureOut">
              <a:rPr lang="ru-RU" smtClean="0"/>
              <a:t>15.04.2022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229600" y="6477000"/>
            <a:ext cx="762000" cy="246888"/>
          </a:xfrm>
        </p:spPr>
        <p:txBody>
          <a:bodyPr/>
          <a:lstStyle/>
          <a:p>
            <a:fld id="{D92C6929-3F77-4B9E-AC4D-5F9FF1B911ED}" type="slidenum">
              <a:rPr lang="ru-RU" smtClean="0"/>
              <a:t>‹#›</a:t>
            </a:fld>
            <a:endParaRPr lang="ru-RU"/>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a:t>Образец заголовка</a:t>
            </a:r>
            <a:endParaRPr kumimoji="0" lang="en-US"/>
          </a:p>
        </p:txBody>
      </p:sp>
      <p:sp>
        <p:nvSpPr>
          <p:cNvPr id="12" name="Дата 11"/>
          <p:cNvSpPr>
            <a:spLocks noGrp="1"/>
          </p:cNvSpPr>
          <p:nvPr>
            <p:ph type="dt" sz="half" idx="10"/>
          </p:nvPr>
        </p:nvSpPr>
        <p:spPr/>
        <p:txBody>
          <a:bodyPr/>
          <a:lstStyle/>
          <a:p>
            <a:fld id="{A932D35C-643B-4E38-9754-07F2180B3096}" type="datetimeFigureOut">
              <a:rPr lang="ru-RU" smtClean="0"/>
              <a:t>15.04.2022</a:t>
            </a:fld>
            <a:endParaRPr lang="ru-RU"/>
          </a:p>
        </p:txBody>
      </p:sp>
      <p:sp>
        <p:nvSpPr>
          <p:cNvPr id="21" name="Нижний колонтитул 20"/>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92C6929-3F77-4B9E-AC4D-5F9FF1B911ED}"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A932D35C-643B-4E38-9754-07F2180B3096}" type="datetimeFigureOut">
              <a:rPr lang="ru-RU" smtClean="0"/>
              <a:t>15.04.2022</a:t>
            </a:fld>
            <a:endParaRPr lang="ru-RU"/>
          </a:p>
        </p:txBody>
      </p:sp>
      <p:sp>
        <p:nvSpPr>
          <p:cNvPr id="24" name="Нижний колонтитул 23"/>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92C6929-3F77-4B9E-AC4D-5F9FF1B911ED}"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25" name="Дата 24"/>
          <p:cNvSpPr>
            <a:spLocks noGrp="1"/>
          </p:cNvSpPr>
          <p:nvPr>
            <p:ph type="dt" sz="half" idx="10"/>
          </p:nvPr>
        </p:nvSpPr>
        <p:spPr/>
        <p:txBody>
          <a:bodyPr/>
          <a:lstStyle/>
          <a:p>
            <a:fld id="{A932D35C-643B-4E38-9754-07F2180B3096}" type="datetimeFigureOut">
              <a:rPr lang="ru-RU" smtClean="0"/>
              <a:t>15.04.2022</a:t>
            </a:fld>
            <a:endParaRPr lang="ru-RU"/>
          </a:p>
        </p:txBody>
      </p:sp>
      <p:sp>
        <p:nvSpPr>
          <p:cNvPr id="29" name="Нижний колонтитул 28"/>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92C6929-3F77-4B9E-AC4D-5F9FF1B911ED}"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a:t>Вставка рисунка</a:t>
            </a:r>
            <a:endParaRPr kumimoji="0" lang="en-US" dirty="0"/>
          </a:p>
        </p:txBody>
      </p:sp>
      <p:sp>
        <p:nvSpPr>
          <p:cNvPr id="7" name="Дата 6"/>
          <p:cNvSpPr>
            <a:spLocks noGrp="1"/>
          </p:cNvSpPr>
          <p:nvPr>
            <p:ph type="dt" sz="half" idx="10"/>
          </p:nvPr>
        </p:nvSpPr>
        <p:spPr/>
        <p:txBody>
          <a:bodyPr/>
          <a:lstStyle/>
          <a:p>
            <a:fld id="{A932D35C-643B-4E38-9754-07F2180B3096}" type="datetimeFigureOut">
              <a:rPr lang="ru-RU" smtClean="0"/>
              <a:t>15.04.2022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D92C6929-3F77-4B9E-AC4D-5F9FF1B911ED}" type="slidenum">
              <a:rPr lang="ru-RU" smtClean="0"/>
              <a:t>‹#›</a:t>
            </a:fld>
            <a:endParaRPr lang="ru-RU"/>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a:t>Образец текста</a:t>
            </a:r>
          </a:p>
          <a:p>
            <a:pPr lvl="1" eaLnBrk="1" latinLnBrk="0" hangingPunct="1"/>
            <a:r>
              <a:rPr kumimoji="0" lang="ru-RU"/>
              <a:t>Второй уровень</a:t>
            </a:r>
          </a:p>
          <a:p>
            <a:pPr lvl="2" eaLnBrk="1" latinLnBrk="0" hangingPunct="1"/>
            <a:r>
              <a:rPr kumimoji="0" lang="ru-RU"/>
              <a:t>Третий уровень</a:t>
            </a:r>
          </a:p>
          <a:p>
            <a:pPr lvl="3" eaLnBrk="1" latinLnBrk="0" hangingPunct="1"/>
            <a:r>
              <a:rPr kumimoji="0" lang="ru-RU"/>
              <a:t>Четвертый уровень</a:t>
            </a:r>
          </a:p>
          <a:p>
            <a:pPr lvl="4" eaLnBrk="1" latinLnBrk="0" hangingPunct="1"/>
            <a:r>
              <a:rPr kumimoji="0" lang="ru-RU"/>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A932D35C-643B-4E38-9754-07F2180B3096}" type="datetimeFigureOut">
              <a:rPr lang="ru-RU" smtClean="0"/>
              <a:t>15.04.2022</a:t>
            </a:fld>
            <a:endParaRPr lang="ru-RU"/>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D92C6929-3F77-4B9E-AC4D-5F9FF1B911ED}" type="slidenum">
              <a:rPr lang="ru-RU" smtClean="0"/>
              <a:t>‹#›</a:t>
            </a:fld>
            <a:endParaRPr lang="ru-RU"/>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hyperlink" Target="https://youtu.be/aVTdJRKfmPk" TargetMode="Externa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hyperlink" Target="https://youtu.be/-Umd7MCy_1Q" TargetMode="External"/><Relationship Id="rId2" Type="http://schemas.openxmlformats.org/officeDocument/2006/relationships/hyperlink" Target="https://youtu.be/D1gAOszWWO8" TargetMode="Externa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hyperlink" Target="https://youtu.be/vFLhXCn6WpY" TargetMode="Externa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07504" y="1484784"/>
            <a:ext cx="8820552" cy="2643206"/>
          </a:xfrm>
        </p:spPr>
        <p:txBody>
          <a:bodyPr>
            <a:normAutofit fontScale="90000"/>
          </a:bodyPr>
          <a:lstStyle/>
          <a:p>
            <a:pPr algn="ctr"/>
            <a:r>
              <a:rPr lang="ru-RU" sz="4400" b="1" dirty="0"/>
              <a:t>Современный урок иностранного языка </a:t>
            </a:r>
            <a:br>
              <a:rPr lang="ru-RU" sz="4400" b="1" dirty="0"/>
            </a:br>
            <a:r>
              <a:rPr lang="ru-RU" sz="4400" b="1" dirty="0"/>
              <a:t>в условиях реализации ФГОС</a:t>
            </a:r>
            <a:br>
              <a:rPr lang="ru-RU" b="1" dirty="0"/>
            </a:br>
            <a:br>
              <a:rPr lang="ru-RU" b="1" dirty="0"/>
            </a:br>
            <a:br>
              <a:rPr lang="ru-RU" b="1" dirty="0"/>
            </a:br>
            <a:r>
              <a:rPr lang="ru-RU" sz="2000" b="1" dirty="0"/>
              <a:t>Голев В.С., учитель английского языка</a:t>
            </a:r>
            <a:br>
              <a:rPr lang="ru-RU" sz="2000" b="1" dirty="0"/>
            </a:br>
            <a:r>
              <a:rPr lang="ru-RU" sz="2000" b="1" dirty="0"/>
              <a:t>СОШ №10</a:t>
            </a:r>
            <a:br>
              <a:rPr lang="ru-RU" sz="2000" b="1" dirty="0"/>
            </a:br>
            <a:r>
              <a:rPr lang="ru-RU" sz="2000" b="1" dirty="0"/>
              <a:t>15.04.2022</a:t>
            </a:r>
            <a:endParaRPr lang="ru-RU" sz="2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83568" y="692696"/>
            <a:ext cx="8064896" cy="4401205"/>
          </a:xfrm>
          <a:prstGeom prst="rect">
            <a:avLst/>
          </a:prstGeom>
        </p:spPr>
        <p:txBody>
          <a:bodyPr wrap="square">
            <a:spAutoFit/>
          </a:bodyPr>
          <a:lstStyle/>
          <a:p>
            <a:pPr algn="just"/>
            <a:r>
              <a:rPr lang="ru-RU" sz="2800" b="1" dirty="0"/>
              <a:t>Специфика предмета «иностранный язык» такова, что обучение, направленное на формирование коммуникативной компетенции, может происходить только в условиях личностно-ориентированного и деятельностного подхода. Деятельностный подход заключается в том, что обучение общению должно происходить в ходе выполнения продуктивных видов работы - слушать иноязычную речь, читать тексты, писать и говорить.</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620688"/>
            <a:ext cx="8208912" cy="4031873"/>
          </a:xfrm>
          <a:prstGeom prst="rect">
            <a:avLst/>
          </a:prstGeom>
        </p:spPr>
        <p:txBody>
          <a:bodyPr wrap="square">
            <a:spAutoFit/>
          </a:bodyPr>
          <a:lstStyle/>
          <a:p>
            <a:r>
              <a:rPr lang="ru-RU" sz="3200" b="1" u="sng" dirty="0"/>
              <a:t>Цель</a:t>
            </a:r>
            <a:r>
              <a:rPr lang="ru-RU" sz="3200" b="1" dirty="0"/>
              <a:t>: развитие диалогической речи</a:t>
            </a:r>
          </a:p>
          <a:p>
            <a:r>
              <a:rPr lang="ru-RU" sz="3200" b="1" u="sng" dirty="0"/>
              <a:t>Задачи</a:t>
            </a:r>
            <a:r>
              <a:rPr lang="ru-RU" sz="3200" b="1" dirty="0"/>
              <a:t>:</a:t>
            </a:r>
          </a:p>
          <a:p>
            <a:r>
              <a:rPr lang="ru-RU" sz="3200" b="1" dirty="0"/>
              <a:t>1) Активизировать лексику по теме «Исследование космоса»</a:t>
            </a:r>
          </a:p>
          <a:p>
            <a:r>
              <a:rPr lang="ru-RU" sz="3200" b="1" dirty="0"/>
              <a:t>2) Тренировать учащихся в чтении текста</a:t>
            </a:r>
          </a:p>
          <a:p>
            <a:r>
              <a:rPr lang="ru-RU" sz="3200" b="1" dirty="0"/>
              <a:t>3) Научить учащихся диалогическому высказыванию типа повествование с опорой на текст.</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1000100" y="214290"/>
            <a:ext cx="7500990" cy="2091074"/>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1071538" y="2268074"/>
            <a:ext cx="7472385" cy="4356835"/>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4185085835"/>
              </p:ext>
            </p:extLst>
          </p:nvPr>
        </p:nvGraphicFramePr>
        <p:xfrm>
          <a:off x="155448" y="548680"/>
          <a:ext cx="8833104" cy="5831133"/>
        </p:xfrm>
        <a:graphic>
          <a:graphicData uri="http://schemas.openxmlformats.org/drawingml/2006/table">
            <a:tbl>
              <a:tblPr/>
              <a:tblGrid>
                <a:gridCol w="4416552">
                  <a:extLst>
                    <a:ext uri="{9D8B030D-6E8A-4147-A177-3AD203B41FA5}">
                      <a16:colId xmlns:a16="http://schemas.microsoft.com/office/drawing/2014/main" val="20000"/>
                    </a:ext>
                  </a:extLst>
                </a:gridCol>
                <a:gridCol w="4416552">
                  <a:extLst>
                    <a:ext uri="{9D8B030D-6E8A-4147-A177-3AD203B41FA5}">
                      <a16:colId xmlns:a16="http://schemas.microsoft.com/office/drawing/2014/main" val="20001"/>
                    </a:ext>
                  </a:extLst>
                </a:gridCol>
              </a:tblGrid>
              <a:tr h="289003">
                <a:tc>
                  <a:txBody>
                    <a:bodyPr/>
                    <a:lstStyle/>
                    <a:p>
                      <a:pPr algn="ctr" fontAlgn="t"/>
                      <a:r>
                        <a:rPr lang="ru-RU" sz="1400" b="1" dirty="0"/>
                        <a:t>Фраза</a:t>
                      </a:r>
                    </a:p>
                  </a:txBody>
                  <a:tcPr marL="38661" marR="38661" marT="38661" marB="38661">
                    <a:lnL>
                      <a:noFill/>
                    </a:lnL>
                    <a:lnR>
                      <a:noFill/>
                    </a:lnR>
                    <a:lnT>
                      <a:noFill/>
                    </a:lnT>
                    <a:lnB>
                      <a:noFill/>
                    </a:lnB>
                    <a:solidFill>
                      <a:srgbClr val="FFE794"/>
                    </a:solidFill>
                  </a:tcPr>
                </a:tc>
                <a:tc>
                  <a:txBody>
                    <a:bodyPr/>
                    <a:lstStyle/>
                    <a:p>
                      <a:pPr algn="ctr" fontAlgn="t"/>
                      <a:r>
                        <a:rPr lang="ru-RU" sz="1400" b="1"/>
                        <a:t>Перевод</a:t>
                      </a:r>
                    </a:p>
                  </a:txBody>
                  <a:tcPr marL="38661" marR="38661" marT="38661" marB="38661">
                    <a:lnL>
                      <a:noFill/>
                    </a:lnL>
                    <a:lnR>
                      <a:noFill/>
                    </a:lnR>
                    <a:lnT>
                      <a:noFill/>
                    </a:lnT>
                    <a:lnB>
                      <a:noFill/>
                    </a:lnB>
                    <a:solidFill>
                      <a:srgbClr val="FFE794"/>
                    </a:solidFill>
                  </a:tcPr>
                </a:tc>
                <a:extLst>
                  <a:ext uri="{0D108BD9-81ED-4DB2-BD59-A6C34878D82A}">
                    <a16:rowId xmlns:a16="http://schemas.microsoft.com/office/drawing/2014/main" val="10000"/>
                  </a:ext>
                </a:extLst>
              </a:tr>
              <a:tr h="501130">
                <a:tc>
                  <a:txBody>
                    <a:bodyPr/>
                    <a:lstStyle/>
                    <a:p>
                      <a:pPr algn="l" fontAlgn="ctr"/>
                      <a:r>
                        <a:rPr lang="en-US" sz="1400" b="1" dirty="0"/>
                        <a:t>That’s exactly what I think.</a:t>
                      </a:r>
                      <a:br>
                        <a:rPr lang="en-US" sz="1400" b="1" dirty="0"/>
                      </a:br>
                      <a:r>
                        <a:rPr lang="en-US" sz="1400" b="1" dirty="0"/>
                        <a:t>That’s exactly how I feel.</a:t>
                      </a:r>
                    </a:p>
                  </a:txBody>
                  <a:tcPr marL="38661" marR="38661" marT="38661" marB="38661" anchor="ctr">
                    <a:lnL>
                      <a:noFill/>
                    </a:lnL>
                    <a:lnR>
                      <a:noFill/>
                    </a:lnR>
                    <a:lnT>
                      <a:noFill/>
                    </a:lnT>
                    <a:lnB>
                      <a:noFill/>
                    </a:lnB>
                    <a:solidFill>
                      <a:srgbClr val="FFFFFF"/>
                    </a:solidFill>
                  </a:tcPr>
                </a:tc>
                <a:tc>
                  <a:txBody>
                    <a:bodyPr/>
                    <a:lstStyle/>
                    <a:p>
                      <a:pPr algn="l" fontAlgn="ctr"/>
                      <a:r>
                        <a:rPr lang="ru-RU" sz="1400" b="1" dirty="0"/>
                        <a:t>Я именно так и думаю.</a:t>
                      </a:r>
                    </a:p>
                  </a:txBody>
                  <a:tcPr marL="38661" marR="38661" marT="38661" marB="38661" anchor="ctr">
                    <a:lnL>
                      <a:noFill/>
                    </a:lnL>
                    <a:lnR>
                      <a:noFill/>
                    </a:lnR>
                    <a:lnT>
                      <a:noFill/>
                    </a:lnT>
                    <a:lnB>
                      <a:noFill/>
                    </a:lnB>
                    <a:solidFill>
                      <a:srgbClr val="FFFFFF"/>
                    </a:solidFill>
                  </a:tcPr>
                </a:tc>
                <a:extLst>
                  <a:ext uri="{0D108BD9-81ED-4DB2-BD59-A6C34878D82A}">
                    <a16:rowId xmlns:a16="http://schemas.microsoft.com/office/drawing/2014/main" val="10001"/>
                  </a:ext>
                </a:extLst>
              </a:tr>
              <a:tr h="289003">
                <a:tc>
                  <a:txBody>
                    <a:bodyPr/>
                    <a:lstStyle/>
                    <a:p>
                      <a:pPr algn="l" fontAlgn="ctr"/>
                      <a:r>
                        <a:rPr lang="en-US" sz="1400" b="1" dirty="0"/>
                        <a:t>You’re right. </a:t>
                      </a:r>
                      <a:r>
                        <a:rPr lang="en-US" sz="1400" b="1" u="none" strike="noStrike" dirty="0">
                          <a:solidFill>
                            <a:srgbClr val="CC6533"/>
                          </a:solidFill>
                          <a:latin typeface="Source Sans Pro Italic"/>
                          <a:hlinkClick r:id="rId2"/>
                        </a:rPr>
                        <a:t>That’s a good point</a:t>
                      </a:r>
                      <a:r>
                        <a:rPr lang="en-US" sz="1400" b="1" dirty="0"/>
                        <a:t>.</a:t>
                      </a:r>
                    </a:p>
                  </a:txBody>
                  <a:tcPr marL="38661" marR="38661" marT="38661" marB="38661" anchor="ctr">
                    <a:lnL>
                      <a:noFill/>
                    </a:lnL>
                    <a:lnR>
                      <a:noFill/>
                    </a:lnR>
                    <a:lnT>
                      <a:noFill/>
                    </a:lnT>
                    <a:lnB>
                      <a:noFill/>
                    </a:lnB>
                    <a:solidFill>
                      <a:srgbClr val="FFFFFF"/>
                    </a:solidFill>
                  </a:tcPr>
                </a:tc>
                <a:tc>
                  <a:txBody>
                    <a:bodyPr/>
                    <a:lstStyle/>
                    <a:p>
                      <a:pPr algn="l" fontAlgn="ctr"/>
                      <a:r>
                        <a:rPr lang="ru-RU" sz="1400" b="1" dirty="0"/>
                        <a:t>Вы правы. Это хороший аргумент.</a:t>
                      </a:r>
                    </a:p>
                  </a:txBody>
                  <a:tcPr marL="38661" marR="38661" marT="38661" marB="38661" anchor="ctr">
                    <a:lnL>
                      <a:noFill/>
                    </a:lnL>
                    <a:lnR>
                      <a:noFill/>
                    </a:lnR>
                    <a:lnT>
                      <a:noFill/>
                    </a:lnT>
                    <a:lnB>
                      <a:noFill/>
                    </a:lnB>
                    <a:solidFill>
                      <a:srgbClr val="FFFFFF"/>
                    </a:solidFill>
                  </a:tcPr>
                </a:tc>
                <a:extLst>
                  <a:ext uri="{0D108BD9-81ED-4DB2-BD59-A6C34878D82A}">
                    <a16:rowId xmlns:a16="http://schemas.microsoft.com/office/drawing/2014/main" val="10002"/>
                  </a:ext>
                </a:extLst>
              </a:tr>
              <a:tr h="289003">
                <a:tc>
                  <a:txBody>
                    <a:bodyPr/>
                    <a:lstStyle/>
                    <a:p>
                      <a:pPr algn="l" fontAlgn="ctr"/>
                      <a:r>
                        <a:rPr lang="en-AU" sz="1400" b="1" dirty="0"/>
                        <a:t>I couldn’t agree more.</a:t>
                      </a:r>
                    </a:p>
                  </a:txBody>
                  <a:tcPr marL="38661" marR="38661" marT="38661" marB="38661" anchor="ctr">
                    <a:lnL>
                      <a:noFill/>
                    </a:lnL>
                    <a:lnR>
                      <a:noFill/>
                    </a:lnR>
                    <a:lnT>
                      <a:noFill/>
                    </a:lnT>
                    <a:lnB>
                      <a:noFill/>
                    </a:lnB>
                    <a:solidFill>
                      <a:srgbClr val="FFFFFF"/>
                    </a:solidFill>
                  </a:tcPr>
                </a:tc>
                <a:tc>
                  <a:txBody>
                    <a:bodyPr/>
                    <a:lstStyle/>
                    <a:p>
                      <a:pPr algn="l" fontAlgn="ctr"/>
                      <a:r>
                        <a:rPr lang="ru-RU" sz="1400" b="1" dirty="0"/>
                        <a:t>Совершенно согласен.</a:t>
                      </a:r>
                    </a:p>
                  </a:txBody>
                  <a:tcPr marL="38661" marR="38661" marT="38661" marB="38661" anchor="ctr">
                    <a:lnL>
                      <a:noFill/>
                    </a:lnL>
                    <a:lnR>
                      <a:noFill/>
                    </a:lnR>
                    <a:lnT>
                      <a:noFill/>
                    </a:lnT>
                    <a:lnB>
                      <a:noFill/>
                    </a:lnB>
                    <a:solidFill>
                      <a:srgbClr val="FFFFFF"/>
                    </a:solidFill>
                  </a:tcPr>
                </a:tc>
                <a:extLst>
                  <a:ext uri="{0D108BD9-81ED-4DB2-BD59-A6C34878D82A}">
                    <a16:rowId xmlns:a16="http://schemas.microsoft.com/office/drawing/2014/main" val="10003"/>
                  </a:ext>
                </a:extLst>
              </a:tr>
              <a:tr h="346689">
                <a:tc>
                  <a:txBody>
                    <a:bodyPr/>
                    <a:lstStyle/>
                    <a:p>
                      <a:pPr algn="l" fontAlgn="ctr"/>
                      <a:r>
                        <a:rPr lang="en-US" sz="1400" b="1" dirty="0"/>
                        <a:t>I agree with you 100% (one hundred percent).</a:t>
                      </a:r>
                    </a:p>
                  </a:txBody>
                  <a:tcPr marL="38661" marR="38661" marT="38661" marB="38661" anchor="ctr">
                    <a:lnL>
                      <a:noFill/>
                    </a:lnL>
                    <a:lnR>
                      <a:noFill/>
                    </a:lnR>
                    <a:lnT>
                      <a:noFill/>
                    </a:lnT>
                    <a:lnB>
                      <a:noFill/>
                    </a:lnB>
                    <a:solidFill>
                      <a:srgbClr val="FFFFFF"/>
                    </a:solidFill>
                  </a:tcPr>
                </a:tc>
                <a:tc>
                  <a:txBody>
                    <a:bodyPr/>
                    <a:lstStyle/>
                    <a:p>
                      <a:pPr algn="l" fontAlgn="ctr"/>
                      <a:r>
                        <a:rPr lang="ru-RU" sz="1400" b="1" dirty="0"/>
                        <a:t>На 100% (на все сто) с вами согласен.</a:t>
                      </a:r>
                    </a:p>
                  </a:txBody>
                  <a:tcPr marL="38661" marR="38661" marT="38661" marB="38661" anchor="ctr">
                    <a:lnL>
                      <a:noFill/>
                    </a:lnL>
                    <a:lnR>
                      <a:noFill/>
                    </a:lnR>
                    <a:lnT>
                      <a:noFill/>
                    </a:lnT>
                    <a:lnB>
                      <a:noFill/>
                    </a:lnB>
                    <a:solidFill>
                      <a:srgbClr val="FFFFFF"/>
                    </a:solidFill>
                  </a:tcPr>
                </a:tc>
                <a:extLst>
                  <a:ext uri="{0D108BD9-81ED-4DB2-BD59-A6C34878D82A}">
                    <a16:rowId xmlns:a16="http://schemas.microsoft.com/office/drawing/2014/main" val="10004"/>
                  </a:ext>
                </a:extLst>
              </a:tr>
              <a:tr h="299476">
                <a:tc>
                  <a:txBody>
                    <a:bodyPr/>
                    <a:lstStyle/>
                    <a:p>
                      <a:pPr algn="l" fontAlgn="ctr"/>
                      <a:r>
                        <a:rPr lang="en-US" sz="1400" b="1" dirty="0"/>
                        <a:t>I feel that way too.</a:t>
                      </a:r>
                    </a:p>
                  </a:txBody>
                  <a:tcPr marL="38661" marR="38661" marT="38661" marB="38661" anchor="ctr">
                    <a:lnL>
                      <a:noFill/>
                    </a:lnL>
                    <a:lnR>
                      <a:noFill/>
                    </a:lnR>
                    <a:lnT>
                      <a:noFill/>
                    </a:lnT>
                    <a:lnB>
                      <a:noFill/>
                    </a:lnB>
                    <a:solidFill>
                      <a:srgbClr val="FFFFFF"/>
                    </a:solidFill>
                  </a:tcPr>
                </a:tc>
                <a:tc>
                  <a:txBody>
                    <a:bodyPr/>
                    <a:lstStyle/>
                    <a:p>
                      <a:pPr algn="l" fontAlgn="ctr"/>
                      <a:r>
                        <a:rPr lang="ru-RU" sz="1400" b="1" dirty="0"/>
                        <a:t>У меня та же точка зрения.</a:t>
                      </a:r>
                    </a:p>
                  </a:txBody>
                  <a:tcPr marL="38661" marR="38661" marT="38661" marB="38661" anchor="ctr">
                    <a:lnL>
                      <a:noFill/>
                    </a:lnL>
                    <a:lnR>
                      <a:noFill/>
                    </a:lnR>
                    <a:lnT>
                      <a:noFill/>
                    </a:lnT>
                    <a:lnB>
                      <a:noFill/>
                    </a:lnB>
                    <a:solidFill>
                      <a:srgbClr val="FFFFFF"/>
                    </a:solidFill>
                  </a:tcPr>
                </a:tc>
                <a:extLst>
                  <a:ext uri="{0D108BD9-81ED-4DB2-BD59-A6C34878D82A}">
                    <a16:rowId xmlns:a16="http://schemas.microsoft.com/office/drawing/2014/main" val="10005"/>
                  </a:ext>
                </a:extLst>
              </a:tr>
              <a:tr h="289003">
                <a:tc>
                  <a:txBody>
                    <a:bodyPr/>
                    <a:lstStyle/>
                    <a:p>
                      <a:pPr algn="l" fontAlgn="ctr"/>
                      <a:r>
                        <a:rPr lang="en-US" sz="1400" b="1"/>
                        <a:t>I hold the same opinion!</a:t>
                      </a:r>
                    </a:p>
                  </a:txBody>
                  <a:tcPr marL="38661" marR="38661" marT="38661" marB="38661" anchor="ctr">
                    <a:lnL>
                      <a:noFill/>
                    </a:lnL>
                    <a:lnR>
                      <a:noFill/>
                    </a:lnR>
                    <a:lnT>
                      <a:noFill/>
                    </a:lnT>
                    <a:lnB>
                      <a:noFill/>
                    </a:lnB>
                    <a:solidFill>
                      <a:srgbClr val="FFFFFF"/>
                    </a:solidFill>
                  </a:tcPr>
                </a:tc>
                <a:tc>
                  <a:txBody>
                    <a:bodyPr/>
                    <a:lstStyle/>
                    <a:p>
                      <a:pPr algn="l" fontAlgn="ctr"/>
                      <a:r>
                        <a:rPr lang="ru-RU" sz="1400" b="1" dirty="0"/>
                        <a:t>И я того же мнения!</a:t>
                      </a:r>
                    </a:p>
                  </a:txBody>
                  <a:tcPr marL="38661" marR="38661" marT="38661" marB="38661" anchor="ctr">
                    <a:lnL>
                      <a:noFill/>
                    </a:lnL>
                    <a:lnR>
                      <a:noFill/>
                    </a:lnR>
                    <a:lnT>
                      <a:noFill/>
                    </a:lnT>
                    <a:lnB>
                      <a:noFill/>
                    </a:lnB>
                    <a:solidFill>
                      <a:srgbClr val="FFFFFF"/>
                    </a:solidFill>
                  </a:tcPr>
                </a:tc>
                <a:extLst>
                  <a:ext uri="{0D108BD9-81ED-4DB2-BD59-A6C34878D82A}">
                    <a16:rowId xmlns:a16="http://schemas.microsoft.com/office/drawing/2014/main" val="10006"/>
                  </a:ext>
                </a:extLst>
              </a:tr>
              <a:tr h="345598">
                <a:tc>
                  <a:txBody>
                    <a:bodyPr/>
                    <a:lstStyle/>
                    <a:p>
                      <a:pPr algn="l" fontAlgn="ctr"/>
                      <a:r>
                        <a:rPr lang="en-US" sz="1400" b="1" dirty="0"/>
                        <a:t>I couldn’t have put it better myself.</a:t>
                      </a:r>
                    </a:p>
                  </a:txBody>
                  <a:tcPr marL="38661" marR="38661" marT="38661" marB="38661" anchor="ctr">
                    <a:lnL>
                      <a:noFill/>
                    </a:lnL>
                    <a:lnR>
                      <a:noFill/>
                    </a:lnR>
                    <a:lnT>
                      <a:noFill/>
                    </a:lnT>
                    <a:lnB>
                      <a:noFill/>
                    </a:lnB>
                    <a:solidFill>
                      <a:srgbClr val="FFFFFF"/>
                    </a:solidFill>
                  </a:tcPr>
                </a:tc>
                <a:tc>
                  <a:txBody>
                    <a:bodyPr/>
                    <a:lstStyle/>
                    <a:p>
                      <a:pPr algn="l" fontAlgn="ctr"/>
                      <a:r>
                        <a:rPr lang="ru-RU" sz="1400" b="1" dirty="0"/>
                        <a:t>Я сам лучше не выразил бы эту мысль.</a:t>
                      </a:r>
                    </a:p>
                  </a:txBody>
                  <a:tcPr marL="38661" marR="38661" marT="38661" marB="38661" anchor="ctr">
                    <a:lnL>
                      <a:noFill/>
                    </a:lnL>
                    <a:lnR>
                      <a:noFill/>
                    </a:lnR>
                    <a:lnT>
                      <a:noFill/>
                    </a:lnT>
                    <a:lnB>
                      <a:noFill/>
                    </a:lnB>
                    <a:solidFill>
                      <a:srgbClr val="FFFFFF"/>
                    </a:solidFill>
                  </a:tcPr>
                </a:tc>
                <a:extLst>
                  <a:ext uri="{0D108BD9-81ED-4DB2-BD59-A6C34878D82A}">
                    <a16:rowId xmlns:a16="http://schemas.microsoft.com/office/drawing/2014/main" val="10007"/>
                  </a:ext>
                </a:extLst>
              </a:tr>
              <a:tr h="295852">
                <a:tc>
                  <a:txBody>
                    <a:bodyPr/>
                    <a:lstStyle/>
                    <a:p>
                      <a:pPr algn="l" fontAlgn="ctr"/>
                      <a:r>
                        <a:rPr lang="en-US" sz="1400" b="1"/>
                        <a:t>I see exactly what you mean!</a:t>
                      </a:r>
                    </a:p>
                  </a:txBody>
                  <a:tcPr marL="38661" marR="38661" marT="38661" marB="38661" anchor="ctr">
                    <a:lnL>
                      <a:noFill/>
                    </a:lnL>
                    <a:lnR>
                      <a:noFill/>
                    </a:lnR>
                    <a:lnT>
                      <a:noFill/>
                    </a:lnT>
                    <a:lnB>
                      <a:noFill/>
                    </a:lnB>
                    <a:solidFill>
                      <a:srgbClr val="FFFFFF"/>
                    </a:solidFill>
                  </a:tcPr>
                </a:tc>
                <a:tc>
                  <a:txBody>
                    <a:bodyPr/>
                    <a:lstStyle/>
                    <a:p>
                      <a:pPr algn="l" fontAlgn="ctr"/>
                      <a:r>
                        <a:rPr lang="ru-RU" sz="1400" b="1" dirty="0"/>
                        <a:t>Я совершенно точно понимаю, что вы имеете в виду!</a:t>
                      </a:r>
                    </a:p>
                  </a:txBody>
                  <a:tcPr marL="38661" marR="38661" marT="38661" marB="38661" anchor="ctr">
                    <a:lnL>
                      <a:noFill/>
                    </a:lnL>
                    <a:lnR>
                      <a:noFill/>
                    </a:lnR>
                    <a:lnT>
                      <a:noFill/>
                    </a:lnT>
                    <a:lnB>
                      <a:noFill/>
                    </a:lnB>
                    <a:solidFill>
                      <a:srgbClr val="FFFFFF"/>
                    </a:solidFill>
                  </a:tcPr>
                </a:tc>
                <a:extLst>
                  <a:ext uri="{0D108BD9-81ED-4DB2-BD59-A6C34878D82A}">
                    <a16:rowId xmlns:a16="http://schemas.microsoft.com/office/drawing/2014/main" val="10008"/>
                  </a:ext>
                </a:extLst>
              </a:tr>
              <a:tr h="298557">
                <a:tc>
                  <a:txBody>
                    <a:bodyPr/>
                    <a:lstStyle/>
                    <a:p>
                      <a:pPr algn="l" fontAlgn="ctr"/>
                      <a:r>
                        <a:rPr lang="en-AU" sz="1400" b="1"/>
                        <a:t>You’re absolutely right.</a:t>
                      </a:r>
                    </a:p>
                  </a:txBody>
                  <a:tcPr marL="38661" marR="38661" marT="38661" marB="38661" anchor="ctr">
                    <a:lnL>
                      <a:noFill/>
                    </a:lnL>
                    <a:lnR>
                      <a:noFill/>
                    </a:lnR>
                    <a:lnT>
                      <a:noFill/>
                    </a:lnT>
                    <a:lnB>
                      <a:noFill/>
                    </a:lnB>
                    <a:solidFill>
                      <a:srgbClr val="FFFFFF"/>
                    </a:solidFill>
                  </a:tcPr>
                </a:tc>
                <a:tc>
                  <a:txBody>
                    <a:bodyPr/>
                    <a:lstStyle/>
                    <a:p>
                      <a:pPr algn="l" fontAlgn="ctr"/>
                      <a:r>
                        <a:rPr lang="ru-RU" sz="1400" b="1" dirty="0"/>
                        <a:t>Вы абсолютно правы.</a:t>
                      </a:r>
                    </a:p>
                  </a:txBody>
                  <a:tcPr marL="38661" marR="38661" marT="38661" marB="38661" anchor="ctr">
                    <a:lnL>
                      <a:noFill/>
                    </a:lnL>
                    <a:lnR>
                      <a:noFill/>
                    </a:lnR>
                    <a:lnT>
                      <a:noFill/>
                    </a:lnT>
                    <a:lnB>
                      <a:noFill/>
                    </a:lnB>
                    <a:solidFill>
                      <a:srgbClr val="FFFFFF"/>
                    </a:solidFill>
                  </a:tcPr>
                </a:tc>
                <a:extLst>
                  <a:ext uri="{0D108BD9-81ED-4DB2-BD59-A6C34878D82A}">
                    <a16:rowId xmlns:a16="http://schemas.microsoft.com/office/drawing/2014/main" val="10009"/>
                  </a:ext>
                </a:extLst>
              </a:tr>
              <a:tr h="298557">
                <a:tc>
                  <a:txBody>
                    <a:bodyPr/>
                    <a:lstStyle/>
                    <a:p>
                      <a:pPr algn="l" fontAlgn="ctr"/>
                      <a:r>
                        <a:rPr lang="en-AU" sz="1400" b="1"/>
                        <a:t>I also think so.</a:t>
                      </a:r>
                    </a:p>
                  </a:txBody>
                  <a:tcPr marL="38661" marR="38661" marT="38661" marB="38661" anchor="ctr">
                    <a:lnL>
                      <a:noFill/>
                    </a:lnL>
                    <a:lnR>
                      <a:noFill/>
                    </a:lnR>
                    <a:lnT>
                      <a:noFill/>
                    </a:lnT>
                    <a:lnB>
                      <a:noFill/>
                    </a:lnB>
                    <a:solidFill>
                      <a:srgbClr val="FFFFFF"/>
                    </a:solidFill>
                  </a:tcPr>
                </a:tc>
                <a:tc>
                  <a:txBody>
                    <a:bodyPr/>
                    <a:lstStyle/>
                    <a:p>
                      <a:pPr algn="l" fontAlgn="ctr"/>
                      <a:r>
                        <a:rPr lang="ru-RU" sz="1400" b="1" dirty="0"/>
                        <a:t>Я тоже так думаю.</a:t>
                      </a:r>
                    </a:p>
                  </a:txBody>
                  <a:tcPr marL="38661" marR="38661" marT="38661" marB="38661" anchor="ctr">
                    <a:lnL>
                      <a:noFill/>
                    </a:lnL>
                    <a:lnR>
                      <a:noFill/>
                    </a:lnR>
                    <a:lnT>
                      <a:noFill/>
                    </a:lnT>
                    <a:lnB>
                      <a:noFill/>
                    </a:lnB>
                    <a:solidFill>
                      <a:srgbClr val="FFFFFF"/>
                    </a:solidFill>
                  </a:tcPr>
                </a:tc>
                <a:extLst>
                  <a:ext uri="{0D108BD9-81ED-4DB2-BD59-A6C34878D82A}">
                    <a16:rowId xmlns:a16="http://schemas.microsoft.com/office/drawing/2014/main" val="10010"/>
                  </a:ext>
                </a:extLst>
              </a:tr>
              <a:tr h="289003">
                <a:tc>
                  <a:txBody>
                    <a:bodyPr/>
                    <a:lstStyle/>
                    <a:p>
                      <a:pPr algn="l" fontAlgn="ctr"/>
                      <a:r>
                        <a:rPr lang="en-US" sz="1400" b="1"/>
                        <a:t>I think you’re totally right about that.</a:t>
                      </a:r>
                    </a:p>
                  </a:txBody>
                  <a:tcPr marL="38661" marR="38661" marT="38661" marB="38661" anchor="ctr">
                    <a:lnL>
                      <a:noFill/>
                    </a:lnL>
                    <a:lnR>
                      <a:noFill/>
                    </a:lnR>
                    <a:lnT>
                      <a:noFill/>
                    </a:lnT>
                    <a:lnB>
                      <a:noFill/>
                    </a:lnB>
                    <a:solidFill>
                      <a:srgbClr val="FFFFFF"/>
                    </a:solidFill>
                  </a:tcPr>
                </a:tc>
                <a:tc>
                  <a:txBody>
                    <a:bodyPr/>
                    <a:lstStyle/>
                    <a:p>
                      <a:pPr algn="l" fontAlgn="ctr"/>
                      <a:r>
                        <a:rPr lang="ru-RU" sz="1400" b="1" dirty="0"/>
                        <a:t>Я считаю, что вы абсолютно в этом правы.</a:t>
                      </a:r>
                    </a:p>
                  </a:txBody>
                  <a:tcPr marL="38661" marR="38661" marT="38661" marB="38661" anchor="ctr">
                    <a:lnL>
                      <a:noFill/>
                    </a:lnL>
                    <a:lnR>
                      <a:noFill/>
                    </a:lnR>
                    <a:lnT>
                      <a:noFill/>
                    </a:lnT>
                    <a:lnB>
                      <a:noFill/>
                    </a:lnB>
                    <a:solidFill>
                      <a:srgbClr val="FFFFFF"/>
                    </a:solidFill>
                  </a:tcPr>
                </a:tc>
                <a:extLst>
                  <a:ext uri="{0D108BD9-81ED-4DB2-BD59-A6C34878D82A}">
                    <a16:rowId xmlns:a16="http://schemas.microsoft.com/office/drawing/2014/main" val="10011"/>
                  </a:ext>
                </a:extLst>
              </a:tr>
              <a:tr h="298557">
                <a:tc>
                  <a:txBody>
                    <a:bodyPr/>
                    <a:lstStyle/>
                    <a:p>
                      <a:pPr algn="l" fontAlgn="ctr"/>
                      <a:r>
                        <a:rPr lang="en-US" sz="1400" b="1"/>
                        <a:t>I agree with you entirely.</a:t>
                      </a:r>
                    </a:p>
                  </a:txBody>
                  <a:tcPr marL="38661" marR="38661" marT="38661" marB="38661" anchor="ctr">
                    <a:lnL>
                      <a:noFill/>
                    </a:lnL>
                    <a:lnR>
                      <a:noFill/>
                    </a:lnR>
                    <a:lnT>
                      <a:noFill/>
                    </a:lnT>
                    <a:lnB>
                      <a:noFill/>
                    </a:lnB>
                    <a:solidFill>
                      <a:srgbClr val="FFFFFF"/>
                    </a:solidFill>
                  </a:tcPr>
                </a:tc>
                <a:tc>
                  <a:txBody>
                    <a:bodyPr/>
                    <a:lstStyle/>
                    <a:p>
                      <a:pPr algn="l" fontAlgn="ctr"/>
                      <a:r>
                        <a:rPr lang="ru-RU" sz="1400" b="1" dirty="0"/>
                        <a:t>Я бесконечно с вами согласен.</a:t>
                      </a:r>
                    </a:p>
                  </a:txBody>
                  <a:tcPr marL="38661" marR="38661" marT="38661" marB="38661" anchor="ctr">
                    <a:lnL>
                      <a:noFill/>
                    </a:lnL>
                    <a:lnR>
                      <a:noFill/>
                    </a:lnR>
                    <a:lnT>
                      <a:noFill/>
                    </a:lnT>
                    <a:lnB>
                      <a:noFill/>
                    </a:lnB>
                    <a:solidFill>
                      <a:srgbClr val="FFFFFF"/>
                    </a:solidFill>
                  </a:tcPr>
                </a:tc>
                <a:extLst>
                  <a:ext uri="{0D108BD9-81ED-4DB2-BD59-A6C34878D82A}">
                    <a16:rowId xmlns:a16="http://schemas.microsoft.com/office/drawing/2014/main" val="10012"/>
                  </a:ext>
                </a:extLst>
              </a:tr>
              <a:tr h="298557">
                <a:tc>
                  <a:txBody>
                    <a:bodyPr/>
                    <a:lstStyle/>
                    <a:p>
                      <a:pPr algn="l" fontAlgn="ctr"/>
                      <a:r>
                        <a:rPr lang="en-US" sz="1400" b="1"/>
                        <a:t>You have my full agreement.</a:t>
                      </a:r>
                    </a:p>
                  </a:txBody>
                  <a:tcPr marL="38661" marR="38661" marT="38661" marB="38661" anchor="ctr">
                    <a:lnL>
                      <a:noFill/>
                    </a:lnL>
                    <a:lnR>
                      <a:noFill/>
                    </a:lnR>
                    <a:lnT>
                      <a:noFill/>
                    </a:lnT>
                    <a:lnB>
                      <a:noFill/>
                    </a:lnB>
                    <a:solidFill>
                      <a:srgbClr val="FFFFFF"/>
                    </a:solidFill>
                  </a:tcPr>
                </a:tc>
                <a:tc>
                  <a:txBody>
                    <a:bodyPr/>
                    <a:lstStyle/>
                    <a:p>
                      <a:pPr algn="l" fontAlgn="ctr"/>
                      <a:r>
                        <a:rPr lang="ru-RU" sz="1400" b="1" dirty="0"/>
                        <a:t>Я полностью на вашей стороне.</a:t>
                      </a:r>
                    </a:p>
                  </a:txBody>
                  <a:tcPr marL="38661" marR="38661" marT="38661" marB="38661" anchor="ctr">
                    <a:lnL>
                      <a:noFill/>
                    </a:lnL>
                    <a:lnR>
                      <a:noFill/>
                    </a:lnR>
                    <a:lnT>
                      <a:noFill/>
                    </a:lnT>
                    <a:lnB>
                      <a:noFill/>
                    </a:lnB>
                    <a:solidFill>
                      <a:srgbClr val="FFFFFF"/>
                    </a:solidFill>
                  </a:tcPr>
                </a:tc>
                <a:extLst>
                  <a:ext uri="{0D108BD9-81ED-4DB2-BD59-A6C34878D82A}">
                    <a16:rowId xmlns:a16="http://schemas.microsoft.com/office/drawing/2014/main" val="10013"/>
                  </a:ext>
                </a:extLst>
              </a:tr>
              <a:tr h="298557">
                <a:tc>
                  <a:txBody>
                    <a:bodyPr/>
                    <a:lstStyle/>
                    <a:p>
                      <a:pPr algn="l" fontAlgn="ctr"/>
                      <a:r>
                        <a:rPr lang="en-US" sz="1400" b="1"/>
                        <a:t>Well, I agree with you here.</a:t>
                      </a:r>
                    </a:p>
                  </a:txBody>
                  <a:tcPr marL="38661" marR="38661" marT="38661" marB="38661" anchor="ctr">
                    <a:lnL>
                      <a:noFill/>
                    </a:lnL>
                    <a:lnR>
                      <a:noFill/>
                    </a:lnR>
                    <a:lnT>
                      <a:noFill/>
                    </a:lnT>
                    <a:lnB>
                      <a:noFill/>
                    </a:lnB>
                    <a:solidFill>
                      <a:srgbClr val="FFFFFF"/>
                    </a:solidFill>
                  </a:tcPr>
                </a:tc>
                <a:tc>
                  <a:txBody>
                    <a:bodyPr/>
                    <a:lstStyle/>
                    <a:p>
                      <a:pPr algn="l" fontAlgn="ctr"/>
                      <a:r>
                        <a:rPr lang="ru-RU" sz="1400" b="1" dirty="0"/>
                        <a:t>Ну, в этом я с вами согласен.</a:t>
                      </a:r>
                    </a:p>
                  </a:txBody>
                  <a:tcPr marL="38661" marR="38661" marT="38661" marB="38661" anchor="ctr">
                    <a:lnL>
                      <a:noFill/>
                    </a:lnL>
                    <a:lnR>
                      <a:noFill/>
                    </a:lnR>
                    <a:lnT>
                      <a:noFill/>
                    </a:lnT>
                    <a:lnB>
                      <a:noFill/>
                    </a:lnB>
                    <a:solidFill>
                      <a:srgbClr val="FFFFFF"/>
                    </a:solidFill>
                  </a:tcPr>
                </a:tc>
                <a:extLst>
                  <a:ext uri="{0D108BD9-81ED-4DB2-BD59-A6C34878D82A}">
                    <a16:rowId xmlns:a16="http://schemas.microsoft.com/office/drawing/2014/main" val="10014"/>
                  </a:ext>
                </a:extLst>
              </a:tr>
              <a:tr h="289003">
                <a:tc>
                  <a:txBody>
                    <a:bodyPr/>
                    <a:lstStyle/>
                    <a:p>
                      <a:pPr algn="l" fontAlgn="ctr"/>
                      <a:r>
                        <a:rPr lang="en-AU" sz="1400" b="1"/>
                        <a:t>I totally agree.</a:t>
                      </a:r>
                    </a:p>
                  </a:txBody>
                  <a:tcPr marL="38661" marR="38661" marT="38661" marB="38661" anchor="ctr">
                    <a:lnL>
                      <a:noFill/>
                    </a:lnL>
                    <a:lnR>
                      <a:noFill/>
                    </a:lnR>
                    <a:lnT>
                      <a:noFill/>
                    </a:lnT>
                    <a:lnB>
                      <a:noFill/>
                    </a:lnB>
                    <a:solidFill>
                      <a:srgbClr val="FFFFFF"/>
                    </a:solidFill>
                  </a:tcPr>
                </a:tc>
                <a:tc>
                  <a:txBody>
                    <a:bodyPr/>
                    <a:lstStyle/>
                    <a:p>
                      <a:pPr algn="l" fontAlgn="ctr"/>
                      <a:r>
                        <a:rPr lang="ru-RU" sz="1400" b="1" dirty="0"/>
                        <a:t>Я полностью согласен.</a:t>
                      </a:r>
                    </a:p>
                  </a:txBody>
                  <a:tcPr marL="38661" marR="38661" marT="38661" marB="38661" anchor="ctr">
                    <a:lnL>
                      <a:noFill/>
                    </a:lnL>
                    <a:lnR>
                      <a:noFill/>
                    </a:lnR>
                    <a:lnT>
                      <a:noFill/>
                    </a:lnT>
                    <a:lnB>
                      <a:noFill/>
                    </a:lnB>
                    <a:solidFill>
                      <a:srgbClr val="FFFFFF"/>
                    </a:solidFill>
                  </a:tcPr>
                </a:tc>
                <a:extLst>
                  <a:ext uri="{0D108BD9-81ED-4DB2-BD59-A6C34878D82A}">
                    <a16:rowId xmlns:a16="http://schemas.microsoft.com/office/drawing/2014/main" val="10015"/>
                  </a:ext>
                </a:extLst>
              </a:tr>
              <a:tr h="501130">
                <a:tc>
                  <a:txBody>
                    <a:bodyPr/>
                    <a:lstStyle/>
                    <a:p>
                      <a:pPr algn="l" fontAlgn="ctr"/>
                      <a:r>
                        <a:rPr lang="en-US" sz="1400" b="1" dirty="0"/>
                        <a:t>We are of one mind /of the same mind/of like mind on that question.</a:t>
                      </a:r>
                    </a:p>
                  </a:txBody>
                  <a:tcPr marL="38661" marR="38661" marT="38661" marB="38661" anchor="ctr">
                    <a:lnL>
                      <a:noFill/>
                    </a:lnL>
                    <a:lnR>
                      <a:noFill/>
                    </a:lnR>
                    <a:lnT>
                      <a:noFill/>
                    </a:lnT>
                    <a:lnB>
                      <a:noFill/>
                    </a:lnB>
                    <a:solidFill>
                      <a:srgbClr val="FFFFFF"/>
                    </a:solidFill>
                  </a:tcPr>
                </a:tc>
                <a:tc>
                  <a:txBody>
                    <a:bodyPr/>
                    <a:lstStyle/>
                    <a:p>
                      <a:pPr algn="l" fontAlgn="ctr"/>
                      <a:r>
                        <a:rPr lang="ru-RU" sz="1400" b="1" dirty="0"/>
                        <a:t>Мы одного мнения по этому вопросу.</a:t>
                      </a:r>
                    </a:p>
                  </a:txBody>
                  <a:tcPr marL="38661" marR="38661" marT="38661" marB="38661" anchor="ctr">
                    <a:lnL>
                      <a:noFill/>
                    </a:lnL>
                    <a:lnR>
                      <a:noFill/>
                    </a:lnR>
                    <a:lnT>
                      <a:noFill/>
                    </a:lnT>
                    <a:lnB>
                      <a:noFill/>
                    </a:lnB>
                    <a:solidFill>
                      <a:srgbClr val="FFFFFF"/>
                    </a:solidFill>
                  </a:tcPr>
                </a:tc>
                <a:extLst>
                  <a:ext uri="{0D108BD9-81ED-4DB2-BD59-A6C34878D82A}">
                    <a16:rowId xmlns:a16="http://schemas.microsoft.com/office/drawing/2014/main" val="10016"/>
                  </a:ext>
                </a:extLst>
              </a:tr>
              <a:tr h="298557">
                <a:tc>
                  <a:txBody>
                    <a:bodyPr/>
                    <a:lstStyle/>
                    <a:p>
                      <a:pPr algn="l" fontAlgn="ctr"/>
                      <a:r>
                        <a:rPr lang="en-US" sz="1400" b="1"/>
                        <a:t>I am at one with him on that point.</a:t>
                      </a:r>
                    </a:p>
                  </a:txBody>
                  <a:tcPr marL="38661" marR="38661" marT="38661" marB="38661" anchor="ctr">
                    <a:lnL>
                      <a:noFill/>
                    </a:lnL>
                    <a:lnR>
                      <a:noFill/>
                    </a:lnR>
                    <a:lnT>
                      <a:noFill/>
                    </a:lnT>
                    <a:lnB>
                      <a:noFill/>
                    </a:lnB>
                    <a:solidFill>
                      <a:srgbClr val="FFFFFF"/>
                    </a:solidFill>
                  </a:tcPr>
                </a:tc>
                <a:tc>
                  <a:txBody>
                    <a:bodyPr/>
                    <a:lstStyle/>
                    <a:p>
                      <a:pPr algn="l" fontAlgn="ctr"/>
                      <a:r>
                        <a:rPr lang="ru-RU" sz="1400" b="1" dirty="0"/>
                        <a:t>Я с ним заодно в этом вопросе.</a:t>
                      </a:r>
                    </a:p>
                  </a:txBody>
                  <a:tcPr marL="38661" marR="38661" marT="38661" marB="38661" anchor="ctr">
                    <a:lnL>
                      <a:noFill/>
                    </a:lnL>
                    <a:lnR>
                      <a:noFill/>
                    </a:lnR>
                    <a:lnT>
                      <a:noFill/>
                    </a:lnT>
                    <a:lnB>
                      <a:noFill/>
                    </a:lnB>
                    <a:solidFill>
                      <a:srgbClr val="FFFFFF"/>
                    </a:solidFill>
                  </a:tcPr>
                </a:tc>
                <a:extLst>
                  <a:ext uri="{0D108BD9-81ED-4DB2-BD59-A6C34878D82A}">
                    <a16:rowId xmlns:a16="http://schemas.microsoft.com/office/drawing/2014/main" val="10017"/>
                  </a:ext>
                </a:extLst>
              </a:tr>
            </a:tbl>
          </a:graphicData>
        </a:graphic>
      </p:graphicFrame>
      <p:sp>
        <p:nvSpPr>
          <p:cNvPr id="3" name="Заголовок 2"/>
          <p:cNvSpPr>
            <a:spLocks noGrp="1"/>
          </p:cNvSpPr>
          <p:nvPr>
            <p:ph type="title"/>
          </p:nvPr>
        </p:nvSpPr>
        <p:spPr>
          <a:xfrm>
            <a:off x="395536" y="116632"/>
            <a:ext cx="8593016" cy="792088"/>
          </a:xfrm>
        </p:spPr>
        <p:txBody>
          <a:bodyPr>
            <a:normAutofit fontScale="90000"/>
          </a:bodyPr>
          <a:lstStyle/>
          <a:p>
            <a:pPr algn="ctr"/>
            <a:r>
              <a:rPr lang="ru-RU" b="1" dirty="0"/>
              <a:t>Полное согласие</a:t>
            </a:r>
            <a:br>
              <a:rPr lang="ru-RU" b="1" dirty="0"/>
            </a:br>
            <a:endParaRPr lang="ru-RU"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44624"/>
            <a:ext cx="8665024" cy="864096"/>
          </a:xfrm>
        </p:spPr>
        <p:txBody>
          <a:bodyPr>
            <a:normAutofit fontScale="90000"/>
          </a:bodyPr>
          <a:lstStyle/>
          <a:p>
            <a:pPr algn="ctr"/>
            <a:r>
              <a:rPr lang="ru-RU" b="1" dirty="0"/>
              <a:t>Частичное согласие</a:t>
            </a:r>
            <a:br>
              <a:rPr lang="ru-RU" b="1" dirty="0"/>
            </a:br>
            <a:endParaRPr lang="ru-RU" dirty="0"/>
          </a:p>
        </p:txBody>
      </p:sp>
      <p:graphicFrame>
        <p:nvGraphicFramePr>
          <p:cNvPr id="3" name="Таблица 2"/>
          <p:cNvGraphicFramePr>
            <a:graphicFrameLocks noGrp="1"/>
          </p:cNvGraphicFramePr>
          <p:nvPr>
            <p:extLst>
              <p:ext uri="{D42A27DB-BD31-4B8C-83A1-F6EECF244321}">
                <p14:modId xmlns:p14="http://schemas.microsoft.com/office/powerpoint/2010/main" val="262296151"/>
              </p:ext>
            </p:extLst>
          </p:nvPr>
        </p:nvGraphicFramePr>
        <p:xfrm>
          <a:off x="755576" y="692696"/>
          <a:ext cx="8064896" cy="5242973"/>
        </p:xfrm>
        <a:graphic>
          <a:graphicData uri="http://schemas.openxmlformats.org/drawingml/2006/table">
            <a:tbl>
              <a:tblPr/>
              <a:tblGrid>
                <a:gridCol w="4032448">
                  <a:extLst>
                    <a:ext uri="{9D8B030D-6E8A-4147-A177-3AD203B41FA5}">
                      <a16:colId xmlns:a16="http://schemas.microsoft.com/office/drawing/2014/main" val="20000"/>
                    </a:ext>
                  </a:extLst>
                </a:gridCol>
                <a:gridCol w="4032448">
                  <a:extLst>
                    <a:ext uri="{9D8B030D-6E8A-4147-A177-3AD203B41FA5}">
                      <a16:colId xmlns:a16="http://schemas.microsoft.com/office/drawing/2014/main" val="20001"/>
                    </a:ext>
                  </a:extLst>
                </a:gridCol>
              </a:tblGrid>
              <a:tr h="364577">
                <a:tc>
                  <a:txBody>
                    <a:bodyPr/>
                    <a:lstStyle/>
                    <a:p>
                      <a:pPr algn="ctr" fontAlgn="t"/>
                      <a:r>
                        <a:rPr lang="ru-RU" sz="1400" b="1" dirty="0"/>
                        <a:t>Фраза</a:t>
                      </a:r>
                    </a:p>
                  </a:txBody>
                  <a:tcPr marL="46393" marR="46393" marT="46393" marB="46393">
                    <a:lnL>
                      <a:noFill/>
                    </a:lnL>
                    <a:lnR>
                      <a:noFill/>
                    </a:lnR>
                    <a:lnT>
                      <a:noFill/>
                    </a:lnT>
                    <a:lnB>
                      <a:noFill/>
                    </a:lnB>
                    <a:solidFill>
                      <a:srgbClr val="FFE794"/>
                    </a:solidFill>
                  </a:tcPr>
                </a:tc>
                <a:tc>
                  <a:txBody>
                    <a:bodyPr/>
                    <a:lstStyle/>
                    <a:p>
                      <a:pPr algn="ctr" fontAlgn="t"/>
                      <a:r>
                        <a:rPr lang="ru-RU" sz="1400" b="1"/>
                        <a:t>Перевод</a:t>
                      </a:r>
                    </a:p>
                  </a:txBody>
                  <a:tcPr marL="46393" marR="46393" marT="46393" marB="46393">
                    <a:lnL>
                      <a:noFill/>
                    </a:lnL>
                    <a:lnR>
                      <a:noFill/>
                    </a:lnR>
                    <a:lnT>
                      <a:noFill/>
                    </a:lnT>
                    <a:lnB>
                      <a:noFill/>
                    </a:lnB>
                    <a:solidFill>
                      <a:srgbClr val="FFE794"/>
                    </a:solidFill>
                  </a:tcPr>
                </a:tc>
                <a:extLst>
                  <a:ext uri="{0D108BD9-81ED-4DB2-BD59-A6C34878D82A}">
                    <a16:rowId xmlns:a16="http://schemas.microsoft.com/office/drawing/2014/main" val="10000"/>
                  </a:ext>
                </a:extLst>
              </a:tr>
              <a:tr h="426385">
                <a:tc>
                  <a:txBody>
                    <a:bodyPr/>
                    <a:lstStyle/>
                    <a:p>
                      <a:pPr algn="l" fontAlgn="ctr"/>
                      <a:r>
                        <a:rPr lang="en-US" sz="1400" b="1" dirty="0"/>
                        <a:t>That’s not always (not entirely) true.</a:t>
                      </a:r>
                    </a:p>
                  </a:txBody>
                  <a:tcPr marL="46393" marR="46393" marT="46393" marB="46393" anchor="ctr">
                    <a:lnL>
                      <a:noFill/>
                    </a:lnL>
                    <a:lnR>
                      <a:noFill/>
                    </a:lnR>
                    <a:lnT>
                      <a:noFill/>
                    </a:lnT>
                    <a:lnB>
                      <a:noFill/>
                    </a:lnB>
                    <a:solidFill>
                      <a:srgbClr val="FFFFFF"/>
                    </a:solidFill>
                  </a:tcPr>
                </a:tc>
                <a:tc>
                  <a:txBody>
                    <a:bodyPr/>
                    <a:lstStyle/>
                    <a:p>
                      <a:pPr algn="l" fontAlgn="ctr"/>
                      <a:r>
                        <a:rPr lang="ru-RU" sz="1400" b="1"/>
                        <a:t>Это не всегда (не полностью) правда.</a:t>
                      </a:r>
                    </a:p>
                  </a:txBody>
                  <a:tcPr marL="46393" marR="46393" marT="46393" marB="46393" anchor="ctr">
                    <a:lnL>
                      <a:noFill/>
                    </a:lnL>
                    <a:lnR>
                      <a:noFill/>
                    </a:lnR>
                    <a:lnT>
                      <a:noFill/>
                    </a:lnT>
                    <a:lnB>
                      <a:noFill/>
                    </a:lnB>
                    <a:solidFill>
                      <a:srgbClr val="FFFFFF"/>
                    </a:solidFill>
                  </a:tcPr>
                </a:tc>
                <a:extLst>
                  <a:ext uri="{0D108BD9-81ED-4DB2-BD59-A6C34878D82A}">
                    <a16:rowId xmlns:a16="http://schemas.microsoft.com/office/drawing/2014/main" val="10001"/>
                  </a:ext>
                </a:extLst>
              </a:tr>
              <a:tr h="395481">
                <a:tc>
                  <a:txBody>
                    <a:bodyPr/>
                    <a:lstStyle/>
                    <a:p>
                      <a:pPr algn="l" fontAlgn="ctr"/>
                      <a:r>
                        <a:rPr lang="en-US" sz="1400" b="1" dirty="0"/>
                        <a:t>I suppose so.</a:t>
                      </a:r>
                      <a:r>
                        <a:rPr lang="ru-RU" sz="1400" b="1" dirty="0"/>
                        <a:t> </a:t>
                      </a:r>
                      <a:r>
                        <a:rPr lang="en-US" sz="1400" b="1" u="none" strike="noStrike" dirty="0">
                          <a:solidFill>
                            <a:srgbClr val="CC6533"/>
                          </a:solidFill>
                          <a:latin typeface="Source Sans Pro Italic"/>
                          <a:hlinkClick r:id="rId2"/>
                        </a:rPr>
                        <a:t>I guess so</a:t>
                      </a:r>
                      <a:r>
                        <a:rPr lang="en-US" sz="1400" b="1" dirty="0"/>
                        <a:t>.</a:t>
                      </a:r>
                    </a:p>
                  </a:txBody>
                  <a:tcPr marL="46393" marR="46393" marT="46393" marB="46393" anchor="ctr">
                    <a:lnL>
                      <a:noFill/>
                    </a:lnL>
                    <a:lnR>
                      <a:noFill/>
                    </a:lnR>
                    <a:lnT>
                      <a:noFill/>
                    </a:lnT>
                    <a:lnB>
                      <a:noFill/>
                    </a:lnB>
                    <a:solidFill>
                      <a:srgbClr val="FFFFFF"/>
                    </a:solidFill>
                  </a:tcPr>
                </a:tc>
                <a:tc>
                  <a:txBody>
                    <a:bodyPr/>
                    <a:lstStyle/>
                    <a:p>
                      <a:pPr algn="l" fontAlgn="ctr"/>
                      <a:r>
                        <a:rPr lang="ru-RU" sz="1400" b="1" dirty="0"/>
                        <a:t>Скорее всего, так.</a:t>
                      </a:r>
                    </a:p>
                  </a:txBody>
                  <a:tcPr marL="46393" marR="46393" marT="46393" marB="46393" anchor="ctr">
                    <a:lnL>
                      <a:noFill/>
                    </a:lnL>
                    <a:lnR>
                      <a:noFill/>
                    </a:lnR>
                    <a:lnT>
                      <a:noFill/>
                    </a:lnT>
                    <a:lnB>
                      <a:noFill/>
                    </a:lnB>
                    <a:solidFill>
                      <a:srgbClr val="FFFFFF"/>
                    </a:solidFill>
                  </a:tcPr>
                </a:tc>
                <a:extLst>
                  <a:ext uri="{0D108BD9-81ED-4DB2-BD59-A6C34878D82A}">
                    <a16:rowId xmlns:a16="http://schemas.microsoft.com/office/drawing/2014/main" val="10002"/>
                  </a:ext>
                </a:extLst>
              </a:tr>
              <a:tr h="336282">
                <a:tc>
                  <a:txBody>
                    <a:bodyPr/>
                    <a:lstStyle/>
                    <a:p>
                      <a:pPr algn="l" fontAlgn="ctr"/>
                      <a:r>
                        <a:rPr lang="en-AU" sz="1400" b="1" u="none" strike="noStrike" dirty="0">
                          <a:solidFill>
                            <a:srgbClr val="CC6533"/>
                          </a:solidFill>
                          <a:latin typeface="Source Sans Pro Italic"/>
                          <a:hlinkClick r:id="rId3"/>
                        </a:rPr>
                        <a:t>Not necessarily</a:t>
                      </a:r>
                      <a:r>
                        <a:rPr lang="en-AU" sz="1400" b="1" dirty="0"/>
                        <a:t>!</a:t>
                      </a:r>
                    </a:p>
                  </a:txBody>
                  <a:tcPr marL="46393" marR="46393" marT="46393" marB="46393" anchor="ctr">
                    <a:lnL>
                      <a:noFill/>
                    </a:lnL>
                    <a:lnR>
                      <a:noFill/>
                    </a:lnR>
                    <a:lnT>
                      <a:noFill/>
                    </a:lnT>
                    <a:lnB>
                      <a:noFill/>
                    </a:lnB>
                    <a:solidFill>
                      <a:srgbClr val="FFFFFF"/>
                    </a:solidFill>
                  </a:tcPr>
                </a:tc>
                <a:tc>
                  <a:txBody>
                    <a:bodyPr/>
                    <a:lstStyle/>
                    <a:p>
                      <a:pPr algn="l" fontAlgn="ctr"/>
                      <a:r>
                        <a:rPr lang="ru-RU" sz="1400" b="1" dirty="0"/>
                        <a:t>Не факт!, Совсем не обязательно!</a:t>
                      </a:r>
                    </a:p>
                  </a:txBody>
                  <a:tcPr marL="46393" marR="46393" marT="46393" marB="46393" anchor="ctr">
                    <a:lnL>
                      <a:noFill/>
                    </a:lnL>
                    <a:lnR>
                      <a:noFill/>
                    </a:lnR>
                    <a:lnT>
                      <a:noFill/>
                    </a:lnT>
                    <a:lnB>
                      <a:noFill/>
                    </a:lnB>
                    <a:solidFill>
                      <a:srgbClr val="FFFFFF"/>
                    </a:solidFill>
                  </a:tcPr>
                </a:tc>
                <a:extLst>
                  <a:ext uri="{0D108BD9-81ED-4DB2-BD59-A6C34878D82A}">
                    <a16:rowId xmlns:a16="http://schemas.microsoft.com/office/drawing/2014/main" val="10003"/>
                  </a:ext>
                </a:extLst>
              </a:tr>
              <a:tr h="349483">
                <a:tc>
                  <a:txBody>
                    <a:bodyPr/>
                    <a:lstStyle/>
                    <a:p>
                      <a:pPr algn="l" fontAlgn="ctr"/>
                      <a:r>
                        <a:rPr lang="en-US" sz="1400" b="1" dirty="0"/>
                        <a:t>That’s not always the case.</a:t>
                      </a:r>
                    </a:p>
                  </a:txBody>
                  <a:tcPr marL="46393" marR="46393" marT="46393" marB="46393" anchor="ctr">
                    <a:lnL>
                      <a:noFill/>
                    </a:lnL>
                    <a:lnR>
                      <a:noFill/>
                    </a:lnR>
                    <a:lnT>
                      <a:noFill/>
                    </a:lnT>
                    <a:lnB>
                      <a:noFill/>
                    </a:lnB>
                    <a:solidFill>
                      <a:srgbClr val="FFFFFF"/>
                    </a:solidFill>
                  </a:tcPr>
                </a:tc>
                <a:tc>
                  <a:txBody>
                    <a:bodyPr/>
                    <a:lstStyle/>
                    <a:p>
                      <a:pPr algn="l" fontAlgn="ctr"/>
                      <a:r>
                        <a:rPr lang="ru-RU" sz="1400" b="1" dirty="0"/>
                        <a:t>Это не всегда так.</a:t>
                      </a:r>
                    </a:p>
                  </a:txBody>
                  <a:tcPr marL="46393" marR="46393" marT="46393" marB="46393" anchor="ctr">
                    <a:lnL>
                      <a:noFill/>
                    </a:lnL>
                    <a:lnR>
                      <a:noFill/>
                    </a:lnR>
                    <a:lnT>
                      <a:noFill/>
                    </a:lnT>
                    <a:lnB>
                      <a:noFill/>
                    </a:lnB>
                    <a:solidFill>
                      <a:srgbClr val="FFFFFF"/>
                    </a:solidFill>
                  </a:tcPr>
                </a:tc>
                <a:extLst>
                  <a:ext uri="{0D108BD9-81ED-4DB2-BD59-A6C34878D82A}">
                    <a16:rowId xmlns:a16="http://schemas.microsoft.com/office/drawing/2014/main" val="10004"/>
                  </a:ext>
                </a:extLst>
              </a:tr>
              <a:tr h="360040">
                <a:tc>
                  <a:txBody>
                    <a:bodyPr/>
                    <a:lstStyle/>
                    <a:p>
                      <a:pPr algn="l" fontAlgn="ctr"/>
                      <a:r>
                        <a:rPr lang="en-US" sz="1400" b="1" dirty="0"/>
                        <a:t>I agree up to a point but...</a:t>
                      </a:r>
                    </a:p>
                  </a:txBody>
                  <a:tcPr marL="46393" marR="46393" marT="46393" marB="46393" anchor="ctr">
                    <a:lnL>
                      <a:noFill/>
                    </a:lnL>
                    <a:lnR>
                      <a:noFill/>
                    </a:lnR>
                    <a:lnT>
                      <a:noFill/>
                    </a:lnT>
                    <a:lnB>
                      <a:noFill/>
                    </a:lnB>
                    <a:solidFill>
                      <a:srgbClr val="FFFFFF"/>
                    </a:solidFill>
                  </a:tcPr>
                </a:tc>
                <a:tc>
                  <a:txBody>
                    <a:bodyPr/>
                    <a:lstStyle/>
                    <a:p>
                      <a:pPr algn="l" fontAlgn="ctr"/>
                      <a:r>
                        <a:rPr lang="ru-RU" sz="1400" b="1" dirty="0"/>
                        <a:t>В некоторой степени я согласен, но...</a:t>
                      </a:r>
                    </a:p>
                  </a:txBody>
                  <a:tcPr marL="46393" marR="46393" marT="46393" marB="46393" anchor="ctr">
                    <a:lnL>
                      <a:noFill/>
                    </a:lnL>
                    <a:lnR>
                      <a:noFill/>
                    </a:lnR>
                    <a:lnT>
                      <a:noFill/>
                    </a:lnT>
                    <a:lnB>
                      <a:noFill/>
                    </a:lnB>
                    <a:solidFill>
                      <a:srgbClr val="FFFFFF"/>
                    </a:solidFill>
                  </a:tcPr>
                </a:tc>
                <a:extLst>
                  <a:ext uri="{0D108BD9-81ED-4DB2-BD59-A6C34878D82A}">
                    <a16:rowId xmlns:a16="http://schemas.microsoft.com/office/drawing/2014/main" val="10005"/>
                  </a:ext>
                </a:extLst>
              </a:tr>
              <a:tr h="288032">
                <a:tc>
                  <a:txBody>
                    <a:bodyPr/>
                    <a:lstStyle/>
                    <a:p>
                      <a:pPr algn="l" fontAlgn="ctr"/>
                      <a:r>
                        <a:rPr lang="en-US" sz="1400" b="1" dirty="0"/>
                        <a:t>I see your point but...</a:t>
                      </a:r>
                    </a:p>
                  </a:txBody>
                  <a:tcPr marL="46393" marR="46393" marT="46393" marB="46393" anchor="ctr">
                    <a:lnL>
                      <a:noFill/>
                    </a:lnL>
                    <a:lnR>
                      <a:noFill/>
                    </a:lnR>
                    <a:lnT>
                      <a:noFill/>
                    </a:lnT>
                    <a:lnB>
                      <a:noFill/>
                    </a:lnB>
                    <a:solidFill>
                      <a:srgbClr val="FFFFFF"/>
                    </a:solidFill>
                  </a:tcPr>
                </a:tc>
                <a:tc>
                  <a:txBody>
                    <a:bodyPr/>
                    <a:lstStyle/>
                    <a:p>
                      <a:pPr algn="l" fontAlgn="ctr"/>
                      <a:r>
                        <a:rPr lang="ru-RU" sz="1400" b="1" dirty="0"/>
                        <a:t>Я понимаю вашу позицию, но...</a:t>
                      </a:r>
                    </a:p>
                  </a:txBody>
                  <a:tcPr marL="46393" marR="46393" marT="46393" marB="46393" anchor="ctr">
                    <a:lnL>
                      <a:noFill/>
                    </a:lnL>
                    <a:lnR>
                      <a:noFill/>
                    </a:lnR>
                    <a:lnT>
                      <a:noFill/>
                    </a:lnT>
                    <a:lnB>
                      <a:noFill/>
                    </a:lnB>
                    <a:solidFill>
                      <a:srgbClr val="FFFFFF"/>
                    </a:solidFill>
                  </a:tcPr>
                </a:tc>
                <a:extLst>
                  <a:ext uri="{0D108BD9-81ED-4DB2-BD59-A6C34878D82A}">
                    <a16:rowId xmlns:a16="http://schemas.microsoft.com/office/drawing/2014/main" val="10006"/>
                  </a:ext>
                </a:extLst>
              </a:tr>
              <a:tr h="341926">
                <a:tc>
                  <a:txBody>
                    <a:bodyPr/>
                    <a:lstStyle/>
                    <a:p>
                      <a:pPr algn="l" fontAlgn="ctr"/>
                      <a:r>
                        <a:rPr lang="en-AU" sz="1400" b="1" dirty="0"/>
                        <a:t>That’s partly true but...</a:t>
                      </a:r>
                    </a:p>
                  </a:txBody>
                  <a:tcPr marL="46393" marR="46393" marT="46393" marB="46393" anchor="ctr">
                    <a:lnL>
                      <a:noFill/>
                    </a:lnL>
                    <a:lnR>
                      <a:noFill/>
                    </a:lnR>
                    <a:lnT>
                      <a:noFill/>
                    </a:lnT>
                    <a:lnB>
                      <a:noFill/>
                    </a:lnB>
                    <a:solidFill>
                      <a:srgbClr val="FFFFFF"/>
                    </a:solidFill>
                  </a:tcPr>
                </a:tc>
                <a:tc>
                  <a:txBody>
                    <a:bodyPr/>
                    <a:lstStyle/>
                    <a:p>
                      <a:pPr algn="l" fontAlgn="ctr"/>
                      <a:r>
                        <a:rPr lang="ru-RU" sz="1400" b="1" dirty="0"/>
                        <a:t>Частично это так, но...</a:t>
                      </a:r>
                    </a:p>
                  </a:txBody>
                  <a:tcPr marL="46393" marR="46393" marT="46393" marB="46393" anchor="ctr">
                    <a:lnL>
                      <a:noFill/>
                    </a:lnL>
                    <a:lnR>
                      <a:noFill/>
                    </a:lnR>
                    <a:lnT>
                      <a:noFill/>
                    </a:lnT>
                    <a:lnB>
                      <a:noFill/>
                    </a:lnB>
                    <a:solidFill>
                      <a:srgbClr val="FFFFFF"/>
                    </a:solidFill>
                  </a:tcPr>
                </a:tc>
                <a:extLst>
                  <a:ext uri="{0D108BD9-81ED-4DB2-BD59-A6C34878D82A}">
                    <a16:rowId xmlns:a16="http://schemas.microsoft.com/office/drawing/2014/main" val="10007"/>
                  </a:ext>
                </a:extLst>
              </a:tr>
              <a:tr h="337389">
                <a:tc>
                  <a:txBody>
                    <a:bodyPr/>
                    <a:lstStyle/>
                    <a:p>
                      <a:pPr algn="l" fontAlgn="ctr"/>
                      <a:r>
                        <a:rPr lang="en-US" sz="1400" b="1" dirty="0"/>
                        <a:t>I’m not so sure about that.</a:t>
                      </a:r>
                    </a:p>
                  </a:txBody>
                  <a:tcPr marL="46393" marR="46393" marT="46393" marB="46393" anchor="ctr">
                    <a:lnL>
                      <a:noFill/>
                    </a:lnL>
                    <a:lnR>
                      <a:noFill/>
                    </a:lnR>
                    <a:lnT>
                      <a:noFill/>
                    </a:lnT>
                    <a:lnB>
                      <a:noFill/>
                    </a:lnB>
                    <a:solidFill>
                      <a:srgbClr val="FFFFFF"/>
                    </a:solidFill>
                  </a:tcPr>
                </a:tc>
                <a:tc>
                  <a:txBody>
                    <a:bodyPr/>
                    <a:lstStyle/>
                    <a:p>
                      <a:pPr algn="l" fontAlgn="ctr"/>
                      <a:r>
                        <a:rPr lang="ru-RU" sz="1400" b="1" dirty="0"/>
                        <a:t>Я не настолько в этом уверен.</a:t>
                      </a:r>
                    </a:p>
                  </a:txBody>
                  <a:tcPr marL="46393" marR="46393" marT="46393" marB="46393" anchor="ctr">
                    <a:lnL>
                      <a:noFill/>
                    </a:lnL>
                    <a:lnR>
                      <a:noFill/>
                    </a:lnR>
                    <a:lnT>
                      <a:noFill/>
                    </a:lnT>
                    <a:lnB>
                      <a:noFill/>
                    </a:lnB>
                    <a:solidFill>
                      <a:srgbClr val="FFFFFF"/>
                    </a:solidFill>
                  </a:tcPr>
                </a:tc>
                <a:extLst>
                  <a:ext uri="{0D108BD9-81ED-4DB2-BD59-A6C34878D82A}">
                    <a16:rowId xmlns:a16="http://schemas.microsoft.com/office/drawing/2014/main" val="10008"/>
                  </a:ext>
                </a:extLst>
              </a:tr>
              <a:tr h="332852">
                <a:tc>
                  <a:txBody>
                    <a:bodyPr/>
                    <a:lstStyle/>
                    <a:p>
                      <a:pPr algn="l" fontAlgn="ctr"/>
                      <a:r>
                        <a:rPr lang="en-US" sz="1400" b="1" dirty="0"/>
                        <a:t>I agree to some extent but...</a:t>
                      </a:r>
                    </a:p>
                  </a:txBody>
                  <a:tcPr marL="46393" marR="46393" marT="46393" marB="46393" anchor="ctr">
                    <a:lnL>
                      <a:noFill/>
                    </a:lnL>
                    <a:lnR>
                      <a:noFill/>
                    </a:lnR>
                    <a:lnT>
                      <a:noFill/>
                    </a:lnT>
                    <a:lnB>
                      <a:noFill/>
                    </a:lnB>
                    <a:solidFill>
                      <a:srgbClr val="FFFFFF"/>
                    </a:solidFill>
                  </a:tcPr>
                </a:tc>
                <a:tc>
                  <a:txBody>
                    <a:bodyPr/>
                    <a:lstStyle/>
                    <a:p>
                      <a:pPr algn="l" fontAlgn="ctr"/>
                      <a:r>
                        <a:rPr lang="ru-RU" sz="1400" b="1" dirty="0"/>
                        <a:t>В некоторой степени я согласен, но...</a:t>
                      </a:r>
                    </a:p>
                  </a:txBody>
                  <a:tcPr marL="46393" marR="46393" marT="46393" marB="46393" anchor="ctr">
                    <a:lnL>
                      <a:noFill/>
                    </a:lnL>
                    <a:lnR>
                      <a:noFill/>
                    </a:lnR>
                    <a:lnT>
                      <a:noFill/>
                    </a:lnT>
                    <a:lnB>
                      <a:noFill/>
                    </a:lnB>
                    <a:solidFill>
                      <a:srgbClr val="FFFFFF"/>
                    </a:solidFill>
                  </a:tcPr>
                </a:tc>
                <a:extLst>
                  <a:ext uri="{0D108BD9-81ED-4DB2-BD59-A6C34878D82A}">
                    <a16:rowId xmlns:a16="http://schemas.microsoft.com/office/drawing/2014/main" val="10009"/>
                  </a:ext>
                </a:extLst>
              </a:tr>
              <a:tr h="364577">
                <a:tc>
                  <a:txBody>
                    <a:bodyPr/>
                    <a:lstStyle/>
                    <a:p>
                      <a:pPr algn="l" fontAlgn="ctr"/>
                      <a:r>
                        <a:rPr lang="en-US" sz="1400" b="1" dirty="0"/>
                        <a:t>I accept what you are saying but...</a:t>
                      </a:r>
                    </a:p>
                  </a:txBody>
                  <a:tcPr marL="46393" marR="46393" marT="46393" marB="46393" anchor="ctr">
                    <a:lnL>
                      <a:noFill/>
                    </a:lnL>
                    <a:lnR>
                      <a:noFill/>
                    </a:lnR>
                    <a:lnT>
                      <a:noFill/>
                    </a:lnT>
                    <a:lnB>
                      <a:noFill/>
                    </a:lnB>
                    <a:solidFill>
                      <a:srgbClr val="FFFFFF"/>
                    </a:solidFill>
                  </a:tcPr>
                </a:tc>
                <a:tc>
                  <a:txBody>
                    <a:bodyPr/>
                    <a:lstStyle/>
                    <a:p>
                      <a:pPr algn="l" fontAlgn="ctr"/>
                      <a:r>
                        <a:rPr lang="ru-RU" sz="1400" b="1" dirty="0"/>
                        <a:t>Я принимаю ваши доводы, но...</a:t>
                      </a:r>
                    </a:p>
                  </a:txBody>
                  <a:tcPr marL="46393" marR="46393" marT="46393" marB="46393" anchor="ctr">
                    <a:lnL>
                      <a:noFill/>
                    </a:lnL>
                    <a:lnR>
                      <a:noFill/>
                    </a:lnR>
                    <a:lnT>
                      <a:noFill/>
                    </a:lnT>
                    <a:lnB>
                      <a:noFill/>
                    </a:lnB>
                    <a:solidFill>
                      <a:srgbClr val="FFFFFF"/>
                    </a:solidFill>
                  </a:tcPr>
                </a:tc>
                <a:extLst>
                  <a:ext uri="{0D108BD9-81ED-4DB2-BD59-A6C34878D82A}">
                    <a16:rowId xmlns:a16="http://schemas.microsoft.com/office/drawing/2014/main" val="10010"/>
                  </a:ext>
                </a:extLst>
              </a:tr>
              <a:tr h="364577">
                <a:tc>
                  <a:txBody>
                    <a:bodyPr/>
                    <a:lstStyle/>
                    <a:p>
                      <a:pPr algn="l" fontAlgn="ctr"/>
                      <a:r>
                        <a:rPr lang="en-US" sz="1400" b="1" dirty="0"/>
                        <a:t>On the whole, I agree with you but...</a:t>
                      </a:r>
                    </a:p>
                  </a:txBody>
                  <a:tcPr marL="46393" marR="46393" marT="46393" marB="46393" anchor="ctr">
                    <a:lnL>
                      <a:noFill/>
                    </a:lnL>
                    <a:lnR>
                      <a:noFill/>
                    </a:lnR>
                    <a:lnT>
                      <a:noFill/>
                    </a:lnT>
                    <a:lnB>
                      <a:noFill/>
                    </a:lnB>
                    <a:solidFill>
                      <a:srgbClr val="FFFFFF"/>
                    </a:solidFill>
                  </a:tcPr>
                </a:tc>
                <a:tc>
                  <a:txBody>
                    <a:bodyPr/>
                    <a:lstStyle/>
                    <a:p>
                      <a:pPr algn="l" fontAlgn="ctr"/>
                      <a:r>
                        <a:rPr lang="ru-RU" sz="1400" b="1" dirty="0"/>
                        <a:t>В целом, я согласен с вами, но...</a:t>
                      </a:r>
                    </a:p>
                  </a:txBody>
                  <a:tcPr marL="46393" marR="46393" marT="46393" marB="46393" anchor="ctr">
                    <a:lnL>
                      <a:noFill/>
                    </a:lnL>
                    <a:lnR>
                      <a:noFill/>
                    </a:lnR>
                    <a:lnT>
                      <a:noFill/>
                    </a:lnT>
                    <a:lnB>
                      <a:noFill/>
                    </a:lnB>
                    <a:solidFill>
                      <a:srgbClr val="FFFFFF"/>
                    </a:solidFill>
                  </a:tcPr>
                </a:tc>
                <a:extLst>
                  <a:ext uri="{0D108BD9-81ED-4DB2-BD59-A6C34878D82A}">
                    <a16:rowId xmlns:a16="http://schemas.microsoft.com/office/drawing/2014/main" val="10011"/>
                  </a:ext>
                </a:extLst>
              </a:tr>
              <a:tr h="350966">
                <a:tc>
                  <a:txBody>
                    <a:bodyPr/>
                    <a:lstStyle/>
                    <a:p>
                      <a:pPr algn="l" fontAlgn="ctr"/>
                      <a:r>
                        <a:rPr lang="en-AU" sz="1400" b="1" dirty="0"/>
                        <a:t>That seems obvious but...</a:t>
                      </a:r>
                    </a:p>
                  </a:txBody>
                  <a:tcPr marL="46393" marR="46393" marT="46393" marB="46393" anchor="ctr">
                    <a:lnL>
                      <a:noFill/>
                    </a:lnL>
                    <a:lnR>
                      <a:noFill/>
                    </a:lnR>
                    <a:lnT>
                      <a:noFill/>
                    </a:lnT>
                    <a:lnB>
                      <a:noFill/>
                    </a:lnB>
                    <a:solidFill>
                      <a:srgbClr val="FFFFFF"/>
                    </a:solidFill>
                  </a:tcPr>
                </a:tc>
                <a:tc>
                  <a:txBody>
                    <a:bodyPr/>
                    <a:lstStyle/>
                    <a:p>
                      <a:pPr algn="l" fontAlgn="ctr"/>
                      <a:r>
                        <a:rPr lang="ru-RU" sz="1400" b="1" dirty="0"/>
                        <a:t>Это кажется очевидным, но...</a:t>
                      </a:r>
                    </a:p>
                  </a:txBody>
                  <a:tcPr marL="46393" marR="46393" marT="46393" marB="46393" anchor="ctr">
                    <a:lnL>
                      <a:noFill/>
                    </a:lnL>
                    <a:lnR>
                      <a:noFill/>
                    </a:lnR>
                    <a:lnT>
                      <a:noFill/>
                    </a:lnT>
                    <a:lnB>
                      <a:noFill/>
                    </a:lnB>
                    <a:solidFill>
                      <a:srgbClr val="FFFFFF"/>
                    </a:solidFill>
                  </a:tcPr>
                </a:tc>
                <a:extLst>
                  <a:ext uri="{0D108BD9-81ED-4DB2-BD59-A6C34878D82A}">
                    <a16:rowId xmlns:a16="http://schemas.microsoft.com/office/drawing/2014/main" val="10012"/>
                  </a:ext>
                </a:extLst>
              </a:tr>
              <a:tr h="288032">
                <a:tc>
                  <a:txBody>
                    <a:bodyPr/>
                    <a:lstStyle/>
                    <a:p>
                      <a:pPr algn="l" fontAlgn="ctr"/>
                      <a:r>
                        <a:rPr lang="en-US" sz="1400" b="1" dirty="0"/>
                        <a:t>That may be true but...</a:t>
                      </a:r>
                    </a:p>
                  </a:txBody>
                  <a:tcPr marL="46393" marR="46393" marT="46393" marB="46393" anchor="ctr">
                    <a:lnL>
                      <a:noFill/>
                    </a:lnL>
                    <a:lnR>
                      <a:noFill/>
                    </a:lnR>
                    <a:lnT>
                      <a:noFill/>
                    </a:lnT>
                    <a:lnB>
                      <a:noFill/>
                    </a:lnB>
                    <a:solidFill>
                      <a:srgbClr val="FFFFFF"/>
                    </a:solidFill>
                  </a:tcPr>
                </a:tc>
                <a:tc>
                  <a:txBody>
                    <a:bodyPr/>
                    <a:lstStyle/>
                    <a:p>
                      <a:pPr algn="l" fontAlgn="ctr"/>
                      <a:r>
                        <a:rPr lang="ru-RU" sz="1400" b="1" dirty="0"/>
                        <a:t>Может быть и так, но...</a:t>
                      </a:r>
                    </a:p>
                  </a:txBody>
                  <a:tcPr marL="46393" marR="46393" marT="46393" marB="46393" anchor="ctr">
                    <a:lnL>
                      <a:noFill/>
                    </a:lnL>
                    <a:lnR>
                      <a:noFill/>
                    </a:lnR>
                    <a:lnT>
                      <a:noFill/>
                    </a:lnT>
                    <a:lnB>
                      <a:noFill/>
                    </a:lnB>
                    <a:solidFill>
                      <a:srgbClr val="FFFFFF"/>
                    </a:solidFill>
                  </a:tcPr>
                </a:tc>
                <a:extLst>
                  <a:ext uri="{0D108BD9-81ED-4DB2-BD59-A6C34878D82A}">
                    <a16:rowId xmlns:a16="http://schemas.microsoft.com/office/drawing/2014/main" val="10013"/>
                  </a:ext>
                </a:extLst>
              </a:tr>
              <a:tr h="269918">
                <a:tc>
                  <a:txBody>
                    <a:bodyPr/>
                    <a:lstStyle/>
                    <a:p>
                      <a:pPr algn="l" fontAlgn="ctr"/>
                      <a:r>
                        <a:rPr lang="en-US" sz="1400" b="1"/>
                        <a:t>I don’t really agree with that idea.</a:t>
                      </a:r>
                    </a:p>
                  </a:txBody>
                  <a:tcPr marL="46393" marR="46393" marT="46393" marB="46393" anchor="ctr">
                    <a:lnL>
                      <a:noFill/>
                    </a:lnL>
                    <a:lnR>
                      <a:noFill/>
                    </a:lnR>
                    <a:lnT>
                      <a:noFill/>
                    </a:lnT>
                    <a:lnB>
                      <a:noFill/>
                    </a:lnB>
                    <a:solidFill>
                      <a:srgbClr val="FFFFFF"/>
                    </a:solidFill>
                  </a:tcPr>
                </a:tc>
                <a:tc>
                  <a:txBody>
                    <a:bodyPr/>
                    <a:lstStyle/>
                    <a:p>
                      <a:pPr algn="l" fontAlgn="ctr"/>
                      <a:r>
                        <a:rPr lang="ru-RU" sz="1400" b="1" dirty="0"/>
                        <a:t>Я не вполне согласен с этой идеей/мыслью.</a:t>
                      </a:r>
                    </a:p>
                  </a:txBody>
                  <a:tcPr marL="46393" marR="46393" marT="46393" marB="46393" anchor="ctr">
                    <a:lnL>
                      <a:noFill/>
                    </a:lnL>
                    <a:lnR>
                      <a:noFill/>
                    </a:lnR>
                    <a:lnT>
                      <a:noFill/>
                    </a:lnT>
                    <a:lnB>
                      <a:noFill/>
                    </a:lnB>
                    <a:solidFill>
                      <a:srgbClr val="FFFFFF"/>
                    </a:solidFill>
                  </a:tcPr>
                </a:tc>
                <a:extLst>
                  <a:ext uri="{0D108BD9-81ED-4DB2-BD59-A6C34878D82A}">
                    <a16:rowId xmlns:a16="http://schemas.microsoft.com/office/drawing/2014/main" val="10014"/>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0"/>
            <a:ext cx="8737032" cy="620688"/>
          </a:xfrm>
        </p:spPr>
        <p:txBody>
          <a:bodyPr>
            <a:normAutofit fontScale="90000"/>
          </a:bodyPr>
          <a:lstStyle/>
          <a:p>
            <a:pPr algn="ctr"/>
            <a:br>
              <a:rPr lang="ru-RU" b="1" dirty="0"/>
            </a:br>
            <a:r>
              <a:rPr lang="ru-RU" b="1" dirty="0"/>
              <a:t>Несогласие</a:t>
            </a:r>
            <a:br>
              <a:rPr lang="ru-RU" b="1" dirty="0"/>
            </a:br>
            <a:endParaRPr lang="ru-RU" dirty="0"/>
          </a:p>
        </p:txBody>
      </p:sp>
      <p:graphicFrame>
        <p:nvGraphicFramePr>
          <p:cNvPr id="3" name="Таблица 2"/>
          <p:cNvGraphicFramePr>
            <a:graphicFrameLocks noGrp="1"/>
          </p:cNvGraphicFramePr>
          <p:nvPr>
            <p:extLst>
              <p:ext uri="{D42A27DB-BD31-4B8C-83A1-F6EECF244321}">
                <p14:modId xmlns:p14="http://schemas.microsoft.com/office/powerpoint/2010/main" val="1574336645"/>
              </p:ext>
            </p:extLst>
          </p:nvPr>
        </p:nvGraphicFramePr>
        <p:xfrm>
          <a:off x="539552" y="620688"/>
          <a:ext cx="8352928" cy="5544613"/>
        </p:xfrm>
        <a:graphic>
          <a:graphicData uri="http://schemas.openxmlformats.org/drawingml/2006/table">
            <a:tbl>
              <a:tblPr/>
              <a:tblGrid>
                <a:gridCol w="4176464">
                  <a:extLst>
                    <a:ext uri="{9D8B030D-6E8A-4147-A177-3AD203B41FA5}">
                      <a16:colId xmlns:a16="http://schemas.microsoft.com/office/drawing/2014/main" val="20000"/>
                    </a:ext>
                  </a:extLst>
                </a:gridCol>
                <a:gridCol w="4176464">
                  <a:extLst>
                    <a:ext uri="{9D8B030D-6E8A-4147-A177-3AD203B41FA5}">
                      <a16:colId xmlns:a16="http://schemas.microsoft.com/office/drawing/2014/main" val="20001"/>
                    </a:ext>
                  </a:extLst>
                </a:gridCol>
              </a:tblGrid>
              <a:tr h="440772">
                <a:tc>
                  <a:txBody>
                    <a:bodyPr/>
                    <a:lstStyle/>
                    <a:p>
                      <a:pPr algn="ctr" fontAlgn="t"/>
                      <a:r>
                        <a:rPr lang="ru-RU" sz="1200" b="1" dirty="0"/>
                        <a:t>Фраза</a:t>
                      </a:r>
                    </a:p>
                  </a:txBody>
                  <a:tcPr marL="43530" marR="43530" marT="43530" marB="43530">
                    <a:lnL>
                      <a:noFill/>
                    </a:lnL>
                    <a:lnR>
                      <a:noFill/>
                    </a:lnR>
                    <a:lnT>
                      <a:noFill/>
                    </a:lnT>
                    <a:lnB>
                      <a:noFill/>
                    </a:lnB>
                    <a:solidFill>
                      <a:srgbClr val="FFE794"/>
                    </a:solidFill>
                  </a:tcPr>
                </a:tc>
                <a:tc>
                  <a:txBody>
                    <a:bodyPr/>
                    <a:lstStyle/>
                    <a:p>
                      <a:pPr algn="ctr" fontAlgn="t"/>
                      <a:r>
                        <a:rPr lang="ru-RU" sz="1200" b="1"/>
                        <a:t>Перевод</a:t>
                      </a:r>
                    </a:p>
                  </a:txBody>
                  <a:tcPr marL="43530" marR="43530" marT="43530" marB="43530">
                    <a:lnL>
                      <a:noFill/>
                    </a:lnL>
                    <a:lnR>
                      <a:noFill/>
                    </a:lnR>
                    <a:lnT>
                      <a:noFill/>
                    </a:lnT>
                    <a:lnB>
                      <a:noFill/>
                    </a:lnB>
                    <a:solidFill>
                      <a:srgbClr val="FFE794"/>
                    </a:solidFill>
                  </a:tcPr>
                </a:tc>
                <a:extLst>
                  <a:ext uri="{0D108BD9-81ED-4DB2-BD59-A6C34878D82A}">
                    <a16:rowId xmlns:a16="http://schemas.microsoft.com/office/drawing/2014/main" val="10000"/>
                  </a:ext>
                </a:extLst>
              </a:tr>
              <a:tr h="494933">
                <a:tc>
                  <a:txBody>
                    <a:bodyPr/>
                    <a:lstStyle/>
                    <a:p>
                      <a:pPr algn="l" fontAlgn="ctr"/>
                      <a:r>
                        <a:rPr lang="en-US" sz="1200" b="1" dirty="0"/>
                        <a:t>I have to disagree there.</a:t>
                      </a:r>
                    </a:p>
                  </a:txBody>
                  <a:tcPr marL="43530" marR="43530" marT="43530" marB="43530" anchor="ctr">
                    <a:lnL>
                      <a:noFill/>
                    </a:lnL>
                    <a:lnR>
                      <a:noFill/>
                    </a:lnR>
                    <a:lnT>
                      <a:noFill/>
                    </a:lnT>
                    <a:lnB>
                      <a:noFill/>
                    </a:lnB>
                    <a:solidFill>
                      <a:srgbClr val="FFFFFF"/>
                    </a:solidFill>
                  </a:tcPr>
                </a:tc>
                <a:tc>
                  <a:txBody>
                    <a:bodyPr/>
                    <a:lstStyle/>
                    <a:p>
                      <a:pPr algn="l" fontAlgn="ctr"/>
                      <a:r>
                        <a:rPr lang="ru-RU" sz="1200" b="1" dirty="0"/>
                        <a:t>Мне придется с этим не согласиться.</a:t>
                      </a:r>
                    </a:p>
                  </a:txBody>
                  <a:tcPr marL="43530" marR="43530" marT="43530" marB="43530" anchor="ctr">
                    <a:lnL>
                      <a:noFill/>
                    </a:lnL>
                    <a:lnR>
                      <a:noFill/>
                    </a:lnR>
                    <a:lnT>
                      <a:noFill/>
                    </a:lnT>
                    <a:lnB>
                      <a:noFill/>
                    </a:lnB>
                    <a:solidFill>
                      <a:srgbClr val="FFFFFF"/>
                    </a:solidFill>
                  </a:tcPr>
                </a:tc>
                <a:extLst>
                  <a:ext uri="{0D108BD9-81ED-4DB2-BD59-A6C34878D82A}">
                    <a16:rowId xmlns:a16="http://schemas.microsoft.com/office/drawing/2014/main" val="10001"/>
                  </a:ext>
                </a:extLst>
              </a:tr>
              <a:tr h="340256">
                <a:tc>
                  <a:txBody>
                    <a:bodyPr/>
                    <a:lstStyle/>
                    <a:p>
                      <a:pPr algn="l" fontAlgn="ctr"/>
                      <a:r>
                        <a:rPr lang="en-AU" sz="1200" b="1" u="none" strike="noStrike" dirty="0">
                          <a:solidFill>
                            <a:schemeClr val="tx1"/>
                          </a:solidFill>
                          <a:latin typeface="Source Sans Pro Italic"/>
                          <a:hlinkClick r:id="rId2"/>
                        </a:rPr>
                        <a:t>I don’t think so</a:t>
                      </a:r>
                      <a:r>
                        <a:rPr lang="en-AU" sz="1200" b="1" dirty="0">
                          <a:solidFill>
                            <a:schemeClr val="tx1"/>
                          </a:solidFill>
                        </a:rPr>
                        <a:t>.</a:t>
                      </a:r>
                    </a:p>
                  </a:txBody>
                  <a:tcPr marL="43530" marR="43530" marT="43530" marB="43530" anchor="ctr">
                    <a:lnL>
                      <a:noFill/>
                    </a:lnL>
                    <a:lnR>
                      <a:noFill/>
                    </a:lnR>
                    <a:lnT>
                      <a:noFill/>
                    </a:lnT>
                    <a:lnB>
                      <a:noFill/>
                    </a:lnB>
                    <a:solidFill>
                      <a:srgbClr val="FFFFFF"/>
                    </a:solidFill>
                  </a:tcPr>
                </a:tc>
                <a:tc>
                  <a:txBody>
                    <a:bodyPr/>
                    <a:lstStyle/>
                    <a:p>
                      <a:pPr algn="l" fontAlgn="ctr"/>
                      <a:r>
                        <a:rPr lang="ru-RU" sz="1200" b="1" dirty="0"/>
                        <a:t>Я так не думаю.</a:t>
                      </a:r>
                    </a:p>
                  </a:txBody>
                  <a:tcPr marL="43530" marR="43530" marT="43530" marB="43530" anchor="ctr">
                    <a:lnL>
                      <a:noFill/>
                    </a:lnL>
                    <a:lnR>
                      <a:noFill/>
                    </a:lnR>
                    <a:lnT>
                      <a:noFill/>
                    </a:lnT>
                    <a:lnB>
                      <a:noFill/>
                    </a:lnB>
                    <a:solidFill>
                      <a:srgbClr val="FFFFFF"/>
                    </a:solidFill>
                  </a:tcPr>
                </a:tc>
                <a:extLst>
                  <a:ext uri="{0D108BD9-81ED-4DB2-BD59-A6C34878D82A}">
                    <a16:rowId xmlns:a16="http://schemas.microsoft.com/office/drawing/2014/main" val="10002"/>
                  </a:ext>
                </a:extLst>
              </a:tr>
              <a:tr h="340256">
                <a:tc>
                  <a:txBody>
                    <a:bodyPr/>
                    <a:lstStyle/>
                    <a:p>
                      <a:pPr algn="l" fontAlgn="ctr"/>
                      <a:r>
                        <a:rPr lang="en-AU" sz="1200" b="1" dirty="0"/>
                        <a:t>I beg to differ.</a:t>
                      </a:r>
                    </a:p>
                  </a:txBody>
                  <a:tcPr marL="43530" marR="43530" marT="43530" marB="43530" anchor="ctr">
                    <a:lnL>
                      <a:noFill/>
                    </a:lnL>
                    <a:lnR>
                      <a:noFill/>
                    </a:lnR>
                    <a:lnT>
                      <a:noFill/>
                    </a:lnT>
                    <a:lnB>
                      <a:noFill/>
                    </a:lnB>
                    <a:solidFill>
                      <a:srgbClr val="FFFFFF"/>
                    </a:solidFill>
                  </a:tcPr>
                </a:tc>
                <a:tc>
                  <a:txBody>
                    <a:bodyPr/>
                    <a:lstStyle/>
                    <a:p>
                      <a:pPr algn="l" fontAlgn="ctr"/>
                      <a:r>
                        <a:rPr lang="ru-RU" sz="1200" b="1" dirty="0"/>
                        <a:t>Позволю себе не согласиться.</a:t>
                      </a:r>
                    </a:p>
                  </a:txBody>
                  <a:tcPr marL="43530" marR="43530" marT="43530" marB="43530" anchor="ctr">
                    <a:lnL>
                      <a:noFill/>
                    </a:lnL>
                    <a:lnR>
                      <a:noFill/>
                    </a:lnR>
                    <a:lnT>
                      <a:noFill/>
                    </a:lnT>
                    <a:lnB>
                      <a:noFill/>
                    </a:lnB>
                    <a:solidFill>
                      <a:srgbClr val="FFFFFF"/>
                    </a:solidFill>
                  </a:tcPr>
                </a:tc>
                <a:extLst>
                  <a:ext uri="{0D108BD9-81ED-4DB2-BD59-A6C34878D82A}">
                    <a16:rowId xmlns:a16="http://schemas.microsoft.com/office/drawing/2014/main" val="10003"/>
                  </a:ext>
                </a:extLst>
              </a:tr>
              <a:tr h="340256">
                <a:tc>
                  <a:txBody>
                    <a:bodyPr/>
                    <a:lstStyle/>
                    <a:p>
                      <a:pPr algn="l" fontAlgn="ctr"/>
                      <a:r>
                        <a:rPr lang="en-US" sz="1200" b="1"/>
                        <a:t>I’m sorry but I disagree.</a:t>
                      </a:r>
                    </a:p>
                  </a:txBody>
                  <a:tcPr marL="43530" marR="43530" marT="43530" marB="43530" anchor="ctr">
                    <a:lnL>
                      <a:noFill/>
                    </a:lnL>
                    <a:lnR>
                      <a:noFill/>
                    </a:lnR>
                    <a:lnT>
                      <a:noFill/>
                    </a:lnT>
                    <a:lnB>
                      <a:noFill/>
                    </a:lnB>
                    <a:solidFill>
                      <a:srgbClr val="FFFFFF"/>
                    </a:solidFill>
                  </a:tcPr>
                </a:tc>
                <a:tc>
                  <a:txBody>
                    <a:bodyPr/>
                    <a:lstStyle/>
                    <a:p>
                      <a:pPr algn="l" fontAlgn="ctr"/>
                      <a:r>
                        <a:rPr lang="ru-RU" sz="1200" b="1" dirty="0"/>
                        <a:t>Простите, но я не согласен.</a:t>
                      </a:r>
                    </a:p>
                  </a:txBody>
                  <a:tcPr marL="43530" marR="43530" marT="43530" marB="43530" anchor="ctr">
                    <a:lnL>
                      <a:noFill/>
                    </a:lnL>
                    <a:lnR>
                      <a:noFill/>
                    </a:lnR>
                    <a:lnT>
                      <a:noFill/>
                    </a:lnT>
                    <a:lnB>
                      <a:noFill/>
                    </a:lnB>
                    <a:solidFill>
                      <a:srgbClr val="FFFFFF"/>
                    </a:solidFill>
                  </a:tcPr>
                </a:tc>
                <a:extLst>
                  <a:ext uri="{0D108BD9-81ED-4DB2-BD59-A6C34878D82A}">
                    <a16:rowId xmlns:a16="http://schemas.microsoft.com/office/drawing/2014/main" val="10004"/>
                  </a:ext>
                </a:extLst>
              </a:tr>
              <a:tr h="340256">
                <a:tc>
                  <a:txBody>
                    <a:bodyPr/>
                    <a:lstStyle/>
                    <a:p>
                      <a:pPr algn="l" fontAlgn="ctr"/>
                      <a:r>
                        <a:rPr lang="en-US" sz="1200" b="1" dirty="0"/>
                        <a:t>I’m afraid I can’t agree with you.</a:t>
                      </a:r>
                    </a:p>
                  </a:txBody>
                  <a:tcPr marL="43530" marR="43530" marT="43530" marB="43530" anchor="ctr">
                    <a:lnL>
                      <a:noFill/>
                    </a:lnL>
                    <a:lnR>
                      <a:noFill/>
                    </a:lnR>
                    <a:lnT>
                      <a:noFill/>
                    </a:lnT>
                    <a:lnB>
                      <a:noFill/>
                    </a:lnB>
                    <a:solidFill>
                      <a:srgbClr val="FFFFFF"/>
                    </a:solidFill>
                  </a:tcPr>
                </a:tc>
                <a:tc>
                  <a:txBody>
                    <a:bodyPr/>
                    <a:lstStyle/>
                    <a:p>
                      <a:pPr algn="l" fontAlgn="ctr"/>
                      <a:r>
                        <a:rPr lang="ru-RU" sz="1200" b="1" dirty="0"/>
                        <a:t>Боюсь, я не могу с вами согласиться.</a:t>
                      </a:r>
                    </a:p>
                  </a:txBody>
                  <a:tcPr marL="43530" marR="43530" marT="43530" marB="43530" anchor="ctr">
                    <a:lnL>
                      <a:noFill/>
                    </a:lnL>
                    <a:lnR>
                      <a:noFill/>
                    </a:lnR>
                    <a:lnT>
                      <a:noFill/>
                    </a:lnT>
                    <a:lnB>
                      <a:noFill/>
                    </a:lnB>
                    <a:solidFill>
                      <a:srgbClr val="FFFFFF"/>
                    </a:solidFill>
                  </a:tcPr>
                </a:tc>
                <a:extLst>
                  <a:ext uri="{0D108BD9-81ED-4DB2-BD59-A6C34878D82A}">
                    <a16:rowId xmlns:a16="http://schemas.microsoft.com/office/drawing/2014/main" val="10005"/>
                  </a:ext>
                </a:extLst>
              </a:tr>
              <a:tr h="340256">
                <a:tc>
                  <a:txBody>
                    <a:bodyPr/>
                    <a:lstStyle/>
                    <a:p>
                      <a:pPr algn="l" fontAlgn="ctr"/>
                      <a:r>
                        <a:rPr lang="en-US" sz="1200" b="1"/>
                        <a:t>I’m not sure about that.</a:t>
                      </a:r>
                    </a:p>
                  </a:txBody>
                  <a:tcPr marL="43530" marR="43530" marT="43530" marB="43530" anchor="ctr">
                    <a:lnL>
                      <a:noFill/>
                    </a:lnL>
                    <a:lnR>
                      <a:noFill/>
                    </a:lnR>
                    <a:lnT>
                      <a:noFill/>
                    </a:lnT>
                    <a:lnB>
                      <a:noFill/>
                    </a:lnB>
                    <a:solidFill>
                      <a:srgbClr val="FFFFFF"/>
                    </a:solidFill>
                  </a:tcPr>
                </a:tc>
                <a:tc>
                  <a:txBody>
                    <a:bodyPr/>
                    <a:lstStyle/>
                    <a:p>
                      <a:pPr algn="l" fontAlgn="ctr"/>
                      <a:r>
                        <a:rPr lang="ru-RU" sz="1200" b="1" dirty="0"/>
                        <a:t>Я в этом не уверен.</a:t>
                      </a:r>
                    </a:p>
                  </a:txBody>
                  <a:tcPr marL="43530" marR="43530" marT="43530" marB="43530" anchor="ctr">
                    <a:lnL>
                      <a:noFill/>
                    </a:lnL>
                    <a:lnR>
                      <a:noFill/>
                    </a:lnR>
                    <a:lnT>
                      <a:noFill/>
                    </a:lnT>
                    <a:lnB>
                      <a:noFill/>
                    </a:lnB>
                    <a:solidFill>
                      <a:srgbClr val="FFFFFF"/>
                    </a:solidFill>
                  </a:tcPr>
                </a:tc>
                <a:extLst>
                  <a:ext uri="{0D108BD9-81ED-4DB2-BD59-A6C34878D82A}">
                    <a16:rowId xmlns:a16="http://schemas.microsoft.com/office/drawing/2014/main" val="10006"/>
                  </a:ext>
                </a:extLst>
              </a:tr>
              <a:tr h="340256">
                <a:tc>
                  <a:txBody>
                    <a:bodyPr/>
                    <a:lstStyle/>
                    <a:p>
                      <a:pPr algn="l" fontAlgn="ctr"/>
                      <a:r>
                        <a:rPr lang="en-US" sz="1200" b="1" dirty="0"/>
                        <a:t>I find that very difficult to accept.</a:t>
                      </a:r>
                    </a:p>
                  </a:txBody>
                  <a:tcPr marL="43530" marR="43530" marT="43530" marB="43530" anchor="ctr">
                    <a:lnL>
                      <a:noFill/>
                    </a:lnL>
                    <a:lnR>
                      <a:noFill/>
                    </a:lnR>
                    <a:lnT>
                      <a:noFill/>
                    </a:lnT>
                    <a:lnB>
                      <a:noFill/>
                    </a:lnB>
                    <a:solidFill>
                      <a:srgbClr val="FFFFFF"/>
                    </a:solidFill>
                  </a:tcPr>
                </a:tc>
                <a:tc>
                  <a:txBody>
                    <a:bodyPr/>
                    <a:lstStyle/>
                    <a:p>
                      <a:pPr algn="l" fontAlgn="ctr"/>
                      <a:r>
                        <a:rPr lang="ru-RU" sz="1200" b="1" dirty="0"/>
                        <a:t>Мне очень сложно принять эту точку зрения.</a:t>
                      </a:r>
                    </a:p>
                  </a:txBody>
                  <a:tcPr marL="43530" marR="43530" marT="43530" marB="43530" anchor="ctr">
                    <a:lnL>
                      <a:noFill/>
                    </a:lnL>
                    <a:lnR>
                      <a:noFill/>
                    </a:lnR>
                    <a:lnT>
                      <a:noFill/>
                    </a:lnT>
                    <a:lnB>
                      <a:noFill/>
                    </a:lnB>
                    <a:solidFill>
                      <a:srgbClr val="FFFFFF"/>
                    </a:solidFill>
                  </a:tcPr>
                </a:tc>
                <a:extLst>
                  <a:ext uri="{0D108BD9-81ED-4DB2-BD59-A6C34878D82A}">
                    <a16:rowId xmlns:a16="http://schemas.microsoft.com/office/drawing/2014/main" val="10007"/>
                  </a:ext>
                </a:extLst>
              </a:tr>
              <a:tr h="425320">
                <a:tc>
                  <a:txBody>
                    <a:bodyPr/>
                    <a:lstStyle/>
                    <a:p>
                      <a:pPr algn="l" fontAlgn="ctr"/>
                      <a:r>
                        <a:rPr lang="en-US" sz="1200" b="1" dirty="0"/>
                        <a:t>We don’t seem to agree here.</a:t>
                      </a:r>
                    </a:p>
                  </a:txBody>
                  <a:tcPr marL="43530" marR="43530" marT="43530" marB="43530" anchor="ctr">
                    <a:lnL>
                      <a:noFill/>
                    </a:lnL>
                    <a:lnR>
                      <a:noFill/>
                    </a:lnR>
                    <a:lnT>
                      <a:noFill/>
                    </a:lnT>
                    <a:lnB>
                      <a:noFill/>
                    </a:lnB>
                    <a:solidFill>
                      <a:srgbClr val="FFFFFF"/>
                    </a:solidFill>
                  </a:tcPr>
                </a:tc>
                <a:tc>
                  <a:txBody>
                    <a:bodyPr/>
                    <a:lstStyle/>
                    <a:p>
                      <a:pPr algn="l" fontAlgn="ctr"/>
                      <a:r>
                        <a:rPr lang="ru-RU" sz="1200" b="1" dirty="0"/>
                        <a:t>Кажется, мы не находим согласия в этом вопросе.</a:t>
                      </a:r>
                    </a:p>
                  </a:txBody>
                  <a:tcPr marL="43530" marR="43530" marT="43530" marB="43530" anchor="ctr">
                    <a:lnL>
                      <a:noFill/>
                    </a:lnL>
                    <a:lnR>
                      <a:noFill/>
                    </a:lnR>
                    <a:lnT>
                      <a:noFill/>
                    </a:lnT>
                    <a:lnB>
                      <a:noFill/>
                    </a:lnB>
                    <a:solidFill>
                      <a:srgbClr val="FFFFFF"/>
                    </a:solidFill>
                  </a:tcPr>
                </a:tc>
                <a:extLst>
                  <a:ext uri="{0D108BD9-81ED-4DB2-BD59-A6C34878D82A}">
                    <a16:rowId xmlns:a16="http://schemas.microsoft.com/office/drawing/2014/main" val="10008"/>
                  </a:ext>
                </a:extLst>
              </a:tr>
              <a:tr h="340256">
                <a:tc>
                  <a:txBody>
                    <a:bodyPr/>
                    <a:lstStyle/>
                    <a:p>
                      <a:pPr algn="l" fontAlgn="ctr"/>
                      <a:r>
                        <a:rPr lang="en-US" sz="1200" b="1"/>
                        <a:t>It’s unjustifiable to say that.</a:t>
                      </a:r>
                    </a:p>
                  </a:txBody>
                  <a:tcPr marL="43530" marR="43530" marT="43530" marB="43530" anchor="ctr">
                    <a:lnL>
                      <a:noFill/>
                    </a:lnL>
                    <a:lnR>
                      <a:noFill/>
                    </a:lnR>
                    <a:lnT>
                      <a:noFill/>
                    </a:lnT>
                    <a:lnB>
                      <a:noFill/>
                    </a:lnB>
                    <a:solidFill>
                      <a:srgbClr val="FFFFFF"/>
                    </a:solidFill>
                  </a:tcPr>
                </a:tc>
                <a:tc>
                  <a:txBody>
                    <a:bodyPr/>
                    <a:lstStyle/>
                    <a:p>
                      <a:pPr algn="l" fontAlgn="ctr"/>
                      <a:r>
                        <a:rPr lang="ru-RU" sz="1200" b="1" dirty="0"/>
                        <a:t>Говорить подобное — необоснованно.</a:t>
                      </a:r>
                    </a:p>
                  </a:txBody>
                  <a:tcPr marL="43530" marR="43530" marT="43530" marB="43530" anchor="ctr">
                    <a:lnL>
                      <a:noFill/>
                    </a:lnL>
                    <a:lnR>
                      <a:noFill/>
                    </a:lnR>
                    <a:lnT>
                      <a:noFill/>
                    </a:lnT>
                    <a:lnB>
                      <a:noFill/>
                    </a:lnB>
                    <a:solidFill>
                      <a:srgbClr val="FFFFFF"/>
                    </a:solidFill>
                  </a:tcPr>
                </a:tc>
                <a:extLst>
                  <a:ext uri="{0D108BD9-81ED-4DB2-BD59-A6C34878D82A}">
                    <a16:rowId xmlns:a16="http://schemas.microsoft.com/office/drawing/2014/main" val="10009"/>
                  </a:ext>
                </a:extLst>
              </a:tr>
              <a:tr h="340256">
                <a:tc>
                  <a:txBody>
                    <a:bodyPr/>
                    <a:lstStyle/>
                    <a:p>
                      <a:pPr algn="l" fontAlgn="ctr"/>
                      <a:r>
                        <a:rPr lang="en-AU" sz="1200" b="1"/>
                        <a:t>That can’t be right.</a:t>
                      </a:r>
                    </a:p>
                  </a:txBody>
                  <a:tcPr marL="43530" marR="43530" marT="43530" marB="43530" anchor="ctr">
                    <a:lnL>
                      <a:noFill/>
                    </a:lnL>
                    <a:lnR>
                      <a:noFill/>
                    </a:lnR>
                    <a:lnT>
                      <a:noFill/>
                    </a:lnT>
                    <a:lnB>
                      <a:noFill/>
                    </a:lnB>
                    <a:solidFill>
                      <a:srgbClr val="FFFFFF"/>
                    </a:solidFill>
                  </a:tcPr>
                </a:tc>
                <a:tc>
                  <a:txBody>
                    <a:bodyPr/>
                    <a:lstStyle/>
                    <a:p>
                      <a:pPr algn="l" fontAlgn="ctr"/>
                      <a:r>
                        <a:rPr lang="ru-RU" sz="1200" b="1" dirty="0"/>
                        <a:t>Так не может быть.</a:t>
                      </a:r>
                    </a:p>
                  </a:txBody>
                  <a:tcPr marL="43530" marR="43530" marT="43530" marB="43530" anchor="ctr">
                    <a:lnL>
                      <a:noFill/>
                    </a:lnL>
                    <a:lnR>
                      <a:noFill/>
                    </a:lnR>
                    <a:lnT>
                      <a:noFill/>
                    </a:lnT>
                    <a:lnB>
                      <a:noFill/>
                    </a:lnB>
                    <a:solidFill>
                      <a:srgbClr val="FFFFFF"/>
                    </a:solidFill>
                  </a:tcPr>
                </a:tc>
                <a:extLst>
                  <a:ext uri="{0D108BD9-81ED-4DB2-BD59-A6C34878D82A}">
                    <a16:rowId xmlns:a16="http://schemas.microsoft.com/office/drawing/2014/main" val="10010"/>
                  </a:ext>
                </a:extLst>
              </a:tr>
              <a:tr h="340256">
                <a:tc>
                  <a:txBody>
                    <a:bodyPr/>
                    <a:lstStyle/>
                    <a:p>
                      <a:pPr algn="l" fontAlgn="ctr"/>
                      <a:r>
                        <a:rPr lang="en-US" sz="1200" b="1"/>
                        <a:t>I take a different view.</a:t>
                      </a:r>
                    </a:p>
                  </a:txBody>
                  <a:tcPr marL="43530" marR="43530" marT="43530" marB="43530" anchor="ctr">
                    <a:lnL>
                      <a:noFill/>
                    </a:lnL>
                    <a:lnR>
                      <a:noFill/>
                    </a:lnR>
                    <a:lnT>
                      <a:noFill/>
                    </a:lnT>
                    <a:lnB>
                      <a:noFill/>
                    </a:lnB>
                    <a:solidFill>
                      <a:srgbClr val="FFFFFF"/>
                    </a:solidFill>
                  </a:tcPr>
                </a:tc>
                <a:tc>
                  <a:txBody>
                    <a:bodyPr/>
                    <a:lstStyle/>
                    <a:p>
                      <a:pPr algn="l" fontAlgn="ctr"/>
                      <a:r>
                        <a:rPr lang="ru-RU" sz="1200" b="1" dirty="0"/>
                        <a:t>Я придерживаюсь другого мнения.</a:t>
                      </a:r>
                    </a:p>
                  </a:txBody>
                  <a:tcPr marL="43530" marR="43530" marT="43530" marB="43530" anchor="ctr">
                    <a:lnL>
                      <a:noFill/>
                    </a:lnL>
                    <a:lnR>
                      <a:noFill/>
                    </a:lnR>
                    <a:lnT>
                      <a:noFill/>
                    </a:lnT>
                    <a:lnB>
                      <a:noFill/>
                    </a:lnB>
                    <a:solidFill>
                      <a:srgbClr val="FFFFFF"/>
                    </a:solidFill>
                  </a:tcPr>
                </a:tc>
                <a:extLst>
                  <a:ext uri="{0D108BD9-81ED-4DB2-BD59-A6C34878D82A}">
                    <a16:rowId xmlns:a16="http://schemas.microsoft.com/office/drawing/2014/main" val="10011"/>
                  </a:ext>
                </a:extLst>
              </a:tr>
              <a:tr h="340256">
                <a:tc>
                  <a:txBody>
                    <a:bodyPr/>
                    <a:lstStyle/>
                    <a:p>
                      <a:pPr algn="l" fontAlgn="ctr"/>
                      <a:r>
                        <a:rPr lang="en-US" sz="1200" b="1"/>
                        <a:t>I don’t agree with what you’re saying.</a:t>
                      </a:r>
                    </a:p>
                  </a:txBody>
                  <a:tcPr marL="43530" marR="43530" marT="43530" marB="43530" anchor="ctr">
                    <a:lnL>
                      <a:noFill/>
                    </a:lnL>
                    <a:lnR>
                      <a:noFill/>
                    </a:lnR>
                    <a:lnT>
                      <a:noFill/>
                    </a:lnT>
                    <a:lnB>
                      <a:noFill/>
                    </a:lnB>
                    <a:solidFill>
                      <a:srgbClr val="FFFFFF"/>
                    </a:solidFill>
                  </a:tcPr>
                </a:tc>
                <a:tc>
                  <a:txBody>
                    <a:bodyPr/>
                    <a:lstStyle/>
                    <a:p>
                      <a:pPr algn="l" fontAlgn="ctr"/>
                      <a:r>
                        <a:rPr lang="ru-RU" sz="1200" b="1" dirty="0"/>
                        <a:t>Я не согласен с тем, что вы говорите.</a:t>
                      </a:r>
                    </a:p>
                  </a:txBody>
                  <a:tcPr marL="43530" marR="43530" marT="43530" marB="43530" anchor="ctr">
                    <a:lnL>
                      <a:noFill/>
                    </a:lnL>
                    <a:lnR>
                      <a:noFill/>
                    </a:lnR>
                    <a:lnT>
                      <a:noFill/>
                    </a:lnT>
                    <a:lnB>
                      <a:noFill/>
                    </a:lnB>
                    <a:solidFill>
                      <a:srgbClr val="FFFFFF"/>
                    </a:solidFill>
                  </a:tcPr>
                </a:tc>
                <a:extLst>
                  <a:ext uri="{0D108BD9-81ED-4DB2-BD59-A6C34878D82A}">
                    <a16:rowId xmlns:a16="http://schemas.microsoft.com/office/drawing/2014/main" val="10012"/>
                  </a:ext>
                </a:extLst>
              </a:tr>
              <a:tr h="340256">
                <a:tc>
                  <a:txBody>
                    <a:bodyPr/>
                    <a:lstStyle/>
                    <a:p>
                      <a:pPr algn="l" fontAlgn="ctr"/>
                      <a:r>
                        <a:rPr lang="en-US" sz="1200" b="1"/>
                        <a:t>I don’t share his/her/your view.</a:t>
                      </a:r>
                    </a:p>
                  </a:txBody>
                  <a:tcPr marL="43530" marR="43530" marT="43530" marB="43530" anchor="ctr">
                    <a:lnL>
                      <a:noFill/>
                    </a:lnL>
                    <a:lnR>
                      <a:noFill/>
                    </a:lnR>
                    <a:lnT>
                      <a:noFill/>
                    </a:lnT>
                    <a:lnB>
                      <a:noFill/>
                    </a:lnB>
                    <a:solidFill>
                      <a:srgbClr val="FFFFFF"/>
                    </a:solidFill>
                  </a:tcPr>
                </a:tc>
                <a:tc>
                  <a:txBody>
                    <a:bodyPr/>
                    <a:lstStyle/>
                    <a:p>
                      <a:pPr algn="l" fontAlgn="ctr"/>
                      <a:r>
                        <a:rPr lang="ru-RU" sz="1200" b="1" dirty="0"/>
                        <a:t>Я не разделяю его/ее/вашу точку зрения.</a:t>
                      </a:r>
                    </a:p>
                  </a:txBody>
                  <a:tcPr marL="43530" marR="43530" marT="43530" marB="43530" anchor="ctr">
                    <a:lnL>
                      <a:noFill/>
                    </a:lnL>
                    <a:lnR>
                      <a:noFill/>
                    </a:lnR>
                    <a:lnT>
                      <a:noFill/>
                    </a:lnT>
                    <a:lnB>
                      <a:noFill/>
                    </a:lnB>
                    <a:solidFill>
                      <a:srgbClr val="FFFFFF"/>
                    </a:solidFill>
                  </a:tcPr>
                </a:tc>
                <a:extLst>
                  <a:ext uri="{0D108BD9-81ED-4DB2-BD59-A6C34878D82A}">
                    <a16:rowId xmlns:a16="http://schemas.microsoft.com/office/drawing/2014/main" val="10013"/>
                  </a:ext>
                </a:extLst>
              </a:tr>
              <a:tr h="440772">
                <a:tc>
                  <a:txBody>
                    <a:bodyPr/>
                    <a:lstStyle/>
                    <a:p>
                      <a:pPr algn="l" fontAlgn="ctr"/>
                      <a:r>
                        <a:rPr lang="en-AU" sz="1200" b="1"/>
                        <a:t>I think otherwise.</a:t>
                      </a:r>
                    </a:p>
                  </a:txBody>
                  <a:tcPr marL="43530" marR="43530" marT="43530" marB="43530" anchor="ctr">
                    <a:lnL>
                      <a:noFill/>
                    </a:lnL>
                    <a:lnR>
                      <a:noFill/>
                    </a:lnR>
                    <a:lnT>
                      <a:noFill/>
                    </a:lnT>
                    <a:lnB>
                      <a:noFill/>
                    </a:lnB>
                    <a:solidFill>
                      <a:srgbClr val="FFFFFF"/>
                    </a:solidFill>
                  </a:tcPr>
                </a:tc>
                <a:tc>
                  <a:txBody>
                    <a:bodyPr/>
                    <a:lstStyle/>
                    <a:p>
                      <a:pPr algn="l" fontAlgn="ctr"/>
                      <a:r>
                        <a:rPr lang="ru-RU" sz="1200" b="1" dirty="0"/>
                        <a:t>Я думаю иначе.</a:t>
                      </a:r>
                    </a:p>
                  </a:txBody>
                  <a:tcPr marL="43530" marR="43530" marT="43530" marB="43530" anchor="ctr">
                    <a:lnL>
                      <a:noFill/>
                    </a:lnL>
                    <a:lnR>
                      <a:noFill/>
                    </a:lnR>
                    <a:lnT>
                      <a:noFill/>
                    </a:lnT>
                    <a:lnB>
                      <a:noFill/>
                    </a:lnB>
                    <a:solidFill>
                      <a:srgbClr val="FFFFFF"/>
                    </a:solidFill>
                  </a:tcPr>
                </a:tc>
                <a:extLst>
                  <a:ext uri="{0D108BD9-81ED-4DB2-BD59-A6C34878D82A}">
                    <a16:rowId xmlns:a16="http://schemas.microsoft.com/office/drawing/2014/main" val="10014"/>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281444" y="188640"/>
            <a:ext cx="4290556" cy="639762"/>
          </a:xfrm>
        </p:spPr>
        <p:txBody>
          <a:bodyPr/>
          <a:lstStyle/>
          <a:p>
            <a:pPr algn="ctr"/>
            <a:r>
              <a:rPr lang="en-AU" dirty="0"/>
              <a:t>Pros</a:t>
            </a:r>
            <a:endParaRPr lang="ru-RU" dirty="0"/>
          </a:p>
        </p:txBody>
      </p:sp>
      <p:sp>
        <p:nvSpPr>
          <p:cNvPr id="4" name="Текст 3"/>
          <p:cNvSpPr>
            <a:spLocks noGrp="1"/>
          </p:cNvSpPr>
          <p:nvPr>
            <p:ph type="body" sz="half" idx="3"/>
          </p:nvPr>
        </p:nvSpPr>
        <p:spPr>
          <a:xfrm>
            <a:off x="4645025" y="188640"/>
            <a:ext cx="4292241" cy="639762"/>
          </a:xfrm>
        </p:spPr>
        <p:txBody>
          <a:bodyPr/>
          <a:lstStyle/>
          <a:p>
            <a:pPr algn="ctr"/>
            <a:r>
              <a:rPr lang="en-AU" dirty="0"/>
              <a:t>Cons</a:t>
            </a:r>
            <a:endParaRPr lang="ru-RU" dirty="0"/>
          </a:p>
        </p:txBody>
      </p:sp>
      <p:sp>
        <p:nvSpPr>
          <p:cNvPr id="5" name="Содержимое 4"/>
          <p:cNvSpPr>
            <a:spLocks noGrp="1"/>
          </p:cNvSpPr>
          <p:nvPr>
            <p:ph sz="quarter" idx="2"/>
          </p:nvPr>
        </p:nvSpPr>
        <p:spPr>
          <a:xfrm>
            <a:off x="281444" y="828403"/>
            <a:ext cx="4213826" cy="5100928"/>
          </a:xfrm>
        </p:spPr>
        <p:txBody>
          <a:bodyPr>
            <a:normAutofit fontScale="92500"/>
          </a:bodyPr>
          <a:lstStyle/>
          <a:p>
            <a:r>
              <a:rPr lang="en-US" b="1" dirty="0"/>
              <a:t>Mankind must always struggle to expand its horizons</a:t>
            </a:r>
            <a:r>
              <a:rPr lang="ru-RU" b="1" dirty="0"/>
              <a:t>.</a:t>
            </a:r>
            <a:r>
              <a:rPr lang="en-US" b="1" dirty="0"/>
              <a:t>The exploration of the universe is a high ideal - space truly is the final frontier</a:t>
            </a:r>
            <a:r>
              <a:rPr lang="ru-RU" b="1" dirty="0"/>
              <a:t>.</a:t>
            </a:r>
          </a:p>
          <a:p>
            <a:r>
              <a:rPr lang="en-US" b="1" dirty="0"/>
              <a:t>The exploitation of space has directly changed our world. Satellites orbiting the Earth allow us to communicate instantaneously with people on different continents, and to broadcast to people all over the world.</a:t>
            </a:r>
            <a:endParaRPr lang="ru-RU" b="1" dirty="0"/>
          </a:p>
        </p:txBody>
      </p:sp>
      <p:sp>
        <p:nvSpPr>
          <p:cNvPr id="6" name="Содержимое 5"/>
          <p:cNvSpPr>
            <a:spLocks noGrp="1"/>
          </p:cNvSpPr>
          <p:nvPr>
            <p:ph sz="quarter" idx="4"/>
          </p:nvPr>
        </p:nvSpPr>
        <p:spPr>
          <a:xfrm>
            <a:off x="4648731" y="908719"/>
            <a:ext cx="4213825" cy="5020611"/>
          </a:xfrm>
        </p:spPr>
        <p:txBody>
          <a:bodyPr>
            <a:normAutofit/>
          </a:bodyPr>
          <a:lstStyle/>
          <a:p>
            <a:r>
              <a:rPr lang="en-US" sz="2000" b="1" dirty="0"/>
              <a:t>High ideals are all well and good, but not when they come at the expense of the present. Our world is marred by war, famine, and poverty; billions of people are struggling simply to live from day to day</a:t>
            </a:r>
            <a:endParaRPr lang="ru-RU" sz="2000" b="1" dirty="0"/>
          </a:p>
          <a:p>
            <a:r>
              <a:rPr lang="ru-RU" sz="2000" b="1" dirty="0"/>
              <a:t>Т</a:t>
            </a:r>
            <a:r>
              <a:rPr lang="en-US" sz="2000" b="1" dirty="0"/>
              <a:t>here is a huge difference between launching satellites into Earth orbit, and exploring space. Missions to other planets, and into interstellar space, do not contribute to life on our planet</a:t>
            </a:r>
            <a:endParaRPr lang="ru-RU" sz="2000" b="1" dirty="0"/>
          </a:p>
          <a:p>
            <a:endParaRPr lang="ru-RU" sz="20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281444" y="188640"/>
            <a:ext cx="4290556" cy="639762"/>
          </a:xfrm>
        </p:spPr>
        <p:txBody>
          <a:bodyPr/>
          <a:lstStyle/>
          <a:p>
            <a:pPr algn="ctr"/>
            <a:r>
              <a:rPr lang="en-AU" b="1" dirty="0"/>
              <a:t>Pros</a:t>
            </a:r>
            <a:endParaRPr lang="ru-RU" b="1" dirty="0"/>
          </a:p>
        </p:txBody>
      </p:sp>
      <p:sp>
        <p:nvSpPr>
          <p:cNvPr id="4" name="Текст 3"/>
          <p:cNvSpPr>
            <a:spLocks noGrp="1"/>
          </p:cNvSpPr>
          <p:nvPr>
            <p:ph type="body" sz="half" idx="3"/>
          </p:nvPr>
        </p:nvSpPr>
        <p:spPr>
          <a:xfrm>
            <a:off x="4645025" y="188640"/>
            <a:ext cx="4292241" cy="639762"/>
          </a:xfrm>
        </p:spPr>
        <p:txBody>
          <a:bodyPr/>
          <a:lstStyle/>
          <a:p>
            <a:pPr algn="ctr"/>
            <a:r>
              <a:rPr lang="en-AU" b="1" dirty="0"/>
              <a:t>Cons</a:t>
            </a:r>
            <a:endParaRPr lang="ru-RU" b="1" dirty="0"/>
          </a:p>
        </p:txBody>
      </p:sp>
      <p:sp>
        <p:nvSpPr>
          <p:cNvPr id="5" name="Содержимое 4"/>
          <p:cNvSpPr>
            <a:spLocks noGrp="1"/>
          </p:cNvSpPr>
          <p:nvPr>
            <p:ph sz="quarter" idx="2"/>
          </p:nvPr>
        </p:nvSpPr>
        <p:spPr>
          <a:xfrm>
            <a:off x="107504" y="828402"/>
            <a:ext cx="4290556" cy="5840957"/>
          </a:xfrm>
        </p:spPr>
        <p:txBody>
          <a:bodyPr>
            <a:normAutofit/>
          </a:bodyPr>
          <a:lstStyle/>
          <a:p>
            <a:r>
              <a:rPr lang="en-US" b="1" dirty="0"/>
              <a:t>Space exploration has also led to many indirect benefits. The challenge and difficulty of the space </a:t>
            </a:r>
            <a:r>
              <a:rPr lang="en-US" b="1" dirty="0" err="1"/>
              <a:t>programme</a:t>
            </a:r>
            <a:r>
              <a:rPr lang="en-US" b="1" dirty="0"/>
              <a:t>, and its ability to draw on some of the finest minds, has brought about great leaps in technology. </a:t>
            </a:r>
            <a:endParaRPr lang="ru-RU" b="1" dirty="0"/>
          </a:p>
          <a:p>
            <a:r>
              <a:rPr lang="en-US" b="1" dirty="0"/>
              <a:t>Space exploration is an investment in the future. Our world is rapidly running out of resources. Overpopulation could become a serious worldwide threat..</a:t>
            </a:r>
            <a:endParaRPr lang="ru-RU" b="1" dirty="0"/>
          </a:p>
        </p:txBody>
      </p:sp>
      <p:sp>
        <p:nvSpPr>
          <p:cNvPr id="6" name="Содержимое 5"/>
          <p:cNvSpPr>
            <a:spLocks noGrp="1"/>
          </p:cNvSpPr>
          <p:nvPr>
            <p:ph sz="quarter" idx="4"/>
          </p:nvPr>
        </p:nvSpPr>
        <p:spPr>
          <a:xfrm>
            <a:off x="4211960" y="828402"/>
            <a:ext cx="4650596" cy="5984974"/>
          </a:xfrm>
        </p:spPr>
        <p:txBody>
          <a:bodyPr>
            <a:noAutofit/>
          </a:bodyPr>
          <a:lstStyle/>
          <a:p>
            <a:r>
              <a:rPr lang="en-US" b="1" dirty="0"/>
              <a:t>These spin-off advantages are a result of the huge amounts of money and manpower devoted to the space </a:t>
            </a:r>
            <a:r>
              <a:rPr lang="en-US" b="1" dirty="0" err="1"/>
              <a:t>programme</a:t>
            </a:r>
            <a:r>
              <a:rPr lang="en-US" b="1" dirty="0"/>
              <a:t>, giving people the resources they need to solve problems, rather than a result of the </a:t>
            </a:r>
            <a:r>
              <a:rPr lang="en-US" b="1" dirty="0" err="1"/>
              <a:t>programme</a:t>
            </a:r>
            <a:r>
              <a:rPr lang="en-US" b="1" dirty="0"/>
              <a:t> itself.</a:t>
            </a:r>
            <a:endParaRPr lang="ru-RU" b="1" dirty="0"/>
          </a:p>
          <a:p>
            <a:r>
              <a:rPr lang="en-US" b="1" dirty="0"/>
              <a:t>Space exploration is a waste of resources. If we wish to tackle the problems of overpopulation, or of the depletion of resources, we must deal with them on the Earth instead of chasing an elusive dream.</a:t>
            </a:r>
            <a:endParaRPr lang="ru-RU" b="1" dirty="0"/>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214</TotalTime>
  <Words>1060</Words>
  <Application>Microsoft Office PowerPoint</Application>
  <PresentationFormat>Экран (4:3)</PresentationFormat>
  <Paragraphs>118</Paragraphs>
  <Slides>9</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9</vt:i4>
      </vt:variant>
    </vt:vector>
  </HeadingPairs>
  <TitlesOfParts>
    <vt:vector size="14" baseType="lpstr">
      <vt:lpstr>Franklin Gothic Book</vt:lpstr>
      <vt:lpstr>Franklin Gothic Medium</vt:lpstr>
      <vt:lpstr>Source Sans Pro Italic</vt:lpstr>
      <vt:lpstr>Wingdings 2</vt:lpstr>
      <vt:lpstr>Трек</vt:lpstr>
      <vt:lpstr>Современный урок иностранного языка  в условиях реализации ФГОС   Голев В.С., учитель английского языка СОШ №10 15.04.2022</vt:lpstr>
      <vt:lpstr>Презентация PowerPoint</vt:lpstr>
      <vt:lpstr>Презентация PowerPoint</vt:lpstr>
      <vt:lpstr>Презентация PowerPoint</vt:lpstr>
      <vt:lpstr>Полное согласие </vt:lpstr>
      <vt:lpstr>Частичное согласие </vt:lpstr>
      <vt:lpstr> Несогласие </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Современный урок иностранного языка в условиях реализации ФГОС</dc:title>
  <dc:creator>Пользователь</dc:creator>
  <cp:lastModifiedBy>Пользователь</cp:lastModifiedBy>
  <cp:revision>20</cp:revision>
  <dcterms:created xsi:type="dcterms:W3CDTF">2022-04-14T07:39:19Z</dcterms:created>
  <dcterms:modified xsi:type="dcterms:W3CDTF">2022-04-15T13:35:24Z</dcterms:modified>
</cp:coreProperties>
</file>