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0" r:id="rId2"/>
    <p:sldId id="261" r:id="rId3"/>
    <p:sldId id="269" r:id="rId4"/>
    <p:sldId id="271" r:id="rId5"/>
    <p:sldId id="272" r:id="rId6"/>
    <p:sldId id="267" r:id="rId7"/>
    <p:sldId id="263" r:id="rId8"/>
    <p:sldId id="264" r:id="rId9"/>
    <p:sldId id="278" r:id="rId10"/>
    <p:sldId id="256" r:id="rId11"/>
    <p:sldId id="257" r:id="rId12"/>
    <p:sldId id="258" r:id="rId13"/>
    <p:sldId id="259" r:id="rId14"/>
    <p:sldId id="260" r:id="rId15"/>
    <p:sldId id="262" r:id="rId16"/>
    <p:sldId id="279" r:id="rId17"/>
    <p:sldId id="265" r:id="rId18"/>
    <p:sldId id="274" r:id="rId19"/>
    <p:sldId id="273" r:id="rId20"/>
    <p:sldId id="275" r:id="rId21"/>
    <p:sldId id="276" r:id="rId22"/>
    <p:sldId id="277" r:id="rId23"/>
    <p:sldId id="281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A70A5-25F7-495B-97A0-2253B4826C1E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A109E2-C304-490D-8A8C-88829760B6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601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A109E2-C304-490D-8A8C-88829760B6C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72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318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773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317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093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79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836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3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0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15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57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09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DB90E-1220-4BCF-B93A-2C39429ED3A4}" type="datetimeFigureOut">
              <a:rPr lang="ru-RU" smtClean="0"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0B554-3F8D-47B4-83CA-BE52C9520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15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35.wmf"/><Relationship Id="rId26" Type="http://schemas.openxmlformats.org/officeDocument/2006/relationships/image" Target="../media/image39.w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4.wmf"/><Relationship Id="rId20" Type="http://schemas.openxmlformats.org/officeDocument/2006/relationships/image" Target="../media/image36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38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40.wmf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42.em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3.wmf"/><Relationship Id="rId22" Type="http://schemas.openxmlformats.org/officeDocument/2006/relationships/image" Target="../media/image3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4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" Type="http://schemas.openxmlformats.org/officeDocument/2006/relationships/image" Target="../media/image56.emf"/><Relationship Id="rId21" Type="http://schemas.openxmlformats.org/officeDocument/2006/relationships/image" Target="../media/image51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49.wmf"/><Relationship Id="rId25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55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24.bin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image" Target="../media/image52.wmf"/><Relationship Id="rId28" Type="http://schemas.openxmlformats.org/officeDocument/2006/relationships/oleObject" Target="../embeddings/oleObject26.bin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50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5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7" Type="http://schemas.openxmlformats.org/officeDocument/2006/relationships/image" Target="../media/image62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3" Type="http://schemas.openxmlformats.org/officeDocument/2006/relationships/image" Target="../media/image64.emf"/><Relationship Id="rId7" Type="http://schemas.openxmlformats.org/officeDocument/2006/relationships/image" Target="../media/image68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emf"/><Relationship Id="rId4" Type="http://schemas.openxmlformats.org/officeDocument/2006/relationships/image" Target="../media/image7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image" Target="../media/image81.emf"/><Relationship Id="rId7" Type="http://schemas.openxmlformats.org/officeDocument/2006/relationships/image" Target="../media/image78.wmf"/><Relationship Id="rId12" Type="http://schemas.openxmlformats.org/officeDocument/2006/relationships/image" Target="../media/image8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7.bin"/><Relationship Id="rId9" Type="http://schemas.openxmlformats.org/officeDocument/2006/relationships/image" Target="../media/image7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84.emf"/><Relationship Id="rId7" Type="http://schemas.openxmlformats.org/officeDocument/2006/relationships/image" Target="../media/image88.emf"/><Relationship Id="rId12" Type="http://schemas.openxmlformats.org/officeDocument/2006/relationships/image" Target="../media/image9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7.emf"/><Relationship Id="rId11" Type="http://schemas.openxmlformats.org/officeDocument/2006/relationships/image" Target="../media/image90.emf"/><Relationship Id="rId5" Type="http://schemas.openxmlformats.org/officeDocument/2006/relationships/image" Target="../media/image86.emf"/><Relationship Id="rId10" Type="http://schemas.openxmlformats.org/officeDocument/2006/relationships/image" Target="../media/image83.wmf"/><Relationship Id="rId4" Type="http://schemas.openxmlformats.org/officeDocument/2006/relationships/image" Target="../media/image85.emf"/><Relationship Id="rId9" Type="http://schemas.openxmlformats.org/officeDocument/2006/relationships/oleObject" Target="../embeddings/oleObject31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65113"/>
            <a:ext cx="9144000" cy="23876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Задание 15 математика профильный уровень.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814638"/>
            <a:ext cx="9144000" cy="2443162"/>
          </a:xfrm>
        </p:spPr>
        <p:txBody>
          <a:bodyPr>
            <a:normAutofit fontScale="92500"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Неравенства.</a:t>
            </a:r>
          </a:p>
          <a:p>
            <a:endParaRPr lang="ru-RU" sz="3900" dirty="0" smtClean="0"/>
          </a:p>
          <a:p>
            <a:r>
              <a:rPr lang="ru-RU" sz="3900" dirty="0" smtClean="0"/>
              <a:t>Пшеничная Л.А.- </a:t>
            </a:r>
            <a:r>
              <a:rPr lang="ru-RU" sz="3900" dirty="0" err="1" smtClean="0"/>
              <a:t>тьютор</a:t>
            </a:r>
            <a:r>
              <a:rPr lang="ru-RU" sz="3900" dirty="0" smtClean="0"/>
              <a:t> ЕГЭ по математике</a:t>
            </a:r>
            <a:endParaRPr lang="ru-RU" sz="3900" dirty="0"/>
          </a:p>
        </p:txBody>
      </p:sp>
    </p:spTree>
    <p:extLst>
      <p:ext uri="{BB962C8B-B14F-4D97-AF65-F5344CB8AC3E}">
        <p14:creationId xmlns:p14="http://schemas.microsoft.com/office/powerpoint/2010/main" val="1048944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10013" y="6045201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resentacii.ru/documents_2/08cccd483a6a0b4f4e5efeaaf7a9d05a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88" y="-300037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2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presentacii.ru/documents_2/08cccd483a6a0b4f4e5efeaaf7a9d05a/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383" y="601266"/>
            <a:ext cx="6420380" cy="481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75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resentacii.ru/documents_2/08cccd483a6a0b4f4e5efeaaf7a9d05a/img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55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presentacii.ru/documents_2/08cccd483a6a0b4f4e5efeaaf7a9d05a/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presentacii.ru/documents_2/08cccd483a6a0b4f4e5efeaaf7a9d05a/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22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4862" y="320300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Решите неравенство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1)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Ответ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0109" y="671514"/>
            <a:ext cx="6702109" cy="777456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079179"/>
              </p:ext>
            </p:extLst>
          </p:nvPr>
        </p:nvGraphicFramePr>
        <p:xfrm>
          <a:off x="1685925" y="2066132"/>
          <a:ext cx="14287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6" name="Уравнение" r:id="rId5" imgW="990600" imgH="736600" progId="Equation.3">
                  <p:embed/>
                </p:oleObj>
              </mc:Choice>
              <mc:Fallback>
                <p:oleObj name="Уравнение" r:id="rId5" imgW="990600" imgH="736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2066132"/>
                        <a:ext cx="14287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582809"/>
              </p:ext>
            </p:extLst>
          </p:nvPr>
        </p:nvGraphicFramePr>
        <p:xfrm>
          <a:off x="3952875" y="2085182"/>
          <a:ext cx="170497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7" name="Уравнение" r:id="rId7" imgW="1180588" imgH="710891" progId="Equation.3">
                  <p:embed/>
                </p:oleObj>
              </mc:Choice>
              <mc:Fallback>
                <p:oleObj name="Уравнение" r:id="rId7" imgW="1180588" imgH="710891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75" y="2085182"/>
                        <a:ext cx="1704975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61300"/>
              </p:ext>
            </p:extLst>
          </p:nvPr>
        </p:nvGraphicFramePr>
        <p:xfrm>
          <a:off x="6657975" y="2039520"/>
          <a:ext cx="16859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8" name="Уравнение" r:id="rId9" imgW="1168400" imgH="711200" progId="Equation.3">
                  <p:embed/>
                </p:oleObj>
              </mc:Choice>
              <mc:Fallback>
                <p:oleObj name="Уравнение" r:id="rId9" imgW="1168400" imgH="711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7975" y="2039520"/>
                        <a:ext cx="1685925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1600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27051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605273"/>
              </p:ext>
            </p:extLst>
          </p:nvPr>
        </p:nvGraphicFramePr>
        <p:xfrm>
          <a:off x="9182100" y="2284840"/>
          <a:ext cx="1433513" cy="36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9" name="Уравнение" r:id="rId11" imgW="660113" imgH="177723" progId="Equation.3">
                  <p:embed/>
                </p:oleObj>
              </mc:Choice>
              <mc:Fallback>
                <p:oleObj name="Уравнение" r:id="rId11" imgW="660113" imgH="177723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2100" y="2284840"/>
                        <a:ext cx="1433513" cy="369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354825"/>
              </p:ext>
            </p:extLst>
          </p:nvPr>
        </p:nvGraphicFramePr>
        <p:xfrm>
          <a:off x="1771650" y="3424039"/>
          <a:ext cx="38290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0" name="Уравнение" r:id="rId13" imgW="2730500" imgH="241300" progId="Equation.3">
                  <p:embed/>
                </p:oleObj>
              </mc:Choice>
              <mc:Fallback>
                <p:oleObj name="Уравнение" r:id="rId13" imgW="2730500" imgH="241300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650" y="3424039"/>
                        <a:ext cx="3829050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540848"/>
              </p:ext>
            </p:extLst>
          </p:nvPr>
        </p:nvGraphicFramePr>
        <p:xfrm>
          <a:off x="2005012" y="3849507"/>
          <a:ext cx="25146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1" name="Уравнение" r:id="rId15" imgW="1790700" imgH="228600" progId="Equation.3">
                  <p:embed/>
                </p:oleObj>
              </mc:Choice>
              <mc:Fallback>
                <p:oleObj name="Уравнение" r:id="rId15" imgW="1790700" imgH="2286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5012" y="3849507"/>
                        <a:ext cx="2514600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86522"/>
              </p:ext>
            </p:extLst>
          </p:nvPr>
        </p:nvGraphicFramePr>
        <p:xfrm>
          <a:off x="2228850" y="4250895"/>
          <a:ext cx="17240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2" name="Уравнение" r:id="rId17" imgW="1231366" imgH="203112" progId="Equation.3">
                  <p:embed/>
                </p:oleObj>
              </mc:Choice>
              <mc:Fallback>
                <p:oleObj name="Уравнение" r:id="rId17" imgW="1231366" imgH="203112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850" y="4250895"/>
                        <a:ext cx="172402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979498"/>
              </p:ext>
            </p:extLst>
          </p:nvPr>
        </p:nvGraphicFramePr>
        <p:xfrm>
          <a:off x="2390775" y="4643801"/>
          <a:ext cx="12858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3" name="Уравнение" r:id="rId19" imgW="914400" imgH="203200" progId="Equation.3">
                  <p:embed/>
                </p:oleObj>
              </mc:Choice>
              <mc:Fallback>
                <p:oleObj name="Уравнение" r:id="rId19" imgW="914400" imgH="2032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4643801"/>
                        <a:ext cx="128587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970168"/>
              </p:ext>
            </p:extLst>
          </p:nvPr>
        </p:nvGraphicFramePr>
        <p:xfrm>
          <a:off x="2314574" y="5007337"/>
          <a:ext cx="155257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4" name="Уравнение" r:id="rId21" imgW="1104900" imgH="203200" progId="Equation.3">
                  <p:embed/>
                </p:oleObj>
              </mc:Choice>
              <mc:Fallback>
                <p:oleObj name="Уравнение" r:id="rId21" imgW="1104900" imgH="2032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4574" y="5007337"/>
                        <a:ext cx="155257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310147"/>
              </p:ext>
            </p:extLst>
          </p:nvPr>
        </p:nvGraphicFramePr>
        <p:xfrm>
          <a:off x="2581274" y="5378991"/>
          <a:ext cx="9048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" name="Уравнение" r:id="rId23" imgW="647419" imgH="177723" progId="Equation.3">
                  <p:embed/>
                </p:oleObj>
              </mc:Choice>
              <mc:Fallback>
                <p:oleObj name="Уравнение" r:id="rId23" imgW="647419" imgH="177723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1274" y="5378991"/>
                        <a:ext cx="9048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0" y="781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0" y="15525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57150" y="235779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0" y="3019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0" y="37528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0" y="44481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293516"/>
              </p:ext>
            </p:extLst>
          </p:nvPr>
        </p:nvGraphicFramePr>
        <p:xfrm>
          <a:off x="6381750" y="3361948"/>
          <a:ext cx="1676401" cy="858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" name="Уравнение" r:id="rId25" imgW="863225" imgH="457002" progId="Equation.3">
                  <p:embed/>
                </p:oleObj>
              </mc:Choice>
              <mc:Fallback>
                <p:oleObj name="Уравнение" r:id="rId25" imgW="863225" imgH="457002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3361948"/>
                        <a:ext cx="1676401" cy="8580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325331"/>
              </p:ext>
            </p:extLst>
          </p:nvPr>
        </p:nvGraphicFramePr>
        <p:xfrm>
          <a:off x="8839201" y="3546463"/>
          <a:ext cx="1447649" cy="365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7" name="Уравнение" r:id="rId27" imgW="672516" imgH="177646" progId="Equation.3">
                  <p:embed/>
                </p:oleObj>
              </mc:Choice>
              <mc:Fallback>
                <p:oleObj name="Уравнение" r:id="rId27" imgW="672516" imgH="177646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39201" y="3546463"/>
                        <a:ext cx="1447649" cy="3655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40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" name="Rectangle 41"/>
          <p:cNvSpPr>
            <a:spLocks noChangeArrowheads="1"/>
          </p:cNvSpPr>
          <p:nvPr/>
        </p:nvSpPr>
        <p:spPr bwMode="auto">
          <a:xfrm>
            <a:off x="0" y="10763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4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689718"/>
              </p:ext>
            </p:extLst>
          </p:nvPr>
        </p:nvGraphicFramePr>
        <p:xfrm>
          <a:off x="5907881" y="5462497"/>
          <a:ext cx="947738" cy="5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8" name="Уравнение" r:id="rId29" imgW="393359" imgH="215713" progId="Equation.3">
                  <p:embed/>
                </p:oleObj>
              </mc:Choice>
              <mc:Fallback>
                <p:oleObj name="Уравнение" r:id="rId29" imgW="393359" imgH="215713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7881" y="5462497"/>
                        <a:ext cx="947738" cy="506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44"/>
          <p:cNvSpPr>
            <a:spLocks noChangeArrowheads="1"/>
          </p:cNvSpPr>
          <p:nvPr/>
        </p:nvSpPr>
        <p:spPr bwMode="auto">
          <a:xfrm>
            <a:off x="0" y="752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62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Решите неравенство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1)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</a:t>
            </a:r>
            <a:r>
              <a:rPr lang="en-US" dirty="0" smtClean="0"/>
              <a:t>)</a:t>
            </a:r>
            <a:r>
              <a:rPr lang="ru-RU" dirty="0" smtClean="0"/>
              <a:t>                                                                             3)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Ответ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775" y="592008"/>
            <a:ext cx="6677025" cy="725568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27605"/>
              </p:ext>
            </p:extLst>
          </p:nvPr>
        </p:nvGraphicFramePr>
        <p:xfrm>
          <a:off x="1695450" y="1711097"/>
          <a:ext cx="2119313" cy="1267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4" name="Уравнение" r:id="rId4" imgW="1282700" imgH="787400" progId="Equation.3">
                  <p:embed/>
                </p:oleObj>
              </mc:Choice>
              <mc:Fallback>
                <p:oleObj name="Уравнение" r:id="rId4" imgW="1282700" imgH="7874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1711097"/>
                        <a:ext cx="2119313" cy="12671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800035"/>
              </p:ext>
            </p:extLst>
          </p:nvPr>
        </p:nvGraphicFramePr>
        <p:xfrm>
          <a:off x="4200525" y="1803703"/>
          <a:ext cx="2071688" cy="1187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5" name="Уравнение" r:id="rId6" imgW="1206500" imgH="711200" progId="Equation.3">
                  <p:embed/>
                </p:oleObj>
              </mc:Choice>
              <mc:Fallback>
                <p:oleObj name="Уравнение" r:id="rId6" imgW="1206500" imgH="711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0525" y="1803703"/>
                        <a:ext cx="2071688" cy="11871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01779"/>
              </p:ext>
            </p:extLst>
          </p:nvPr>
        </p:nvGraphicFramePr>
        <p:xfrm>
          <a:off x="6948486" y="2174082"/>
          <a:ext cx="881063" cy="440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6" name="Уравнение" r:id="rId8" imgW="342603" imgH="177646" progId="Equation.3">
                  <p:embed/>
                </p:oleObj>
              </mc:Choice>
              <mc:Fallback>
                <p:oleObj name="Уравнение" r:id="rId8" imgW="342603" imgH="17764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6" y="2174082"/>
                        <a:ext cx="881063" cy="4405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15335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25050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2743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784092"/>
              </p:ext>
            </p:extLst>
          </p:nvPr>
        </p:nvGraphicFramePr>
        <p:xfrm>
          <a:off x="1443038" y="3309192"/>
          <a:ext cx="5305825" cy="391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7" name="Уравнение" r:id="rId10" imgW="3136900" imgH="241300" progId="Equation.3">
                  <p:embed/>
                </p:oleObj>
              </mc:Choice>
              <mc:Fallback>
                <p:oleObj name="Уравнение" r:id="rId10" imgW="3136900" imgH="2413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038" y="3309192"/>
                        <a:ext cx="5305825" cy="3913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680171"/>
              </p:ext>
            </p:extLst>
          </p:nvPr>
        </p:nvGraphicFramePr>
        <p:xfrm>
          <a:off x="1443038" y="3889457"/>
          <a:ext cx="4106592" cy="3722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8" name="Уравнение" r:id="rId12" imgW="2400300" imgH="228600" progId="Equation.3">
                  <p:embed/>
                </p:oleObj>
              </mc:Choice>
              <mc:Fallback>
                <p:oleObj name="Уравнение" r:id="rId12" imgW="2400300" imgH="228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038" y="3889457"/>
                        <a:ext cx="4106592" cy="3722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781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963315"/>
              </p:ext>
            </p:extLst>
          </p:nvPr>
        </p:nvGraphicFramePr>
        <p:xfrm>
          <a:off x="1443038" y="4520017"/>
          <a:ext cx="43053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9" name="Уравнение" r:id="rId14" imgW="3073400" imgH="203200" progId="Equation.3">
                  <p:embed/>
                </p:oleObj>
              </mc:Choice>
              <mc:Fallback>
                <p:oleObj name="Уравнение" r:id="rId14" imgW="3073400" imgH="2032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3038" y="4520017"/>
                        <a:ext cx="43053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079806"/>
              </p:ext>
            </p:extLst>
          </p:nvPr>
        </p:nvGraphicFramePr>
        <p:xfrm>
          <a:off x="1833563" y="5054533"/>
          <a:ext cx="17621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name="Уравнение" r:id="rId16" imgW="1256755" imgH="203112" progId="Equation.3">
                  <p:embed/>
                </p:oleObj>
              </mc:Choice>
              <mc:Fallback>
                <p:oleObj name="Уравнение" r:id="rId16" imgW="1256755" imgH="203112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3563" y="5054533"/>
                        <a:ext cx="176212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8458705"/>
              </p:ext>
            </p:extLst>
          </p:nvPr>
        </p:nvGraphicFramePr>
        <p:xfrm>
          <a:off x="1874043" y="5530209"/>
          <a:ext cx="12763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1" name="Уравнение" r:id="rId18" imgW="914400" imgH="203200" progId="Equation.3">
                  <p:embed/>
                </p:oleObj>
              </mc:Choice>
              <mc:Fallback>
                <p:oleObj name="Уравнение" r:id="rId18" imgW="914400" imgH="20320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4043" y="5530209"/>
                        <a:ext cx="127635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943023"/>
              </p:ext>
            </p:extLst>
          </p:nvPr>
        </p:nvGraphicFramePr>
        <p:xfrm>
          <a:off x="1874043" y="5955507"/>
          <a:ext cx="15811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2" name="Уравнение" r:id="rId20" imgW="1129810" imgH="203112" progId="Equation.3">
                  <p:embed/>
                </p:oleObj>
              </mc:Choice>
              <mc:Fallback>
                <p:oleObj name="Уравнение" r:id="rId20" imgW="1129810" imgH="203112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4043" y="5955507"/>
                        <a:ext cx="158115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046835"/>
              </p:ext>
            </p:extLst>
          </p:nvPr>
        </p:nvGraphicFramePr>
        <p:xfrm>
          <a:off x="2255043" y="6328161"/>
          <a:ext cx="8191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3" name="Уравнение" r:id="rId22" imgW="583693" imgH="177646" progId="Equation.3">
                  <p:embed/>
                </p:oleObj>
              </mc:Choice>
              <mc:Fallback>
                <p:oleObj name="Уравнение" r:id="rId22" imgW="583693" imgH="177646" progId="Equation.3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5043" y="6328161"/>
                        <a:ext cx="81915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4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Rectangle 46"/>
          <p:cNvSpPr>
            <a:spLocks noChangeArrowheads="1"/>
          </p:cNvSpPr>
          <p:nvPr/>
        </p:nvSpPr>
        <p:spPr bwMode="auto">
          <a:xfrm>
            <a:off x="0" y="7334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Rectangle 47"/>
          <p:cNvSpPr>
            <a:spLocks noChangeArrowheads="1"/>
          </p:cNvSpPr>
          <p:nvPr/>
        </p:nvSpPr>
        <p:spPr bwMode="auto">
          <a:xfrm>
            <a:off x="0" y="14668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0" y="22002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" name="Rectangle 7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395561"/>
              </p:ext>
            </p:extLst>
          </p:nvPr>
        </p:nvGraphicFramePr>
        <p:xfrm>
          <a:off x="8108356" y="3456466"/>
          <a:ext cx="94297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4" name="Уравнение" r:id="rId24" imgW="672808" imgH="457002" progId="Equation.3">
                  <p:embed/>
                </p:oleObj>
              </mc:Choice>
              <mc:Fallback>
                <p:oleObj name="Уравнение" r:id="rId24" imgW="672808" imgH="457002" progId="Equation.3">
                  <p:embed/>
                  <p:pic>
                    <p:nvPicPr>
                      <p:cNvPr id="0" name="Object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8356" y="3456466"/>
                        <a:ext cx="942975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7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00623"/>
              </p:ext>
            </p:extLst>
          </p:nvPr>
        </p:nvGraphicFramePr>
        <p:xfrm>
          <a:off x="9889531" y="3646965"/>
          <a:ext cx="8001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5" name="Уравнение" r:id="rId26" imgW="571004" imgH="177646" progId="Equation.3">
                  <p:embed/>
                </p:oleObj>
              </mc:Choice>
              <mc:Fallback>
                <p:oleObj name="Уравнение" r:id="rId26" imgW="571004" imgH="177646" progId="Equation.3">
                  <p:embed/>
                  <p:pic>
                    <p:nvPicPr>
                      <p:cNvPr id="0" name="Object 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89531" y="3646965"/>
                        <a:ext cx="80010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8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112159"/>
              </p:ext>
            </p:extLst>
          </p:nvPr>
        </p:nvGraphicFramePr>
        <p:xfrm>
          <a:off x="8837018" y="5416848"/>
          <a:ext cx="778470" cy="536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6" name="Уравнение" r:id="rId28" imgW="304536" imgH="215713" progId="Equation.3">
                  <p:embed/>
                </p:oleObj>
              </mc:Choice>
              <mc:Fallback>
                <p:oleObj name="Уравнение" r:id="rId28" imgW="304536" imgH="215713" progId="Equation.3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37018" y="5416848"/>
                        <a:ext cx="778470" cy="5362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87"/>
          <p:cNvSpPr>
            <a:spLocks noChangeArrowheads="1"/>
          </p:cNvSpPr>
          <p:nvPr/>
        </p:nvSpPr>
        <p:spPr bwMode="auto">
          <a:xfrm>
            <a:off x="0" y="752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8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Решите неравенство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8041"/>
            <a:ext cx="10515600" cy="435133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1)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868" y="329041"/>
            <a:ext cx="5141932" cy="1001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093" y="2513018"/>
            <a:ext cx="1722470" cy="15231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0796" y="2510913"/>
            <a:ext cx="2777087" cy="14145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7833" y="2329342"/>
            <a:ext cx="1757504" cy="15961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8563" y="2512742"/>
            <a:ext cx="1329179" cy="13622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5134" y="4856404"/>
            <a:ext cx="8195624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88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466" y="1690688"/>
            <a:ext cx="6927039" cy="1705499"/>
          </a:xfrm>
          <a:prstGeom prst="rect">
            <a:avLst/>
          </a:prstGeom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05" y="3452251"/>
            <a:ext cx="3491880" cy="766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466" y="4404072"/>
            <a:ext cx="3491880" cy="7734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4757" y="5226333"/>
            <a:ext cx="2264306" cy="7515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7103" y="2875552"/>
            <a:ext cx="1859909" cy="8291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7103" y="3823521"/>
            <a:ext cx="1859909" cy="9522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7103" y="4955659"/>
            <a:ext cx="2402835" cy="77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83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4085" y="3152198"/>
            <a:ext cx="5006781" cy="6380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941" y="2052223"/>
            <a:ext cx="3217058" cy="9916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085" y="3790260"/>
            <a:ext cx="4391417" cy="5752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2095" y="4505346"/>
            <a:ext cx="4537368" cy="56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4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9282" y="243381"/>
            <a:ext cx="9464786" cy="3201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150" y="3923090"/>
            <a:ext cx="9501049" cy="1354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0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851" y="1841085"/>
            <a:ext cx="4895324" cy="613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6090" y="2631943"/>
            <a:ext cx="5059085" cy="5574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6090" y="3514545"/>
            <a:ext cx="5244823" cy="56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02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Решить неравенство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813" y="489011"/>
            <a:ext cx="4095799" cy="72077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53337"/>
              </p:ext>
            </p:extLst>
          </p:nvPr>
        </p:nvGraphicFramePr>
        <p:xfrm>
          <a:off x="1685925" y="1814512"/>
          <a:ext cx="147637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Уравнение" r:id="rId4" imgW="1054100" imgH="736600" progId="Equation.3">
                  <p:embed/>
                </p:oleObj>
              </mc:Choice>
              <mc:Fallback>
                <p:oleObj name="Уравнение" r:id="rId4" imgW="1054100" imgH="736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1814512"/>
                        <a:ext cx="1476375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384101"/>
              </p:ext>
            </p:extLst>
          </p:nvPr>
        </p:nvGraphicFramePr>
        <p:xfrm>
          <a:off x="4024312" y="1887432"/>
          <a:ext cx="133350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0" name="Уравнение" r:id="rId6" imgW="952500" imgH="736600" progId="Equation.3">
                  <p:embed/>
                </p:oleObj>
              </mc:Choice>
              <mc:Fallback>
                <p:oleObj name="Уравнение" r:id="rId6" imgW="952500" imgH="736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4312" y="1887432"/>
                        <a:ext cx="1333500" cy="100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8823226"/>
              </p:ext>
            </p:extLst>
          </p:nvPr>
        </p:nvGraphicFramePr>
        <p:xfrm>
          <a:off x="6900862" y="2124075"/>
          <a:ext cx="7143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1" name="Уравнение" r:id="rId8" imgW="508000" imgH="457200" progId="Equation.3">
                  <p:embed/>
                </p:oleObj>
              </mc:Choice>
              <mc:Fallback>
                <p:oleObj name="Уравнение" r:id="rId8" imgW="508000" imgH="457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0862" y="2124075"/>
                        <a:ext cx="714375" cy="628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515441"/>
              </p:ext>
            </p:extLst>
          </p:nvPr>
        </p:nvGraphicFramePr>
        <p:xfrm>
          <a:off x="3719512" y="3057419"/>
          <a:ext cx="19431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2" name="Уравнение" r:id="rId10" imgW="1384300" imgH="203200" progId="Equation.3">
                  <p:embed/>
                </p:oleObj>
              </mc:Choice>
              <mc:Fallback>
                <p:oleObj name="Уравнение" r:id="rId10" imgW="1384300" imgH="203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512" y="3057419"/>
                        <a:ext cx="19431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14668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2476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3105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33624" y="3833811"/>
            <a:ext cx="6410326" cy="203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6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3)с учетом условия                                     получаем 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24061" y="1948911"/>
            <a:ext cx="1933513" cy="503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61" y="2613913"/>
            <a:ext cx="1819213" cy="7257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1780" y="3501176"/>
            <a:ext cx="1418073" cy="5334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7333" y="1948911"/>
            <a:ext cx="2142317" cy="6715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2724" y="2717176"/>
            <a:ext cx="1551507" cy="6225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0219" y="3612249"/>
            <a:ext cx="1514012" cy="613308"/>
          </a:xfrm>
          <a:prstGeom prst="rect">
            <a:avLst/>
          </a:prstGeom>
        </p:spPr>
      </p:pic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949033"/>
              </p:ext>
            </p:extLst>
          </p:nvPr>
        </p:nvGraphicFramePr>
        <p:xfrm>
          <a:off x="4525038" y="4452815"/>
          <a:ext cx="2658022" cy="377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Уравнение" r:id="rId9" imgW="1384300" imgH="203200" progId="Equation.3">
                  <p:embed/>
                </p:oleObj>
              </mc:Choice>
              <mc:Fallback>
                <p:oleObj name="Уравнение" r:id="rId9" imgW="1384300" imgH="203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5038" y="4452815"/>
                        <a:ext cx="2658022" cy="3778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88393" y="4806505"/>
            <a:ext cx="3126819" cy="64296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42979" y="5866960"/>
            <a:ext cx="4740217" cy="65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82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0" lvl="3" indent="0" algn="ctr">
              <a:buNone/>
            </a:pPr>
            <a:r>
              <a:rPr lang="ru-RU" sz="6200" dirty="0" smtClean="0">
                <a:solidFill>
                  <a:srgbClr val="FF0000"/>
                </a:solidFill>
              </a:rPr>
              <a:t>Удачи на экзамене.</a:t>
            </a:r>
            <a:endParaRPr lang="ru-RU" sz="6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108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Про ОДЗ.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1188" y="1801906"/>
            <a:ext cx="9393424" cy="41093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2200" dirty="0" smtClean="0"/>
          </a:p>
          <a:p>
            <a:r>
              <a:rPr lang="ru-RU" sz="2200" dirty="0" smtClean="0"/>
              <a:t> </a:t>
            </a:r>
            <a:r>
              <a:rPr lang="ru-RU" sz="2200" dirty="0"/>
              <a:t>Нахождение ОДЗ уравнения или неравенства не является обязательным элементом решения. В каждом конкретном примере этот вопрос решается индивидуально.</a:t>
            </a:r>
          </a:p>
          <a:p>
            <a:r>
              <a:rPr lang="ru-RU" sz="2200" dirty="0"/>
              <a:t>  В одних случаях нахождение ОДЗ упрощает решение уравнения или неравенства, а в ряде случаев даже является необходимым этапом решения</a:t>
            </a:r>
            <a:r>
              <a:rPr lang="ru-RU" sz="2200" dirty="0" smtClean="0"/>
              <a:t>.</a:t>
            </a:r>
            <a:endParaRPr lang="en-US" sz="2200" dirty="0" smtClean="0"/>
          </a:p>
          <a:p>
            <a:r>
              <a:rPr lang="ru-RU" sz="2200" dirty="0"/>
              <a:t>В других случаях от предварительного нахождения ОДЗ стоит отказаться, так как оно делает решение более громоздким.</a:t>
            </a:r>
          </a:p>
          <a:p>
            <a:r>
              <a:rPr lang="ru-RU" sz="2200" dirty="0"/>
              <a:t>При решении уравнений чаще бывает проще произвести необходимые преобразования, даже не следя за их равносильностью, а потом сделать проверку.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26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Про ОДЗ.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0238" y="2171700"/>
            <a:ext cx="10067644" cy="373952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/>
              <a:t>Если ОДЗ указываем </a:t>
            </a:r>
            <a:r>
              <a:rPr lang="ru-RU" dirty="0" smtClean="0"/>
              <a:t>— оно </a:t>
            </a:r>
            <a:r>
              <a:rPr lang="ru-RU" dirty="0"/>
              <a:t>должно указываться правильно, </a:t>
            </a:r>
            <a:r>
              <a:rPr lang="ru-RU" dirty="0" smtClean="0"/>
              <a:t>то </a:t>
            </a:r>
            <a:r>
              <a:rPr lang="ru-RU" dirty="0"/>
              <a:t>есть должны быть учтены все ограничения. Решать уравнения и неравенства, оговорённые в ОДЗ, не обязательно. Можно сделать проверку. </a:t>
            </a:r>
            <a:endParaRPr lang="ru-RU" dirty="0" smtClean="0"/>
          </a:p>
          <a:p>
            <a:r>
              <a:rPr lang="ru-RU" dirty="0"/>
              <a:t>Если делаем проверку, то проверять нужно все условия, которые накладывает ОДЗ, даже если для полученных корней их соответствие или несоответствие ОДЗ очевидно.</a:t>
            </a:r>
          </a:p>
        </p:txBody>
      </p:sp>
    </p:spTree>
    <p:extLst>
      <p:ext uri="{BB962C8B-B14F-4D97-AF65-F5344CB8AC3E}">
        <p14:creationId xmlns:p14="http://schemas.microsoft.com/office/powerpoint/2010/main" val="5478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Что нельзя делать в математике!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656961"/>
            <a:ext cx="10289933" cy="39087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4E4E3F"/>
              </a:solidFill>
              <a:effectLst/>
              <a:latin typeface="Open San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Нельзя делить на нуль.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Нельзя извлекать корень из отрицательного числа.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Нельзя находить логарифм по отрицательному основанию, из отрицательного числа, и в основании логарифма не должна стоять единица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Open Sans"/>
              </a:rPr>
              <a:t>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77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неравенство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390" y="1554874"/>
            <a:ext cx="3252898" cy="8157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872" y="227294"/>
            <a:ext cx="3498541" cy="11279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7283" y="2447850"/>
            <a:ext cx="3240992" cy="8651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0399" y="3496500"/>
            <a:ext cx="2522056" cy="1044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7283" y="4790299"/>
            <a:ext cx="1534040" cy="13848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4693" y="5616434"/>
            <a:ext cx="2336319" cy="43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795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Решите неравенство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1)</a:t>
            </a:r>
            <a:r>
              <a:rPr lang="ru-RU" dirty="0" smtClean="0"/>
              <a:t>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71423"/>
            <a:ext cx="3553828" cy="7911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046" y="1583269"/>
            <a:ext cx="4380404" cy="17171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046" y="3531587"/>
            <a:ext cx="3537442" cy="24142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1693" y="1674266"/>
            <a:ext cx="3009570" cy="21815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167" y="4251706"/>
            <a:ext cx="4728233" cy="97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956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381" y="539085"/>
            <a:ext cx="3445037" cy="8275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Решите неравенство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4042" y="1740537"/>
            <a:ext cx="4599645" cy="9474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4042" y="2997534"/>
            <a:ext cx="4922172" cy="16620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6885" y="4744683"/>
            <a:ext cx="6398657" cy="110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1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Решите неравенство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1901" y="1596961"/>
            <a:ext cx="3041854" cy="8869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815" y="467072"/>
            <a:ext cx="3152310" cy="1053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9626" y="2425794"/>
            <a:ext cx="1917904" cy="9064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626" y="3415629"/>
            <a:ext cx="1713117" cy="6834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0096" y="4346397"/>
            <a:ext cx="1832179" cy="6466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1273" y="5159893"/>
            <a:ext cx="2764923" cy="387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1273" y="5714214"/>
            <a:ext cx="3112482" cy="43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7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171</Words>
  <Application>Microsoft Office PowerPoint</Application>
  <PresentationFormat>Широкоэкранный</PresentationFormat>
  <Paragraphs>67</Paragraphs>
  <Slides>23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Open Sans</vt:lpstr>
      <vt:lpstr>Times New Roman</vt:lpstr>
      <vt:lpstr>Тема Office</vt:lpstr>
      <vt:lpstr>Уравнение</vt:lpstr>
      <vt:lpstr>Microsoft Equation 3.0</vt:lpstr>
      <vt:lpstr>Задание 15 математика профильный уровень.</vt:lpstr>
      <vt:lpstr>Презентация PowerPoint</vt:lpstr>
      <vt:lpstr>Про ОДЗ.</vt:lpstr>
      <vt:lpstr>Про ОДЗ.</vt:lpstr>
      <vt:lpstr>Что нельзя делать в математике!</vt:lpstr>
      <vt:lpstr>Решите неравенство </vt:lpstr>
      <vt:lpstr>Решите неравенство </vt:lpstr>
      <vt:lpstr>Решите неравенство</vt:lpstr>
      <vt:lpstr>Решите неравенство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Решите неравенство </vt:lpstr>
      <vt:lpstr>Решите неравенство </vt:lpstr>
      <vt:lpstr>Решите неравенство </vt:lpstr>
      <vt:lpstr>Презентация PowerPoint</vt:lpstr>
      <vt:lpstr>Презентация PowerPoint</vt:lpstr>
      <vt:lpstr>Презентация PowerPoint</vt:lpstr>
      <vt:lpstr>Решить неравенство </vt:lpstr>
      <vt:lpstr>             3)с учетом условия                                     получаем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 пшеничная</dc:creator>
  <cp:lastModifiedBy>любовь пшеничная</cp:lastModifiedBy>
  <cp:revision>31</cp:revision>
  <dcterms:created xsi:type="dcterms:W3CDTF">2020-07-06T15:13:37Z</dcterms:created>
  <dcterms:modified xsi:type="dcterms:W3CDTF">2020-07-08T08:19:12Z</dcterms:modified>
</cp:coreProperties>
</file>