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9354C9-053A-4A84-B9A6-B2C15871EAC5}" type="datetimeFigureOut">
              <a:rPr lang="ru-RU" smtClean="0"/>
              <a:t>20.02.2021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84205AB-90FB-4208-99E7-81E4778D53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229600" cy="360040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Calibri"/>
                <a:cs typeface="Times New Roman"/>
              </a:rPr>
            </a:br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Calibri"/>
                <a:cs typeface="Times New Roman"/>
              </a:rPr>
            </a:br>
            <a:r>
              <a:rPr lang="ru-RU" sz="32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Работа </a:t>
            </a:r>
            <a:r>
              <a:rPr lang="ru-RU" sz="3200" b="1" dirty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социального педагога с детьми «группа риска» в условиях инновационного развития системы образования.</a:t>
            </a:r>
            <a:br>
              <a:rPr lang="ru-RU" sz="3200" b="1" dirty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</a:br>
            <a:endParaRPr lang="ru-RU" sz="3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1079234"/>
          </a:xfrm>
        </p:spPr>
        <p:txBody>
          <a:bodyPr/>
          <a:lstStyle/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БОЛЬШОЕ СПАСИБО ЗА ВНИМАНИЕ!</a:t>
            </a:r>
          </a:p>
          <a:p>
            <a:pPr marL="0" indent="0" algn="ctr">
              <a:buNone/>
            </a:pPr>
            <a:endParaRPr lang="ru-RU" sz="4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90850"/>
            <a:ext cx="6192688" cy="382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37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u="sng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Дезадаптация</a:t>
            </a:r>
            <a:r>
              <a:rPr lang="ru-RU" sz="4400" b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 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tx1"/>
                </a:solidFill>
                <a:ea typeface="Calibri"/>
              </a:rPr>
              <a:t>Стадии </a:t>
            </a:r>
            <a:r>
              <a:rPr lang="ru-RU" dirty="0">
                <a:solidFill>
                  <a:schemeClr val="tx1"/>
                </a:solidFill>
                <a:ea typeface="Calibri"/>
              </a:rPr>
              <a:t>социальной </a:t>
            </a:r>
            <a:r>
              <a:rPr lang="ru-RU" dirty="0" err="1" smtClean="0">
                <a:solidFill>
                  <a:schemeClr val="tx1"/>
                </a:solidFill>
                <a:ea typeface="Calibri"/>
              </a:rPr>
              <a:t>дезадаптации</a:t>
            </a:r>
            <a:r>
              <a:rPr lang="ru-RU" dirty="0" smtClean="0">
                <a:solidFill>
                  <a:schemeClr val="tx1"/>
                </a:solidFill>
                <a:ea typeface="Calibri"/>
              </a:rPr>
              <a:t> учащегося: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tx1"/>
                </a:solidFill>
                <a:ea typeface="Calibri"/>
              </a:rPr>
              <a:t> -  школьная;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ea typeface="Calibri"/>
              </a:rPr>
              <a:t>социальная.</a:t>
            </a:r>
            <a:r>
              <a:rPr lang="ru-RU" dirty="0">
                <a:solidFill>
                  <a:schemeClr val="tx1"/>
                </a:solidFill>
                <a:ea typeface="Calibri"/>
              </a:rPr>
              <a:t/>
            </a:r>
            <a:br>
              <a:rPr lang="ru-RU" dirty="0">
                <a:solidFill>
                  <a:schemeClr val="tx1"/>
                </a:solidFill>
                <a:ea typeface="Calibri"/>
              </a:rPr>
            </a:br>
            <a:endParaRPr lang="ru-RU" dirty="0" smtClean="0">
              <a:solidFill>
                <a:schemeClr val="tx1"/>
              </a:solidFill>
              <a:ea typeface="Calibri"/>
            </a:endParaRPr>
          </a:p>
          <a:p>
            <a:pPr marL="137160" indent="0">
              <a:buNone/>
            </a:pPr>
            <a:r>
              <a:rPr lang="ru-RU" sz="2400" b="1" u="sng" dirty="0" smtClean="0">
                <a:solidFill>
                  <a:schemeClr val="tx1"/>
                </a:solidFill>
              </a:rPr>
              <a:t>Школьная </a:t>
            </a:r>
            <a:r>
              <a:rPr lang="ru-RU" sz="2400" b="1" u="sng" dirty="0" err="1">
                <a:solidFill>
                  <a:schemeClr val="tx1"/>
                </a:solidFill>
              </a:rPr>
              <a:t>дезадаптация</a:t>
            </a:r>
            <a:r>
              <a:rPr lang="ru-RU" sz="2400" b="1" u="sng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— несоответствие </a:t>
            </a:r>
            <a:r>
              <a:rPr lang="ru-RU" sz="2400" dirty="0" err="1">
                <a:solidFill>
                  <a:schemeClr val="tx1"/>
                </a:solidFill>
              </a:rPr>
              <a:t>социопсихологического</a:t>
            </a:r>
            <a:r>
              <a:rPr lang="ru-RU" sz="2400" dirty="0">
                <a:solidFill>
                  <a:schemeClr val="tx1"/>
                </a:solidFill>
              </a:rPr>
              <a:t> и психофизиологического статуса ребенка требованиям школьного обучения, овладение которыми становится затруднительным или в крайних случаях невозможным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marL="137160" indent="0">
              <a:buNone/>
            </a:pPr>
            <a:r>
              <a:rPr lang="ru-RU" sz="2400" b="1" u="sng" dirty="0">
                <a:solidFill>
                  <a:schemeClr val="tx1"/>
                </a:solidFill>
              </a:rPr>
              <a:t>Социальная </a:t>
            </a:r>
            <a:r>
              <a:rPr lang="ru-RU" sz="2400" b="1" u="sng" dirty="0" err="1">
                <a:solidFill>
                  <a:schemeClr val="tx1"/>
                </a:solidFill>
              </a:rPr>
              <a:t>дезадаптация</a:t>
            </a:r>
            <a:r>
              <a:rPr lang="ru-RU" sz="2400" b="1" u="sng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— более высокая степень </a:t>
            </a:r>
            <a:r>
              <a:rPr lang="ru-RU" sz="2400" dirty="0" err="1">
                <a:solidFill>
                  <a:schemeClr val="tx1"/>
                </a:solidFill>
              </a:rPr>
              <a:t>дезадаптации</a:t>
            </a:r>
            <a:r>
              <a:rPr lang="ru-RU" sz="2400" dirty="0">
                <a:solidFill>
                  <a:schemeClr val="tx1"/>
                </a:solidFill>
              </a:rPr>
              <a:t>, характеризующаяся асоциальными проявлениями (сквернословие, курение, дерзкие выходки) и отчуждением от основных институтов социализации — семьи и школы.</a:t>
            </a:r>
          </a:p>
        </p:txBody>
      </p:sp>
    </p:spTree>
    <p:extLst>
      <p:ext uri="{BB962C8B-B14F-4D97-AF65-F5344CB8AC3E}">
        <p14:creationId xmlns:p14="http://schemas.microsoft.com/office/powerpoint/2010/main" val="45645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-48876"/>
            <a:ext cx="662473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200" b="1" dirty="0" smtClean="0">
                <a:ea typeface="Times New Roman"/>
              </a:rPr>
              <a:t>.</a:t>
            </a:r>
            <a:endParaRPr lang="ru-RU" sz="1200" b="1" dirty="0">
              <a:ea typeface="Times New Roman"/>
            </a:endParaRPr>
          </a:p>
          <a:p>
            <a:pPr lvl="0" algn="ctr"/>
            <a:r>
              <a:rPr lang="ru-RU" sz="1200" b="1" dirty="0">
                <a:ea typeface="Times New Roman"/>
              </a:rPr>
              <a:t> </a:t>
            </a:r>
          </a:p>
          <a:p>
            <a:pPr lvl="0" algn="ctr"/>
            <a:r>
              <a:rPr lang="ru-RU" sz="1200" b="1" dirty="0">
                <a:ea typeface="Times New Roman"/>
              </a:rPr>
              <a:t>Карточка  учащегося. </a:t>
            </a:r>
          </a:p>
          <a:p>
            <a:pPr lvl="0" algn="ctr"/>
            <a:r>
              <a:rPr lang="ru-RU" sz="1200" b="1" dirty="0">
                <a:ea typeface="Times New Roman"/>
              </a:rPr>
              <a:t> </a:t>
            </a:r>
          </a:p>
          <a:p>
            <a:pPr lvl="0"/>
            <a:r>
              <a:rPr lang="ru-RU" sz="1200" b="1" kern="0" dirty="0"/>
              <a:t>Фамилия, имя учащегося _____________________________________________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Класс ________  Классный  руководитель 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 </a:t>
            </a:r>
          </a:p>
          <a:p>
            <a:pPr lvl="0" algn="ctr"/>
            <a:r>
              <a:rPr lang="ru-RU" sz="1200" b="1" u="sng" dirty="0">
                <a:ea typeface="Times New Roman"/>
              </a:rPr>
              <a:t>Сведения  об  учащемся.</a:t>
            </a:r>
            <a:endParaRPr lang="ru-RU" sz="1200" b="1" dirty="0">
              <a:ea typeface="Times New Roman"/>
            </a:endParaRPr>
          </a:p>
          <a:p>
            <a:pPr lvl="0"/>
            <a:r>
              <a:rPr lang="ru-RU" sz="1200" b="1" dirty="0">
                <a:ea typeface="Times New Roman"/>
              </a:rPr>
              <a:t> </a:t>
            </a:r>
          </a:p>
          <a:p>
            <a:pPr lvl="0"/>
            <a:r>
              <a:rPr lang="ru-RU" sz="1200" b="1" dirty="0">
                <a:ea typeface="Times New Roman"/>
              </a:rPr>
              <a:t>1.Ф.И.О. матери ______________________________________________________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2.Ф.И.О. отца     ______________________________________________________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3.Домашний адрес ____________________________________________________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4.Домашний телефон (мобильный)______________________________________</a:t>
            </a:r>
          </a:p>
          <a:p>
            <a:pPr lvl="0"/>
            <a:r>
              <a:rPr lang="ru-RU" sz="1200" b="1" dirty="0">
                <a:ea typeface="Times New Roman"/>
              </a:rPr>
              <a:t> </a:t>
            </a:r>
          </a:p>
          <a:p>
            <a:pPr lvl="0" algn="ctr"/>
            <a:r>
              <a:rPr lang="ru-RU" sz="1200" b="1" u="sng" dirty="0">
                <a:ea typeface="Times New Roman"/>
              </a:rPr>
              <a:t>Характеристика учащегося.</a:t>
            </a:r>
            <a:endParaRPr lang="ru-RU" sz="1200" b="1" dirty="0">
              <a:ea typeface="Times New Roman"/>
            </a:endParaRPr>
          </a:p>
          <a:p>
            <a:pPr lvl="0"/>
            <a:r>
              <a:rPr lang="ru-RU" sz="1200" b="1" dirty="0">
                <a:ea typeface="Times New Roman"/>
              </a:rPr>
              <a:t> </a:t>
            </a:r>
          </a:p>
          <a:p>
            <a:pPr lvl="0"/>
            <a:r>
              <a:rPr lang="ru-RU" sz="1200" b="1" dirty="0">
                <a:ea typeface="Times New Roman"/>
              </a:rPr>
              <a:t>1.Обучается в данной школе  с _______ года.</a:t>
            </a:r>
          </a:p>
          <a:p>
            <a:pPr lvl="0"/>
            <a:r>
              <a:rPr lang="ru-RU" sz="1200" b="1" dirty="0">
                <a:ea typeface="Times New Roman"/>
              </a:rPr>
              <a:t>2.Проблемы  в  освоении учебных  программ по  предметам </a:t>
            </a:r>
          </a:p>
          <a:p>
            <a:pPr lvl="0"/>
            <a:r>
              <a:rPr lang="ru-RU" sz="1200" b="1" dirty="0">
                <a:ea typeface="Times New Roman"/>
              </a:rPr>
              <a:t>Не  успевает по предметам  </a:t>
            </a:r>
          </a:p>
          <a:p>
            <a:pPr lvl="0"/>
            <a:r>
              <a:rPr lang="ru-RU" sz="1200" b="1" dirty="0">
                <a:ea typeface="Times New Roman"/>
              </a:rPr>
              <a:t>3.Проблемы  с  посещаемостью  учебных  занятий </a:t>
            </a:r>
          </a:p>
          <a:p>
            <a:pPr lvl="0"/>
            <a:r>
              <a:rPr lang="ru-RU" sz="1200" b="1" dirty="0">
                <a:ea typeface="Times New Roman"/>
              </a:rPr>
              <a:t>4.Проблемы  с  поведением  на  уроках </a:t>
            </a:r>
          </a:p>
          <a:p>
            <a:pPr lvl="0"/>
            <a:r>
              <a:rPr lang="ru-RU" sz="1200" b="1" dirty="0">
                <a:ea typeface="Times New Roman"/>
              </a:rPr>
              <a:t>5.Отношение  к  учебной  работе  на  уроках </a:t>
            </a:r>
          </a:p>
          <a:p>
            <a:pPr lvl="0"/>
            <a:r>
              <a:rPr lang="ru-RU" sz="1200" b="1" dirty="0">
                <a:ea typeface="Times New Roman"/>
              </a:rPr>
              <a:t>6.Отношение к выполнению  домашних  заданий </a:t>
            </a:r>
          </a:p>
          <a:p>
            <a:pPr lvl="0"/>
            <a:r>
              <a:rPr lang="ru-RU" sz="1200" b="1" dirty="0">
                <a:ea typeface="Times New Roman"/>
              </a:rPr>
              <a:t>7.Увлечения, дополнительные  занятия  </a:t>
            </a:r>
          </a:p>
          <a:p>
            <a:pPr lvl="0"/>
            <a:r>
              <a:rPr lang="ru-RU" sz="1200" b="1" dirty="0">
                <a:ea typeface="Times New Roman"/>
              </a:rPr>
              <a:t>8.Контроль  за  успеваемостью  и  посещаемостью занятий  учащимся  осуществляет  </a:t>
            </a:r>
          </a:p>
          <a:p>
            <a:pPr lvl="0"/>
            <a:r>
              <a:rPr lang="ru-RU" sz="1200" b="1" dirty="0">
                <a:ea typeface="Times New Roman"/>
              </a:rPr>
              <a:t>9.Посещение родителями   родительских собраний, дней  открытых  дверей </a:t>
            </a:r>
          </a:p>
          <a:p>
            <a:pPr lvl="0"/>
            <a:r>
              <a:rPr lang="ru-RU" sz="1200" b="1" dirty="0">
                <a:ea typeface="Times New Roman"/>
              </a:rPr>
              <a:t>10.Наличие  контакта родителей  с классным  руководителем  </a:t>
            </a:r>
          </a:p>
          <a:p>
            <a:pPr marL="2743200" lvl="0" indent="457200"/>
            <a:r>
              <a:rPr lang="ru-RU" sz="1200" b="1" dirty="0">
                <a:ea typeface="Times New Roman"/>
              </a:rPr>
              <a:t>Классный  руководитель ___________</a:t>
            </a:r>
          </a:p>
          <a:p>
            <a:pPr lvl="0"/>
            <a:endParaRPr lang="ru-RU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47360"/>
            <a:ext cx="63904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400" dirty="0">
                <a:ea typeface="Times New Roman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Аналитическая  справка  классного  руководителя</a:t>
            </a:r>
            <a:endParaRPr lang="ru-RU" sz="1400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по  работе  с  неуспевающим  учащимся.</a:t>
            </a:r>
            <a:endParaRPr lang="ru-RU" sz="1400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Класс___________   Классный  руководитель _______________________________________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Фамилия,  имя  учащегося________________________________________________________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Предмет,  по  которому  учащийся  не  успевает </a:t>
            </a:r>
            <a:r>
              <a:rPr lang="ru-RU" sz="1400" dirty="0">
                <a:ea typeface="Times New Roman"/>
              </a:rPr>
              <a:t>____________________________________</a:t>
            </a: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Мероприятия  по  преодолению  неуспеваемости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 </a:t>
            </a:r>
            <a:endParaRPr lang="ru-RU" sz="14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ea typeface="Times New Roman"/>
              </a:rPr>
              <a:t>Беседы  классного  руководителя  с  </a:t>
            </a:r>
            <a:r>
              <a:rPr lang="ru-RU" sz="1400" b="1" dirty="0" smtClean="0">
                <a:ea typeface="Times New Roman"/>
              </a:rPr>
              <a:t>учителями-предметниками</a:t>
            </a:r>
          </a:p>
          <a:p>
            <a:pPr>
              <a:spcAft>
                <a:spcPts val="0"/>
              </a:spcAft>
            </a:pPr>
            <a:endParaRPr lang="ru-RU" sz="1400" b="1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/>
              <a:t>Посещение  дополнительных  занятий  учащимся  </a:t>
            </a:r>
            <a:r>
              <a:rPr lang="ru-RU" sz="1400" dirty="0"/>
              <a:t>(проводился  ли  контроль  за  посещением  дополнительных  занятий учащимся) </a:t>
            </a:r>
            <a:endParaRPr lang="ru-RU" sz="1400" dirty="0" smtClean="0"/>
          </a:p>
          <a:p>
            <a:r>
              <a:rPr lang="ru-RU" sz="1400" b="1" dirty="0"/>
              <a:t>Беседы  классного  руководителя  с  родителями</a:t>
            </a:r>
            <a:endParaRPr lang="ru-RU" sz="1400" dirty="0"/>
          </a:p>
          <a:p>
            <a:pPr>
              <a:spcAft>
                <a:spcPts val="0"/>
              </a:spcAft>
            </a:pPr>
            <a:r>
              <a:rPr lang="ru-RU" sz="1400" b="1" dirty="0"/>
              <a:t>Работа  со  школьным  психологом </a:t>
            </a:r>
            <a:r>
              <a:rPr lang="ru-RU" sz="1400" dirty="0"/>
              <a:t>(обращались  ли  за  консультацией  к  школьному  психологу,  по  каким  вопросам,  какие  получили  рекомендации) </a:t>
            </a:r>
            <a:endParaRPr lang="ru-RU" sz="1400" dirty="0" smtClean="0"/>
          </a:p>
          <a:p>
            <a:pPr>
              <a:spcAft>
                <a:spcPts val="0"/>
              </a:spcAft>
            </a:pPr>
            <a:r>
              <a:rPr lang="ru-RU" sz="1400" b="1" dirty="0"/>
              <a:t>Работа  </a:t>
            </a:r>
            <a:r>
              <a:rPr lang="ru-RU" sz="1400" b="1" dirty="0" smtClean="0"/>
              <a:t>с соц. педагогом </a:t>
            </a:r>
            <a:r>
              <a:rPr lang="ru-RU" sz="1400" dirty="0" smtClean="0"/>
              <a:t>(какая работа проводилась с соц. педагогом) </a:t>
            </a:r>
          </a:p>
          <a:p>
            <a:r>
              <a:rPr lang="ru-RU" sz="1400" b="1" dirty="0"/>
              <a:t>Вызов  учащегося  к  администрации  школы</a:t>
            </a:r>
            <a:endParaRPr lang="ru-RU" sz="1400" dirty="0"/>
          </a:p>
          <a:p>
            <a:pPr>
              <a:spcAft>
                <a:spcPts val="0"/>
              </a:spcAft>
            </a:pPr>
            <a:r>
              <a:rPr lang="ru-RU" sz="1400" b="1" dirty="0"/>
              <a:t>Организации  и  специалисты  за  пределами  школы,  к  которым  обращались 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185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74674"/>
            <a:ext cx="777686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 smtClean="0">
                <a:ea typeface="Times New Roman"/>
              </a:rPr>
              <a:t>.</a:t>
            </a:r>
            <a:endParaRPr lang="ru-RU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i="1" dirty="0">
                <a:ea typeface="Times New Roman"/>
              </a:rPr>
              <a:t> </a:t>
            </a:r>
            <a:endParaRPr lang="ru-RU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ea typeface="Times New Roman"/>
              </a:rPr>
              <a:t>График  занятий  с  учащимся.</a:t>
            </a:r>
            <a:endParaRPr lang="ru-RU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i="1" dirty="0">
                <a:ea typeface="Times New Roman"/>
              </a:rPr>
              <a:t> 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ea typeface="Times New Roman"/>
              </a:rPr>
              <a:t>Фамилия,  имя  </a:t>
            </a:r>
            <a:r>
              <a:rPr lang="ru-RU" dirty="0" err="1">
                <a:ea typeface="Times New Roman"/>
              </a:rPr>
              <a:t>учащегося_____________________________________Класс</a:t>
            </a:r>
            <a:r>
              <a:rPr lang="ru-RU" dirty="0">
                <a:ea typeface="Times New Roman"/>
              </a:rPr>
              <a:t> _______</a:t>
            </a:r>
          </a:p>
          <a:p>
            <a:pPr>
              <a:spcAft>
                <a:spcPts val="0"/>
              </a:spcAft>
            </a:pPr>
            <a:r>
              <a:rPr lang="ru-RU" dirty="0">
                <a:ea typeface="Times New Roman"/>
              </a:rPr>
              <a:t>Учитель ___________________________________ Предмет _____________________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ea typeface="Times New Roman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b="1" i="1" dirty="0">
                <a:ea typeface="Times New Roman"/>
              </a:rPr>
              <a:t>Результаты  обучения  за  год</a:t>
            </a:r>
            <a:r>
              <a:rPr lang="ru-RU" b="1" i="1" dirty="0" smtClean="0">
                <a:ea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ea typeface="Times New Roman"/>
              </a:rPr>
              <a:t>Выставление оценок  за каждую контрольную работу.</a:t>
            </a: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ea typeface="Times New Roman"/>
              </a:rPr>
              <a:t>Выставление оценок за каждую четверть и год.</a:t>
            </a:r>
          </a:p>
          <a:p>
            <a:pPr algn="just">
              <a:spcAft>
                <a:spcPts val="0"/>
              </a:spcAft>
            </a:pPr>
            <a:r>
              <a:rPr lang="ru-RU" b="1" i="1" dirty="0"/>
              <a:t>Выводы  по  итогам  </a:t>
            </a:r>
            <a:r>
              <a:rPr lang="ru-RU" b="1" i="1" dirty="0" smtClean="0"/>
              <a:t>года.</a:t>
            </a:r>
          </a:p>
          <a:p>
            <a:pPr algn="just"/>
            <a:r>
              <a:rPr lang="ru-RU" b="1" i="1" dirty="0"/>
              <a:t>График  занятий </a:t>
            </a:r>
            <a:r>
              <a:rPr lang="ru-RU" b="1" i="1" dirty="0" smtClean="0"/>
              <a:t> с учащимся (план </a:t>
            </a:r>
            <a:r>
              <a:rPr lang="ru-RU" b="1" i="1" dirty="0"/>
              <a:t>занятий прилагается).</a:t>
            </a:r>
            <a:endParaRPr lang="ru-RU" dirty="0"/>
          </a:p>
          <a:p>
            <a:pPr algn="just">
              <a:spcAft>
                <a:spcPts val="0"/>
              </a:spcAft>
            </a:pPr>
            <a:endParaRPr lang="ru-RU" b="1" i="1" dirty="0" smtClean="0">
              <a:ea typeface="Times New Roman"/>
            </a:endParaRPr>
          </a:p>
          <a:p>
            <a:pPr algn="just"/>
            <a:r>
              <a:rPr lang="ru-RU" dirty="0"/>
              <a:t>Подпись  учителя ____________________</a:t>
            </a:r>
          </a:p>
          <a:p>
            <a:pPr algn="just">
              <a:spcAft>
                <a:spcPts val="0"/>
              </a:spcAft>
            </a:pPr>
            <a:endParaRPr lang="ru-RU" sz="1200" b="1" i="1" dirty="0" smtClean="0"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00" b="1" i="1" dirty="0">
                <a:ea typeface="Times New Roman"/>
              </a:rPr>
              <a:t> </a:t>
            </a:r>
            <a:endParaRPr lang="ru-RU" sz="16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868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26048"/>
            <a:ext cx="6534472" cy="6019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Calibri"/>
                <a:ea typeface="Calibri"/>
                <a:cs typeface="Times New Roman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ea typeface="Calibri"/>
                <a:cs typeface="Times New Roman"/>
              </a:rPr>
              <a:t>Аналитическая  справка  учителя-предметника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ea typeface="Calibri"/>
                <a:cs typeface="Times New Roman"/>
              </a:rPr>
              <a:t>по  работе  с  неуспевающим  учащимся.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Calibri"/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ea typeface="Calibri"/>
                <a:cs typeface="Times New Roman"/>
              </a:rPr>
              <a:t>Фамилия, имя  учащегося___________________________________________ Класс______________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ea typeface="Calibri"/>
                <a:cs typeface="Times New Roman"/>
              </a:rPr>
              <a:t>Дата  рождения _________________________________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ea typeface="Calibri"/>
                <a:cs typeface="Times New Roman"/>
              </a:rPr>
              <a:t>Предмет, по которому  учащийся не  успевает _____________________________________________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ea typeface="Calibri"/>
                <a:cs typeface="Times New Roman"/>
              </a:rPr>
              <a:t>Учитель_____________________________________________________________________________</a:t>
            </a:r>
            <a:endParaRPr lang="ru-RU" sz="12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ea typeface="Calibri"/>
                <a:cs typeface="Times New Roman"/>
              </a:rPr>
              <a:t>Неуспеваемость/</a:t>
            </a:r>
            <a:r>
              <a:rPr lang="ru-RU" sz="1200" b="1" dirty="0" err="1" smtClean="0">
                <a:ea typeface="Calibri"/>
                <a:cs typeface="Times New Roman"/>
              </a:rPr>
              <a:t>неаттестация</a:t>
            </a:r>
            <a:r>
              <a:rPr lang="ru-RU" sz="1200" b="1" dirty="0" smtClean="0">
                <a:ea typeface="Calibri"/>
                <a:cs typeface="Times New Roman"/>
              </a:rPr>
              <a:t>: 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effectLst/>
                <a:latin typeface="Calibri"/>
                <a:ea typeface="Calibri"/>
                <a:cs typeface="Times New Roman"/>
              </a:rPr>
              <a:t>Оценки текущие за четверть;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latin typeface="Calibri"/>
                <a:ea typeface="Calibri"/>
                <a:cs typeface="Times New Roman"/>
              </a:rPr>
              <a:t>Оценки за контрольные работы;</a:t>
            </a:r>
          </a:p>
          <a:p>
            <a:pPr marL="171450" indent="-17145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effectLst/>
                <a:latin typeface="Calibri"/>
                <a:ea typeface="Calibri"/>
                <a:cs typeface="Times New Roman"/>
              </a:rPr>
              <a:t>Количество пропусков и по каким причинам. 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/>
              <a:t>Причины  неуспеваемости </a:t>
            </a:r>
            <a:endParaRPr lang="ru-RU" sz="1200" b="1" dirty="0" smtClean="0"/>
          </a:p>
          <a:p>
            <a:r>
              <a:rPr lang="ru-RU" sz="1200" b="1" dirty="0"/>
              <a:t>Мероприятия  по  преодолению  </a:t>
            </a:r>
            <a:r>
              <a:rPr lang="ru-RU" sz="1200" b="1" dirty="0" smtClean="0"/>
              <a:t>неуспеваемости: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Посещение  дополнительных  занятий </a:t>
            </a:r>
            <a:r>
              <a:rPr lang="ru-RU" sz="1200" dirty="0"/>
              <a:t>(организованы  или  нет,  регулярность  проведения,  посещение  занятий  учащимся</a:t>
            </a:r>
            <a:r>
              <a:rPr lang="ru-RU" sz="1200" dirty="0" smtClean="0"/>
              <a:t>): указываются даты занятий и отрабатываемые темы. </a:t>
            </a:r>
          </a:p>
          <a:p>
            <a:r>
              <a:rPr lang="ru-RU" sz="1200" b="1" dirty="0"/>
              <a:t>Работа  учителя  с  классным  руководителем </a:t>
            </a:r>
            <a:r>
              <a:rPr lang="ru-RU" sz="1200" dirty="0"/>
              <a:t>(проводились ли беседы, регулярность, вопросы бесед</a:t>
            </a:r>
            <a:r>
              <a:rPr lang="ru-RU" sz="1200" dirty="0" smtClean="0"/>
              <a:t>).</a:t>
            </a:r>
          </a:p>
          <a:p>
            <a:r>
              <a:rPr lang="ru-RU" sz="1200" b="1" dirty="0" smtClean="0"/>
              <a:t>Работа учителя с соц. педагогом </a:t>
            </a:r>
            <a:r>
              <a:rPr lang="ru-RU" sz="1200" dirty="0" smtClean="0"/>
              <a:t>(обследование жилищно-бытовых условий семьи)</a:t>
            </a:r>
          </a:p>
          <a:p>
            <a:r>
              <a:rPr lang="ru-RU" sz="1200" b="1" dirty="0"/>
              <a:t>Вызов  учащегося  к  администрации  школы </a:t>
            </a:r>
            <a:r>
              <a:rPr lang="ru-RU" sz="1200" dirty="0"/>
              <a:t>(обращались ли за помощью к администрации, как часто, по каким проблемам, результаты</a:t>
            </a:r>
            <a:r>
              <a:rPr lang="ru-RU" sz="1200" dirty="0" smtClean="0"/>
              <a:t>).</a:t>
            </a:r>
          </a:p>
          <a:p>
            <a:r>
              <a:rPr lang="ru-RU" sz="1200" b="1" dirty="0"/>
              <a:t>Беседы  учителя   с  </a:t>
            </a:r>
            <a:r>
              <a:rPr lang="ru-RU" sz="1200" b="1" dirty="0" smtClean="0"/>
              <a:t>родителями</a:t>
            </a:r>
          </a:p>
          <a:p>
            <a:r>
              <a:rPr lang="ru-RU" sz="1200" b="1" dirty="0"/>
              <a:t>План работы  учителя  по  преодолению  неуспеваемости</a:t>
            </a:r>
            <a:endParaRPr lang="ru-RU" sz="1200" dirty="0"/>
          </a:p>
          <a:p>
            <a:endParaRPr lang="ru-RU" sz="1200" dirty="0" smtClean="0"/>
          </a:p>
          <a:p>
            <a:endParaRPr lang="ru-RU" sz="1200" b="1" dirty="0" smtClean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8519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Личное дело учащегося, стоящего на </a:t>
            </a:r>
            <a:r>
              <a:rPr lang="ru-RU" b="1" dirty="0" err="1" smtClean="0">
                <a:solidFill>
                  <a:srgbClr val="002060"/>
                </a:solidFill>
              </a:rPr>
              <a:t>внутришкольном</a:t>
            </a:r>
            <a:r>
              <a:rPr lang="ru-RU" b="1" dirty="0" smtClean="0">
                <a:solidFill>
                  <a:srgbClr val="002060"/>
                </a:solidFill>
              </a:rPr>
              <a:t> учете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1. Титульный лист (содержит сведения об образовательной организации, вид учета, дата постановки, Ф.И.О. несовершеннолетнего (семьи), дата рождения, адрес проживания).</a:t>
            </a:r>
          </a:p>
          <a:p>
            <a:r>
              <a:rPr lang="ru-RU" dirty="0"/>
              <a:t>2. Копия протокола совета профилактики, постановление КДН и ЗП о постановке на учет, протокол ОПДН.</a:t>
            </a:r>
          </a:p>
          <a:p>
            <a:r>
              <a:rPr lang="ru-RU" dirty="0"/>
              <a:t>3. Копия паспорта или свидетельства о рождении несовершеннолетнего, родителей (законных представителей), в случае постановке семьи паспорта родителей и несовершеннолетних.</a:t>
            </a:r>
          </a:p>
          <a:p>
            <a:r>
              <a:rPr lang="ru-RU" dirty="0"/>
              <a:t>4. Характеристика на ребенка и семью.</a:t>
            </a:r>
          </a:p>
          <a:p>
            <a:r>
              <a:rPr lang="ru-RU" dirty="0"/>
              <a:t>5. Контрольный акт посещения семьи.</a:t>
            </a:r>
          </a:p>
          <a:p>
            <a:r>
              <a:rPr lang="ru-RU" dirty="0"/>
              <a:t>6. Заключение педагога – психолога по проведенным обследованиям.</a:t>
            </a:r>
          </a:p>
          <a:p>
            <a:r>
              <a:rPr lang="ru-RU" dirty="0"/>
              <a:t>7. Рекомендации по работе для классного руководителя, педагогам - предметникам</a:t>
            </a:r>
          </a:p>
          <a:p>
            <a:r>
              <a:rPr lang="ru-RU" dirty="0"/>
              <a:t>8. Программа индивидуальной профилактической работы с планом работы, постановление об утверждении плана профилактической работы с планом работы в случае постановке на учет в КДН и ЗП. (разрабатывается на основе предложений в программу от всех членов ШВР).</a:t>
            </a:r>
          </a:p>
          <a:p>
            <a:r>
              <a:rPr lang="ru-RU" dirty="0"/>
              <a:t>9. Приказ о закреплении наставника за несовершеннолетним (семьей), постановление о закреплении наставника.</a:t>
            </a:r>
          </a:p>
          <a:p>
            <a:r>
              <a:rPr lang="ru-RU" dirty="0"/>
              <a:t>10. Согласие родителей и наставника, характеристика на наставника.</a:t>
            </a:r>
          </a:p>
          <a:p>
            <a:r>
              <a:rPr lang="ru-RU" dirty="0"/>
              <a:t>11. Ежемесячный план работы (на основе индивидуальной программы профилактической работы).</a:t>
            </a:r>
          </a:p>
          <a:p>
            <a:r>
              <a:rPr lang="ru-RU" dirty="0"/>
              <a:t>12. Ежемесячные отчеты классного руководителя, социального педагога и педагога – психолога, а также общий отчет о проделанной работе.</a:t>
            </a:r>
          </a:p>
          <a:p>
            <a:r>
              <a:rPr lang="ru-RU" dirty="0"/>
              <a:t>13. Подтверждающая документация о проделанной работе.</a:t>
            </a:r>
          </a:p>
          <a:p>
            <a:r>
              <a:rPr lang="ru-RU" dirty="0"/>
              <a:t>14. На период каникул ежедневная занятость и график посещения семьи. </a:t>
            </a:r>
          </a:p>
          <a:p>
            <a:r>
              <a:rPr lang="ru-RU" dirty="0"/>
              <a:t>15. Акты посещения несовершеннолетнего (семьи).</a:t>
            </a:r>
          </a:p>
          <a:p>
            <a:r>
              <a:rPr lang="ru-RU" dirty="0"/>
              <a:t>16. Ходатайство о снятии с учета с отчетом о проделанной работе за весь период с даты постановке на учет.</a:t>
            </a:r>
          </a:p>
          <a:p>
            <a:r>
              <a:rPr lang="ru-RU" dirty="0"/>
              <a:t>17. Документы о снятии с учета.</a:t>
            </a:r>
          </a:p>
          <a:p>
            <a:pPr marL="65151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4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ln>
                  <a:noFill/>
                </a:ln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Основными направлениями профилактики </a:t>
            </a:r>
            <a:r>
              <a:rPr lang="ru-RU" sz="2400" b="1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дезадаптивного</a:t>
            </a:r>
            <a:r>
              <a:rPr lang="ru-RU" sz="2400" b="1" dirty="0">
                <a:ln>
                  <a:noFill/>
                </a:ln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 поведения в деятельности социального педагога являются:</a:t>
            </a:r>
            <a:br>
              <a:rPr lang="ru-RU" sz="2400" b="1" dirty="0">
                <a:ln>
                  <a:noFill/>
                </a:ln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- </a:t>
            </a:r>
            <a:r>
              <a:rPr lang="ru-RU" sz="2600" b="1" dirty="0">
                <a:ea typeface="Calibri"/>
                <a:cs typeface="Times New Roman"/>
              </a:rPr>
              <a:t>ранняя диагностика детей «группы риска</a:t>
            </a:r>
            <a:r>
              <a:rPr lang="ru-RU" sz="2600" b="1" dirty="0" smtClean="0">
                <a:ea typeface="Calibri"/>
                <a:cs typeface="Times New Roman"/>
              </a:rPr>
              <a:t>»;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ea typeface="Calibri"/>
                <a:cs typeface="Times New Roman"/>
              </a:rPr>
              <a:t/>
            </a:r>
            <a:br>
              <a:rPr lang="ru-RU" sz="2600" b="1" dirty="0">
                <a:ea typeface="Calibri"/>
                <a:cs typeface="Times New Roman"/>
              </a:rPr>
            </a:br>
            <a:r>
              <a:rPr lang="ru-RU" sz="2600" b="1" dirty="0">
                <a:ea typeface="Calibri"/>
                <a:cs typeface="Times New Roman"/>
              </a:rPr>
              <a:t>- консультационно-разъяснительная работа с родителями, педагогами</a:t>
            </a:r>
            <a:r>
              <a:rPr lang="ru-RU" sz="2600" b="1" dirty="0" smtClean="0">
                <a:ea typeface="Calibri"/>
                <a:cs typeface="Times New Roman"/>
              </a:rPr>
              <a:t>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600" b="1" dirty="0">
                <a:ea typeface="Calibri"/>
                <a:cs typeface="Times New Roman"/>
              </a:rPr>
              <a:t/>
            </a:r>
            <a:br>
              <a:rPr lang="ru-RU" sz="2600" b="1" dirty="0">
                <a:ea typeface="Calibri"/>
                <a:cs typeface="Times New Roman"/>
              </a:rPr>
            </a:br>
            <a:r>
              <a:rPr lang="ru-RU" sz="2600" b="1" dirty="0">
                <a:ea typeface="Calibri"/>
                <a:cs typeface="Times New Roman"/>
              </a:rPr>
              <a:t>- индивидуальные собеседования и </a:t>
            </a:r>
            <a:r>
              <a:rPr lang="ru-RU" sz="2600" b="1" dirty="0" smtClean="0">
                <a:ea typeface="Calibri"/>
                <a:cs typeface="Times New Roman"/>
              </a:rPr>
              <a:t>учащимся, </a:t>
            </a:r>
            <a:r>
              <a:rPr lang="ru-RU" sz="2600" b="1" dirty="0">
                <a:ea typeface="Calibri"/>
                <a:cs typeface="Times New Roman"/>
              </a:rPr>
              <a:t>с его родителями;</a:t>
            </a:r>
            <a:endParaRPr lang="ru-RU" sz="2600" b="1" dirty="0">
              <a:latin typeface="Calibri"/>
              <a:ea typeface="Calibri"/>
              <a:cs typeface="Times New Roman"/>
            </a:endParaRPr>
          </a:p>
          <a:p>
            <a:r>
              <a:rPr lang="ru-RU" sz="2600" b="1" dirty="0">
                <a:ea typeface="Calibri"/>
              </a:rPr>
              <a:t>- привлечение в кружки и секции как в школе, так и по месту жительства</a:t>
            </a:r>
            <a:r>
              <a:rPr lang="ru-RU" sz="2600" b="1" dirty="0" smtClean="0">
                <a:ea typeface="Calibri"/>
              </a:rPr>
              <a:t>;</a:t>
            </a:r>
          </a:p>
          <a:p>
            <a:r>
              <a:rPr lang="ru-RU" sz="2600" b="1" dirty="0">
                <a:ea typeface="Calibri"/>
              </a:rPr>
              <a:t/>
            </a:r>
            <a:br>
              <a:rPr lang="ru-RU" sz="2600" b="1" dirty="0">
                <a:ea typeface="Calibri"/>
              </a:rPr>
            </a:br>
            <a:r>
              <a:rPr lang="ru-RU" sz="2600" b="1" dirty="0">
                <a:ea typeface="Calibri"/>
              </a:rPr>
              <a:t>- организация коррекционно-реабилитационной деятельности в зависимости от уровня </a:t>
            </a:r>
            <a:r>
              <a:rPr lang="ru-RU" sz="2600" b="1" dirty="0" err="1">
                <a:ea typeface="Calibri"/>
              </a:rPr>
              <a:t>дезадаптации</a:t>
            </a:r>
            <a:r>
              <a:rPr lang="ru-RU" sz="2600" b="1" dirty="0">
                <a:ea typeface="Calibri"/>
              </a:rPr>
              <a:t>, привлечение необходимых специалистов, обращение к помощи специализированных учреждений, центров, служб</a:t>
            </a:r>
            <a:r>
              <a:rPr lang="ru-RU" sz="2600" b="1" dirty="0" smtClean="0">
                <a:ea typeface="Calibri"/>
              </a:rPr>
              <a:t>;</a:t>
            </a:r>
          </a:p>
          <a:p>
            <a:r>
              <a:rPr lang="ru-RU" sz="2600" b="1" dirty="0">
                <a:ea typeface="Calibri"/>
              </a:rPr>
              <a:t/>
            </a:r>
            <a:br>
              <a:rPr lang="ru-RU" sz="2600" b="1" dirty="0">
                <a:ea typeface="Calibri"/>
              </a:rPr>
            </a:br>
            <a:r>
              <a:rPr lang="ru-RU" sz="2600" b="1" dirty="0">
                <a:ea typeface="Calibri"/>
              </a:rPr>
              <a:t>- патронаж </a:t>
            </a:r>
            <a:r>
              <a:rPr lang="ru-RU" sz="2600" b="1" dirty="0" err="1">
                <a:ea typeface="Calibri"/>
              </a:rPr>
              <a:t>дезадаптированных</a:t>
            </a:r>
            <a:r>
              <a:rPr lang="ru-RU" sz="2600" b="1" dirty="0">
                <a:ea typeface="Calibri"/>
              </a:rPr>
              <a:t> несовершеннолетних</a:t>
            </a:r>
            <a:r>
              <a:rPr lang="ru-RU" sz="2600" b="1" dirty="0" smtClean="0">
                <a:ea typeface="Calibri"/>
              </a:rPr>
              <a:t>;</a:t>
            </a:r>
          </a:p>
          <a:p>
            <a:r>
              <a:rPr lang="ru-RU" sz="2600" b="1" dirty="0">
                <a:ea typeface="Calibri"/>
              </a:rPr>
              <a:t/>
            </a:r>
            <a:br>
              <a:rPr lang="ru-RU" sz="2600" b="1" dirty="0">
                <a:ea typeface="Calibri"/>
              </a:rPr>
            </a:br>
            <a:r>
              <a:rPr lang="ru-RU" sz="2600" b="1" dirty="0">
                <a:ea typeface="Calibri"/>
              </a:rPr>
              <a:t>- разработка и реализация целевых программ и технологий, направленных на профилактику и коррекцию нарушений поведения.</a:t>
            </a:r>
            <a:br>
              <a:rPr lang="ru-RU" sz="2600" b="1" dirty="0">
                <a:ea typeface="Calibri"/>
              </a:rPr>
            </a:b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359967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Современные педагогические технологии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Tx/>
              <a:buChar char="-"/>
            </a:pPr>
            <a:r>
              <a:rPr lang="ru-RU" b="1" dirty="0" smtClean="0"/>
              <a:t>Гуманно </a:t>
            </a:r>
            <a:r>
              <a:rPr lang="ru-RU" b="1" dirty="0"/>
              <a:t>- </a:t>
            </a:r>
            <a:r>
              <a:rPr lang="ru-RU" b="1" dirty="0" smtClean="0"/>
              <a:t>личностная технология</a:t>
            </a:r>
          </a:p>
          <a:p>
            <a:pPr>
              <a:buFontTx/>
              <a:buChar char="-"/>
            </a:pPr>
            <a:r>
              <a:rPr lang="ru-RU" b="1" dirty="0"/>
              <a:t>Технологии использования Интернета в учебно-воспитательном процессе, </a:t>
            </a:r>
            <a:endParaRPr lang="en-US" b="1" dirty="0" smtClean="0"/>
          </a:p>
          <a:p>
            <a:pPr>
              <a:buFontTx/>
              <a:buChar char="-"/>
            </a:pPr>
            <a:r>
              <a:rPr lang="ru-RU" b="1" dirty="0" smtClean="0"/>
              <a:t>Технология </a:t>
            </a:r>
            <a:r>
              <a:rPr lang="ru-RU" b="1" dirty="0"/>
              <a:t>социального консультирования и </a:t>
            </a:r>
            <a:r>
              <a:rPr lang="ru-RU" b="1" dirty="0" smtClean="0"/>
              <a:t>посредничества</a:t>
            </a:r>
            <a:endParaRPr lang="ru-RU" dirty="0"/>
          </a:p>
          <a:p>
            <a:pPr>
              <a:buFontTx/>
              <a:buChar char="-"/>
            </a:pPr>
            <a:r>
              <a:rPr lang="ru-RU" b="1" dirty="0" smtClean="0"/>
              <a:t>Технологи</a:t>
            </a:r>
            <a:r>
              <a:rPr lang="ru-RU" b="1" dirty="0"/>
              <a:t>я</a:t>
            </a:r>
            <a:r>
              <a:rPr lang="ru-RU" b="1" dirty="0" smtClean="0"/>
              <a:t> </a:t>
            </a:r>
            <a:r>
              <a:rPr lang="ru-RU" b="1" dirty="0"/>
              <a:t>социальной </a:t>
            </a:r>
            <a:r>
              <a:rPr lang="ru-RU" b="1" dirty="0" smtClean="0"/>
              <a:t>адаптации</a:t>
            </a:r>
            <a:endParaRPr lang="ru-RU" b="1" dirty="0"/>
          </a:p>
          <a:p>
            <a:pPr lvl="0">
              <a:buFontTx/>
              <a:buChar char="-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80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149</TotalTime>
  <Words>918</Words>
  <Application>Microsoft Office PowerPoint</Application>
  <PresentationFormat>Экран (4:3)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  Работа социального педагога с детьми «группа риска» в условиях инновационного развития системы образования. </vt:lpstr>
      <vt:lpstr>Дезадаптация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Личное дело учащегося, стоящего на внутришкольном учете</vt:lpstr>
      <vt:lpstr>Основными направлениями профилактики дезадаптивного поведения в деятельности социального педагога являются: </vt:lpstr>
      <vt:lpstr>Современные педагогические технологии </vt:lpstr>
      <vt:lpstr>Презентация PowerPoint</vt:lpstr>
    </vt:vector>
  </TitlesOfParts>
  <Company>Lyceum37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Работа социального педагога с детьми «группа риска» в условиях инновационного развития системы образования. </dc:title>
  <dc:creator>SysAdmin</dc:creator>
  <cp:lastModifiedBy>1</cp:lastModifiedBy>
  <cp:revision>16</cp:revision>
  <cp:lastPrinted>2021-02-17T07:51:14Z</cp:lastPrinted>
  <dcterms:created xsi:type="dcterms:W3CDTF">2014-08-25T10:44:40Z</dcterms:created>
  <dcterms:modified xsi:type="dcterms:W3CDTF">2021-02-20T08:34:24Z</dcterms:modified>
</cp:coreProperties>
</file>