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95" r:id="rId2"/>
    <p:sldId id="256" r:id="rId3"/>
    <p:sldId id="296" r:id="rId4"/>
    <p:sldId id="297" r:id="rId5"/>
    <p:sldId id="298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5D3F61-13B1-472B-81C0-8C9502C84F6B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CF430-63D0-4F4C-A4D3-E2E44D496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9749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BC4352C-629B-44D3-A437-A7901D2C918B}" type="slidenum">
              <a:rPr lang="ru-RU" altLang="ru-RU" sz="1200"/>
              <a:pPr algn="r" eaLnBrk="1" hangingPunct="1"/>
              <a:t>1</a:t>
            </a:fld>
            <a:endParaRPr lang="ru-RU" altLang="ru-RU" sz="1200"/>
          </a:p>
        </p:txBody>
      </p:sp>
      <p:sp>
        <p:nvSpPr>
          <p:cNvPr id="717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2021C5E-5E8D-4207-8E1F-2ED7B8ADAFC7}" type="slidenum">
              <a:rPr lang="ru-RU" altLang="ru-RU" sz="1200"/>
              <a:pPr algn="r" eaLnBrk="1" hangingPunct="1"/>
              <a:t>1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58760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C240F-2D14-492C-ABBD-9238841F4D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051E16-0E3E-4701-8DF4-CD3F4DA0C7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E9E103-A0B3-409A-A175-841C9B30A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D96760-1E06-4B89-BE6C-E92AEB670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671B7B-A0C7-4A65-B250-B3F6F5FBE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756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0B991E-F665-4428-B2B3-95CD5340F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E1BD39-AC9E-44B8-B397-43D82F1266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1D3640-F14B-4991-AE1B-C6421B7C1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D5CA157-FDE6-4B62-B2F9-719970493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88F879-5076-42BC-865B-D73B8E782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334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4456552-342A-4E83-B5DC-CDAF3667F5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7D0297A-8005-4298-AFC0-F649854D87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49FB78-232A-42A6-B744-973273CD9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D99689-7FE6-4CDA-9C03-A8C452751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648E96-99A3-46A0-9846-9F851E780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382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48F34F-47EE-4DBE-84BD-0BDA52BD6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A695FC-3602-4E41-8369-B5838B7796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6D3C8B-8D9B-4315-B0CD-1636C9CE4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89D5C15-E5E3-43A8-AB2B-563A3EDF9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A55E2C4-C2A1-4B1A-AF27-2FC952BED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81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3DEA12-C2E5-45A9-B975-30CA164F6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4B6509-B9AA-43C8-86AA-6B92FE8DB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26C738-9E0B-49C4-8B03-759437E49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41097B-A42C-419F-AD22-444C1BF15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F61305-3405-41FE-8D5C-C0FCD6207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297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64D913-1C3B-4463-8D5A-0A4D04FE5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64B5C8-3B11-47EA-9575-81250CCF5C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BDFEC6-430C-46A5-9483-F08BE855B1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4D60238-EE4A-4970-A5DF-7B0FDE8B3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CB1740-065C-4260-9959-A25969CAF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3EA905-B34A-4B1E-AEB0-9E451FC92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149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BE085-B5AF-4A8D-977C-24144A4C9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F2F0238-8AED-41AD-878F-A9040D8B4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ED340FF-F3B3-4D37-8483-9423DC32DA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6727F2A-EFC7-41E5-B030-5BDD2D8C62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896238B-7802-4156-88A9-2DE86DB2D4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5B1FABE-4F78-4839-A42C-1F10DDE91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7BFB7C9-3B94-4C40-BD4C-7DCB65675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2FE7A3A-ED3D-4529-A2D4-FCEB0A14D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543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136371-0783-4077-9DFC-7E525BC118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AFCDFD2-8918-4D04-AE69-78ACEE85D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5A3D0E5-1E2B-4109-BE04-E999F3849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87CF8FD-4F0E-4270-B764-FB399BFE7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1577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37CE1AC-C548-4DC3-93C5-ECEAE7DDA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3966960-2E30-48CF-9EEF-8DCDDFE6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48903F3-67E2-4B9C-A575-EE179C28A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650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15F10C-82F7-4471-9103-B247F9045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0BA7A9-6AB2-4101-A7D9-E067C03F12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57CDAFB-D538-4E3E-9B1A-F917CB1043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6B2FF18-5120-4293-A2C0-9718F7E00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E16879-03AA-46A9-A648-142C48B7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4AEC24-6344-4D46-8B09-F2C8C076C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07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377153-112C-4FE6-ADEB-CF7BF3607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8AEFDAF-FB18-4FF3-9180-52B63CDAD3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441CC4A-7565-4D36-8D42-9B01B4789E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26FCA3-84D3-401C-96B6-17E564EB1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F96103E-8361-4F31-AE56-1E2D1FAAA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C2CAA8F-6D14-4342-B7F9-02B4982B8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008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C6CF56-1BF0-462B-83F0-5968285C4E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8FEDE52-1266-4AA3-B69C-2347B5282C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E1EE39-CF96-4F08-A348-1F4EB291F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C339D-5EA4-46C6-A36B-B0DFBB0D1043}" type="datetimeFigureOut">
              <a:rPr lang="ru-RU" smtClean="0"/>
              <a:t>21.03.2019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CD4A167-69DD-432B-B65A-A7691B1DA2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51DE758-6EB0-4F0C-9146-4A81BF8BAA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20890-28B6-4411-9E49-F322E2CE72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263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&#1044;&#1054;&#1056;&#1054;&#1046;&#1053;&#1040;&#1071;%20&#1050;&#1040;&#1056;&#1058;&#1040;.doc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2557998" y="2705725"/>
            <a:ext cx="8064500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«Летняя оздоровительная кампания 2019 года.»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8896402" y="6151564"/>
            <a:ext cx="20676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22.03.2019 год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7896380" y="4892148"/>
            <a:ext cx="3881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</a:t>
            </a:r>
          </a:p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заместителей директора</a:t>
            </a:r>
          </a:p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воспитательной работе</a:t>
            </a:r>
          </a:p>
        </p:txBody>
      </p:sp>
      <p:grpSp>
        <p:nvGrpSpPr>
          <p:cNvPr id="6149" name="Group 1"/>
          <p:cNvGrpSpPr>
            <a:grpSpLocks/>
          </p:cNvGrpSpPr>
          <p:nvPr/>
        </p:nvGrpSpPr>
        <p:grpSpPr bwMode="auto">
          <a:xfrm>
            <a:off x="468848" y="227744"/>
            <a:ext cx="2089150" cy="2139950"/>
            <a:chOff x="7289" y="1016"/>
            <a:chExt cx="2588" cy="2706"/>
          </a:xfrm>
        </p:grpSpPr>
        <p:grpSp>
          <p:nvGrpSpPr>
            <p:cNvPr id="6150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6152" name="Picture 3" descr="j041048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3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6154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55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ст.Павловская</a:t>
                  </a:r>
                </a:p>
              </p:txBody>
            </p:sp>
            <p:sp>
              <p:nvSpPr>
                <p:cNvPr id="6156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6157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15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МКУО     РИМЦ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5664507"/>
      </p:ext>
    </p:extLst>
  </p:cSld>
  <p:clrMapOvr>
    <a:masterClrMapping/>
  </p:clrMapOvr>
  <p:transition advTm="48875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2E885A8-D2DF-41B9-B932-47F0551F2A51}"/>
              </a:ext>
            </a:extLst>
          </p:cNvPr>
          <p:cNvSpPr/>
          <p:nvPr/>
        </p:nvSpPr>
        <p:spPr>
          <a:xfrm>
            <a:off x="3892101" y="176981"/>
            <a:ext cx="3834580" cy="11061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 карта муниципального образования</a:t>
            </a:r>
          </a:p>
        </p:txBody>
      </p:sp>
      <p:sp>
        <p:nvSpPr>
          <p:cNvPr id="5" name="Стрелка: вниз 4">
            <a:extLst>
              <a:ext uri="{FF2B5EF4-FFF2-40B4-BE49-F238E27FC236}">
                <a16:creationId xmlns:a16="http://schemas.microsoft.com/office/drawing/2014/main" id="{E6DE251A-007F-4B5B-99E7-16A2DBC5D1ED}"/>
              </a:ext>
            </a:extLst>
          </p:cNvPr>
          <p:cNvSpPr/>
          <p:nvPr/>
        </p:nvSpPr>
        <p:spPr>
          <a:xfrm>
            <a:off x="5632409" y="1297858"/>
            <a:ext cx="353961" cy="589935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3A61FA8-9A5F-4A51-AD94-E5CC7F7FCEE4}"/>
              </a:ext>
            </a:extLst>
          </p:cNvPr>
          <p:cNvSpPr/>
          <p:nvPr/>
        </p:nvSpPr>
        <p:spPr>
          <a:xfrm>
            <a:off x="3892100" y="1902541"/>
            <a:ext cx="3834580" cy="11061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 карта образовательной организации</a:t>
            </a:r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BDFA7F54-837F-445E-A2EB-22E408BA2277}"/>
              </a:ext>
            </a:extLst>
          </p:cNvPr>
          <p:cNvSpPr/>
          <p:nvPr/>
        </p:nvSpPr>
        <p:spPr>
          <a:xfrm>
            <a:off x="5632409" y="3008670"/>
            <a:ext cx="353961" cy="589935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36675F7-7666-49C3-95F2-A407C3649101}"/>
              </a:ext>
            </a:extLst>
          </p:cNvPr>
          <p:cNvSpPr/>
          <p:nvPr/>
        </p:nvSpPr>
        <p:spPr>
          <a:xfrm>
            <a:off x="3892100" y="3628101"/>
            <a:ext cx="3834580" cy="120936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на летний период (по месяцам)</a:t>
            </a: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D3BE97C6-7BB3-46C7-A434-038096C1E7CB}"/>
              </a:ext>
            </a:extLst>
          </p:cNvPr>
          <p:cNvSpPr/>
          <p:nvPr/>
        </p:nvSpPr>
        <p:spPr>
          <a:xfrm rot="2067192">
            <a:off x="4260437" y="4840239"/>
            <a:ext cx="392763" cy="683498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DB8DF438-4A75-432B-B73B-9C3EC4CB4251}"/>
              </a:ext>
            </a:extLst>
          </p:cNvPr>
          <p:cNvSpPr/>
          <p:nvPr/>
        </p:nvSpPr>
        <p:spPr>
          <a:xfrm rot="19332956">
            <a:off x="6945885" y="4830148"/>
            <a:ext cx="349903" cy="671621"/>
          </a:xfrm>
          <a:prstGeom prst="downArrow">
            <a:avLst/>
          </a:prstGeom>
          <a:solidFill>
            <a:schemeClr val="accent4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298AD5E-25FD-4E06-801C-F3AD37DA8BD9}"/>
              </a:ext>
            </a:extLst>
          </p:cNvPr>
          <p:cNvSpPr/>
          <p:nvPr/>
        </p:nvSpPr>
        <p:spPr>
          <a:xfrm>
            <a:off x="1448784" y="5560144"/>
            <a:ext cx="3834580" cy="11061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плана работы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0AC5E20-BF2C-49DC-8380-CAE434D4966E}"/>
              </a:ext>
            </a:extLst>
          </p:cNvPr>
          <p:cNvSpPr/>
          <p:nvPr/>
        </p:nvSpPr>
        <p:spPr>
          <a:xfrm>
            <a:off x="6096000" y="5545393"/>
            <a:ext cx="3834580" cy="11061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отчетной документации</a:t>
            </a:r>
          </a:p>
        </p:txBody>
      </p:sp>
    </p:spTree>
    <p:extLst>
      <p:ext uri="{BB962C8B-B14F-4D97-AF65-F5344CB8AC3E}">
        <p14:creationId xmlns:p14="http://schemas.microsoft.com/office/powerpoint/2010/main" val="4145617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B7D8F22-055C-4448-AD88-13D9A2324AF8}"/>
              </a:ext>
            </a:extLst>
          </p:cNvPr>
          <p:cNvSpPr txBox="1"/>
          <p:nvPr/>
        </p:nvSpPr>
        <p:spPr>
          <a:xfrm>
            <a:off x="2108995" y="0"/>
            <a:ext cx="8291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 карта муниципального образования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E7F77E5-7335-4B82-AF34-96F0C1EEAEF8}"/>
              </a:ext>
            </a:extLst>
          </p:cNvPr>
          <p:cNvSpPr/>
          <p:nvPr/>
        </p:nvSpPr>
        <p:spPr>
          <a:xfrm>
            <a:off x="137652" y="584775"/>
            <a:ext cx="1191669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Срок реализации - июнь - август 2019 года.</a:t>
            </a:r>
            <a:endParaRPr lang="ru-RU" sz="19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Цели:</a:t>
            </a:r>
            <a:r>
              <a:rPr lang="ru-RU" sz="1900" dirty="0">
                <a:solidFill>
                  <a:srgbClr val="3B2D36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solidFill>
                  <a:srgbClr val="3B2D3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функционирования и развития системы отдыха, оздоровления, творческого досуга, занятости детей,  подростков Павловского района. Формирование основ комплексного решения проблем организации детского отдыха и занятости в каникулярный период.</a:t>
            </a:r>
            <a:endParaRPr lang="ru-RU" sz="19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Задачи:</a:t>
            </a:r>
            <a:endParaRPr lang="ru-RU" sz="19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3.1. Повышение доступности и качества услуг в сфере отдыха, занятости и оздоровления детей и подростков;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3.2. Сохранение положительной динамики в организации отдыха, оздоровления и занятости детей;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3.3. Развитие различных форм отдыха и оздоровления;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3.4.100 % занятость несовершеннолетних, состоящих на всех видах учета;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3.5. Организация отдыха, занятости и оздоровления, в приоритетном порядке, детей и подростков, находящихся в трудной жизненной ситуации, в том числе детей – сирот, детей, оставшихся без попечения родителей.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3.6. Увеличение охвата учащихся в профильных лагерях и лагерях труда и отдыха с дневным пребыванием;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3.7. Организация на базе муниципального образования Павловский район стационарный палаточный лагерь;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9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3.8. Организация передвижных палаточных лагерей в соответствии с нормативными документами Федеральной службы по надзору в сфере защиты прав потребителей и благополучия человека.</a:t>
            </a:r>
          </a:p>
          <a:p>
            <a:pPr>
              <a:spcAft>
                <a:spcPts val="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Проблемные позиции 2018 года и их решение в 2019 году:</a:t>
            </a:r>
            <a:endParaRPr lang="ru-RU" sz="19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9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	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Одной из проблемных позиций  в 2018 году это недостаточное охват детей и подростков такими формами занятости как, многодневные походы, отдых в стационарных и передвижных палаточных лагерях. Увеличение охвата  данными формами занятости, так же запланировано в период летней оздоровительной кампании 2019 года.</a:t>
            </a:r>
          </a:p>
          <a:p>
            <a:pPr indent="449580" algn="just">
              <a:spcAft>
                <a:spcPts val="0"/>
              </a:spcAft>
            </a:pP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366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D7AC5A-D85D-4675-B643-BD1CBA6BB24B}"/>
              </a:ext>
            </a:extLst>
          </p:cNvPr>
          <p:cNvSpPr txBox="1"/>
          <p:nvPr/>
        </p:nvSpPr>
        <p:spPr>
          <a:xfrm>
            <a:off x="1950056" y="0"/>
            <a:ext cx="82918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 карта муниципального образования</a:t>
            </a:r>
          </a:p>
        </p:txBody>
      </p:sp>
      <p:sp>
        <p:nvSpPr>
          <p:cNvPr id="4" name="Прямоугольник 3">
            <a:hlinkClick r:id="rId2" action="ppaction://hlinkfile"/>
            <a:extLst>
              <a:ext uri="{FF2B5EF4-FFF2-40B4-BE49-F238E27FC236}">
                <a16:creationId xmlns:a16="http://schemas.microsoft.com/office/drawing/2014/main" id="{E66A9EE0-7059-4179-A097-E49891432011}"/>
              </a:ext>
            </a:extLst>
          </p:cNvPr>
          <p:cNvSpPr/>
          <p:nvPr/>
        </p:nvSpPr>
        <p:spPr>
          <a:xfrm>
            <a:off x="476864" y="849332"/>
            <a:ext cx="112382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7. Формы отдыха и занятости, планируемые в период летней кампании 2019 года. </a:t>
            </a:r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3C011D2-43C2-41F3-A018-AC5104DC28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31634"/>
              </p:ext>
            </p:extLst>
          </p:nvPr>
        </p:nvGraphicFramePr>
        <p:xfrm>
          <a:off x="1098754" y="1376179"/>
          <a:ext cx="9490586" cy="5363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33559">
                  <a:extLst>
                    <a:ext uri="{9D8B030D-6E8A-4147-A177-3AD203B41FA5}">
                      <a16:colId xmlns:a16="http://schemas.microsoft.com/office/drawing/2014/main" val="4259975945"/>
                    </a:ext>
                  </a:extLst>
                </a:gridCol>
                <a:gridCol w="1337803">
                  <a:extLst>
                    <a:ext uri="{9D8B030D-6E8A-4147-A177-3AD203B41FA5}">
                      <a16:colId xmlns:a16="http://schemas.microsoft.com/office/drawing/2014/main" val="3508767378"/>
                    </a:ext>
                  </a:extLst>
                </a:gridCol>
                <a:gridCol w="1459422">
                  <a:extLst>
                    <a:ext uri="{9D8B030D-6E8A-4147-A177-3AD203B41FA5}">
                      <a16:colId xmlns:a16="http://schemas.microsoft.com/office/drawing/2014/main" val="2630260352"/>
                    </a:ext>
                  </a:extLst>
                </a:gridCol>
                <a:gridCol w="1459422">
                  <a:extLst>
                    <a:ext uri="{9D8B030D-6E8A-4147-A177-3AD203B41FA5}">
                      <a16:colId xmlns:a16="http://schemas.microsoft.com/office/drawing/2014/main" val="1962526506"/>
                    </a:ext>
                  </a:extLst>
                </a:gridCol>
                <a:gridCol w="1459422">
                  <a:extLst>
                    <a:ext uri="{9D8B030D-6E8A-4147-A177-3AD203B41FA5}">
                      <a16:colId xmlns:a16="http://schemas.microsoft.com/office/drawing/2014/main" val="2014568939"/>
                    </a:ext>
                  </a:extLst>
                </a:gridCol>
                <a:gridCol w="1459422">
                  <a:extLst>
                    <a:ext uri="{9D8B030D-6E8A-4147-A177-3AD203B41FA5}">
                      <a16:colId xmlns:a16="http://schemas.microsoft.com/office/drawing/2014/main" val="331820730"/>
                    </a:ext>
                  </a:extLst>
                </a:gridCol>
                <a:gridCol w="1081536">
                  <a:extLst>
                    <a:ext uri="{9D8B030D-6E8A-4147-A177-3AD203B41FA5}">
                      <a16:colId xmlns:a16="http://schemas.microsoft.com/office/drawing/2014/main" val="2139164464"/>
                    </a:ext>
                  </a:extLst>
                </a:gridCol>
              </a:tblGrid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детей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094607"/>
                  </a:ext>
                </a:extLst>
              </a:tr>
              <a:tr h="66061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Возраст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ДО ЦДТ 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ДО ДДТ 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ДО ДДТ 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МКОУ ДО ДЮСШ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47082404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090862130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09717444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3070924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22519636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7992267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11724360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23834498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684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29741048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85806524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074374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76202335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лет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02382387"/>
                  </a:ext>
                </a:extLst>
              </a:tr>
              <a:tr h="33594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10413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613387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172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C1BB27-B1F9-4738-8FEB-F0C56B69A009}"/>
              </a:ext>
            </a:extLst>
          </p:cNvPr>
          <p:cNvSpPr txBox="1"/>
          <p:nvPr/>
        </p:nvSpPr>
        <p:spPr>
          <a:xfrm>
            <a:off x="1950056" y="0"/>
            <a:ext cx="80734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Профильные лагеря с дневным пребыванием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D0B9E9-AA9F-46C8-849B-24FF54DFDA2F}"/>
              </a:ext>
            </a:extLst>
          </p:cNvPr>
          <p:cNvSpPr txBox="1"/>
          <p:nvPr/>
        </p:nvSpPr>
        <p:spPr>
          <a:xfrm>
            <a:off x="175397" y="748717"/>
            <a:ext cx="1184120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УО об открытии профильного лагеря с дневным пребыванием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ОО об открытии профильного лагеря с дневным пребыванием (назначение начальника лагеря, воспитателей, график работы)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 безопасности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профильном лагере с дневным пребыванием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профильного лагеря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Списки детей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 заключение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 и акты выполненных работ на все виды обработок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Медицинские книжки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Должностные инструкции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на ответственного за питание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на С-витаминизацию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Журналы по технике безопасности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посещения лагеря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Приказы на замену учащихся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эффективности оздоровления (медик)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на педикулез (медик)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питьевого режима</a:t>
            </a:r>
          </a:p>
        </p:txBody>
      </p:sp>
    </p:spTree>
    <p:extLst>
      <p:ext uri="{BB962C8B-B14F-4D97-AF65-F5344CB8AC3E}">
        <p14:creationId xmlns:p14="http://schemas.microsoft.com/office/powerpoint/2010/main" val="6482234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328</Words>
  <Application>Microsoft Office PowerPoint</Application>
  <PresentationFormat>Широкоэкранный</PresentationFormat>
  <Paragraphs>151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РИМЦ</dc:creator>
  <cp:lastModifiedBy>РИМЦ</cp:lastModifiedBy>
  <cp:revision>8</cp:revision>
  <dcterms:created xsi:type="dcterms:W3CDTF">2019-03-21T10:11:55Z</dcterms:created>
  <dcterms:modified xsi:type="dcterms:W3CDTF">2019-03-21T13:06:03Z</dcterms:modified>
</cp:coreProperties>
</file>