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67" r:id="rId4"/>
    <p:sldId id="257" r:id="rId5"/>
    <p:sldId id="269" r:id="rId6"/>
    <p:sldId id="268" r:id="rId7"/>
    <p:sldId id="263" r:id="rId8"/>
    <p:sldId id="258" r:id="rId9"/>
    <p:sldId id="259" r:id="rId10"/>
    <p:sldId id="265" r:id="rId11"/>
    <p:sldId id="260" r:id="rId12"/>
    <p:sldId id="270" r:id="rId13"/>
    <p:sldId id="272" r:id="rId14"/>
    <p:sldId id="274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379C48D-FD35-4674-BC5E-C26CB199CF6A}" type="datetimeFigureOut">
              <a:rPr lang="ru-RU" smtClean="0"/>
              <a:t>07.03.2022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3985D84-0792-4CE1-A9FC-BC7A2A11DFC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препинания при словах и конструкциях,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членами предложения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6400800" cy="17526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Долгая Ольга Константиновна, </a:t>
            </a:r>
          </a:p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МБОУ СОШ № 3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им.Н.И.Дейнега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852936"/>
            <a:ext cx="154305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30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5356"/>
            <a:ext cx="8250453" cy="4675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313" y="404664"/>
            <a:ext cx="1156676" cy="115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конструкции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60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Подводный камень № 1:</a:t>
            </a: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вводными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вось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будто, буквально; вдобавок, вдруг, ведь, в конечном счете, вряд ли, вроде бы, всё-таки, даже, едва ли, исключительно, именно, как будто (будто), как бы, как раз, к тому же, между тем, небось, по постановлению (чьему), по решению (чьему), почти, приблизительно, примерно, просто, решительно, якобы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1344" y="4077072"/>
            <a:ext cx="80317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Подводный камень № 2: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вводных слов и сочетаний слов могут быть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омонимичны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членам предложения или союзам.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(1) кажется (2) неразрешимой,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исчезнет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сама, если (3)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(4) ты проявишь выдержку и сохранишь спокойствие.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27984" y="5589240"/>
            <a:ext cx="388843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427984" y="5445224"/>
            <a:ext cx="388843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76672"/>
            <a:ext cx="1206655" cy="120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09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906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Омонимия вводных слов и частей речи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93885" cy="585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89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Омонимия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3861048"/>
            <a:ext cx="799700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9450" y="1484784"/>
            <a:ext cx="7785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 (1)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специалистов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состоит из трёх условно-независимых составляющих: света, цвета и формы (3)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(4) простого наличия этих составляющих недостаточно, чтобы получилась по-настоящему хорошая, запоминающаяся работа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40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988840"/>
            <a:ext cx="74168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любому ребёнку Земли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Знакома игра под названьем «Замри».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Орут чертенята с зари до зари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Замри!..»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«Замри» – это, в общем-то, детский пароль,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взрослым его не хватает (2) порой.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взять ли его у детишек взаймы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&lt;…&gt;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Послушай-ка (3) </a:t>
            </a:r>
            <a:r>
              <a:rPr lang="ru-RU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(4) а что если (5) вдруг (6)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(7) мне не такой уж и преданный друг?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ты не пугайся, не злись, не остри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Л.А. Филатов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0058" y="1123003"/>
            <a:ext cx="8856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18. Расставьте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недостающие знаки препинания: укажите цифру(-ы), на месте которой(-ых) в предложении должна(-ы) стоять запятая(-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628800"/>
            <a:ext cx="1542162" cy="154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00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28" y="188640"/>
            <a:ext cx="8229600" cy="9906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28342"/>
            <a:ext cx="4392488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Наедине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тобою (1) брат (2)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 бы я побыть: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мало (3) говорят ( 4)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остаётся жить!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Поедешь скоро ты домой: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 ж ... Да что? моей судьбой,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 (5) по правде (6) очень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озабочен.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Отца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мать мою (7) едва ль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Застанешь ты в живых ...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Признаться (8) право (9) было б жаль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опечалить 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 Ю. Лермонтов)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73457" y="1059066"/>
            <a:ext cx="4248472" cy="313932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Танцуй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Равель (2) свой исполинский (3) танец,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Танцуй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Равель! Не унывай (5) испанец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Вращай (6) История (7) литые жернова,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мельничихой в грозный час прибоя!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болеро (8) священный танец боя!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 А. Заболоцкий)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4437112"/>
            <a:ext cx="4089889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знаю я, что лживо, а что свято, —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это понял (1) всё-таки (2) давно.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путь один, всего один (3) ребята, —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выбора (4) по счастью (5) не дано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 С. Высоцкий)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3" y="4581128"/>
            <a:ext cx="4593944" cy="20313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Поэзия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пленяет и незаметным образом, но с непреодолимой силой возвышает человека и приближает его к тому состоянию, когда он (1) на самом деле (2) становится украшением земли, или (3) как простодушно, но искренне говорили наши предки (4) «венцом творения».</a:t>
            </a:r>
          </a:p>
        </p:txBody>
      </p:sp>
    </p:spTree>
    <p:extLst>
      <p:ext uri="{BB962C8B-B14F-4D97-AF65-F5344CB8AC3E}">
        <p14:creationId xmlns:p14="http://schemas.microsoft.com/office/powerpoint/2010/main" val="293289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удачи!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71286"/>
            <a:ext cx="7758034" cy="484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30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988840"/>
            <a:ext cx="741682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(1) любому ребёнку Земли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Знакома игра под названьем «Замри».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Орут чертенята с зари до зари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Замри!..»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«Замри» – это, в общем-то, детский пароль,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взрослым его не хватает (2) порой.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взять ли его у детишек взаймы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&lt;…&gt;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Послушай-ка (3)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друже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(4) а что если (5) вдруг (6)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(7) мне не такой уж и преданный друг?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ты не пугайся, не злись, не остри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Замри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Л.А. Филатов)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0058" y="1123003"/>
            <a:ext cx="8856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18. Расставьте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недостающие знаки препинания: укажите цифру(-ы), на месте которой(-ых) в предложении должна(-ы) стоять запятая(-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628800"/>
            <a:ext cx="1542162" cy="154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20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720"/>
            <a:ext cx="81369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задания 18 ЕГЭ</a:t>
            </a:r>
            <a:endParaRPr lang="ru-RU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Сделайте синтаксический разбор предложения (определите главные и второстепенные предложения).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Найдите вводные слова или обращения: чтобы это сделать, нужно помнить, что они не являются членами предложения и не связаны с ними никакими связями. Чаще всего интуитивно это проверяется так: их можно убрать из предложения без искажения смысла.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Вспомните, что является вводным словом, а что не является. Если перед вами вводное слово/словосочетание, то обратите внимание на рядом стоящие союзы.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Если перед вами обращение, то важно помнить, что оно может состоять из нескольких слов, может повторяться: от этого зависит количество запятых.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Примените теорию, вспомните исключения по темам.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Запишите ответ в бланк.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25327"/>
          <a:stretch/>
        </p:blipFill>
        <p:spPr bwMode="auto">
          <a:xfrm>
            <a:off x="6732240" y="4801056"/>
            <a:ext cx="2232248" cy="1875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22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136904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слова и сочетания слов, которые называют адресата речи (того, к кому или к чему обращаются с речью).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 забывайте нас!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08" y="4449500"/>
            <a:ext cx="3862544" cy="216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924" y="2564904"/>
            <a:ext cx="2588330" cy="1388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419886"/>
            <a:ext cx="568863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Подводный камень № 1: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Ах (1) война (2) что ж ты сделала,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подлая: стали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тихими наши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дворы… </a:t>
            </a:r>
            <a:endParaRPr 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62634" y="4103494"/>
            <a:ext cx="4267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Подводный камень № 2:</a:t>
            </a:r>
            <a:endParaRPr lang="ru-RU" sz="28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4701623"/>
            <a:ext cx="5004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Простите (1) верные (2) дубравы!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беспечный мир (4) полей (5)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легкокрылые забавы (6)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улетевших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51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80889"/>
            <a:ext cx="8229600" cy="9906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Распространенные обращения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700808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тебя,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булатный мой кинжал, товарищ светлый и холодный.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(М.Ю. Лермонтов)</a:t>
            </a: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древней русской славы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здравствуй,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юности моей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(М. Исаковский)</a:t>
            </a: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Эй,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славяне, что с Кубани, с Дона, с Волги, с Иртыша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занимай высоты в бане, закрепляйся не спеша! (А. Твардовский)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76672"/>
            <a:ext cx="1327026" cy="132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85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9694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Подводный камень № 3: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 соединены союзом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они не отделяются друг от друга запятой. </a:t>
            </a:r>
          </a:p>
          <a:p>
            <a:pPr algn="ctr"/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и мальчики,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идем 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обращениями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союза И,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они отделяются запятой.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Приветствую тебя,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пустынный уголок, приют спокойствия, трудов и вдохновенья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(А. Пушкин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обращения имеется определение или приложение, то оно обособляется; такое определение воспринимается как второе обращение.</a:t>
            </a:r>
          </a:p>
          <a:p>
            <a:pPr algn="ctr"/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Дедушка, миленький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ж ты был? (Распутин)</a:t>
            </a:r>
          </a:p>
        </p:txBody>
      </p:sp>
    </p:spTree>
    <p:extLst>
      <p:ext uri="{BB962C8B-B14F-4D97-AF65-F5344CB8AC3E}">
        <p14:creationId xmlns:p14="http://schemas.microsoft.com/office/powerpoint/2010/main" val="205508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579619"/>
              </p:ext>
            </p:extLst>
          </p:nvPr>
        </p:nvGraphicFramePr>
        <p:xfrm>
          <a:off x="323528" y="1412776"/>
          <a:ext cx="8496944" cy="5242560"/>
        </p:xfrm>
        <a:graphic>
          <a:graphicData uri="http://schemas.openxmlformats.org/drawingml/2006/table">
            <a:tbl>
              <a:tblPr/>
              <a:tblGrid>
                <a:gridCol w="4309470"/>
                <a:gridCol w="4187474"/>
              </a:tblGrid>
              <a:tr h="4752528">
                <a:tc>
                  <a:txBody>
                    <a:bodyPr/>
                    <a:lstStyle/>
                    <a:p>
                      <a:pPr lvl="1"/>
                      <a:r>
                        <a:rPr lang="ru-RU" sz="1600" b="1" dirty="0">
                          <a:effectLst/>
                          <a:latin typeface="Times New Roman"/>
                        </a:rPr>
                        <a:t>Частицы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600" b="1" dirty="0">
                          <a:effectLst/>
                          <a:latin typeface="Times New Roman"/>
                        </a:rPr>
                        <a:t>О, АХ, А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> и другие, стоящие перед обращениями, от них не отделяются.</a:t>
                      </a:r>
                      <a:br>
                        <a:rPr lang="ru-RU" sz="1600" dirty="0">
                          <a:effectLst/>
                          <a:latin typeface="Times New Roman"/>
                        </a:rPr>
                      </a:br>
                      <a:r>
                        <a:rPr lang="ru-RU" sz="1600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/>
                        </a:rPr>
                      </a:br>
                      <a:r>
                        <a:rPr lang="ru-RU" sz="1600" b="1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dirty="0">
                          <a:effectLst/>
                          <a:latin typeface="Times New Roman"/>
                        </a:rPr>
                      </a:br>
                      <a:r>
                        <a:rPr lang="ru-RU" sz="2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О поле мое заветное</a:t>
                      </a:r>
                      <a:r>
                        <a:rPr lang="ru-RU" sz="2000" i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ты сейчас отдыхаешь после жатвы. (Айтматов)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endParaRPr lang="ru-RU" sz="2000" i="1" dirty="0" smtClean="0">
                        <a:effectLst/>
                        <a:latin typeface="Times New Roman"/>
                      </a:endParaRPr>
                    </a:p>
                    <a:p>
                      <a:pPr lvl="1">
                        <a:buFont typeface="Arial"/>
                        <a:buNone/>
                      </a:pPr>
                      <a:r>
                        <a:rPr lang="ru-RU" sz="2000" i="1" dirty="0" smtClean="0">
                          <a:effectLst/>
                          <a:latin typeface="Times New Roman"/>
                        </a:rPr>
                        <a:t>Ты 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мне велишь, </a:t>
                      </a:r>
                      <a:r>
                        <a:rPr lang="ru-RU" sz="2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о друг мой нежный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,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На лире легкой и небрежной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Старинны были напевать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И музе верной посвящать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Часы бесценного досуга...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(А.С. Пушкин)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/>
                        </a:rPr>
                      </a:br>
                      <a:r>
                        <a:rPr lang="ru-RU" sz="1600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/>
                        </a:rPr>
                      </a:br>
                      <a:r>
                        <a:rPr lang="ru-RU" sz="1100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dirty="0">
                          <a:effectLst/>
                          <a:latin typeface="Times New Roman"/>
                        </a:rPr>
                      </a:br>
                      <a:endParaRPr lang="ru-RU" sz="1700" dirty="0">
                        <a:effectLst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600" b="1" dirty="0">
                          <a:effectLst/>
                          <a:latin typeface="Times New Roman"/>
                        </a:rPr>
                        <a:t>Междометие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> перед </a:t>
                      </a:r>
                      <a:r>
                        <a:rPr lang="ru-RU" sz="1600" dirty="0" smtClean="0">
                          <a:effectLst/>
                          <a:latin typeface="Times New Roman"/>
                        </a:rPr>
                        <a:t>обращением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600" b="1" dirty="0">
                          <a:effectLst/>
                          <a:latin typeface="Times New Roman"/>
                        </a:rPr>
                        <a:t>отделяется запятой </a:t>
                      </a:r>
                      <a:r>
                        <a:rPr lang="ru-RU" sz="1600" dirty="0">
                          <a:effectLst/>
                          <a:latin typeface="Times New Roman"/>
                        </a:rPr>
                        <a:t>или восклицательным знаком.</a:t>
                      </a:r>
                      <a:br>
                        <a:rPr lang="ru-RU" sz="1600" dirty="0">
                          <a:effectLst/>
                          <a:latin typeface="Times New Roman"/>
                        </a:rPr>
                      </a:br>
                      <a:r>
                        <a:rPr lang="ru-RU" sz="1600" i="1" dirty="0"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Ох, </a:t>
                      </a:r>
                      <a:r>
                        <a:rPr lang="ru-RU" sz="2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Василий Ефимович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, как неприятно шутите вы… (</a:t>
                      </a:r>
                      <a:r>
                        <a:rPr lang="ru-RU" sz="2000" i="1" dirty="0" err="1">
                          <a:effectLst/>
                          <a:latin typeface="Times New Roman"/>
                        </a:rPr>
                        <a:t>М.Горький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)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Эх, </a:t>
                      </a:r>
                      <a:r>
                        <a:rPr lang="ru-RU" sz="2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Виктор, Виктор, 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- твоими бы устами да бордо пить… (</a:t>
                      </a:r>
                      <a:r>
                        <a:rPr lang="ru-RU" sz="2000" i="1" dirty="0" err="1">
                          <a:effectLst/>
                          <a:latin typeface="Times New Roman"/>
                        </a:rPr>
                        <a:t>М.Горький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)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endParaRPr lang="ru-RU" sz="2000" i="1" dirty="0" smtClean="0">
                        <a:effectLst/>
                        <a:latin typeface="Times New Roman"/>
                      </a:endParaRPr>
                    </a:p>
                    <a:p>
                      <a:pPr lvl="1"/>
                      <a:endParaRPr lang="ru-RU" sz="2000" i="1" dirty="0" smtClean="0">
                        <a:effectLst/>
                        <a:latin typeface="Times New Roman"/>
                      </a:endParaRPr>
                    </a:p>
                    <a:p>
                      <a:pPr lvl="1"/>
                      <a:r>
                        <a:rPr lang="ru-RU" sz="2000" i="1" dirty="0" smtClean="0">
                          <a:effectLst/>
                          <a:latin typeface="Times New Roman"/>
                        </a:rPr>
                        <a:t>!!! В </a:t>
                      </a:r>
                      <a:r>
                        <a:rPr lang="ru-RU" sz="2000" i="1" dirty="0">
                          <a:effectLst/>
                          <a:latin typeface="Times New Roman"/>
                        </a:rPr>
                        <a:t>качестве междометия может выступать и слово о (в значении ах): </a:t>
                      </a:r>
                      <a:br>
                        <a:rPr lang="ru-RU" sz="2000" i="1" dirty="0">
                          <a:effectLst/>
                          <a:latin typeface="Times New Roman"/>
                        </a:rPr>
                      </a:br>
                      <a:r>
                        <a:rPr lang="ru-RU" sz="2000" i="1" dirty="0">
                          <a:effectLst/>
                          <a:latin typeface="Times New Roman"/>
                        </a:rPr>
                        <a:t>О, моя утраченная свежесть, буйство глаз и половодье чувств (Есенин).</a:t>
                      </a:r>
                      <a:endParaRPr lang="ru-RU" sz="2000" dirty="0">
                        <a:effectLst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Частицы и междометия перед обращением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29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565797"/>
              </p:ext>
            </p:extLst>
          </p:nvPr>
        </p:nvGraphicFramePr>
        <p:xfrm>
          <a:off x="467544" y="1700808"/>
          <a:ext cx="8424936" cy="4031173"/>
        </p:xfrm>
        <a:graphic>
          <a:graphicData uri="http://schemas.openxmlformats.org/drawingml/2006/table">
            <a:tbl>
              <a:tblPr/>
              <a:tblGrid>
                <a:gridCol w="4032504"/>
                <a:gridCol w="4392432"/>
              </a:tblGrid>
              <a:tr h="73294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 </a:t>
                      </a:r>
                      <a:r>
                        <a:rPr lang="ru-RU" sz="2400" b="1" dirty="0">
                          <a:solidFill>
                            <a:srgbClr val="B8312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и ВЫ 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являются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обращениями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 </a:t>
                      </a:r>
                      <a:r>
                        <a:rPr lang="ru-RU" sz="2400" b="1" dirty="0">
                          <a:solidFill>
                            <a:srgbClr val="B8312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и ВЫ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являются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обращениями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8232">
                <a:tc>
                  <a:txBody>
                    <a:bodyPr/>
                    <a:lstStyle/>
                    <a:p>
                      <a:pPr lvl="1">
                        <a:lnSpc>
                          <a:spcPct val="150000"/>
                        </a:lnSpc>
                      </a:pPr>
                      <a:r>
                        <a:rPr lang="ru-RU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Любишь 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ты, </a:t>
                      </a:r>
                      <a:r>
                        <a:rPr lang="ru-RU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Марья Ивановна, 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насмешки… </a:t>
                      </a:r>
                      <a:endParaRPr lang="ru-RU" sz="24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1">
                        <a:lnSpc>
                          <a:spcPct val="150000"/>
                        </a:lnSpc>
                      </a:pPr>
                      <a:r>
                        <a:rPr lang="ru-RU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Горький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b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прошу тебя, </a:t>
                      </a:r>
                      <a:r>
                        <a:rPr lang="ru-RU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- уведи этого шута. </a:t>
                      </a:r>
                      <a:endParaRPr lang="ru-RU" sz="2400" i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1">
                        <a:lnSpc>
                          <a:spcPct val="150000"/>
                        </a:lnSpc>
                      </a:pPr>
                      <a:r>
                        <a:rPr lang="ru-RU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Горький)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Ну, </a:t>
                      </a:r>
                      <a:r>
                        <a:rPr lang="ru-RU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Вставайте… (М. Горький)</a:t>
                      </a:r>
                      <a:b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Эй, </a:t>
                      </a:r>
                      <a:r>
                        <a:rPr lang="ru-RU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идите сюда!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051720" y="2924944"/>
            <a:ext cx="5040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71600" y="3068960"/>
            <a:ext cx="8640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600" y="2924944"/>
            <a:ext cx="8640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17594" y="4581128"/>
            <a:ext cx="198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458112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725144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41168"/>
            <a:ext cx="136815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7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820891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Вводными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слова, словосочетания и предложения, с помощью которых говорящий выражает свое отношение к содержанию высказывания.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1" b="65007"/>
          <a:stretch/>
        </p:blipFill>
        <p:spPr bwMode="auto">
          <a:xfrm>
            <a:off x="1331640" y="2204864"/>
            <a:ext cx="6475944" cy="264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5157192"/>
            <a:ext cx="85689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Каким-то загадочным образом творчество Чехова (1)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словам К. Чуковского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было для современников писателя моральной проповедью, и этой проповеди они подчинялись так охотно и радостно, как не подчинялись бы (3)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пожалуй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самым громким нравоучительным лозунгам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1234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913" y="3616057"/>
            <a:ext cx="132873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6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189</TotalTime>
  <Words>601</Words>
  <Application>Microsoft Office PowerPoint</Application>
  <PresentationFormat>Экран 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Ясность</vt:lpstr>
      <vt:lpstr>Знаки препинания при словах и конструкциях,  не связанных с членами предложения</vt:lpstr>
      <vt:lpstr>Презентация PowerPoint</vt:lpstr>
      <vt:lpstr>Презентация PowerPoint</vt:lpstr>
      <vt:lpstr>Презентация PowerPoint</vt:lpstr>
      <vt:lpstr>Распространенные обращения</vt:lpstr>
      <vt:lpstr>Презентация PowerPoint</vt:lpstr>
      <vt:lpstr>Частицы и междометия перед обращением</vt:lpstr>
      <vt:lpstr>Обращение </vt:lpstr>
      <vt:lpstr>Презентация PowerPoint</vt:lpstr>
      <vt:lpstr>Вводные конструкции</vt:lpstr>
      <vt:lpstr>Презентация PowerPoint</vt:lpstr>
      <vt:lpstr>Омонимия вводных слов и частей речи</vt:lpstr>
      <vt:lpstr>Омонимия </vt:lpstr>
      <vt:lpstr>Презентация PowerPoint</vt:lpstr>
      <vt:lpstr>Проверь себя</vt:lpstr>
      <vt:lpstr>Желаем удачи!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Computer</dc:creator>
  <cp:lastModifiedBy>Computer</cp:lastModifiedBy>
  <cp:revision>13</cp:revision>
  <dcterms:created xsi:type="dcterms:W3CDTF">2022-03-07T11:22:21Z</dcterms:created>
  <dcterms:modified xsi:type="dcterms:W3CDTF">2022-03-07T18:01:16Z</dcterms:modified>
</cp:coreProperties>
</file>