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sldIdLst>
    <p:sldId id="301" r:id="rId2"/>
    <p:sldId id="360" r:id="rId3"/>
    <p:sldId id="308" r:id="rId4"/>
    <p:sldId id="303" r:id="rId5"/>
    <p:sldId id="289" r:id="rId6"/>
    <p:sldId id="299" r:id="rId7"/>
    <p:sldId id="285" r:id="rId8"/>
    <p:sldId id="258" r:id="rId9"/>
    <p:sldId id="260" r:id="rId10"/>
    <p:sldId id="261" r:id="rId11"/>
    <p:sldId id="268" r:id="rId12"/>
    <p:sldId id="283" r:id="rId13"/>
    <p:sldId id="284" r:id="rId14"/>
    <p:sldId id="286" r:id="rId15"/>
    <p:sldId id="287" r:id="rId16"/>
    <p:sldId id="288" r:id="rId17"/>
    <p:sldId id="290" r:id="rId18"/>
    <p:sldId id="306" r:id="rId19"/>
    <p:sldId id="309" r:id="rId20"/>
    <p:sldId id="263" r:id="rId21"/>
    <p:sldId id="291" r:id="rId22"/>
    <p:sldId id="294" r:id="rId23"/>
    <p:sldId id="262" r:id="rId24"/>
    <p:sldId id="307" r:id="rId25"/>
    <p:sldId id="310" r:id="rId26"/>
    <p:sldId id="311" r:id="rId27"/>
    <p:sldId id="313" r:id="rId28"/>
    <p:sldId id="295" r:id="rId29"/>
    <p:sldId id="266" r:id="rId30"/>
    <p:sldId id="267" r:id="rId31"/>
    <p:sldId id="314" r:id="rId32"/>
    <p:sldId id="315" r:id="rId33"/>
    <p:sldId id="265" r:id="rId34"/>
    <p:sldId id="319" r:id="rId35"/>
    <p:sldId id="333" r:id="rId36"/>
    <p:sldId id="335" r:id="rId37"/>
    <p:sldId id="331" r:id="rId38"/>
    <p:sldId id="320" r:id="rId39"/>
    <p:sldId id="321" r:id="rId40"/>
    <p:sldId id="322" r:id="rId41"/>
    <p:sldId id="323" r:id="rId42"/>
    <p:sldId id="324" r:id="rId43"/>
    <p:sldId id="332" r:id="rId44"/>
    <p:sldId id="325" r:id="rId45"/>
    <p:sldId id="329" r:id="rId46"/>
    <p:sldId id="330" r:id="rId47"/>
    <p:sldId id="302" r:id="rId48"/>
    <p:sldId id="296" r:id="rId49"/>
    <p:sldId id="300" r:id="rId50"/>
    <p:sldId id="269" r:id="rId51"/>
    <p:sldId id="270" r:id="rId52"/>
    <p:sldId id="271" r:id="rId53"/>
    <p:sldId id="297" r:id="rId54"/>
    <p:sldId id="272" r:id="rId55"/>
    <p:sldId id="298" r:id="rId56"/>
    <p:sldId id="273" r:id="rId57"/>
    <p:sldId id="304" r:id="rId58"/>
    <p:sldId id="274" r:id="rId59"/>
    <p:sldId id="275" r:id="rId60"/>
    <p:sldId id="276" r:id="rId61"/>
    <p:sldId id="305" r:id="rId62"/>
    <p:sldId id="340" r:id="rId63"/>
    <p:sldId id="341" r:id="rId64"/>
    <p:sldId id="342" r:id="rId65"/>
    <p:sldId id="343" r:id="rId66"/>
    <p:sldId id="344" r:id="rId67"/>
    <p:sldId id="345" r:id="rId68"/>
    <p:sldId id="346" r:id="rId69"/>
    <p:sldId id="347" r:id="rId70"/>
    <p:sldId id="348" r:id="rId71"/>
    <p:sldId id="349" r:id="rId72"/>
    <p:sldId id="350" r:id="rId73"/>
    <p:sldId id="351" r:id="rId74"/>
    <p:sldId id="352" r:id="rId75"/>
    <p:sldId id="259" r:id="rId76"/>
    <p:sldId id="354" r:id="rId77"/>
    <p:sldId id="355" r:id="rId78"/>
    <p:sldId id="356" r:id="rId79"/>
    <p:sldId id="357" r:id="rId80"/>
    <p:sldId id="358" r:id="rId81"/>
    <p:sldId id="359" r:id="rId82"/>
    <p:sldId id="264" r:id="rId83"/>
    <p:sldId id="337" r:id="rId84"/>
    <p:sldId id="293" r:id="rId85"/>
    <p:sldId id="292" r:id="rId86"/>
    <p:sldId id="338" r:id="rId87"/>
    <p:sldId id="339" r:id="rId88"/>
    <p:sldId id="361" r:id="rId8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3" autoAdjust="0"/>
    <p:restoredTop sz="94660"/>
  </p:normalViewPr>
  <p:slideViewPr>
    <p:cSldViewPr>
      <p:cViewPr varScale="1">
        <p:scale>
          <a:sx n="68" d="100"/>
          <a:sy n="68" d="100"/>
        </p:scale>
        <p:origin x="-8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E7701-0353-4D03-B1B6-5F58D6AECB51}" type="datetimeFigureOut">
              <a:rPr lang="ru-RU" smtClean="0"/>
              <a:pPr/>
              <a:t>26.02.2021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62B60D-08A3-4887-80B3-52AFF4014F12}" type="slidenum">
              <a:rPr lang="ru-RU" smtClean="0"/>
              <a:pPr/>
              <a:t>‹#›</a:t>
            </a:fld>
            <a:endParaRPr lang="ru-RU"/>
          </a:p>
        </p:txBody>
      </p:sp>
    </p:spTree>
    <p:extLst>
      <p:ext uri="{BB962C8B-B14F-4D97-AF65-F5344CB8AC3E}">
        <p14:creationId xmlns:p14="http://schemas.microsoft.com/office/powerpoint/2010/main" xmlns="" val="2253491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xmlns="" id="{BCFBFBB4-A84F-4974-A01E-DF0669064BDF}"/>
              </a:ext>
            </a:extLst>
          </p:cNvPr>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2B20AC-ABE6-4B88-ADED-169F52DEB296}" type="slidenum">
              <a:rPr lang="ru-RU" altLang="ru-RU"/>
              <a:pPr eaLnBrk="1" hangingPunct="1"/>
              <a:t>37</a:t>
            </a:fld>
            <a:endParaRPr lang="ru-RU" altLang="ru-RU"/>
          </a:p>
        </p:txBody>
      </p:sp>
      <p:sp>
        <p:nvSpPr>
          <p:cNvPr id="35843" name="Rectangle 2">
            <a:extLst>
              <a:ext uri="{FF2B5EF4-FFF2-40B4-BE49-F238E27FC236}">
                <a16:creationId xmlns:a16="http://schemas.microsoft.com/office/drawing/2014/main" xmlns="" id="{83FDF319-F1CB-46C1-AC5E-703A924AE845}"/>
              </a:ext>
            </a:extLst>
          </p:cNvPr>
          <p:cNvSpPr>
            <a:spLocks noGrp="1" noRot="1" noChangeAspect="1" noChangeArrowheads="1" noTextEdit="1"/>
          </p:cNvSpPr>
          <p:nvPr>
            <p:ph type="sldImg"/>
          </p:nvPr>
        </p:nvSpPr>
        <p:spPr>
          <a:ln/>
        </p:spPr>
      </p:sp>
      <p:sp>
        <p:nvSpPr>
          <p:cNvPr id="35844" name="Rectangle 3">
            <a:extLst>
              <a:ext uri="{FF2B5EF4-FFF2-40B4-BE49-F238E27FC236}">
                <a16:creationId xmlns:a16="http://schemas.microsoft.com/office/drawing/2014/main" xmlns="" id="{762DC4CB-D9ED-4B0B-92F5-71B4D3ECC0A6}"/>
              </a:ext>
            </a:extLst>
          </p:cNvPr>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ru-RU" altLang="ru-RU">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74050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5173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93756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042186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3961374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4064453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542744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403755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4085622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262B60D-08A3-4887-80B3-52AFF4014F12}" type="slidenum">
              <a:rPr lang="ru-RU" smtClean="0"/>
              <a:pPr/>
              <a:t>49</a:t>
            </a:fld>
            <a:endParaRPr lang="ru-RU"/>
          </a:p>
        </p:txBody>
      </p:sp>
    </p:spTree>
    <p:extLst>
      <p:ext uri="{BB962C8B-B14F-4D97-AF65-F5344CB8AC3E}">
        <p14:creationId xmlns:p14="http://schemas.microsoft.com/office/powerpoint/2010/main" xmlns="" val="668944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3433779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433029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14586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B262B60D-08A3-4887-80B3-52AFF4014F12}" type="slidenum">
              <a:rPr lang="ru-RU" smtClean="0"/>
              <a:pPr/>
              <a:t>50</a:t>
            </a:fld>
            <a:endParaRPr lang="ru-RU"/>
          </a:p>
        </p:txBody>
      </p:sp>
    </p:spTree>
    <p:extLst>
      <p:ext uri="{BB962C8B-B14F-4D97-AF65-F5344CB8AC3E}">
        <p14:creationId xmlns:p14="http://schemas.microsoft.com/office/powerpoint/2010/main" xmlns="" val="1644122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232976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2462785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1354540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3507403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4139770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f391192_0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41456784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a:t>Образец заголовка</a:t>
            </a:r>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4141245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3119830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914935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457200" y="451075"/>
            <a:ext cx="8229600" cy="1017000"/>
          </a:xfrm>
          <a:prstGeom prst="rect">
            <a:avLst/>
          </a:prstGeom>
        </p:spPr>
        <p:txBody>
          <a:bodyPr spcFirstLastPara="1" wrap="square" lIns="91425" tIns="91425" rIns="91425" bIns="91425" anchor="ctr" anchorCtr="0"/>
          <a:lstStyle>
            <a:lvl1pPr lvl="0" rtl="0">
              <a:spcBef>
                <a:spcPts val="0"/>
              </a:spcBef>
              <a:spcAft>
                <a:spcPts val="0"/>
              </a:spcAft>
              <a:buSzPts val="1600"/>
              <a:buNone/>
              <a:defRPr>
                <a:highlight>
                  <a:srgbClr val="F3F3F3"/>
                </a:highlight>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3" name="Google Shape;33;p7"/>
          <p:cNvSpPr txBox="1">
            <a:spLocks noGrp="1"/>
          </p:cNvSpPr>
          <p:nvPr>
            <p:ph type="body" idx="1"/>
          </p:nvPr>
        </p:nvSpPr>
        <p:spPr>
          <a:xfrm>
            <a:off x="738590" y="1600200"/>
            <a:ext cx="2471100" cy="42333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4" name="Google Shape;34;p7"/>
          <p:cNvSpPr txBox="1">
            <a:spLocks noGrp="1"/>
          </p:cNvSpPr>
          <p:nvPr>
            <p:ph type="body" idx="2"/>
          </p:nvPr>
        </p:nvSpPr>
        <p:spPr>
          <a:xfrm>
            <a:off x="3336450" y="1600200"/>
            <a:ext cx="2471100" cy="42333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5" name="Google Shape;35;p7"/>
          <p:cNvSpPr txBox="1">
            <a:spLocks noGrp="1"/>
          </p:cNvSpPr>
          <p:nvPr>
            <p:ph type="body" idx="3"/>
          </p:nvPr>
        </p:nvSpPr>
        <p:spPr>
          <a:xfrm>
            <a:off x="5934310" y="1600200"/>
            <a:ext cx="2471100" cy="42333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6" name="Google Shape;36;p7"/>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a:t>
            </a:fld>
            <a:endParaRPr/>
          </a:p>
        </p:txBody>
      </p:sp>
    </p:spTree>
    <p:extLst>
      <p:ext uri="{BB962C8B-B14F-4D97-AF65-F5344CB8AC3E}">
        <p14:creationId xmlns:p14="http://schemas.microsoft.com/office/powerpoint/2010/main" xmlns="" val="170023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993270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a:t>Образец заголовка</a:t>
            </a:r>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3167281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393492" y="1825625"/>
            <a:ext cx="4121358"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29150" y="1825625"/>
            <a:ext cx="4140096"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1876788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a:t>Образец заголовка</a:t>
            </a:r>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20693204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3778772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3788073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7396333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a:t>Вставка рисунка</a:t>
            </a:r>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26.02.2021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3868267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3492" y="365126"/>
            <a:ext cx="8375754" cy="1325563"/>
          </a:xfrm>
          <a:prstGeom prst="rect">
            <a:avLst/>
          </a:prstGeom>
        </p:spPr>
        <p:txBody>
          <a:bodyPr vert="horz" lIns="91440" tIns="45720" rIns="91440" bIns="45720" rtlCol="0" anchor="ctr">
            <a:normAutofit/>
            <a:scene3d>
              <a:camera prst="orthographicFront"/>
              <a:lightRig rig="harsh" dir="t"/>
            </a:scene3d>
            <a:sp3d extrusionH="57150" prstMaterial="powder">
              <a:bevelT w="38100" h="38100"/>
            </a:sp3d>
          </a:bodyPr>
          <a:lstStyle/>
          <a:p>
            <a:r>
              <a:rPr lang="ru-RU"/>
              <a:t>Образец заголовка</a:t>
            </a:r>
          </a:p>
        </p:txBody>
      </p:sp>
      <p:sp>
        <p:nvSpPr>
          <p:cNvPr id="3" name="Текст 2"/>
          <p:cNvSpPr>
            <a:spLocks noGrp="1"/>
          </p:cNvSpPr>
          <p:nvPr>
            <p:ph type="body" idx="1"/>
          </p:nvPr>
        </p:nvSpPr>
        <p:spPr>
          <a:xfrm>
            <a:off x="393492" y="1825625"/>
            <a:ext cx="8375754"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4C71EC6-210F-42DE-9C53-41977AD35B3D}" type="datetimeFigureOut">
              <a:rPr lang="ru-RU" smtClean="0"/>
              <a:pPr/>
              <a:t>26.02.2021</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xmlns="" val="18751086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685800" rtl="0" eaLnBrk="1" latinLnBrk="0" hangingPunct="1">
        <a:lnSpc>
          <a:spcPct val="90000"/>
        </a:lnSpc>
        <a:spcBef>
          <a:spcPct val="0"/>
        </a:spcBef>
        <a:buNone/>
        <a:defRPr sz="3300" kern="1200">
          <a:ln>
            <a:solidFill>
              <a:srgbClr val="697C97"/>
            </a:solidFill>
          </a:ln>
          <a:solidFill>
            <a:schemeClr val="accent2">
              <a:lumMod val="50000"/>
            </a:schemeClr>
          </a:solidFill>
          <a:latin typeface="Arial Black" panose="020B0A040201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21863B2-43E5-48AB-8E51-EDFE0B13BFDE}"/>
              </a:ext>
            </a:extLst>
          </p:cNvPr>
          <p:cNvSpPr>
            <a:spLocks noGrp="1"/>
          </p:cNvSpPr>
          <p:nvPr>
            <p:ph type="ctrTitle"/>
          </p:nvPr>
        </p:nvSpPr>
        <p:spPr>
          <a:xfrm>
            <a:off x="500034" y="928670"/>
            <a:ext cx="8215370" cy="5214974"/>
          </a:xfrm>
        </p:spPr>
        <p:txBody>
          <a:bodyPr>
            <a:noAutofit/>
          </a:bodyPr>
          <a:lstStyle/>
          <a:p>
            <a:r>
              <a:rPr lang="ru-RU" sz="3300" dirty="0"/>
              <a:t/>
            </a:r>
            <a:br>
              <a:rPr lang="ru-RU" sz="3300" dirty="0"/>
            </a:br>
            <a:r>
              <a:rPr lang="ru-RU" sz="3300" dirty="0"/>
              <a:t/>
            </a:r>
            <a:br>
              <a:rPr lang="ru-RU" sz="3300" dirty="0"/>
            </a:br>
            <a:r>
              <a:rPr lang="ru-RU" sz="3300" dirty="0" smtClean="0"/>
              <a:t/>
            </a:r>
            <a:br>
              <a:rPr lang="ru-RU" sz="3300" dirty="0" smtClean="0"/>
            </a:br>
            <a:r>
              <a:rPr lang="ru-RU" sz="3300" dirty="0" smtClean="0"/>
              <a:t/>
            </a:r>
            <a:br>
              <a:rPr lang="ru-RU" sz="3300" dirty="0" smtClean="0"/>
            </a:br>
            <a:r>
              <a:rPr lang="ru-RU" sz="3300" dirty="0" smtClean="0"/>
              <a:t/>
            </a:r>
            <a:br>
              <a:rPr lang="ru-RU" sz="3300" dirty="0" smtClean="0"/>
            </a:br>
            <a:r>
              <a:rPr lang="ru-RU" sz="3300" dirty="0" smtClean="0"/>
              <a:t/>
            </a:r>
            <a:br>
              <a:rPr lang="ru-RU" sz="3300" dirty="0" smtClean="0"/>
            </a:br>
            <a:r>
              <a:rPr lang="ru-RU" sz="3300" dirty="0" smtClean="0"/>
              <a:t/>
            </a:r>
            <a:br>
              <a:rPr lang="ru-RU" sz="3300" dirty="0" smtClean="0"/>
            </a:br>
            <a:r>
              <a:rPr lang="ru-RU" sz="3300" dirty="0"/>
              <a:t/>
            </a:r>
            <a:br>
              <a:rPr lang="ru-RU" sz="3300" dirty="0"/>
            </a:br>
            <a:r>
              <a:rPr lang="ru-RU" sz="3300" dirty="0" smtClean="0"/>
              <a:t/>
            </a:r>
            <a:br>
              <a:rPr lang="ru-RU" sz="3300" dirty="0" smtClean="0"/>
            </a:br>
            <a:r>
              <a:rPr lang="ru-RU" sz="3600" dirty="0" smtClean="0"/>
              <a:t> Задание 21 </a:t>
            </a:r>
            <a:r>
              <a:rPr lang="ru-RU" sz="3600" b="1" dirty="0" smtClean="0"/>
              <a:t>ПУНКТУАЦИОННЫЙ АНАЛИЗ ТЕКСТА</a:t>
            </a:r>
            <a:br>
              <a:rPr lang="ru-RU" sz="3600" b="1" dirty="0" smtClean="0"/>
            </a:br>
            <a:r>
              <a:rPr lang="ru-RU" sz="2400" dirty="0" smtClean="0"/>
              <a:t>Задание 21 ориентировано на проверку умения выполнять пунктуационный анализ небольшого текста. На экзамене для анализа будут предложены тексты, пунктуационный анализ которых предполагает поиск одинаковых синтаксических конструкций с запятой, двоеточием или тире. Количество верных ответов в задании ограничивается только количеством предложений в тексте. Выполнение задания оценивается 1 баллом.</a:t>
            </a:r>
            <a:r>
              <a:rPr lang="ru-RU" sz="2400" dirty="0"/>
              <a:t/>
            </a:r>
            <a:br>
              <a:rPr lang="ru-RU" sz="2400" dirty="0"/>
            </a:br>
            <a:endParaRPr lang="ru-RU" sz="2400" dirty="0"/>
          </a:p>
        </p:txBody>
      </p:sp>
    </p:spTree>
    <p:extLst>
      <p:ext uri="{BB962C8B-B14F-4D97-AF65-F5344CB8AC3E}">
        <p14:creationId xmlns:p14="http://schemas.microsoft.com/office/powerpoint/2010/main" xmlns="" val="36802718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 </a:t>
            </a:r>
            <a:br>
              <a:rPr lang="ru-RU" b="1" dirty="0"/>
            </a:br>
            <a:r>
              <a:rPr lang="ru-RU" b="1" dirty="0"/>
              <a:t>при </a:t>
            </a:r>
            <a:r>
              <a:rPr lang="ru-RU" b="1" u="sng" dirty="0"/>
              <a:t>вставных конструкциях</a:t>
            </a:r>
            <a:r>
              <a:rPr lang="ru-RU" b="1" dirty="0"/>
              <a:t>:</a:t>
            </a:r>
          </a:p>
        </p:txBody>
      </p:sp>
      <p:sp>
        <p:nvSpPr>
          <p:cNvPr id="3" name="Объект 2"/>
          <p:cNvSpPr>
            <a:spLocks noGrp="1"/>
          </p:cNvSpPr>
          <p:nvPr>
            <p:ph idx="1"/>
          </p:nvPr>
        </p:nvSpPr>
        <p:spPr/>
        <p:txBody>
          <a:bodyPr>
            <a:normAutofit/>
          </a:bodyPr>
          <a:lstStyle/>
          <a:p>
            <a:pPr marL="0" indent="0">
              <a:buNone/>
            </a:pPr>
            <a:r>
              <a:rPr lang="ru-RU" sz="2400" b="1" dirty="0"/>
              <a:t>5) Для выделения слов и предложений, вставляемых в середину предложения с целью его </a:t>
            </a:r>
            <a:r>
              <a:rPr lang="ru-RU" sz="2400" b="1" dirty="0">
                <a:solidFill>
                  <a:srgbClr val="C00000"/>
                </a:solidFill>
              </a:rPr>
              <a:t>ПОЯСНЕНИЯ</a:t>
            </a:r>
            <a:r>
              <a:rPr lang="ru-RU" sz="2400" b="1" dirty="0"/>
              <a:t> или </a:t>
            </a:r>
            <a:r>
              <a:rPr lang="ru-RU" sz="2400" b="1" dirty="0">
                <a:solidFill>
                  <a:srgbClr val="C00000"/>
                </a:solidFill>
              </a:rPr>
              <a:t>ДОПОЛНЕНИЯ</a:t>
            </a:r>
            <a:r>
              <a:rPr lang="ru-RU" sz="2400" b="1" dirty="0"/>
              <a:t>:</a:t>
            </a:r>
          </a:p>
          <a:p>
            <a:r>
              <a:rPr lang="ru-RU" sz="2400" b="1" i="1" dirty="0"/>
              <a:t>Как вдруг – </a:t>
            </a:r>
            <a:r>
              <a:rPr lang="ru-RU" sz="2400" b="1" i="1" u="sng" dirty="0"/>
              <a:t>о чудо, о позор! </a:t>
            </a:r>
            <a:r>
              <a:rPr lang="ru-RU" sz="2400" b="1" i="1" dirty="0"/>
              <a:t>– заговорил оракул вздор.</a:t>
            </a:r>
          </a:p>
          <a:p>
            <a:r>
              <a:rPr lang="ru-RU" sz="2400" b="1" i="1" dirty="0"/>
              <a:t>Тут – </a:t>
            </a:r>
            <a:r>
              <a:rPr lang="ru-RU" sz="2400" b="1" i="1" u="sng" dirty="0"/>
              <a:t>делать нечего </a:t>
            </a:r>
            <a:r>
              <a:rPr lang="ru-RU" sz="2400" b="1" i="1" dirty="0"/>
              <a:t>– друзья поцеловались.</a:t>
            </a:r>
          </a:p>
          <a:p>
            <a:r>
              <a:rPr lang="ru-RU" sz="2400" b="1" i="1" dirty="0"/>
              <a:t>Я слышал – </a:t>
            </a:r>
            <a:r>
              <a:rPr lang="ru-RU" sz="2400" b="1" i="1" u="sng" dirty="0"/>
              <a:t>правда ль? </a:t>
            </a:r>
            <a:r>
              <a:rPr lang="ru-RU" sz="2400" b="1" i="1" dirty="0"/>
              <a:t>– будто встарь судей таких видали.</a:t>
            </a:r>
          </a:p>
        </p:txBody>
      </p:sp>
    </p:spTree>
    <p:extLst>
      <p:ext uri="{BB962C8B-B14F-4D97-AF65-F5344CB8AC3E}">
        <p14:creationId xmlns:p14="http://schemas.microsoft.com/office/powerpoint/2010/main" xmlns="" val="29861724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4123" y="116632"/>
            <a:ext cx="8375754" cy="1325563"/>
          </a:xfrm>
        </p:spPr>
        <p:txBody>
          <a:bodyPr/>
          <a:lstStyle/>
          <a:p>
            <a:r>
              <a:rPr lang="ru-RU" b="1" dirty="0"/>
              <a:t>ТИРЕ СТАВИТСЯ:</a:t>
            </a:r>
          </a:p>
        </p:txBody>
      </p:sp>
      <p:sp>
        <p:nvSpPr>
          <p:cNvPr id="3" name="Объект 2"/>
          <p:cNvSpPr>
            <a:spLocks noGrp="1"/>
          </p:cNvSpPr>
          <p:nvPr>
            <p:ph idx="1"/>
          </p:nvPr>
        </p:nvSpPr>
        <p:spPr>
          <a:xfrm>
            <a:off x="512526" y="1052736"/>
            <a:ext cx="8229600" cy="5616624"/>
          </a:xfrm>
        </p:spPr>
        <p:txBody>
          <a:bodyPr>
            <a:noAutofit/>
          </a:bodyPr>
          <a:lstStyle/>
          <a:p>
            <a:pPr marL="0" indent="0">
              <a:spcBef>
                <a:spcPts val="0"/>
              </a:spcBef>
              <a:spcAft>
                <a:spcPts val="600"/>
              </a:spcAft>
              <a:buNone/>
            </a:pPr>
            <a:r>
              <a:rPr lang="ru-RU" sz="2400" b="1" dirty="0"/>
              <a:t>1) Между двумя словами, обозначающими </a:t>
            </a:r>
            <a:r>
              <a:rPr lang="ru-RU" sz="2400" b="1" dirty="0">
                <a:solidFill>
                  <a:srgbClr val="C00000"/>
                </a:solidFill>
              </a:rPr>
              <a:t>МЕСТО, ВРЕМЯ, КОЛИЧЕСТВО.</a:t>
            </a:r>
            <a:r>
              <a:rPr lang="ru-RU" sz="2400" b="1" dirty="0"/>
              <a:t> Здесь тире обозначает ОТ…. ДО:</a:t>
            </a:r>
          </a:p>
          <a:p>
            <a:pPr>
              <a:lnSpc>
                <a:spcPct val="100000"/>
              </a:lnSpc>
              <a:spcBef>
                <a:spcPts val="0"/>
              </a:spcBef>
              <a:spcAft>
                <a:spcPts val="600"/>
              </a:spcAft>
            </a:pPr>
            <a:r>
              <a:rPr lang="ru-RU" sz="2400" b="1" i="1" dirty="0"/>
              <a:t> На линии Горький – Москва ходят хорошо оборудованные теплоходы.</a:t>
            </a:r>
          </a:p>
          <a:p>
            <a:pPr>
              <a:lnSpc>
                <a:spcPct val="100000"/>
              </a:lnSpc>
              <a:spcBef>
                <a:spcPts val="0"/>
              </a:spcBef>
              <a:spcAft>
                <a:spcPts val="600"/>
              </a:spcAft>
            </a:pPr>
            <a:r>
              <a:rPr lang="ru-RU" sz="2400" b="1" i="1" dirty="0"/>
              <a:t>В пятнадцатом – шестнадцатом веках.</a:t>
            </a:r>
          </a:p>
          <a:p>
            <a:pPr>
              <a:lnSpc>
                <a:spcPct val="100000"/>
              </a:lnSpc>
              <a:spcBef>
                <a:spcPts val="0"/>
              </a:spcBef>
              <a:spcAft>
                <a:spcPts val="600"/>
              </a:spcAft>
            </a:pPr>
            <a:r>
              <a:rPr lang="ru-RU" sz="2400" b="1" i="1" dirty="0"/>
              <a:t>Десять – двенадцать ролей.</a:t>
            </a:r>
          </a:p>
          <a:p>
            <a:pPr marL="0" indent="0">
              <a:lnSpc>
                <a:spcPct val="100000"/>
              </a:lnSpc>
              <a:spcBef>
                <a:spcPts val="0"/>
              </a:spcBef>
              <a:spcAft>
                <a:spcPts val="600"/>
              </a:spcAft>
              <a:buNone/>
            </a:pPr>
            <a:endParaRPr lang="en-US" sz="1400" b="1" i="1" dirty="0"/>
          </a:p>
          <a:p>
            <a:pPr marL="0" indent="0">
              <a:lnSpc>
                <a:spcPct val="100000"/>
              </a:lnSpc>
              <a:spcBef>
                <a:spcPts val="0"/>
              </a:spcBef>
              <a:spcAft>
                <a:spcPts val="600"/>
              </a:spcAft>
              <a:buNone/>
            </a:pPr>
            <a:r>
              <a:rPr lang="ru-RU" sz="2400" b="1" dirty="0"/>
              <a:t>2) Между двумя рядом поставленными </a:t>
            </a:r>
            <a:r>
              <a:rPr lang="ru-RU" sz="2400" b="1" dirty="0">
                <a:solidFill>
                  <a:srgbClr val="C00000"/>
                </a:solidFill>
              </a:rPr>
              <a:t>ЧИСЛАМИ</a:t>
            </a:r>
            <a:r>
              <a:rPr lang="ru-RU" sz="2400" b="1" dirty="0"/>
              <a:t>, обозначающими приблизительное количество:</a:t>
            </a:r>
          </a:p>
          <a:p>
            <a:pPr>
              <a:lnSpc>
                <a:spcPct val="100000"/>
              </a:lnSpc>
              <a:spcBef>
                <a:spcPts val="0"/>
              </a:spcBef>
              <a:spcAft>
                <a:spcPts val="600"/>
              </a:spcAft>
            </a:pPr>
            <a:r>
              <a:rPr lang="ru-RU" sz="2400" b="1" i="1" dirty="0"/>
              <a:t>Ему на вид лет 45 – 50.</a:t>
            </a:r>
          </a:p>
          <a:p>
            <a:pPr marL="0" indent="0">
              <a:lnSpc>
                <a:spcPct val="100000"/>
              </a:lnSpc>
              <a:spcBef>
                <a:spcPts val="0"/>
              </a:spcBef>
              <a:spcAft>
                <a:spcPts val="600"/>
              </a:spcAft>
              <a:buNone/>
            </a:pPr>
            <a:endParaRPr lang="ru-RU" sz="1400" b="1" i="1" dirty="0"/>
          </a:p>
          <a:p>
            <a:pPr marL="0" indent="0">
              <a:lnSpc>
                <a:spcPct val="100000"/>
              </a:lnSpc>
              <a:spcBef>
                <a:spcPts val="0"/>
              </a:spcBef>
              <a:spcAft>
                <a:spcPts val="600"/>
              </a:spcAft>
              <a:buNone/>
            </a:pPr>
            <a:r>
              <a:rPr lang="ru-RU" sz="2400" b="1" dirty="0"/>
              <a:t>3) Между двумя </a:t>
            </a:r>
            <a:r>
              <a:rPr lang="ru-RU" sz="2400" b="1" dirty="0">
                <a:solidFill>
                  <a:srgbClr val="C00000"/>
                </a:solidFill>
              </a:rPr>
              <a:t>ИМЕНАМИ СОБСТВЕННЫМИ</a:t>
            </a:r>
            <a:r>
              <a:rPr lang="ru-RU" sz="2400" b="1" dirty="0"/>
              <a:t>:</a:t>
            </a:r>
          </a:p>
          <a:p>
            <a:pPr>
              <a:lnSpc>
                <a:spcPct val="100000"/>
              </a:lnSpc>
              <a:spcBef>
                <a:spcPts val="0"/>
              </a:spcBef>
              <a:spcAft>
                <a:spcPts val="600"/>
              </a:spcAft>
            </a:pPr>
            <a:r>
              <a:rPr lang="ru-RU" sz="2400" b="1" i="1" dirty="0"/>
              <a:t>Формула Ньютона – Лейбница.</a:t>
            </a:r>
          </a:p>
          <a:p>
            <a:pPr marL="0" indent="0">
              <a:buNone/>
            </a:pPr>
            <a:endParaRPr lang="ru-RU" sz="2400" b="1" i="1" dirty="0"/>
          </a:p>
          <a:p>
            <a:pPr marL="0" indent="0">
              <a:buNone/>
            </a:pPr>
            <a:endParaRPr lang="ru-RU" sz="2400" b="1" i="1" dirty="0"/>
          </a:p>
        </p:txBody>
      </p:sp>
    </p:spTree>
    <p:extLst>
      <p:ext uri="{BB962C8B-B14F-4D97-AF65-F5344CB8AC3E}">
        <p14:creationId xmlns:p14="http://schemas.microsoft.com/office/powerpoint/2010/main" xmlns="" val="9108324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878" y="188640"/>
            <a:ext cx="8375754" cy="1325563"/>
          </a:xfrm>
        </p:spPr>
        <p:txBody>
          <a:bodyPr/>
          <a:lstStyle/>
          <a:p>
            <a:r>
              <a:rPr lang="ru-RU" b="1" dirty="0"/>
              <a:t>ТИРЕ НЕ СТАВИТСЯ:</a:t>
            </a:r>
          </a:p>
        </p:txBody>
      </p:sp>
      <p:sp>
        <p:nvSpPr>
          <p:cNvPr id="3" name="Объект 2"/>
          <p:cNvSpPr>
            <a:spLocks noGrp="1"/>
          </p:cNvSpPr>
          <p:nvPr>
            <p:ph idx="1"/>
          </p:nvPr>
        </p:nvSpPr>
        <p:spPr>
          <a:xfrm>
            <a:off x="384123" y="1124744"/>
            <a:ext cx="8375754" cy="5127997"/>
          </a:xfrm>
        </p:spPr>
        <p:txBody>
          <a:bodyPr>
            <a:noAutofit/>
          </a:bodyPr>
          <a:lstStyle/>
          <a:p>
            <a:pPr marL="0" indent="0">
              <a:buNone/>
            </a:pPr>
            <a:r>
              <a:rPr lang="ru-RU" sz="2400" b="1" dirty="0"/>
              <a:t>1)Если перед сказуемым, выраженным существительным в именительном падеже, стоит </a:t>
            </a:r>
            <a:r>
              <a:rPr lang="ru-RU" sz="2400" b="1" dirty="0">
                <a:solidFill>
                  <a:srgbClr val="C00000"/>
                </a:solidFill>
              </a:rPr>
              <a:t>ОТРИЦАНИЕ</a:t>
            </a:r>
            <a:r>
              <a:rPr lang="ru-RU" sz="2400" b="1" dirty="0"/>
              <a:t> с частицей </a:t>
            </a:r>
            <a:r>
              <a:rPr lang="ru-RU" sz="2400" b="1" dirty="0">
                <a:solidFill>
                  <a:srgbClr val="C00000"/>
                </a:solidFill>
              </a:rPr>
              <a:t>НЕ</a:t>
            </a:r>
            <a:r>
              <a:rPr lang="ru-RU" sz="2400" b="1" dirty="0"/>
              <a:t>:</a:t>
            </a:r>
          </a:p>
          <a:p>
            <a:r>
              <a:rPr lang="ru-RU" sz="2400" b="1" i="1" dirty="0"/>
              <a:t>Бедность не порок.</a:t>
            </a:r>
          </a:p>
          <a:p>
            <a:pPr marL="0" indent="0">
              <a:buNone/>
            </a:pPr>
            <a:r>
              <a:rPr lang="ru-RU" sz="2400" b="1" i="1" u="sng" dirty="0">
                <a:solidFill>
                  <a:srgbClr val="C00000"/>
                </a:solidFill>
              </a:rPr>
              <a:t>ИСКЛЮЧЕНИЕ инфинитив</a:t>
            </a:r>
            <a:r>
              <a:rPr lang="ru-RU" sz="2400" b="1" i="1" dirty="0">
                <a:solidFill>
                  <a:srgbClr val="C00000"/>
                </a:solidFill>
              </a:rPr>
              <a:t>: </a:t>
            </a:r>
          </a:p>
          <a:p>
            <a:r>
              <a:rPr lang="ru-RU" sz="2400" b="1" i="1" dirty="0"/>
              <a:t>Жизнь прожить – </a:t>
            </a:r>
            <a:r>
              <a:rPr lang="ru-RU" sz="2400" b="1" i="1" u="sng" dirty="0"/>
              <a:t>не</a:t>
            </a:r>
            <a:r>
              <a:rPr lang="ru-RU" sz="2400" b="1" i="1" dirty="0"/>
              <a:t> поле перейти. </a:t>
            </a:r>
          </a:p>
          <a:p>
            <a:r>
              <a:rPr lang="ru-RU" sz="2400" b="1" i="1" dirty="0"/>
              <a:t>Чай пить – не дрова рубить.</a:t>
            </a:r>
          </a:p>
          <a:p>
            <a:pPr marL="0" indent="0">
              <a:buNone/>
            </a:pPr>
            <a:endParaRPr lang="ru-RU" sz="1200" b="1" i="1" dirty="0"/>
          </a:p>
          <a:p>
            <a:pPr marL="0" indent="0">
              <a:buNone/>
            </a:pPr>
            <a:r>
              <a:rPr lang="ru-RU" sz="2400" b="1" dirty="0"/>
              <a:t>2) Если между подлежащим и сказуемым стоят сравнительные союзы: </a:t>
            </a:r>
            <a:r>
              <a:rPr lang="ru-RU" sz="2400" b="1" dirty="0">
                <a:solidFill>
                  <a:srgbClr val="C00000"/>
                </a:solidFill>
              </a:rPr>
              <a:t>КАК, ЧТО, КАК БУДТО, ТОЧНО, СЛОВНО:</a:t>
            </a:r>
          </a:p>
          <a:p>
            <a:r>
              <a:rPr lang="ru-RU" sz="2400" b="1" i="1" dirty="0"/>
              <a:t>Поле как разноцветный ковёр.</a:t>
            </a:r>
          </a:p>
          <a:p>
            <a:r>
              <a:rPr lang="ru-RU" sz="2400" b="1" i="1" dirty="0"/>
              <a:t>Наш сад как проходной двор.</a:t>
            </a:r>
          </a:p>
          <a:p>
            <a:r>
              <a:rPr lang="ru-RU" sz="2400" b="1" i="1" dirty="0"/>
              <a:t>Небо точно саван.</a:t>
            </a:r>
          </a:p>
          <a:p>
            <a:pPr marL="0" indent="0">
              <a:buNone/>
            </a:pPr>
            <a:endParaRPr lang="ru-RU" sz="2400" b="1" i="1" dirty="0"/>
          </a:p>
        </p:txBody>
      </p:sp>
    </p:spTree>
    <p:extLst>
      <p:ext uri="{BB962C8B-B14F-4D97-AF65-F5344CB8AC3E}">
        <p14:creationId xmlns:p14="http://schemas.microsoft.com/office/powerpoint/2010/main" xmlns="" val="33053555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НЕ СТАВИТСЯ:</a:t>
            </a:r>
          </a:p>
        </p:txBody>
      </p:sp>
      <p:sp>
        <p:nvSpPr>
          <p:cNvPr id="3" name="Объект 2"/>
          <p:cNvSpPr>
            <a:spLocks noGrp="1"/>
          </p:cNvSpPr>
          <p:nvPr>
            <p:ph idx="1"/>
          </p:nvPr>
        </p:nvSpPr>
        <p:spPr>
          <a:xfrm>
            <a:off x="402368" y="1253330"/>
            <a:ext cx="8375754" cy="5127997"/>
          </a:xfrm>
        </p:spPr>
        <p:txBody>
          <a:bodyPr>
            <a:noAutofit/>
          </a:bodyPr>
          <a:lstStyle/>
          <a:p>
            <a:pPr marL="0" indent="0">
              <a:buNone/>
            </a:pPr>
            <a:r>
              <a:rPr lang="ru-RU" sz="2400" b="1" dirty="0"/>
              <a:t>3) Если между подлежащим и сказуемым стоит </a:t>
            </a:r>
            <a:r>
              <a:rPr lang="ru-RU" sz="2400" b="1" dirty="0">
                <a:solidFill>
                  <a:srgbClr val="C00000"/>
                </a:solidFill>
              </a:rPr>
              <a:t>ВВОДНОЕ</a:t>
            </a:r>
            <a:r>
              <a:rPr lang="ru-RU" sz="2400" b="1" dirty="0"/>
              <a:t> </a:t>
            </a:r>
            <a:r>
              <a:rPr lang="ru-RU" sz="2400" b="1" dirty="0">
                <a:solidFill>
                  <a:srgbClr val="C00000"/>
                </a:solidFill>
              </a:rPr>
              <a:t>СЛОВО</a:t>
            </a:r>
            <a:r>
              <a:rPr lang="ru-RU" sz="2400" b="1" dirty="0"/>
              <a:t>:</a:t>
            </a:r>
          </a:p>
          <a:p>
            <a:r>
              <a:rPr lang="ru-RU" sz="2400" b="1" i="1" dirty="0"/>
              <a:t>Грач, </a:t>
            </a:r>
            <a:r>
              <a:rPr lang="ru-RU" sz="2400" b="1" i="1" u="sng" dirty="0"/>
              <a:t>конечно</a:t>
            </a:r>
            <a:r>
              <a:rPr lang="ru-RU" sz="2400" b="1" i="1" dirty="0"/>
              <a:t>, птица умная.</a:t>
            </a:r>
          </a:p>
          <a:p>
            <a:pPr marL="0" indent="0">
              <a:buNone/>
            </a:pPr>
            <a:endParaRPr lang="ru-RU" sz="2400" b="1" i="1" dirty="0"/>
          </a:p>
          <a:p>
            <a:pPr marL="0" indent="0">
              <a:buNone/>
            </a:pPr>
            <a:r>
              <a:rPr lang="ru-RU" sz="2400" b="1" dirty="0"/>
              <a:t>4) Если между подлежащим и сказуемым стоит </a:t>
            </a:r>
            <a:r>
              <a:rPr lang="ru-RU" sz="2400" b="1" dirty="0">
                <a:solidFill>
                  <a:srgbClr val="C00000"/>
                </a:solidFill>
              </a:rPr>
              <a:t>ОБРАЩЕНИЕ</a:t>
            </a:r>
            <a:r>
              <a:rPr lang="ru-RU" sz="2400" b="1" dirty="0"/>
              <a:t>:</a:t>
            </a:r>
          </a:p>
          <a:p>
            <a:r>
              <a:rPr lang="ru-RU" sz="2400" b="1" i="1" dirty="0"/>
              <a:t>Образование, </a:t>
            </a:r>
            <a:r>
              <a:rPr lang="ru-RU" sz="2400" b="1" i="1" u="sng" dirty="0"/>
              <a:t>мой друг</a:t>
            </a:r>
            <a:r>
              <a:rPr lang="ru-RU" sz="2400" b="1" i="1" dirty="0"/>
              <a:t>, опора в жизни.</a:t>
            </a:r>
          </a:p>
          <a:p>
            <a:pPr marL="0" indent="0">
              <a:buNone/>
            </a:pPr>
            <a:endParaRPr lang="ru-RU" sz="2400" b="1" i="1" dirty="0"/>
          </a:p>
          <a:p>
            <a:pPr marL="0" indent="0">
              <a:buNone/>
            </a:pPr>
            <a:r>
              <a:rPr lang="ru-RU" sz="2400" b="1" dirty="0"/>
              <a:t>5) Если между подлежащим и сказуемым стоят </a:t>
            </a:r>
            <a:r>
              <a:rPr lang="ru-RU" sz="2400" b="1" dirty="0">
                <a:solidFill>
                  <a:srgbClr val="C00000"/>
                </a:solidFill>
              </a:rPr>
              <a:t>СОЮЗ</a:t>
            </a:r>
            <a:r>
              <a:rPr lang="ru-RU" sz="2400" b="1" dirty="0"/>
              <a:t> или </a:t>
            </a:r>
            <a:r>
              <a:rPr lang="ru-RU" sz="2400" b="1" dirty="0">
                <a:solidFill>
                  <a:srgbClr val="C00000"/>
                </a:solidFill>
              </a:rPr>
              <a:t>ЧАСТИЦА</a:t>
            </a:r>
            <a:r>
              <a:rPr lang="ru-RU" sz="2400" b="1" dirty="0"/>
              <a:t>:</a:t>
            </a:r>
          </a:p>
          <a:p>
            <a:r>
              <a:rPr lang="ru-RU" sz="2400" b="1" dirty="0"/>
              <a:t>Март </a:t>
            </a:r>
            <a:r>
              <a:rPr lang="ru-RU" sz="2400" b="1" u="sng" dirty="0"/>
              <a:t>только</a:t>
            </a:r>
            <a:r>
              <a:rPr lang="ru-RU" sz="2400" b="1" dirty="0"/>
              <a:t> начало весны.</a:t>
            </a:r>
          </a:p>
          <a:p>
            <a:r>
              <a:rPr lang="ru-RU" sz="2400" b="1" i="1" dirty="0"/>
              <a:t>Ртуть </a:t>
            </a:r>
            <a:r>
              <a:rPr lang="ru-RU" sz="2400" b="1" i="1" u="sng" dirty="0"/>
              <a:t>тоже</a:t>
            </a:r>
            <a:r>
              <a:rPr lang="ru-RU" sz="2400" b="1" i="1" dirty="0"/>
              <a:t> (союз) металл.</a:t>
            </a:r>
          </a:p>
          <a:p>
            <a:r>
              <a:rPr lang="ru-RU" sz="2400" b="1" i="1" dirty="0"/>
              <a:t>Этот случай </a:t>
            </a:r>
            <a:r>
              <a:rPr lang="ru-RU" sz="2400" b="1" i="1" u="sng" dirty="0"/>
              <a:t>лишь</a:t>
            </a:r>
            <a:r>
              <a:rPr lang="ru-RU" sz="2400" b="1" i="1" dirty="0"/>
              <a:t> исключение.</a:t>
            </a:r>
          </a:p>
          <a:p>
            <a:pPr marL="0" indent="0">
              <a:buNone/>
            </a:pPr>
            <a:endParaRPr lang="ru-RU" sz="2400" b="1" i="1" dirty="0"/>
          </a:p>
          <a:p>
            <a:pPr marL="0" indent="0">
              <a:buNone/>
            </a:pPr>
            <a:endParaRPr lang="ru-RU" sz="2400" b="1" i="1" dirty="0"/>
          </a:p>
        </p:txBody>
      </p:sp>
    </p:spTree>
    <p:extLst>
      <p:ext uri="{BB962C8B-B14F-4D97-AF65-F5344CB8AC3E}">
        <p14:creationId xmlns:p14="http://schemas.microsoft.com/office/powerpoint/2010/main" xmlns="" val="12675728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НЕ СТАВИТСЯ:</a:t>
            </a:r>
          </a:p>
        </p:txBody>
      </p:sp>
      <p:sp>
        <p:nvSpPr>
          <p:cNvPr id="3" name="Объект 2"/>
          <p:cNvSpPr>
            <a:spLocks noGrp="1"/>
          </p:cNvSpPr>
          <p:nvPr>
            <p:ph idx="1"/>
          </p:nvPr>
        </p:nvSpPr>
        <p:spPr>
          <a:xfrm>
            <a:off x="402368" y="1253331"/>
            <a:ext cx="8375754" cy="4351338"/>
          </a:xfrm>
        </p:spPr>
        <p:txBody>
          <a:bodyPr>
            <a:normAutofit/>
          </a:bodyPr>
          <a:lstStyle/>
          <a:p>
            <a:pPr marL="0" indent="0">
              <a:buNone/>
            </a:pPr>
            <a:r>
              <a:rPr lang="ru-RU" sz="2800" b="1" dirty="0"/>
              <a:t>6) Если между подлежащим и сказуемым вставлено слово </a:t>
            </a:r>
            <a:r>
              <a:rPr lang="ru-RU" sz="2800" b="1" dirty="0">
                <a:solidFill>
                  <a:srgbClr val="C00000"/>
                </a:solidFill>
              </a:rPr>
              <a:t>ЕСТЬ</a:t>
            </a:r>
            <a:r>
              <a:rPr lang="ru-RU" sz="2800" b="1" dirty="0"/>
              <a:t>:</a:t>
            </a:r>
          </a:p>
          <a:p>
            <a:r>
              <a:rPr lang="ru-RU" sz="2800" b="1" i="1" dirty="0"/>
              <a:t>Дети есть дети.</a:t>
            </a:r>
          </a:p>
          <a:p>
            <a:pPr marL="0" indent="0">
              <a:buNone/>
            </a:pPr>
            <a:endParaRPr lang="ru-RU" sz="2800" b="1" dirty="0"/>
          </a:p>
          <a:p>
            <a:pPr marL="0" indent="0">
              <a:buNone/>
            </a:pPr>
            <a:r>
              <a:rPr lang="ru-RU" sz="2800" b="1" dirty="0"/>
              <a:t>7) Если подлежащее выражено </a:t>
            </a:r>
            <a:r>
              <a:rPr lang="ru-RU" sz="2800" b="1" dirty="0">
                <a:solidFill>
                  <a:srgbClr val="C00000"/>
                </a:solidFill>
              </a:rPr>
              <a:t>ЛИЧНЫМ МЕСТОИМЕНИЕМ</a:t>
            </a:r>
            <a:r>
              <a:rPr lang="ru-RU" sz="2800" b="1" dirty="0"/>
              <a:t>, а сказуемое - </a:t>
            </a:r>
            <a:r>
              <a:rPr lang="ru-RU" sz="2800" b="1" dirty="0">
                <a:solidFill>
                  <a:srgbClr val="C00000"/>
                </a:solidFill>
              </a:rPr>
              <a:t>ИМЕНЕМ СУЩЕСТВИТЕЛЬНЫМ</a:t>
            </a:r>
            <a:r>
              <a:rPr lang="ru-RU" sz="2800" b="1" dirty="0"/>
              <a:t>:</a:t>
            </a:r>
          </a:p>
          <a:p>
            <a:r>
              <a:rPr lang="ru-RU" sz="2800" b="1" i="1" dirty="0"/>
              <a:t>Я врач.</a:t>
            </a:r>
          </a:p>
          <a:p>
            <a:r>
              <a:rPr lang="ru-RU" sz="2800" b="1" i="1" dirty="0"/>
              <a:t>Он учитель.</a:t>
            </a:r>
          </a:p>
          <a:p>
            <a:pPr marL="0" indent="0">
              <a:buNone/>
            </a:pPr>
            <a:endParaRPr lang="ru-RU" sz="2800" b="1" i="1" dirty="0"/>
          </a:p>
          <a:p>
            <a:pPr marL="0" indent="0">
              <a:buNone/>
            </a:pPr>
            <a:endParaRPr lang="ru-RU" sz="2800" b="1" i="1" dirty="0"/>
          </a:p>
        </p:txBody>
      </p:sp>
    </p:spTree>
    <p:extLst>
      <p:ext uri="{BB962C8B-B14F-4D97-AF65-F5344CB8AC3E}">
        <p14:creationId xmlns:p14="http://schemas.microsoft.com/office/powerpoint/2010/main" xmlns="" val="3055897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НЕ СТАВИТСЯ:</a:t>
            </a:r>
          </a:p>
        </p:txBody>
      </p:sp>
      <p:sp>
        <p:nvSpPr>
          <p:cNvPr id="3" name="Объект 2"/>
          <p:cNvSpPr>
            <a:spLocks noGrp="1"/>
          </p:cNvSpPr>
          <p:nvPr>
            <p:ph idx="1"/>
          </p:nvPr>
        </p:nvSpPr>
        <p:spPr>
          <a:xfrm>
            <a:off x="402368" y="1253331"/>
            <a:ext cx="8375754" cy="4351338"/>
          </a:xfrm>
        </p:spPr>
        <p:txBody>
          <a:bodyPr>
            <a:normAutofit/>
          </a:bodyPr>
          <a:lstStyle/>
          <a:p>
            <a:pPr marL="0" indent="0">
              <a:buNone/>
            </a:pPr>
            <a:r>
              <a:rPr lang="ru-RU" sz="2400" b="1" dirty="0"/>
              <a:t>8) Если между подлежащим и сказуемым есть </a:t>
            </a:r>
            <a:r>
              <a:rPr lang="ru-RU" sz="2400" b="1" dirty="0">
                <a:solidFill>
                  <a:srgbClr val="C00000"/>
                </a:solidFill>
              </a:rPr>
              <a:t>ДОПОЛНЕНИЯ</a:t>
            </a:r>
            <a:r>
              <a:rPr lang="ru-RU" sz="2400" b="1" dirty="0"/>
              <a:t> или </a:t>
            </a:r>
            <a:r>
              <a:rPr lang="ru-RU" sz="2400" b="1" dirty="0">
                <a:solidFill>
                  <a:srgbClr val="C00000"/>
                </a:solidFill>
              </a:rPr>
              <a:t>ОБСТОЯТЕЛЬСТВА</a:t>
            </a:r>
            <a:r>
              <a:rPr lang="ru-RU" sz="2400" b="1" dirty="0"/>
              <a:t>:</a:t>
            </a:r>
          </a:p>
          <a:p>
            <a:r>
              <a:rPr lang="ru-RU" sz="2400" b="1" i="1" dirty="0"/>
              <a:t>Петров </a:t>
            </a:r>
            <a:r>
              <a:rPr lang="ru-RU" sz="2400" b="1" i="1" u="sng" dirty="0"/>
              <a:t>мне</a:t>
            </a:r>
            <a:r>
              <a:rPr lang="ru-RU" sz="2400" b="1" i="1" dirty="0"/>
              <a:t> друг.</a:t>
            </a:r>
          </a:p>
          <a:p>
            <a:r>
              <a:rPr lang="ru-RU" sz="2400" b="1" i="1" dirty="0"/>
              <a:t>Костя </a:t>
            </a:r>
            <a:r>
              <a:rPr lang="ru-RU" sz="2400" b="1" i="1" u="sng" dirty="0"/>
              <a:t>теперь</a:t>
            </a:r>
            <a:r>
              <a:rPr lang="ru-RU" sz="2400" b="1" i="1" dirty="0"/>
              <a:t> студент.</a:t>
            </a:r>
          </a:p>
          <a:p>
            <a:pPr marL="0" indent="0">
              <a:buNone/>
            </a:pPr>
            <a:endParaRPr lang="ru-RU" sz="2400" b="1" i="1" dirty="0"/>
          </a:p>
          <a:p>
            <a:pPr marL="0" indent="0">
              <a:buNone/>
            </a:pPr>
            <a:r>
              <a:rPr lang="ru-RU" sz="2400" b="1" dirty="0"/>
              <a:t>9) Если есть </a:t>
            </a:r>
            <a:r>
              <a:rPr lang="ru-RU" sz="2400" b="1" dirty="0">
                <a:solidFill>
                  <a:srgbClr val="C00000"/>
                </a:solidFill>
              </a:rPr>
              <a:t>ИНВЕРСИЯ</a:t>
            </a:r>
            <a:r>
              <a:rPr lang="ru-RU" sz="2400" b="1" dirty="0"/>
              <a:t>, выраженная именем существительным и стоящее перед подлежащим:</a:t>
            </a:r>
          </a:p>
          <a:p>
            <a:pPr marL="0" indent="0">
              <a:buNone/>
            </a:pPr>
            <a:r>
              <a:rPr lang="ru-RU" sz="2400" b="1" i="1" dirty="0"/>
              <a:t>СТРАННЫЙ </a:t>
            </a:r>
            <a:r>
              <a:rPr lang="ru-RU" sz="2400" b="1" i="1" u="sng" dirty="0"/>
              <a:t>человек</a:t>
            </a:r>
            <a:r>
              <a:rPr lang="ru-RU" sz="2400" b="1" i="1" dirty="0"/>
              <a:t> этот лекарь!</a:t>
            </a:r>
          </a:p>
          <a:p>
            <a:pPr marL="0" indent="0">
              <a:buNone/>
            </a:pPr>
            <a:r>
              <a:rPr lang="ru-RU" sz="2400" b="1" i="1" dirty="0"/>
              <a:t>Сравни:</a:t>
            </a:r>
          </a:p>
          <a:p>
            <a:pPr marL="0" indent="0">
              <a:buNone/>
            </a:pPr>
            <a:r>
              <a:rPr lang="ru-RU" sz="2400" b="1" i="1" dirty="0"/>
              <a:t>Лекарь – странный человек!</a:t>
            </a:r>
          </a:p>
          <a:p>
            <a:pPr marL="0" indent="0">
              <a:buNone/>
            </a:pPr>
            <a:endParaRPr lang="ru-RU" sz="2400" b="1" i="1" dirty="0"/>
          </a:p>
          <a:p>
            <a:pPr marL="0" indent="0">
              <a:buNone/>
            </a:pPr>
            <a:endParaRPr lang="ru-RU" sz="2400" b="1" i="1" dirty="0"/>
          </a:p>
        </p:txBody>
      </p:sp>
    </p:spTree>
    <p:extLst>
      <p:ext uri="{BB962C8B-B14F-4D97-AF65-F5344CB8AC3E}">
        <p14:creationId xmlns:p14="http://schemas.microsoft.com/office/powerpoint/2010/main" xmlns="" val="22793786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НЕ СТАВИТСЯ:</a:t>
            </a:r>
          </a:p>
        </p:txBody>
      </p:sp>
      <p:sp>
        <p:nvSpPr>
          <p:cNvPr id="3" name="Объект 2"/>
          <p:cNvSpPr>
            <a:spLocks noGrp="1"/>
          </p:cNvSpPr>
          <p:nvPr>
            <p:ph idx="1"/>
          </p:nvPr>
        </p:nvSpPr>
        <p:spPr>
          <a:xfrm>
            <a:off x="393492" y="1412776"/>
            <a:ext cx="8375754" cy="4351338"/>
          </a:xfrm>
        </p:spPr>
        <p:txBody>
          <a:bodyPr>
            <a:normAutofit/>
          </a:bodyPr>
          <a:lstStyle/>
          <a:p>
            <a:pPr marL="0" indent="0">
              <a:buNone/>
            </a:pPr>
            <a:r>
              <a:rPr lang="ru-RU" sz="2800" b="1" dirty="0"/>
              <a:t>10) Если подлежащее выражено </a:t>
            </a:r>
            <a:r>
              <a:rPr lang="ru-RU" sz="2800" b="1" dirty="0">
                <a:solidFill>
                  <a:srgbClr val="C00000"/>
                </a:solidFill>
              </a:rPr>
              <a:t>ИМЕНЕМ СУЩЕСТВИТЕЛЬНЫМ</a:t>
            </a:r>
            <a:r>
              <a:rPr lang="ru-RU" sz="2800" b="1" dirty="0"/>
              <a:t>, а сказуемое - </a:t>
            </a:r>
            <a:r>
              <a:rPr lang="ru-RU" sz="2800" b="1" dirty="0">
                <a:solidFill>
                  <a:srgbClr val="C00000"/>
                </a:solidFill>
              </a:rPr>
              <a:t>ИМЕНЕМ ПРИЛАГАТЕЛЬНЫМ В КРАТКОЙ ФОРМЕ</a:t>
            </a:r>
            <a:r>
              <a:rPr lang="ru-RU" sz="2800" b="1" dirty="0"/>
              <a:t>:</a:t>
            </a:r>
          </a:p>
          <a:p>
            <a:pPr marL="0" indent="0">
              <a:buNone/>
            </a:pPr>
            <a:endParaRPr lang="ru-RU" sz="2800" b="1" dirty="0"/>
          </a:p>
          <a:p>
            <a:r>
              <a:rPr lang="ru-RU" sz="2800" b="1" i="1" dirty="0"/>
              <a:t>Жизнь прекрасна и удивительна!</a:t>
            </a:r>
          </a:p>
          <a:p>
            <a:pPr marL="0" indent="0">
              <a:buNone/>
            </a:pPr>
            <a:endParaRPr lang="ru-RU" sz="2800" b="1" i="1" dirty="0"/>
          </a:p>
          <a:p>
            <a:pPr marL="0" indent="0">
              <a:buNone/>
            </a:pPr>
            <a:endParaRPr lang="ru-RU" sz="2800" b="1" i="1" dirty="0"/>
          </a:p>
        </p:txBody>
      </p:sp>
    </p:spTree>
    <p:extLst>
      <p:ext uri="{BB962C8B-B14F-4D97-AF65-F5344CB8AC3E}">
        <p14:creationId xmlns:p14="http://schemas.microsoft.com/office/powerpoint/2010/main" xmlns="" val="8206800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8376" y="1412776"/>
            <a:ext cx="6858000" cy="2882701"/>
          </a:xfrm>
        </p:spPr>
        <p:txBody>
          <a:bodyPr/>
          <a:lstStyle/>
          <a:p>
            <a:r>
              <a:rPr lang="ru-RU" b="1" dirty="0"/>
              <a:t>ТИРЕ </a:t>
            </a:r>
            <a:br>
              <a:rPr lang="ru-RU" b="1" dirty="0"/>
            </a:br>
            <a:r>
              <a:rPr lang="ru-RU" b="1" dirty="0"/>
              <a:t>в бессоюзном сложном предложении</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21998107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9EEE75C2-DD4B-47D6-B38E-000714C27226}"/>
              </a:ext>
            </a:extLst>
          </p:cNvPr>
          <p:cNvSpPr/>
          <p:nvPr/>
        </p:nvSpPr>
        <p:spPr>
          <a:xfrm>
            <a:off x="395536" y="819259"/>
            <a:ext cx="8568952" cy="4524315"/>
          </a:xfrm>
          <a:prstGeom prst="rect">
            <a:avLst/>
          </a:prstGeom>
        </p:spPr>
        <p:txBody>
          <a:bodyPr wrap="square">
            <a:spAutoFit/>
          </a:bodyPr>
          <a:lstStyle/>
          <a:p>
            <a:pPr>
              <a:buNone/>
            </a:pPr>
            <a:r>
              <a:rPr lang="ru-RU" sz="3200" b="1" dirty="0">
                <a:solidFill>
                  <a:srgbClr val="C00000"/>
                </a:solidFill>
              </a:rPr>
              <a:t>Бессоюзное сложное предложение </a:t>
            </a:r>
            <a:r>
              <a:rPr lang="ru-RU" sz="3200" b="1" dirty="0"/>
              <a:t>— это предложение, части которого соединены по смыслу и с помощью интонации</a:t>
            </a:r>
          </a:p>
          <a:p>
            <a:pPr>
              <a:buNone/>
            </a:pPr>
            <a:endParaRPr lang="ru-RU" sz="3200" b="1" dirty="0"/>
          </a:p>
          <a:p>
            <a:pPr>
              <a:buNone/>
            </a:pPr>
            <a:r>
              <a:rPr lang="ru-RU" sz="3200" b="1" i="1" dirty="0"/>
              <a:t>Не сули журавля в небе —дай синицу в руки.</a:t>
            </a:r>
          </a:p>
          <a:p>
            <a:pPr>
              <a:buNone/>
            </a:pPr>
            <a:r>
              <a:rPr lang="ru-RU" sz="3200" b="1" i="1" dirty="0"/>
              <a:t>Девочка плачет : потеряла мячик.</a:t>
            </a:r>
          </a:p>
          <a:p>
            <a:pPr>
              <a:buNone/>
            </a:pPr>
            <a:r>
              <a:rPr lang="ru-RU" sz="3200" b="1" i="1" dirty="0"/>
              <a:t>Дождь закончился, туча отошла к лесу.</a:t>
            </a:r>
          </a:p>
          <a:p>
            <a:pPr>
              <a:buNone/>
            </a:pPr>
            <a:r>
              <a:rPr lang="ru-RU" sz="3200" b="1" i="1" dirty="0"/>
              <a:t>Наступила зима; охотник, собрав всё необходимое, переселился в </a:t>
            </a:r>
            <a:r>
              <a:rPr lang="ru-RU" sz="3200" b="1" i="1" dirty="0" err="1"/>
              <a:t>зимОвье</a:t>
            </a:r>
            <a:r>
              <a:rPr lang="ru-RU" sz="3200" b="1" i="1" dirty="0"/>
              <a:t>.</a:t>
            </a:r>
          </a:p>
        </p:txBody>
      </p:sp>
    </p:spTree>
    <p:extLst>
      <p:ext uri="{BB962C8B-B14F-4D97-AF65-F5344CB8AC3E}">
        <p14:creationId xmlns:p14="http://schemas.microsoft.com/office/powerpoint/2010/main" xmlns="" val="24174051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7013A7B3-B0A8-4C52-87DA-E4DB79D55872}"/>
              </a:ext>
            </a:extLst>
          </p:cNvPr>
          <p:cNvSpPr/>
          <p:nvPr/>
        </p:nvSpPr>
        <p:spPr>
          <a:xfrm>
            <a:off x="683568" y="651362"/>
            <a:ext cx="7920880" cy="4770537"/>
          </a:xfrm>
          <a:prstGeom prst="rect">
            <a:avLst/>
          </a:prstGeom>
        </p:spPr>
        <p:txBody>
          <a:bodyPr wrap="square">
            <a:spAutoFit/>
          </a:bodyPr>
          <a:lstStyle/>
          <a:p>
            <a:pPr>
              <a:buNone/>
            </a:pPr>
            <a:r>
              <a:rPr lang="ru-RU" sz="3200" b="1" dirty="0"/>
              <a:t>Части бессоюзного сложного предложения находятся между собой в различных смысловых отношениях</a:t>
            </a:r>
            <a:r>
              <a:rPr lang="ru-RU" sz="3200" b="1" i="1" dirty="0"/>
              <a:t> (на границе между частями нет ни союзов, ни союзных слов)</a:t>
            </a:r>
            <a:r>
              <a:rPr lang="ru-RU" sz="3200" b="1" dirty="0"/>
              <a:t> , что отражается и в постановке знаков препинания. В бессоюзном сложном предложении ставятся </a:t>
            </a:r>
            <a:r>
              <a:rPr lang="ru-RU" sz="4000" b="1" dirty="0">
                <a:solidFill>
                  <a:srgbClr val="C00000"/>
                </a:solidFill>
              </a:rPr>
              <a:t>запятая, точка с запятой, двоеточие, тире.</a:t>
            </a:r>
            <a:endParaRPr lang="ru-RU" sz="3200" b="1" dirty="0">
              <a:solidFill>
                <a:srgbClr val="C00000"/>
              </a:solidFill>
            </a:endParaRPr>
          </a:p>
        </p:txBody>
      </p:sp>
    </p:spTree>
    <p:extLst>
      <p:ext uri="{BB962C8B-B14F-4D97-AF65-F5344CB8AC3E}">
        <p14:creationId xmlns:p14="http://schemas.microsoft.com/office/powerpoint/2010/main" xmlns="" val="3059723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21863B2-43E5-48AB-8E51-EDFE0B13BFDE}"/>
              </a:ext>
            </a:extLst>
          </p:cNvPr>
          <p:cNvSpPr>
            <a:spLocks noGrp="1"/>
          </p:cNvSpPr>
          <p:nvPr>
            <p:ph type="ctrTitle"/>
          </p:nvPr>
        </p:nvSpPr>
        <p:spPr>
          <a:xfrm>
            <a:off x="500034" y="-357214"/>
            <a:ext cx="8215370" cy="7572428"/>
          </a:xfrm>
        </p:spPr>
        <p:txBody>
          <a:bodyPr>
            <a:noAutofit/>
          </a:bodyPr>
          <a:lstStyle/>
          <a:p>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
            </a:r>
            <a:br>
              <a:rPr lang="ru-RU" sz="2000" b="1" dirty="0" smtClean="0"/>
            </a:br>
            <a:r>
              <a:rPr lang="ru-RU" sz="2000" b="1" dirty="0" smtClean="0"/>
              <a:t>АЛГОРИТМ ВЫПОЛНЕНИЯ ЗАДАНИЯ</a:t>
            </a:r>
            <a:br>
              <a:rPr lang="ru-RU" sz="2000" b="1" dirty="0" smtClean="0"/>
            </a:br>
            <a:r>
              <a:rPr lang="ru-RU" sz="1600" b="1" dirty="0" smtClean="0"/>
              <a:t>1</a:t>
            </a:r>
            <a:r>
              <a:rPr lang="ru-RU" sz="1600" dirty="0" smtClean="0"/>
              <a:t> Внимательно прочитайте предложение. По мере опознавания синтаксических конструкций помечайте их названия над знаками препинания или на полях страницы.</a:t>
            </a:r>
            <a:br>
              <a:rPr lang="ru-RU" sz="1600" dirty="0" smtClean="0"/>
            </a:br>
            <a:r>
              <a:rPr lang="ru-RU" sz="1600" b="1" dirty="0" smtClean="0"/>
              <a:t>2</a:t>
            </a:r>
            <a:r>
              <a:rPr lang="ru-RU" sz="1600" dirty="0" smtClean="0"/>
              <a:t> Выделите грамматическую(-</a:t>
            </a:r>
            <a:r>
              <a:rPr lang="ru-RU" sz="1600" dirty="0" err="1" smtClean="0"/>
              <a:t>ие</a:t>
            </a:r>
            <a:r>
              <a:rPr lang="ru-RU" sz="1600" dirty="0" smtClean="0"/>
              <a:t>) основу(-</a:t>
            </a:r>
            <a:r>
              <a:rPr lang="ru-RU" sz="1600" dirty="0" err="1" smtClean="0"/>
              <a:t>ы</a:t>
            </a:r>
            <a:r>
              <a:rPr lang="ru-RU" sz="1600" dirty="0" smtClean="0"/>
              <a:t>) предложения. Установите границы между предложениями и средства связи: сочинительные и/или подчинительные союзы,  интонация — в бессоюзном сложном предложении.</a:t>
            </a:r>
            <a:br>
              <a:rPr lang="ru-RU" sz="1600" dirty="0" smtClean="0"/>
            </a:br>
            <a:r>
              <a:rPr lang="ru-RU" sz="1600" b="1" dirty="0" smtClean="0"/>
              <a:t>3</a:t>
            </a:r>
            <a:r>
              <a:rPr lang="ru-RU" sz="1600" dirty="0" smtClean="0"/>
              <a:t> Найдите в предложении причастия, деепричастия, существительные, называющие уже  упомянутый предмет или явление.</a:t>
            </a:r>
            <a:br>
              <a:rPr lang="ru-RU" sz="1600" dirty="0" smtClean="0"/>
            </a:br>
            <a:r>
              <a:rPr lang="ru-RU" sz="1600" b="1" dirty="0" smtClean="0"/>
              <a:t>4</a:t>
            </a:r>
            <a:r>
              <a:rPr lang="ru-RU" sz="1600" dirty="0" smtClean="0"/>
              <a:t> Определите виды обособления, выраженные оборотами с указанными частями речи: определения, обстоятельства, приложения.</a:t>
            </a:r>
            <a:br>
              <a:rPr lang="ru-RU" sz="1600" dirty="0" smtClean="0"/>
            </a:br>
            <a:r>
              <a:rPr lang="ru-RU" sz="1600" b="1" dirty="0" smtClean="0"/>
              <a:t>5</a:t>
            </a:r>
            <a:r>
              <a:rPr lang="ru-RU" sz="1600" dirty="0" smtClean="0"/>
              <a:t> Найдите вводные слова, обращения. Опознайте предложения с прямой речью (цитированием).</a:t>
            </a:r>
            <a:br>
              <a:rPr lang="ru-RU" sz="1600" dirty="0" smtClean="0"/>
            </a:br>
            <a:r>
              <a:rPr lang="ru-RU" sz="1600" b="1" dirty="0" smtClean="0"/>
              <a:t>6</a:t>
            </a:r>
            <a:r>
              <a:rPr lang="ru-RU" sz="1600" dirty="0" smtClean="0"/>
              <a:t> Вспомните правила обособления, особенности постановки тире и двоеточия в простом и сложном предложениях, при прямой речи.</a:t>
            </a:r>
            <a:br>
              <a:rPr lang="ru-RU" sz="1600" dirty="0" smtClean="0"/>
            </a:br>
            <a:r>
              <a:rPr lang="ru-RU" sz="1600" b="1" dirty="0" smtClean="0"/>
              <a:t>7</a:t>
            </a:r>
            <a:r>
              <a:rPr lang="ru-RU" sz="1600" dirty="0" smtClean="0"/>
              <a:t> Перечитайте задание. Используя свои пометы, найдите предложения, в которых указанный знак препинания ставится в соответствии с одним и тем же правилом пунктуации.</a:t>
            </a:r>
            <a:br>
              <a:rPr lang="ru-RU" sz="1600" dirty="0" smtClean="0"/>
            </a:br>
            <a:r>
              <a:rPr lang="ru-RU" sz="1600" b="1" dirty="0" smtClean="0"/>
              <a:t>8</a:t>
            </a:r>
            <a:r>
              <a:rPr lang="ru-RU" sz="1600" dirty="0" smtClean="0"/>
              <a:t> Запишите номера выявленных предложений в бланк ответов № 1. (Последовательность записи цифр значения не имеет.)</a:t>
            </a:r>
            <a:r>
              <a:rPr lang="ru-RU" sz="3600" dirty="0" smtClean="0"/>
              <a:t/>
            </a:r>
            <a:br>
              <a:rPr lang="ru-RU" sz="3600" dirty="0" smtClean="0"/>
            </a:br>
            <a:r>
              <a:rPr lang="ru-RU" sz="3300" dirty="0"/>
              <a:t/>
            </a:r>
            <a:br>
              <a:rPr lang="ru-RU" sz="3300" dirty="0"/>
            </a:br>
            <a:r>
              <a:rPr lang="ru-RU" sz="3300" dirty="0"/>
              <a:t/>
            </a:r>
            <a:br>
              <a:rPr lang="ru-RU" sz="3300" dirty="0"/>
            </a:br>
            <a:endParaRPr lang="ru-RU" sz="3300" dirty="0"/>
          </a:p>
        </p:txBody>
      </p:sp>
    </p:spTree>
    <p:extLst>
      <p:ext uri="{BB962C8B-B14F-4D97-AF65-F5344CB8AC3E}">
        <p14:creationId xmlns:p14="http://schemas.microsoft.com/office/powerpoint/2010/main" xmlns="" val="36802718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384123" y="1412776"/>
            <a:ext cx="8375754" cy="4351338"/>
          </a:xfrm>
        </p:spPr>
        <p:txBody>
          <a:bodyPr>
            <a:normAutofit/>
          </a:bodyPr>
          <a:lstStyle/>
          <a:p>
            <a:pPr marL="0" indent="0" algn="just">
              <a:buNone/>
            </a:pPr>
            <a:r>
              <a:rPr lang="ru-RU" sz="2400" b="1" dirty="0"/>
              <a:t>1) Для выражения РЕЗКИХ ПРОТИВОПОСТАВЛЕНИЙ между предложениями (можно вставить НО, А):</a:t>
            </a:r>
          </a:p>
          <a:p>
            <a:r>
              <a:rPr lang="ru-RU" sz="2400" b="1" i="1" dirty="0"/>
              <a:t>Я царь –  я раб, я червь – я бог.</a:t>
            </a:r>
            <a:r>
              <a:rPr lang="ru-RU" sz="2400" b="1" dirty="0"/>
              <a:t> (Державин)</a:t>
            </a:r>
          </a:p>
          <a:p>
            <a:pPr algn="just"/>
            <a:r>
              <a:rPr lang="ru-RU" sz="2400" b="1" i="1" dirty="0"/>
              <a:t>Ввысь взлетает сокол – жмется уж к земле.</a:t>
            </a:r>
          </a:p>
          <a:p>
            <a:pPr algn="just"/>
            <a:endParaRPr lang="ru-RU" sz="2400" b="1" i="1" dirty="0"/>
          </a:p>
          <a:p>
            <a:pPr marL="0" indent="0">
              <a:buNone/>
            </a:pPr>
            <a:r>
              <a:rPr lang="ru-RU" sz="2400" b="1" dirty="0"/>
              <a:t>2) Если первое предложение обозначает УСЛОВИЕ или ВРЕМЯ действия второго (можно вставить ЕСЛИ, КОГДА):</a:t>
            </a:r>
          </a:p>
          <a:p>
            <a:r>
              <a:rPr lang="ru-RU" sz="2400" b="1" i="1" dirty="0"/>
              <a:t>Лес рубят – щепки летят.</a:t>
            </a:r>
          </a:p>
          <a:p>
            <a:r>
              <a:rPr lang="ru-RU" sz="2400" b="1" i="1" dirty="0"/>
              <a:t>Много снегу – много хлеба. </a:t>
            </a:r>
            <a:r>
              <a:rPr lang="ru-RU" sz="2400" b="1" dirty="0"/>
              <a:t>(Пословица)</a:t>
            </a:r>
          </a:p>
          <a:p>
            <a:pPr algn="just"/>
            <a:endParaRPr lang="ru-RU" sz="2400" b="1" i="1" dirty="0"/>
          </a:p>
        </p:txBody>
      </p:sp>
    </p:spTree>
    <p:extLst>
      <p:ext uri="{BB962C8B-B14F-4D97-AF65-F5344CB8AC3E}">
        <p14:creationId xmlns:p14="http://schemas.microsoft.com/office/powerpoint/2010/main" xmlns="" val="31448797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p:txBody>
          <a:bodyPr>
            <a:normAutofit/>
          </a:bodyPr>
          <a:lstStyle/>
          <a:p>
            <a:pPr marL="0" indent="0">
              <a:buNone/>
            </a:pPr>
            <a:r>
              <a:rPr lang="ru-RU" sz="2400" b="1" dirty="0"/>
              <a:t>3) Если второе предложение содержит ВЫВОД или СЛЕДСТВИЕ (можно вставить ПОЭТОМУ или ТАК ЧТО):</a:t>
            </a:r>
          </a:p>
          <a:p>
            <a:r>
              <a:rPr lang="ru-RU" sz="2400" b="1" i="1" dirty="0"/>
              <a:t>Ударил гром – задрожали окна.</a:t>
            </a:r>
          </a:p>
          <a:p>
            <a:endParaRPr lang="ru-RU" sz="2400" b="1" i="1" dirty="0"/>
          </a:p>
          <a:p>
            <a:pPr marL="0" indent="0">
              <a:buNone/>
            </a:pPr>
            <a:r>
              <a:rPr lang="ru-RU" sz="2400" b="1" dirty="0"/>
              <a:t>4) Если первое предложение сравнивается со вторым (можно вставить союзы СЛОВНО, ТОЧНО, БУДТО):</a:t>
            </a:r>
          </a:p>
          <a:p>
            <a:r>
              <a:rPr lang="ru-RU" sz="2400" b="1" i="1" dirty="0"/>
              <a:t>Молвит слово – соловей поёт.</a:t>
            </a:r>
            <a:endParaRPr lang="ru-RU" sz="2400" b="1" dirty="0"/>
          </a:p>
          <a:p>
            <a:endParaRPr lang="ru-RU" sz="2400" b="1" i="1" dirty="0"/>
          </a:p>
          <a:p>
            <a:endParaRPr lang="ru-RU" sz="2400" b="1" dirty="0"/>
          </a:p>
          <a:p>
            <a:pPr marL="0" indent="0">
              <a:buNone/>
            </a:pPr>
            <a:endParaRPr lang="ru-RU" sz="2400" b="1" dirty="0"/>
          </a:p>
        </p:txBody>
      </p:sp>
    </p:spTree>
    <p:extLst>
      <p:ext uri="{BB962C8B-B14F-4D97-AF65-F5344CB8AC3E}">
        <p14:creationId xmlns:p14="http://schemas.microsoft.com/office/powerpoint/2010/main" xmlns="" val="810034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374754" y="1556792"/>
            <a:ext cx="8517726" cy="4351338"/>
          </a:xfrm>
        </p:spPr>
        <p:txBody>
          <a:bodyPr>
            <a:normAutofit/>
          </a:bodyPr>
          <a:lstStyle/>
          <a:p>
            <a:pPr marL="0" indent="0">
              <a:buNone/>
            </a:pPr>
            <a:r>
              <a:rPr lang="ru-RU" sz="2400" dirty="0"/>
              <a:t>5) Если между предложениями </a:t>
            </a:r>
            <a:r>
              <a:rPr lang="ru-RU" sz="2400" b="1" dirty="0"/>
              <a:t>УСТУПИТЕЛЬНЫЕ ОТНОШЕНИЯ   </a:t>
            </a:r>
            <a:r>
              <a:rPr lang="ru-RU" sz="2400" dirty="0"/>
              <a:t>(можно вставить </a:t>
            </a:r>
            <a:r>
              <a:rPr lang="ru-RU" sz="2400" b="1" dirty="0"/>
              <a:t>НЕСМОТРЯ НА):</a:t>
            </a:r>
            <a:endParaRPr lang="ru-RU" sz="2400" dirty="0"/>
          </a:p>
          <a:p>
            <a:r>
              <a:rPr lang="ru-RU" sz="2400" i="1" dirty="0"/>
              <a:t>Завали правду золотом, затопчи её в грязь – всё равно наружу вылезет.</a:t>
            </a:r>
          </a:p>
          <a:p>
            <a:pPr marL="0" indent="0">
              <a:buNone/>
            </a:pPr>
            <a:endParaRPr lang="ru-RU" sz="2400" i="1" dirty="0"/>
          </a:p>
          <a:p>
            <a:pPr marL="0" indent="0">
              <a:buNone/>
            </a:pPr>
            <a:r>
              <a:rPr lang="ru-RU" sz="2400" dirty="0"/>
              <a:t>6) Если во второе части указана </a:t>
            </a:r>
            <a:r>
              <a:rPr lang="ru-RU" sz="2400" b="1" dirty="0"/>
              <a:t>БЫСТРАЯ СМЕНА ДЕЙСТВИЯ</a:t>
            </a:r>
            <a:r>
              <a:rPr lang="ru-RU" sz="2400" dirty="0"/>
              <a:t>:</a:t>
            </a:r>
          </a:p>
          <a:p>
            <a:r>
              <a:rPr lang="ru-RU" sz="2400" i="1" dirty="0"/>
              <a:t>Левей, левей и с возом – бух в канаву.</a:t>
            </a:r>
          </a:p>
          <a:p>
            <a:r>
              <a:rPr lang="ru-RU" sz="2400" i="1" dirty="0"/>
              <a:t>Шагнул – и царство покорил.</a:t>
            </a:r>
          </a:p>
          <a:p>
            <a:r>
              <a:rPr lang="ru-RU" sz="2400" i="1" dirty="0"/>
              <a:t>Проснулся – пять станций убежало назад.</a:t>
            </a:r>
          </a:p>
          <a:p>
            <a:endParaRPr lang="ru-RU" sz="2400" i="1" dirty="0"/>
          </a:p>
          <a:p>
            <a:pPr marL="0" indent="0">
              <a:buNone/>
            </a:pPr>
            <a:endParaRPr lang="ru-RU" sz="2000" i="1" dirty="0"/>
          </a:p>
          <a:p>
            <a:pPr marL="0" indent="0">
              <a:buNone/>
            </a:pPr>
            <a:endParaRPr lang="ru-RU" sz="2400" dirty="0"/>
          </a:p>
          <a:p>
            <a:pPr marL="0" indent="0">
              <a:buNone/>
            </a:pPr>
            <a:endParaRPr lang="ru-RU" sz="2400" dirty="0"/>
          </a:p>
        </p:txBody>
      </p:sp>
    </p:spTree>
    <p:extLst>
      <p:ext uri="{BB962C8B-B14F-4D97-AF65-F5344CB8AC3E}">
        <p14:creationId xmlns:p14="http://schemas.microsoft.com/office/powerpoint/2010/main" xmlns="" val="28936207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539646" y="1556792"/>
            <a:ext cx="8229600" cy="4857403"/>
          </a:xfrm>
        </p:spPr>
        <p:txBody>
          <a:bodyPr>
            <a:noAutofit/>
          </a:bodyPr>
          <a:lstStyle/>
          <a:p>
            <a:pPr marL="0" indent="0">
              <a:buNone/>
            </a:pPr>
            <a:r>
              <a:rPr lang="ru-RU" sz="2400" b="1" i="1" dirty="0"/>
              <a:t>7) </a:t>
            </a:r>
            <a:r>
              <a:rPr lang="ru-RU" sz="2400" b="1" dirty="0"/>
              <a:t>Если вторая часть представляет собой присоединительное предложение (перед ним можно вставить слово ЭТО): </a:t>
            </a:r>
          </a:p>
          <a:p>
            <a:r>
              <a:rPr lang="ru-RU" sz="2400" b="1" i="1" dirty="0"/>
              <a:t>Вечерами над горизонтом надолго зависало багровое тусклое солнце – дурной знак.</a:t>
            </a:r>
            <a:endParaRPr lang="ru-RU" sz="2400" b="1" dirty="0"/>
          </a:p>
          <a:p>
            <a:endParaRPr lang="ru-RU" sz="2400" b="1" i="1" dirty="0"/>
          </a:p>
        </p:txBody>
      </p:sp>
    </p:spTree>
    <p:extLst>
      <p:ext uri="{BB962C8B-B14F-4D97-AF65-F5344CB8AC3E}">
        <p14:creationId xmlns:p14="http://schemas.microsoft.com/office/powerpoint/2010/main" xmlns="" val="3928832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xmlns="" id="{864F7280-22DC-402F-BC6E-8D71264F363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1580" y="476672"/>
            <a:ext cx="7560840" cy="56706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09436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8376" y="1412776"/>
            <a:ext cx="6858000" cy="2882701"/>
          </a:xfrm>
        </p:spPr>
        <p:txBody>
          <a:bodyPr>
            <a:normAutofit fontScale="90000"/>
          </a:bodyPr>
          <a:lstStyle/>
          <a:p>
            <a:r>
              <a:rPr lang="ru-RU" b="1" dirty="0"/>
              <a:t>Запятая, точка с запятой  </a:t>
            </a:r>
            <a:br>
              <a:rPr lang="ru-RU" b="1" dirty="0"/>
            </a:br>
            <a:r>
              <a:rPr lang="ru-RU" b="1" dirty="0"/>
              <a:t>в бессоюзном сложном предложении</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364088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4FA31BFA-9E22-4169-9D4E-01710D04F995}"/>
              </a:ext>
            </a:extLst>
          </p:cNvPr>
          <p:cNvSpPr/>
          <p:nvPr/>
        </p:nvSpPr>
        <p:spPr>
          <a:xfrm>
            <a:off x="539552" y="692696"/>
            <a:ext cx="7992888" cy="4524315"/>
          </a:xfrm>
          <a:prstGeom prst="rect">
            <a:avLst/>
          </a:prstGeom>
        </p:spPr>
        <p:txBody>
          <a:bodyPr wrap="square">
            <a:spAutoFit/>
          </a:bodyPr>
          <a:lstStyle/>
          <a:p>
            <a:r>
              <a:rPr lang="ru-RU" sz="3200" b="1" dirty="0">
                <a:latin typeface="Times New Roman" pitchFamily="18" charset="0"/>
                <a:cs typeface="Times New Roman" pitchFamily="18" charset="0"/>
              </a:rPr>
              <a:t>Между частями бессоюзного сложного </a:t>
            </a:r>
          </a:p>
          <a:p>
            <a:r>
              <a:rPr lang="ru-RU" sz="3200" b="1" dirty="0">
                <a:latin typeface="Times New Roman" pitchFamily="18" charset="0"/>
                <a:cs typeface="Times New Roman" pitchFamily="18" charset="0"/>
              </a:rPr>
              <a:t>предложения ставится запятая, если в нем </a:t>
            </a:r>
          </a:p>
          <a:p>
            <a:r>
              <a:rPr lang="ru-RU" sz="3200" b="1" dirty="0">
                <a:latin typeface="Times New Roman" pitchFamily="18" charset="0"/>
                <a:cs typeface="Times New Roman" pitchFamily="18" charset="0"/>
              </a:rPr>
              <a:t>просто </a:t>
            </a:r>
            <a:r>
              <a:rPr lang="ru-RU" sz="3200" b="1" dirty="0">
                <a:solidFill>
                  <a:srgbClr val="C00000"/>
                </a:solidFill>
                <a:latin typeface="Times New Roman" pitchFamily="18" charset="0"/>
                <a:cs typeface="Times New Roman" pitchFamily="18" charset="0"/>
              </a:rPr>
              <a:t>перечисляются</a:t>
            </a:r>
            <a:r>
              <a:rPr lang="ru-RU" sz="3200" b="1" dirty="0">
                <a:latin typeface="Times New Roman" pitchFamily="18" charset="0"/>
                <a:cs typeface="Times New Roman" pitchFamily="18" charset="0"/>
              </a:rPr>
              <a:t> какие-то факты. В этом случае после запятой легко можно вставить союз И.</a:t>
            </a:r>
          </a:p>
          <a:p>
            <a:endParaRPr lang="ru-RU" sz="3200" b="1" dirty="0">
              <a:latin typeface="Times New Roman" pitchFamily="18" charset="0"/>
              <a:cs typeface="Times New Roman" pitchFamily="18" charset="0"/>
            </a:endParaRPr>
          </a:p>
          <a:p>
            <a:r>
              <a:rPr lang="ru-RU" sz="3200" b="1" i="1" dirty="0">
                <a:latin typeface="Times New Roman" pitchFamily="18" charset="0"/>
                <a:cs typeface="Times New Roman" pitchFamily="18" charset="0"/>
              </a:rPr>
              <a:t>Только что смеркалось, я велел казаку нагреть чайник по-походному.</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7631909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4FA31BFA-9E22-4169-9D4E-01710D04F995}"/>
              </a:ext>
            </a:extLst>
          </p:cNvPr>
          <p:cNvSpPr/>
          <p:nvPr/>
        </p:nvSpPr>
        <p:spPr>
          <a:xfrm>
            <a:off x="539552" y="692696"/>
            <a:ext cx="7992888" cy="4832092"/>
          </a:xfrm>
          <a:prstGeom prst="rect">
            <a:avLst/>
          </a:prstGeom>
        </p:spPr>
        <p:txBody>
          <a:bodyPr wrap="square">
            <a:spAutoFit/>
          </a:bodyPr>
          <a:lstStyle/>
          <a:p>
            <a:pPr>
              <a:defRPr/>
            </a:pPr>
            <a:r>
              <a:rPr lang="ru-RU" sz="2800" b="1" dirty="0">
                <a:latin typeface="Times New Roman" pitchFamily="18" charset="0"/>
                <a:cs typeface="Times New Roman" pitchFamily="18" charset="0"/>
              </a:rPr>
              <a:t>Между частями бессоюзного сложного </a:t>
            </a:r>
          </a:p>
          <a:p>
            <a:pPr>
              <a:defRPr/>
            </a:pPr>
            <a:r>
              <a:rPr lang="ru-RU" sz="2800" b="1" dirty="0">
                <a:latin typeface="Times New Roman" pitchFamily="18" charset="0"/>
                <a:cs typeface="Times New Roman" pitchFamily="18" charset="0"/>
              </a:rPr>
              <a:t>предложения, в котором перечисляются какие-</a:t>
            </a:r>
          </a:p>
          <a:p>
            <a:pPr>
              <a:defRPr/>
            </a:pPr>
            <a:r>
              <a:rPr lang="ru-RU" sz="2800" b="1" dirty="0">
                <a:latin typeface="Times New Roman" pitchFamily="18" charset="0"/>
                <a:cs typeface="Times New Roman" pitchFamily="18" charset="0"/>
              </a:rPr>
              <a:t>то факты, может ставиться </a:t>
            </a:r>
            <a:r>
              <a:rPr lang="ru-RU" sz="2800" b="1" dirty="0">
                <a:solidFill>
                  <a:srgbClr val="C00000"/>
                </a:solidFill>
                <a:latin typeface="Times New Roman" pitchFamily="18" charset="0"/>
                <a:cs typeface="Times New Roman" pitchFamily="18" charset="0"/>
              </a:rPr>
              <a:t>точка с запятой, </a:t>
            </a:r>
          </a:p>
          <a:p>
            <a:pPr>
              <a:defRPr/>
            </a:pPr>
            <a:r>
              <a:rPr lang="ru-RU" sz="2800" b="1" dirty="0">
                <a:solidFill>
                  <a:srgbClr val="C00000"/>
                </a:solidFill>
                <a:latin typeface="Times New Roman" pitchFamily="18" charset="0"/>
                <a:cs typeface="Times New Roman" pitchFamily="18" charset="0"/>
              </a:rPr>
              <a:t>если части предложения сильно </a:t>
            </a:r>
          </a:p>
          <a:p>
            <a:pPr>
              <a:defRPr/>
            </a:pPr>
            <a:r>
              <a:rPr lang="ru-RU" sz="2800" b="1" dirty="0">
                <a:solidFill>
                  <a:srgbClr val="C00000"/>
                </a:solidFill>
                <a:latin typeface="Times New Roman" pitchFamily="18" charset="0"/>
                <a:cs typeface="Times New Roman" pitchFamily="18" charset="0"/>
              </a:rPr>
              <a:t>распространены </a:t>
            </a:r>
            <a:r>
              <a:rPr lang="ru-RU" sz="2800" b="1" dirty="0">
                <a:latin typeface="Times New Roman" pitchFamily="18" charset="0"/>
                <a:cs typeface="Times New Roman" pitchFamily="18" charset="0"/>
              </a:rPr>
              <a:t>(содержат однородные члены, </a:t>
            </a:r>
          </a:p>
          <a:p>
            <a:pPr>
              <a:defRPr/>
            </a:pPr>
            <a:r>
              <a:rPr lang="ru-RU" sz="2800" b="1" dirty="0">
                <a:latin typeface="Times New Roman" pitchFamily="18" charset="0"/>
                <a:cs typeface="Times New Roman" pitchFamily="18" charset="0"/>
              </a:rPr>
              <a:t>причастные или деепричастные обороты, </a:t>
            </a:r>
          </a:p>
          <a:p>
            <a:pPr>
              <a:defRPr/>
            </a:pPr>
            <a:r>
              <a:rPr lang="ru-RU" sz="2800" b="1" dirty="0">
                <a:latin typeface="Times New Roman" pitchFamily="18" charset="0"/>
                <a:cs typeface="Times New Roman" pitchFamily="18" charset="0"/>
              </a:rPr>
              <a:t>уточнения и т.д.)</a:t>
            </a:r>
          </a:p>
          <a:p>
            <a:pPr>
              <a:defRPr/>
            </a:pPr>
            <a:endParaRPr lang="ru-RU" sz="2800" b="1" i="1" dirty="0">
              <a:latin typeface="Times New Roman" pitchFamily="18" charset="0"/>
              <a:cs typeface="Times New Roman" pitchFamily="18" charset="0"/>
            </a:endParaRPr>
          </a:p>
          <a:p>
            <a:pPr>
              <a:defRPr/>
            </a:pPr>
            <a:r>
              <a:rPr lang="ru-RU" sz="2800" b="1" i="1" dirty="0">
                <a:latin typeface="Times New Roman" pitchFamily="18" charset="0"/>
                <a:cs typeface="Times New Roman" pitchFamily="18" charset="0"/>
              </a:rPr>
              <a:t>Голова его болела; он встал было на ноги, повернулся в своей каморке и упал опять на диван.</a:t>
            </a:r>
          </a:p>
        </p:txBody>
      </p:sp>
    </p:spTree>
    <p:extLst>
      <p:ext uri="{BB962C8B-B14F-4D97-AF65-F5344CB8AC3E}">
        <p14:creationId xmlns:p14="http://schemas.microsoft.com/office/powerpoint/2010/main" xmlns="" val="1704235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a:t>ТИРЕ в прямой речи и диалоге</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37378553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p:txBody>
          <a:bodyPr>
            <a:normAutofit/>
          </a:bodyPr>
          <a:lstStyle/>
          <a:p>
            <a:pPr marL="0" indent="0">
              <a:buNone/>
            </a:pPr>
            <a:r>
              <a:rPr lang="ru-RU" sz="2800" b="1" dirty="0"/>
              <a:t>Для выделения слов автора, когда они вставлены в прямую речь или следуют за прямой речью:</a:t>
            </a:r>
          </a:p>
          <a:p>
            <a:r>
              <a:rPr lang="ru-RU" sz="2800" b="1" i="1" dirty="0"/>
              <a:t>«Выслушайте меня, – сказала Надя, – когда-нибудь до конца».</a:t>
            </a:r>
          </a:p>
          <a:p>
            <a:r>
              <a:rPr lang="ru-RU" sz="2800" b="1" i="1" dirty="0"/>
              <a:t>«Что вы тут делаете? – промолвил Базаров, садясь около </a:t>
            </a:r>
            <a:r>
              <a:rPr lang="ru-RU" sz="2800" b="1" i="1" dirty="0" err="1"/>
              <a:t>Фенечки</a:t>
            </a:r>
            <a:r>
              <a:rPr lang="ru-RU" sz="2800" b="1" i="1" dirty="0"/>
              <a:t>».</a:t>
            </a:r>
          </a:p>
          <a:p>
            <a:endParaRPr lang="ru-RU" sz="2800" b="1" dirty="0"/>
          </a:p>
        </p:txBody>
      </p:sp>
    </p:spTree>
    <p:extLst>
      <p:ext uri="{BB962C8B-B14F-4D97-AF65-F5344CB8AC3E}">
        <p14:creationId xmlns:p14="http://schemas.microsoft.com/office/powerpoint/2010/main" xmlns="" val="25072526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5BF10FB-45CA-4701-AB9B-0444484AA1D2}"/>
              </a:ext>
            </a:extLst>
          </p:cNvPr>
          <p:cNvSpPr>
            <a:spLocks noGrp="1"/>
          </p:cNvSpPr>
          <p:nvPr>
            <p:ph type="title"/>
          </p:nvPr>
        </p:nvSpPr>
        <p:spPr/>
        <p:txBody>
          <a:bodyPr/>
          <a:lstStyle/>
          <a:p>
            <a:r>
              <a:rPr lang="ru-RU" dirty="0"/>
              <a:t>Повторить:</a:t>
            </a:r>
          </a:p>
        </p:txBody>
      </p:sp>
      <p:sp>
        <p:nvSpPr>
          <p:cNvPr id="3" name="Объект 2">
            <a:extLst>
              <a:ext uri="{FF2B5EF4-FFF2-40B4-BE49-F238E27FC236}">
                <a16:creationId xmlns:a16="http://schemas.microsoft.com/office/drawing/2014/main" xmlns="" id="{D070301E-098C-491E-B475-88075DE21B13}"/>
              </a:ext>
            </a:extLst>
          </p:cNvPr>
          <p:cNvSpPr>
            <a:spLocks noGrp="1"/>
          </p:cNvSpPr>
          <p:nvPr>
            <p:ph idx="1"/>
          </p:nvPr>
        </p:nvSpPr>
        <p:spPr>
          <a:xfrm>
            <a:off x="393492" y="1484784"/>
            <a:ext cx="8375754" cy="4692179"/>
          </a:xfrm>
        </p:spPr>
        <p:txBody>
          <a:bodyPr>
            <a:normAutofit fontScale="92500" lnSpcReduction="20000"/>
          </a:bodyPr>
          <a:lstStyle/>
          <a:p>
            <a:r>
              <a:rPr lang="ru-RU" dirty="0"/>
              <a:t>Пунктуация в ПП с однородными членами -задание 16.</a:t>
            </a:r>
          </a:p>
          <a:p>
            <a:r>
              <a:rPr lang="ru-RU" dirty="0"/>
              <a:t>Пунктуация в ССП -задание 16.</a:t>
            </a:r>
          </a:p>
          <a:p>
            <a:r>
              <a:rPr lang="ru-RU" dirty="0"/>
              <a:t>Пунктуация при обособленных членах предложения (+уточняющих, пояснительных, присоединительных оборотах) - задание 17 (посмотреть ещё раз).</a:t>
            </a:r>
          </a:p>
          <a:p>
            <a:r>
              <a:rPr lang="ru-RU" dirty="0"/>
              <a:t>Пунктуация при вводных словах и обращениях - задание 18.</a:t>
            </a:r>
          </a:p>
          <a:p>
            <a:r>
              <a:rPr lang="ru-RU" dirty="0"/>
              <a:t> Пунктуация в ССП - задание 19, 20.</a:t>
            </a:r>
          </a:p>
          <a:p>
            <a:r>
              <a:rPr lang="ru-RU" dirty="0"/>
              <a:t>Пунктуация в СП с разными видами связи - задание 20.</a:t>
            </a:r>
          </a:p>
          <a:p>
            <a:r>
              <a:rPr lang="ru-RU" dirty="0">
                <a:solidFill>
                  <a:srgbClr val="C00000"/>
                </a:solidFill>
              </a:rPr>
              <a:t>Пунктуация в БСП – задание 21.</a:t>
            </a:r>
          </a:p>
          <a:p>
            <a:r>
              <a:rPr lang="ru-RU" dirty="0">
                <a:solidFill>
                  <a:srgbClr val="C00000"/>
                </a:solidFill>
              </a:rPr>
              <a:t>Прямая речь – задание 21.</a:t>
            </a:r>
          </a:p>
          <a:p>
            <a:r>
              <a:rPr lang="ru-RU" dirty="0">
                <a:solidFill>
                  <a:srgbClr val="C00000"/>
                </a:solidFill>
              </a:rPr>
              <a:t>Цитирование – задание 21.</a:t>
            </a:r>
          </a:p>
          <a:p>
            <a:r>
              <a:rPr lang="ru-RU" dirty="0">
                <a:solidFill>
                  <a:srgbClr val="C00000"/>
                </a:solidFill>
              </a:rPr>
              <a:t>Пунктуация при приложении – задание 21.</a:t>
            </a:r>
          </a:p>
          <a:p>
            <a:r>
              <a:rPr lang="ru-RU" dirty="0">
                <a:solidFill>
                  <a:srgbClr val="C00000"/>
                </a:solidFill>
              </a:rPr>
              <a:t>Тире в неполном предложении – задание 21.</a:t>
            </a:r>
          </a:p>
          <a:p>
            <a:r>
              <a:rPr lang="ru-RU" dirty="0">
                <a:solidFill>
                  <a:srgbClr val="C00000"/>
                </a:solidFill>
              </a:rPr>
              <a:t>Тире при несогласованном определении, выраженном инфинитивом – задание 21.</a:t>
            </a:r>
          </a:p>
          <a:p>
            <a:r>
              <a:rPr lang="ru-RU" dirty="0">
                <a:solidFill>
                  <a:srgbClr val="C00000"/>
                </a:solidFill>
              </a:rPr>
              <a:t>Пунктуация при сравнительных оборотах – задание 21.</a:t>
            </a:r>
          </a:p>
          <a:p>
            <a:endParaRPr lang="ru-RU" dirty="0">
              <a:solidFill>
                <a:srgbClr val="C00000"/>
              </a:solidFill>
            </a:endParaRPr>
          </a:p>
        </p:txBody>
      </p:sp>
    </p:spTree>
    <p:extLst>
      <p:ext uri="{BB962C8B-B14F-4D97-AF65-F5344CB8AC3E}">
        <p14:creationId xmlns:p14="http://schemas.microsoft.com/office/powerpoint/2010/main" xmlns="" val="4151552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28700"/>
            <a:ext cx="8229600" cy="756084"/>
          </a:xfrm>
        </p:spPr>
        <p:txBody>
          <a:bodyPr>
            <a:noAutofit/>
          </a:bodyPr>
          <a:lstStyle/>
          <a:p>
            <a:r>
              <a:rPr lang="ru-RU" sz="3200" b="1" dirty="0"/>
              <a:t>ТИРЕ </a:t>
            </a:r>
            <a:r>
              <a:rPr lang="ru-RU" sz="3200" b="1" cap="all" dirty="0"/>
              <a:t>между репликами диалога</a:t>
            </a:r>
            <a:r>
              <a:rPr lang="ru-RU" sz="2800" b="1" dirty="0"/>
              <a:t/>
            </a:r>
            <a:br>
              <a:rPr lang="ru-RU" sz="2800" b="1" dirty="0"/>
            </a:br>
            <a:endParaRPr lang="ru-RU" sz="2800" b="1" dirty="0"/>
          </a:p>
        </p:txBody>
      </p:sp>
      <p:sp>
        <p:nvSpPr>
          <p:cNvPr id="3" name="Объект 2"/>
          <p:cNvSpPr>
            <a:spLocks noGrp="1"/>
          </p:cNvSpPr>
          <p:nvPr>
            <p:ph idx="1"/>
          </p:nvPr>
        </p:nvSpPr>
        <p:spPr>
          <a:xfrm>
            <a:off x="457200" y="1052736"/>
            <a:ext cx="8229600" cy="5616624"/>
          </a:xfrm>
        </p:spPr>
        <p:txBody>
          <a:bodyPr>
            <a:normAutofit/>
          </a:bodyPr>
          <a:lstStyle/>
          <a:p>
            <a:endParaRPr lang="ru-RU" sz="2400" b="1" dirty="0"/>
          </a:p>
          <a:p>
            <a:pPr marL="0" indent="0">
              <a:buNone/>
            </a:pPr>
            <a:r>
              <a:rPr lang="ru-RU" sz="2400" b="1" dirty="0"/>
              <a:t>1) Реплики в тексте басни, стихотворения заключаются в кавычки, оформляются как сплошной текст и отделяются друг от друга знаком тире:</a:t>
            </a:r>
          </a:p>
          <a:p>
            <a:r>
              <a:rPr lang="ru-RU" sz="2400" b="1" i="1" dirty="0"/>
              <a:t>«Но ведать я желаю: Вы сколько пользы принесли?» – «Да наши предки Рим спасли!» –  «Все так, да вы что сделали такое?» – «Мы? Ничего!» – «Так что ж и доброго в вас есть?»</a:t>
            </a:r>
          </a:p>
          <a:p>
            <a:pPr marL="0" indent="0">
              <a:buNone/>
            </a:pPr>
            <a:endParaRPr lang="ru-RU" sz="2400" b="1" dirty="0"/>
          </a:p>
          <a:p>
            <a:pPr marL="0" indent="0">
              <a:buNone/>
            </a:pPr>
            <a:r>
              <a:rPr lang="ru-RU" sz="2400" b="1" dirty="0"/>
              <a:t>2) Реплики с пьесе, романе пишутся без кавычек, с новой строки:</a:t>
            </a:r>
          </a:p>
          <a:p>
            <a:pPr>
              <a:buFontTx/>
              <a:buChar char="-"/>
            </a:pPr>
            <a:r>
              <a:rPr lang="ru-RU" sz="2400" b="1" i="1" dirty="0"/>
              <a:t>Как поживаете?</a:t>
            </a:r>
          </a:p>
          <a:p>
            <a:pPr>
              <a:buFontTx/>
              <a:buChar char="-"/>
            </a:pPr>
            <a:r>
              <a:rPr lang="ru-RU" sz="2400" b="1" i="1" dirty="0"/>
              <a:t>Спасибо, живем помаленьку.</a:t>
            </a:r>
          </a:p>
          <a:p>
            <a:pPr>
              <a:buFontTx/>
              <a:buChar char="-"/>
            </a:pPr>
            <a:endParaRPr lang="ru-RU" sz="2400" b="1" dirty="0"/>
          </a:p>
        </p:txBody>
      </p:sp>
    </p:spTree>
    <p:extLst>
      <p:ext uri="{BB962C8B-B14F-4D97-AF65-F5344CB8AC3E}">
        <p14:creationId xmlns:p14="http://schemas.microsoft.com/office/powerpoint/2010/main" xmlns="" val="26206852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a:extLst>
              <a:ext uri="{FF2B5EF4-FFF2-40B4-BE49-F238E27FC236}">
                <a16:creationId xmlns:a16="http://schemas.microsoft.com/office/drawing/2014/main" xmlns="" id="{99A6B94F-2C6D-4A13-9A26-3781D2AE141D}"/>
              </a:ext>
            </a:extLst>
          </p:cNvPr>
          <p:cNvSpPr>
            <a:spLocks noGrp="1"/>
          </p:cNvSpPr>
          <p:nvPr>
            <p:ph type="ctrTitle"/>
          </p:nvPr>
        </p:nvSpPr>
        <p:spPr/>
        <p:txBody>
          <a:bodyPr/>
          <a:lstStyle/>
          <a:p>
            <a:r>
              <a:rPr lang="ru-RU" dirty="0"/>
              <a:t>Пунктуация при приложении</a:t>
            </a:r>
          </a:p>
        </p:txBody>
      </p:sp>
      <p:sp>
        <p:nvSpPr>
          <p:cNvPr id="7" name="Подзаголовок 6">
            <a:extLst>
              <a:ext uri="{FF2B5EF4-FFF2-40B4-BE49-F238E27FC236}">
                <a16:creationId xmlns:a16="http://schemas.microsoft.com/office/drawing/2014/main" xmlns="" id="{406F8B3D-1F75-492E-8DA1-8D2D6115A55B}"/>
              </a:ext>
            </a:extLst>
          </p:cNvPr>
          <p:cNvSpPr>
            <a:spLocks noGrp="1"/>
          </p:cNvSpPr>
          <p:nvPr>
            <p:ph type="subTitle" idx="1"/>
          </p:nvPr>
        </p:nvSpPr>
        <p:spPr/>
        <p:txBody>
          <a:bodyPr/>
          <a:lstStyle/>
          <a:p>
            <a:endParaRPr lang="ru-RU"/>
          </a:p>
        </p:txBody>
      </p:sp>
    </p:spTree>
    <p:extLst>
      <p:ext uri="{BB962C8B-B14F-4D97-AF65-F5344CB8AC3E}">
        <p14:creationId xmlns:p14="http://schemas.microsoft.com/office/powerpoint/2010/main" xmlns="" val="15100677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a:extLst>
              <a:ext uri="{FF2B5EF4-FFF2-40B4-BE49-F238E27FC236}">
                <a16:creationId xmlns:a16="http://schemas.microsoft.com/office/drawing/2014/main" xmlns="" id="{EDC32D00-5CFA-4918-BF5F-8AAA87948591}"/>
              </a:ext>
            </a:extLst>
          </p:cNvPr>
          <p:cNvSpPr>
            <a:spLocks noGrp="1"/>
          </p:cNvSpPr>
          <p:nvPr>
            <p:ph idx="1"/>
          </p:nvPr>
        </p:nvSpPr>
        <p:spPr>
          <a:xfrm>
            <a:off x="384123" y="692696"/>
            <a:ext cx="8375754" cy="5544616"/>
          </a:xfrm>
        </p:spPr>
        <p:txBody>
          <a:bodyPr>
            <a:normAutofit lnSpcReduction="10000"/>
          </a:bodyPr>
          <a:lstStyle/>
          <a:p>
            <a:r>
              <a:rPr lang="ru-RU" sz="2800" b="1" i="1" dirty="0">
                <a:solidFill>
                  <a:srgbClr val="C00000"/>
                </a:solidFill>
              </a:rPr>
              <a:t>Приложение</a:t>
            </a:r>
            <a:r>
              <a:rPr lang="ru-RU" sz="2800" b="1" dirty="0"/>
              <a:t> – это определение, которое выражено существительным. Приложение по-новому характеризует предмет, дает ему другое название или указывает на степень родства, национальность, звание, профессию и т. д. </a:t>
            </a:r>
            <a:r>
              <a:rPr lang="ru-RU" sz="2800" b="1" dirty="0">
                <a:solidFill>
                  <a:srgbClr val="C00000"/>
                </a:solidFill>
              </a:rPr>
              <a:t>Приложение всегда употребляется в том же падеже, что и существительное, к которому оно относится.</a:t>
            </a:r>
          </a:p>
          <a:p>
            <a:endParaRPr lang="ru-RU" sz="2800" b="1" dirty="0">
              <a:solidFill>
                <a:srgbClr val="C00000"/>
              </a:solidFill>
            </a:endParaRPr>
          </a:p>
          <a:p>
            <a:r>
              <a:rPr lang="ru-RU" sz="2800" b="1" i="1" dirty="0"/>
              <a:t>Хозяин</a:t>
            </a:r>
            <a:r>
              <a:rPr lang="ru-RU" sz="2800" b="1" dirty="0"/>
              <a:t> (и. п.), </a:t>
            </a:r>
            <a:r>
              <a:rPr lang="ru-RU" sz="2800" b="1" i="1" u="sng" dirty="0">
                <a:solidFill>
                  <a:srgbClr val="C00000"/>
                </a:solidFill>
              </a:rPr>
              <a:t>суровый мужик</a:t>
            </a:r>
            <a:r>
              <a:rPr lang="ru-RU" sz="2800" b="1" u="sng" dirty="0">
                <a:solidFill>
                  <a:srgbClr val="C00000"/>
                </a:solidFill>
              </a:rPr>
              <a:t> </a:t>
            </a:r>
            <a:r>
              <a:rPr lang="ru-RU" sz="2800" b="1" u="sng" dirty="0"/>
              <a:t>(и. п.)</a:t>
            </a:r>
            <a:r>
              <a:rPr lang="ru-RU" sz="2800" b="1" dirty="0"/>
              <a:t>, </a:t>
            </a:r>
            <a:r>
              <a:rPr lang="ru-RU" sz="2800" b="1" i="1" dirty="0"/>
              <a:t>не рад был ни гостям, ни наживе </a:t>
            </a:r>
            <a:r>
              <a:rPr lang="ru-RU" sz="2800" b="1" dirty="0"/>
              <a:t>(Н. Лесков).</a:t>
            </a:r>
          </a:p>
          <a:p>
            <a:endParaRPr lang="ru-RU" sz="2800" b="1" dirty="0"/>
          </a:p>
          <a:p>
            <a:r>
              <a:rPr lang="ru-RU" sz="3000" b="1" i="1" dirty="0"/>
              <a:t>Эта повесть принадлежит известному писателю-</a:t>
            </a:r>
            <a:r>
              <a:rPr lang="ru-RU" sz="3000" b="1" i="1" u="sng" dirty="0">
                <a:solidFill>
                  <a:srgbClr val="C00000"/>
                </a:solidFill>
              </a:rPr>
              <a:t>фантасту</a:t>
            </a:r>
            <a:r>
              <a:rPr lang="ru-RU" sz="3000" b="1" u="sng" dirty="0"/>
              <a:t> (д. п.).</a:t>
            </a:r>
            <a:endParaRPr lang="ru-RU" sz="3900" b="1" dirty="0"/>
          </a:p>
          <a:p>
            <a:endParaRPr lang="ru-RU" sz="2800" b="1" dirty="0"/>
          </a:p>
        </p:txBody>
      </p:sp>
    </p:spTree>
    <p:extLst>
      <p:ext uri="{BB962C8B-B14F-4D97-AF65-F5344CB8AC3E}">
        <p14:creationId xmlns:p14="http://schemas.microsoft.com/office/powerpoint/2010/main" xmlns="" val="38844760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9868"/>
            <a:ext cx="8229600" cy="490066"/>
          </a:xfrm>
        </p:spPr>
        <p:txBody>
          <a:bodyPr>
            <a:normAutofit fontScale="90000"/>
          </a:bodyPr>
          <a:lstStyle/>
          <a:p>
            <a:r>
              <a:rPr lang="ru-RU" sz="2800" b="1" dirty="0">
                <a:solidFill>
                  <a:srgbClr val="00B050"/>
                </a:solidFill>
              </a:rPr>
              <a:t>Обособление распространённых приложений</a:t>
            </a:r>
          </a:p>
        </p:txBody>
      </p:sp>
      <p:sp>
        <p:nvSpPr>
          <p:cNvPr id="3" name="Содержимое 2"/>
          <p:cNvSpPr>
            <a:spLocks noGrp="1"/>
          </p:cNvSpPr>
          <p:nvPr>
            <p:ph idx="1"/>
          </p:nvPr>
        </p:nvSpPr>
        <p:spPr>
          <a:xfrm>
            <a:off x="466069" y="1628800"/>
            <a:ext cx="8229600" cy="5472608"/>
          </a:xfrm>
        </p:spPr>
        <p:txBody>
          <a:bodyPr>
            <a:normAutofit/>
          </a:bodyPr>
          <a:lstStyle/>
          <a:p>
            <a:pPr marL="514350" indent="-514350">
              <a:buAutoNum type="arabicPeriod"/>
            </a:pPr>
            <a:r>
              <a:rPr lang="ru-RU" sz="2800" b="1" dirty="0"/>
              <a:t>Распространённое приложение обособляется в любой позиции, если относится к </a:t>
            </a:r>
            <a:r>
              <a:rPr lang="ru-RU" sz="2800" b="1" u="sng" dirty="0"/>
              <a:t>личному местоимению.</a:t>
            </a:r>
          </a:p>
          <a:p>
            <a:pPr marL="514350" indent="-514350">
              <a:buNone/>
            </a:pPr>
            <a:endParaRPr lang="ru-RU" sz="2800" b="1" dirty="0"/>
          </a:p>
          <a:p>
            <a:pPr>
              <a:buNone/>
            </a:pPr>
            <a:r>
              <a:rPr lang="ru-RU" sz="2800" b="1" dirty="0"/>
              <a:t>Пример: </a:t>
            </a:r>
          </a:p>
          <a:p>
            <a:pPr>
              <a:buNone/>
            </a:pPr>
            <a:r>
              <a:rPr lang="ru-RU" sz="2800" b="1" i="1" dirty="0">
                <a:solidFill>
                  <a:srgbClr val="0070C0"/>
                </a:solidFill>
              </a:rPr>
              <a:t>Он, </a:t>
            </a:r>
            <a:r>
              <a:rPr lang="ru-RU" sz="2800" b="1" i="1" dirty="0">
                <a:solidFill>
                  <a:srgbClr val="FF0000"/>
                </a:solidFill>
              </a:rPr>
              <a:t>интересный художник</a:t>
            </a:r>
            <a:r>
              <a:rPr lang="ru-RU" sz="2800" b="1" i="1" dirty="0">
                <a:solidFill>
                  <a:srgbClr val="0070C0"/>
                </a:solidFill>
              </a:rPr>
              <a:t>, оформил много книг.</a:t>
            </a:r>
          </a:p>
          <a:p>
            <a:pPr>
              <a:buNone/>
            </a:pPr>
            <a:r>
              <a:rPr lang="ru-RU" sz="2800" b="1" i="1" dirty="0">
                <a:solidFill>
                  <a:srgbClr val="0070C0"/>
                </a:solidFill>
              </a:rPr>
              <a:t> </a:t>
            </a:r>
            <a:r>
              <a:rPr lang="ru-RU" sz="2800" b="1" i="1" dirty="0">
                <a:solidFill>
                  <a:srgbClr val="FF0000"/>
                </a:solidFill>
              </a:rPr>
              <a:t>Интересный художник</a:t>
            </a:r>
            <a:r>
              <a:rPr lang="ru-RU" sz="2800" b="1" i="1" dirty="0">
                <a:solidFill>
                  <a:srgbClr val="0070C0"/>
                </a:solidFill>
              </a:rPr>
              <a:t>, он оформил много книг.</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92696"/>
            <a:ext cx="8229600" cy="418058"/>
          </a:xfrm>
        </p:spPr>
        <p:txBody>
          <a:bodyPr>
            <a:normAutofit fontScale="90000"/>
          </a:bodyPr>
          <a:lstStyle/>
          <a:p>
            <a:r>
              <a:rPr lang="ru-RU" sz="2800" b="1" dirty="0">
                <a:solidFill>
                  <a:srgbClr val="00B050"/>
                </a:solidFill>
              </a:rPr>
              <a:t>Обособление распространённых приложений</a:t>
            </a:r>
          </a:p>
        </p:txBody>
      </p:sp>
      <p:sp>
        <p:nvSpPr>
          <p:cNvPr id="3" name="Содержимое 2"/>
          <p:cNvSpPr>
            <a:spLocks noGrp="1"/>
          </p:cNvSpPr>
          <p:nvPr>
            <p:ph idx="1"/>
          </p:nvPr>
        </p:nvSpPr>
        <p:spPr>
          <a:xfrm>
            <a:off x="457200" y="1628800"/>
            <a:ext cx="8229600" cy="5361459"/>
          </a:xfrm>
        </p:spPr>
        <p:txBody>
          <a:bodyPr>
            <a:normAutofit/>
          </a:bodyPr>
          <a:lstStyle/>
          <a:p>
            <a:pPr>
              <a:buNone/>
            </a:pPr>
            <a:r>
              <a:rPr lang="ru-RU" sz="2800" b="1" dirty="0"/>
              <a:t>2. Распространённое приложение обособляется, если относится к </a:t>
            </a:r>
            <a:r>
              <a:rPr lang="ru-RU" sz="2800" b="1" u="sng" dirty="0"/>
              <a:t>существительному</a:t>
            </a:r>
            <a:r>
              <a:rPr lang="ru-RU" sz="2800" b="1" dirty="0"/>
              <a:t> нарицательному или собственному и </a:t>
            </a:r>
            <a:r>
              <a:rPr lang="ru-RU" sz="2800" b="1" u="sng" dirty="0"/>
              <a:t>стоит после него.</a:t>
            </a:r>
          </a:p>
          <a:p>
            <a:pPr>
              <a:buNone/>
            </a:pPr>
            <a:r>
              <a:rPr lang="ru-RU" sz="2800" b="1" dirty="0"/>
              <a:t>Пример </a:t>
            </a:r>
          </a:p>
          <a:p>
            <a:pPr>
              <a:buNone/>
            </a:pPr>
            <a:r>
              <a:rPr lang="ru-RU" sz="2800" b="1" i="1" dirty="0">
                <a:solidFill>
                  <a:srgbClr val="0070C0"/>
                </a:solidFill>
              </a:rPr>
              <a:t>    Интересный художник, </a:t>
            </a:r>
            <a:r>
              <a:rPr lang="ru-RU" sz="2800" b="1" i="1" dirty="0">
                <a:solidFill>
                  <a:srgbClr val="FF0000"/>
                </a:solidFill>
              </a:rPr>
              <a:t>оформитель многих книг</a:t>
            </a:r>
            <a:r>
              <a:rPr lang="ru-RU" sz="2800" b="1" i="1" dirty="0">
                <a:solidFill>
                  <a:srgbClr val="0070C0"/>
                </a:solidFill>
              </a:rPr>
              <a:t>, работает над новой серией иллюстраций.</a:t>
            </a:r>
          </a:p>
          <a:p>
            <a:pPr>
              <a:buNone/>
            </a:pPr>
            <a:r>
              <a:rPr lang="ru-RU" sz="2800" b="1" i="1" dirty="0">
                <a:solidFill>
                  <a:srgbClr val="0070C0"/>
                </a:solidFill>
              </a:rPr>
              <a:t>    Иванов, </a:t>
            </a:r>
            <a:r>
              <a:rPr lang="ru-RU" sz="2800" b="1" i="1" dirty="0">
                <a:solidFill>
                  <a:srgbClr val="FF0000"/>
                </a:solidFill>
              </a:rPr>
              <a:t>оформитель многих книг</a:t>
            </a:r>
            <a:r>
              <a:rPr lang="ru-RU" sz="2800" b="1" i="1" dirty="0">
                <a:solidFill>
                  <a:srgbClr val="0070C0"/>
                </a:solidFill>
              </a:rPr>
              <a:t>, работает над новой серией иллюстраций.</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7D16D8F-358D-4A18-AD1F-4BF83411D44F}"/>
              </a:ext>
            </a:extLst>
          </p:cNvPr>
          <p:cNvSpPr>
            <a:spLocks noGrp="1"/>
          </p:cNvSpPr>
          <p:nvPr>
            <p:ph type="title"/>
          </p:nvPr>
        </p:nvSpPr>
        <p:spPr>
          <a:xfrm>
            <a:off x="367199" y="764705"/>
            <a:ext cx="8375754" cy="687610"/>
          </a:xfrm>
        </p:spPr>
        <p:txBody>
          <a:bodyPr>
            <a:normAutofit fontScale="90000"/>
          </a:bodyPr>
          <a:lstStyle/>
          <a:p>
            <a:r>
              <a:rPr lang="ru-RU" sz="2400" dirty="0">
                <a:solidFill>
                  <a:srgbClr val="00B050"/>
                </a:solidFill>
              </a:rPr>
              <a:t>Сравните:</a:t>
            </a:r>
            <a:br>
              <a:rPr lang="ru-RU" sz="2400" dirty="0">
                <a:solidFill>
                  <a:srgbClr val="00B050"/>
                </a:solidFill>
              </a:rPr>
            </a:br>
            <a:endParaRPr lang="ru-RU" sz="2400" dirty="0">
              <a:solidFill>
                <a:srgbClr val="00B050"/>
              </a:solidFill>
            </a:endParaRPr>
          </a:p>
        </p:txBody>
      </p:sp>
      <p:sp>
        <p:nvSpPr>
          <p:cNvPr id="3" name="Объект 2">
            <a:extLst>
              <a:ext uri="{FF2B5EF4-FFF2-40B4-BE49-F238E27FC236}">
                <a16:creationId xmlns:a16="http://schemas.microsoft.com/office/drawing/2014/main" xmlns="" id="{46DB2959-9EE2-4A2A-BFD2-EC00529F5275}"/>
              </a:ext>
            </a:extLst>
          </p:cNvPr>
          <p:cNvSpPr>
            <a:spLocks noGrp="1"/>
          </p:cNvSpPr>
          <p:nvPr>
            <p:ph idx="1"/>
          </p:nvPr>
        </p:nvSpPr>
        <p:spPr>
          <a:xfrm>
            <a:off x="393492" y="2708920"/>
            <a:ext cx="8375754" cy="3384375"/>
          </a:xfrm>
        </p:spPr>
        <p:txBody>
          <a:bodyPr>
            <a:normAutofit/>
          </a:bodyPr>
          <a:lstStyle/>
          <a:p>
            <a:pPr marL="0" indent="0" fontAlgn="base">
              <a:buNone/>
            </a:pPr>
            <a:r>
              <a:rPr lang="ru-RU" sz="2800" b="1" dirty="0"/>
              <a:t>3. Перед приложением, выраженным именем собственным, можно вставить слова </a:t>
            </a:r>
            <a:r>
              <a:rPr lang="ru-RU" sz="2800" b="1" i="1" dirty="0">
                <a:solidFill>
                  <a:srgbClr val="C00000"/>
                </a:solidFill>
              </a:rPr>
              <a:t>«а зовут его (её)»</a:t>
            </a:r>
            <a:r>
              <a:rPr lang="ru-RU" sz="2800" b="1" dirty="0"/>
              <a:t>, например:</a:t>
            </a:r>
          </a:p>
          <a:p>
            <a:pPr fontAlgn="base"/>
            <a:endParaRPr lang="ru-RU" sz="2800" b="1" dirty="0"/>
          </a:p>
          <a:p>
            <a:pPr fontAlgn="base">
              <a:spcBef>
                <a:spcPts val="0"/>
              </a:spcBef>
              <a:spcAft>
                <a:spcPts val="600"/>
              </a:spcAft>
            </a:pPr>
            <a:r>
              <a:rPr lang="ru-RU" sz="2800" b="1" i="1" dirty="0">
                <a:solidFill>
                  <a:srgbClr val="0070C0"/>
                </a:solidFill>
              </a:rPr>
              <a:t>Беседу поддержал остроумными  замечаниями Сережин дядя, </a:t>
            </a:r>
            <a:r>
              <a:rPr lang="ru-RU" sz="2800" b="1" i="1" dirty="0">
                <a:solidFill>
                  <a:srgbClr val="C00000"/>
                </a:solidFill>
              </a:rPr>
              <a:t>Иван Петрович</a:t>
            </a:r>
            <a:r>
              <a:rPr lang="ru-RU" sz="2800" b="1" i="1" dirty="0"/>
              <a:t>. </a:t>
            </a:r>
          </a:p>
          <a:p>
            <a:pPr fontAlgn="base">
              <a:spcBef>
                <a:spcPts val="0"/>
              </a:spcBef>
              <a:spcAft>
                <a:spcPts val="600"/>
              </a:spcAft>
            </a:pPr>
            <a:r>
              <a:rPr lang="ru-RU" sz="2800" b="1" i="1" dirty="0">
                <a:solidFill>
                  <a:srgbClr val="0070C0"/>
                </a:solidFill>
              </a:rPr>
              <a:t>Беседу поддержал остроумными замечаниями Сережин дядя, </a:t>
            </a:r>
            <a:r>
              <a:rPr lang="ru-RU" sz="2800" b="1" i="1" dirty="0">
                <a:solidFill>
                  <a:srgbClr val="C00000"/>
                </a:solidFill>
              </a:rPr>
              <a:t>а зовут его Иван Петрович</a:t>
            </a:r>
            <a:r>
              <a:rPr lang="ru-RU" sz="2800" b="1" i="1" dirty="0"/>
              <a:t>.</a:t>
            </a:r>
          </a:p>
        </p:txBody>
      </p:sp>
      <p:sp>
        <p:nvSpPr>
          <p:cNvPr id="4" name="Заголовок 1">
            <a:extLst>
              <a:ext uri="{FF2B5EF4-FFF2-40B4-BE49-F238E27FC236}">
                <a16:creationId xmlns:a16="http://schemas.microsoft.com/office/drawing/2014/main" xmlns="" id="{0A8E744F-F69D-4367-821D-73FFD14AC197}"/>
              </a:ext>
            </a:extLst>
          </p:cNvPr>
          <p:cNvSpPr txBox="1">
            <a:spLocks/>
          </p:cNvSpPr>
          <p:nvPr/>
        </p:nvSpPr>
        <p:spPr>
          <a:xfrm>
            <a:off x="513353" y="476672"/>
            <a:ext cx="8229600" cy="418058"/>
          </a:xfrm>
          <a:prstGeom prst="rect">
            <a:avLst/>
          </a:prstGeom>
        </p:spPr>
        <p:txBody>
          <a:bodyPr vert="horz" lIns="91440" tIns="45720" rIns="91440" bIns="45720" rtlCol="0" anchor="ctr">
            <a:normAutofit fontScale="82500" lnSpcReduction="10000"/>
            <a:scene3d>
              <a:camera prst="orthographicFront"/>
              <a:lightRig rig="harsh" dir="t"/>
            </a:scene3d>
            <a:sp3d extrusionH="57150" prstMaterial="powder">
              <a:bevelT w="38100" h="38100"/>
            </a:sp3d>
          </a:bodyPr>
          <a:lstStyle>
            <a:lvl1pPr algn="ctr" defTabSz="685800" rtl="0" eaLnBrk="1" latinLnBrk="0" hangingPunct="1">
              <a:lnSpc>
                <a:spcPct val="90000"/>
              </a:lnSpc>
              <a:spcBef>
                <a:spcPct val="0"/>
              </a:spcBef>
              <a:buNone/>
              <a:defRPr sz="3300" kern="1200">
                <a:ln>
                  <a:solidFill>
                    <a:srgbClr val="697C97"/>
                  </a:solidFill>
                </a:ln>
                <a:solidFill>
                  <a:schemeClr val="accent2">
                    <a:lumMod val="50000"/>
                  </a:schemeClr>
                </a:solidFill>
                <a:latin typeface="Arial Black" panose="020B0A04020102020204" pitchFamily="34" charset="0"/>
                <a:ea typeface="+mj-ea"/>
                <a:cs typeface="+mj-cs"/>
              </a:defRPr>
            </a:lvl1pPr>
          </a:lstStyle>
          <a:p>
            <a:r>
              <a:rPr lang="ru-RU" sz="2800" b="1" dirty="0">
                <a:solidFill>
                  <a:srgbClr val="00B050"/>
                </a:solidFill>
              </a:rPr>
              <a:t>Обособление распространённых приложений</a:t>
            </a:r>
          </a:p>
        </p:txBody>
      </p:sp>
      <p:sp>
        <p:nvSpPr>
          <p:cNvPr id="5" name="Прямоугольник 4">
            <a:extLst>
              <a:ext uri="{FF2B5EF4-FFF2-40B4-BE49-F238E27FC236}">
                <a16:creationId xmlns:a16="http://schemas.microsoft.com/office/drawing/2014/main" xmlns="" id="{D006AA0A-D000-4E40-B6B4-F125117DE7A0}"/>
              </a:ext>
            </a:extLst>
          </p:cNvPr>
          <p:cNvSpPr/>
          <p:nvPr/>
        </p:nvSpPr>
        <p:spPr>
          <a:xfrm>
            <a:off x="2843808" y="1447007"/>
            <a:ext cx="583264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fontAlgn="base"/>
            <a:r>
              <a:rPr lang="ru-RU" sz="2400" b="1" dirty="0">
                <a:solidFill>
                  <a:srgbClr val="C00000"/>
                </a:solidFill>
              </a:rPr>
              <a:t>Известный художник </a:t>
            </a:r>
            <a:r>
              <a:rPr lang="ru-RU" sz="2400" b="1" dirty="0">
                <a:solidFill>
                  <a:srgbClr val="0070C0"/>
                </a:solidFill>
              </a:rPr>
              <a:t>И. Левитан тонко передает игру светотени в березовой роще.</a:t>
            </a:r>
          </a:p>
        </p:txBody>
      </p:sp>
      <p:sp>
        <p:nvSpPr>
          <p:cNvPr id="6" name="Стрелка: вправо 5">
            <a:extLst>
              <a:ext uri="{FF2B5EF4-FFF2-40B4-BE49-F238E27FC236}">
                <a16:creationId xmlns:a16="http://schemas.microsoft.com/office/drawing/2014/main" xmlns="" id="{51C026DF-1F20-4FD9-845A-D02ED6129DA8}"/>
              </a:ext>
            </a:extLst>
          </p:cNvPr>
          <p:cNvSpPr/>
          <p:nvPr/>
        </p:nvSpPr>
        <p:spPr>
          <a:xfrm>
            <a:off x="611560" y="1916832"/>
            <a:ext cx="1872208" cy="432048"/>
          </a:xfrm>
          <a:prstGeom prst="rightArrow">
            <a:avLst>
              <a:gd name="adj1" fmla="val 50000"/>
              <a:gd name="adj2" fmla="val 163758"/>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3488942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92696"/>
            <a:ext cx="8229600" cy="418058"/>
          </a:xfrm>
        </p:spPr>
        <p:txBody>
          <a:bodyPr>
            <a:normAutofit fontScale="90000"/>
          </a:bodyPr>
          <a:lstStyle/>
          <a:p>
            <a:r>
              <a:rPr lang="ru-RU" sz="2800" b="1" dirty="0">
                <a:solidFill>
                  <a:srgbClr val="00B050"/>
                </a:solidFill>
              </a:rPr>
              <a:t>Обособление распространённых приложений</a:t>
            </a:r>
          </a:p>
        </p:txBody>
      </p:sp>
      <p:sp>
        <p:nvSpPr>
          <p:cNvPr id="3" name="Содержимое 2"/>
          <p:cNvSpPr>
            <a:spLocks noGrp="1"/>
          </p:cNvSpPr>
          <p:nvPr>
            <p:ph idx="1"/>
          </p:nvPr>
        </p:nvSpPr>
        <p:spPr>
          <a:xfrm>
            <a:off x="457200" y="1628801"/>
            <a:ext cx="8229600" cy="4680520"/>
          </a:xfrm>
        </p:spPr>
        <p:txBody>
          <a:bodyPr>
            <a:normAutofit fontScale="85000" lnSpcReduction="20000"/>
          </a:bodyPr>
          <a:lstStyle/>
          <a:p>
            <a:pPr fontAlgn="base"/>
            <a:r>
              <a:rPr lang="ru-RU" sz="2800" b="1" dirty="0"/>
              <a:t>4.Приложение, находящееся перед именем собственным, выделяется запятой, если имеет </a:t>
            </a:r>
            <a:r>
              <a:rPr lang="ru-RU" sz="2800" b="1" dirty="0">
                <a:solidFill>
                  <a:srgbClr val="C00000"/>
                </a:solidFill>
              </a:rPr>
              <a:t>добавочное обстоятельственное значение</a:t>
            </a:r>
            <a:r>
              <a:rPr lang="ru-RU" sz="2800" b="1" dirty="0"/>
              <a:t>. Его можно заменить придаточным предложением с союзами </a:t>
            </a:r>
            <a:r>
              <a:rPr lang="ru-RU" sz="2800" b="1" i="1" dirty="0">
                <a:solidFill>
                  <a:srgbClr val="C00000"/>
                </a:solidFill>
              </a:rPr>
              <a:t>«так как», «хотя»</a:t>
            </a:r>
            <a:r>
              <a:rPr lang="ru-RU" sz="2800" b="1" i="1" dirty="0"/>
              <a:t>:</a:t>
            </a:r>
          </a:p>
          <a:p>
            <a:pPr fontAlgn="base"/>
            <a:endParaRPr lang="ru-RU" sz="2800" b="1" i="1" dirty="0"/>
          </a:p>
          <a:p>
            <a:pPr fontAlgn="base">
              <a:spcAft>
                <a:spcPts val="600"/>
              </a:spcAft>
            </a:pPr>
            <a:r>
              <a:rPr lang="ru-RU" sz="2800" b="1" i="1" dirty="0">
                <a:solidFill>
                  <a:srgbClr val="C00000"/>
                </a:solidFill>
              </a:rPr>
              <a:t>Прекрасный наладчик станков</a:t>
            </a:r>
            <a:r>
              <a:rPr lang="ru-RU" sz="2800" b="1" i="1" dirty="0">
                <a:solidFill>
                  <a:srgbClr val="0070C0"/>
                </a:solidFill>
              </a:rPr>
              <a:t>, Дубров был нарасхват в цеху.</a:t>
            </a:r>
          </a:p>
          <a:p>
            <a:pPr fontAlgn="base">
              <a:spcAft>
                <a:spcPts val="600"/>
              </a:spcAft>
            </a:pPr>
            <a:r>
              <a:rPr lang="ru-RU" sz="2800" b="1" i="1" dirty="0">
                <a:solidFill>
                  <a:srgbClr val="C00000"/>
                </a:solidFill>
              </a:rPr>
              <a:t>Так как он прекрасный наладчик станков</a:t>
            </a:r>
            <a:r>
              <a:rPr lang="ru-RU" sz="2800" b="1" i="1" dirty="0">
                <a:solidFill>
                  <a:srgbClr val="0070C0"/>
                </a:solidFill>
              </a:rPr>
              <a:t>, Дубров был нарасхват в цеху.</a:t>
            </a:r>
          </a:p>
          <a:p>
            <a:pPr fontAlgn="base">
              <a:spcAft>
                <a:spcPts val="600"/>
              </a:spcAft>
            </a:pPr>
            <a:r>
              <a:rPr lang="ru-RU" sz="2800" b="1" i="1" dirty="0">
                <a:solidFill>
                  <a:srgbClr val="C00000"/>
                </a:solidFill>
              </a:rPr>
              <a:t>Известный артист и талантливый режиссер</a:t>
            </a:r>
            <a:r>
              <a:rPr lang="ru-RU" sz="2800" b="1" i="1" dirty="0">
                <a:solidFill>
                  <a:srgbClr val="0070C0"/>
                </a:solidFill>
              </a:rPr>
              <a:t>, В. Шукшин был скромным человеком. </a:t>
            </a:r>
          </a:p>
          <a:p>
            <a:pPr fontAlgn="base">
              <a:spcAft>
                <a:spcPts val="600"/>
              </a:spcAft>
            </a:pPr>
            <a:r>
              <a:rPr lang="ru-RU" sz="2800" b="1" i="1" dirty="0">
                <a:solidFill>
                  <a:srgbClr val="C00000"/>
                </a:solidFill>
              </a:rPr>
              <a:t>Хотя он стал известным артистом и режиссером</a:t>
            </a:r>
            <a:r>
              <a:rPr lang="ru-RU" sz="2800" b="1" i="1" dirty="0">
                <a:solidFill>
                  <a:srgbClr val="0070C0"/>
                </a:solidFill>
              </a:rPr>
              <a:t>, В. Шукшин был скромным </a:t>
            </a:r>
            <a:r>
              <a:rPr lang="ru-RU" sz="2800" b="1" i="1" dirty="0"/>
              <a:t>человеком.</a:t>
            </a:r>
          </a:p>
        </p:txBody>
      </p:sp>
    </p:spTree>
    <p:extLst>
      <p:ext uri="{BB962C8B-B14F-4D97-AF65-F5344CB8AC3E}">
        <p14:creationId xmlns:p14="http://schemas.microsoft.com/office/powerpoint/2010/main" xmlns="" val="33626332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a:extLst>
              <a:ext uri="{FF2B5EF4-FFF2-40B4-BE49-F238E27FC236}">
                <a16:creationId xmlns:a16="http://schemas.microsoft.com/office/drawing/2014/main" xmlns="" id="{53A63CDC-F3B2-409D-A32C-5452ACAD04DF}"/>
              </a:ext>
            </a:extLst>
          </p:cNvPr>
          <p:cNvSpPr>
            <a:spLocks noGrp="1" noChangeArrowheads="1"/>
          </p:cNvSpPr>
          <p:nvPr>
            <p:ph type="title"/>
          </p:nvPr>
        </p:nvSpPr>
        <p:spPr>
          <a:xfrm>
            <a:off x="462756" y="548680"/>
            <a:ext cx="8218488" cy="994122"/>
          </a:xfrm>
        </p:spPr>
        <p:txBody>
          <a:bodyPr>
            <a:noAutofit/>
          </a:bodyPr>
          <a:lstStyle/>
          <a:p>
            <a:r>
              <a:rPr lang="ru-RU" sz="2500" b="1" dirty="0">
                <a:solidFill>
                  <a:srgbClr val="00B050"/>
                </a:solidFill>
              </a:rPr>
              <a:t>Обособление распространённых приложений</a:t>
            </a:r>
            <a:endParaRPr lang="ru-RU" altLang="ru-RU" sz="2500" b="1" dirty="0">
              <a:solidFill>
                <a:srgbClr val="0A047A"/>
              </a:solidFill>
            </a:endParaRPr>
          </a:p>
        </p:txBody>
      </p:sp>
      <p:sp>
        <p:nvSpPr>
          <p:cNvPr id="11266" name="Rectangle 3">
            <a:extLst>
              <a:ext uri="{FF2B5EF4-FFF2-40B4-BE49-F238E27FC236}">
                <a16:creationId xmlns:a16="http://schemas.microsoft.com/office/drawing/2014/main" xmlns="" id="{0A39DA87-8317-4BC1-9D29-03E264D031C7}"/>
              </a:ext>
            </a:extLst>
          </p:cNvPr>
          <p:cNvSpPr>
            <a:spLocks noGrp="1" noChangeArrowheads="1"/>
          </p:cNvSpPr>
          <p:nvPr>
            <p:ph idx="1"/>
          </p:nvPr>
        </p:nvSpPr>
        <p:spPr>
          <a:xfrm>
            <a:off x="468313" y="2060575"/>
            <a:ext cx="8229600" cy="4525963"/>
          </a:xfrm>
        </p:spPr>
        <p:txBody>
          <a:bodyPr/>
          <a:lstStyle/>
          <a:p>
            <a:pPr eaLnBrk="1" hangingPunct="1">
              <a:buFontTx/>
              <a:buNone/>
            </a:pPr>
            <a:r>
              <a:rPr lang="ru-RU" altLang="ru-RU" sz="4000" b="1" dirty="0"/>
              <a:t>5. Приложения, имеющие причинное значение</a:t>
            </a:r>
            <a:r>
              <a:rPr lang="ru-RU" altLang="ru-RU" sz="4000" b="1" i="1" dirty="0"/>
              <a:t>.</a:t>
            </a:r>
          </a:p>
          <a:p>
            <a:pPr eaLnBrk="1" hangingPunct="1">
              <a:buFontTx/>
              <a:buNone/>
            </a:pPr>
            <a:endParaRPr lang="ru-RU" altLang="ru-RU" sz="4000" b="1" i="1" dirty="0"/>
          </a:p>
          <a:p>
            <a:pPr eaLnBrk="1" hangingPunct="1">
              <a:buFontTx/>
              <a:buNone/>
            </a:pPr>
            <a:r>
              <a:rPr lang="ru-RU" altLang="ru-RU" sz="4000" b="1" i="1" dirty="0">
                <a:solidFill>
                  <a:srgbClr val="0A047A"/>
                </a:solidFill>
              </a:rPr>
              <a:t> </a:t>
            </a:r>
            <a:r>
              <a:rPr lang="ru-RU" altLang="ru-RU" sz="4000" i="1" dirty="0"/>
              <a:t> </a:t>
            </a:r>
            <a:r>
              <a:rPr lang="ru-RU" altLang="ru-RU" sz="4000" b="1" i="1" dirty="0">
                <a:solidFill>
                  <a:srgbClr val="FF0000"/>
                </a:solidFill>
              </a:rPr>
              <a:t>Смышлёные звери</a:t>
            </a:r>
            <a:r>
              <a:rPr lang="ru-RU" altLang="ru-RU" sz="4000" i="1" dirty="0">
                <a:solidFill>
                  <a:srgbClr val="0070C0"/>
                </a:solidFill>
              </a:rPr>
              <a:t>, бобры зимуют разумно.</a:t>
            </a:r>
            <a:r>
              <a:rPr lang="ru-RU" altLang="ru-RU" sz="4000" dirty="0">
                <a:solidFill>
                  <a:srgbClr val="0070C0"/>
                </a:solidFill>
              </a:rPr>
              <a:t> </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562074"/>
          </a:xfrm>
        </p:spPr>
        <p:txBody>
          <a:bodyPr>
            <a:normAutofit fontScale="90000"/>
          </a:bodyPr>
          <a:lstStyle/>
          <a:p>
            <a:r>
              <a:rPr lang="ru-RU" sz="2800" b="1" dirty="0">
                <a:solidFill>
                  <a:srgbClr val="00B050"/>
                </a:solidFill>
              </a:rPr>
              <a:t>Обособление распространённых приложений</a:t>
            </a:r>
          </a:p>
        </p:txBody>
      </p:sp>
      <p:sp>
        <p:nvSpPr>
          <p:cNvPr id="3" name="Содержимое 2"/>
          <p:cNvSpPr>
            <a:spLocks noGrp="1"/>
          </p:cNvSpPr>
          <p:nvPr>
            <p:ph idx="1"/>
          </p:nvPr>
        </p:nvSpPr>
        <p:spPr>
          <a:xfrm>
            <a:off x="457200" y="1844824"/>
            <a:ext cx="8229600" cy="5877272"/>
          </a:xfrm>
        </p:spPr>
        <p:txBody>
          <a:bodyPr>
            <a:normAutofit/>
          </a:bodyPr>
          <a:lstStyle/>
          <a:p>
            <a:pPr>
              <a:buNone/>
            </a:pPr>
            <a:r>
              <a:rPr lang="ru-RU" sz="2800" b="1" dirty="0"/>
              <a:t>6. Обособленные приложения могут присоединяться словами: </a:t>
            </a:r>
            <a:r>
              <a:rPr lang="ru-RU" sz="2800" b="1" dirty="0">
                <a:solidFill>
                  <a:srgbClr val="C00000"/>
                </a:solidFill>
              </a:rPr>
              <a:t>то есть, или, например, по имени, по фамилии, по прозвищу, по кличке, родом из, по происхождению </a:t>
            </a:r>
            <a:r>
              <a:rPr lang="ru-RU" sz="2800" b="1" dirty="0"/>
              <a:t>и др. </a:t>
            </a:r>
          </a:p>
          <a:p>
            <a:pPr>
              <a:buNone/>
            </a:pPr>
            <a:endParaRPr lang="ru-RU" sz="2800" b="1" i="1" dirty="0">
              <a:solidFill>
                <a:srgbClr val="0070C0"/>
              </a:solidFill>
            </a:endParaRPr>
          </a:p>
          <a:p>
            <a:pPr>
              <a:buNone/>
            </a:pPr>
            <a:r>
              <a:rPr lang="ru-RU" sz="2800" b="1" i="1" dirty="0">
                <a:solidFill>
                  <a:srgbClr val="0070C0"/>
                </a:solidFill>
              </a:rPr>
              <a:t>Профессор, </a:t>
            </a:r>
            <a:r>
              <a:rPr lang="ru-RU" sz="2800" b="1" i="1" dirty="0">
                <a:solidFill>
                  <a:srgbClr val="C00000"/>
                </a:solidFill>
              </a:rPr>
              <a:t>по фамилии Сидоров</a:t>
            </a:r>
            <a:r>
              <a:rPr lang="ru-RU" sz="2800" b="1" i="1" dirty="0">
                <a:solidFill>
                  <a:srgbClr val="0070C0"/>
                </a:solidFill>
              </a:rPr>
              <a:t>, принимал вступительные экзамены.</a:t>
            </a:r>
          </a:p>
          <a:p>
            <a:pPr>
              <a:buNone/>
            </a:pPr>
            <a:endParaRPr lang="ru-RU" sz="2800" b="1" i="1" dirty="0">
              <a:solidFill>
                <a:srgbClr val="0070C0"/>
              </a:solidFill>
            </a:endParaRPr>
          </a:p>
          <a:p>
            <a:pPr>
              <a:buNone/>
            </a:pPr>
            <a:r>
              <a:rPr lang="ru-RU" sz="2800" b="1" i="1" dirty="0">
                <a:solidFill>
                  <a:srgbClr val="0070C0"/>
                </a:solidFill>
              </a:rPr>
              <a:t>Иванов, </a:t>
            </a:r>
            <a:r>
              <a:rPr lang="ru-RU" sz="2800" b="1" i="1" dirty="0">
                <a:solidFill>
                  <a:srgbClr val="C00000"/>
                </a:solidFill>
              </a:rPr>
              <a:t>то есть наш друг</a:t>
            </a:r>
            <a:r>
              <a:rPr lang="ru-RU" sz="2800" b="1" i="1" dirty="0">
                <a:solidFill>
                  <a:srgbClr val="0070C0"/>
                </a:solidFill>
              </a:rPr>
              <a:t>, сделал это случайно.</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5627" y="620688"/>
            <a:ext cx="8229600" cy="418058"/>
          </a:xfrm>
        </p:spPr>
        <p:txBody>
          <a:bodyPr>
            <a:normAutofit fontScale="90000"/>
          </a:bodyPr>
          <a:lstStyle/>
          <a:p>
            <a:r>
              <a:rPr lang="ru-RU" sz="2800" b="1" dirty="0">
                <a:solidFill>
                  <a:srgbClr val="00B050"/>
                </a:solidFill>
              </a:rPr>
              <a:t>Обособление распространённых приложений</a:t>
            </a:r>
          </a:p>
        </p:txBody>
      </p:sp>
      <p:sp>
        <p:nvSpPr>
          <p:cNvPr id="3" name="Содержимое 2"/>
          <p:cNvSpPr>
            <a:spLocks noGrp="1"/>
          </p:cNvSpPr>
          <p:nvPr>
            <p:ph idx="1"/>
          </p:nvPr>
        </p:nvSpPr>
        <p:spPr>
          <a:xfrm>
            <a:off x="457200" y="1556792"/>
            <a:ext cx="8229600" cy="5688632"/>
          </a:xfrm>
        </p:spPr>
        <p:txBody>
          <a:bodyPr>
            <a:normAutofit/>
          </a:bodyPr>
          <a:lstStyle/>
          <a:p>
            <a:pPr>
              <a:buNone/>
            </a:pPr>
            <a:r>
              <a:rPr lang="ru-RU" sz="2800" b="1" dirty="0"/>
              <a:t>7. Приложение, присоединённое </a:t>
            </a:r>
            <a:r>
              <a:rPr lang="ru-RU" sz="2800" b="1" dirty="0">
                <a:solidFill>
                  <a:srgbClr val="FF0000"/>
                </a:solidFill>
              </a:rPr>
              <a:t>союзом как</a:t>
            </a:r>
            <a:r>
              <a:rPr lang="ru-RU" sz="2800" b="1" dirty="0"/>
              <a:t>, обособляется, если союз имеет значение </a:t>
            </a:r>
            <a:r>
              <a:rPr lang="ru-RU" sz="2800" b="1" dirty="0">
                <a:solidFill>
                  <a:srgbClr val="FF0000"/>
                </a:solidFill>
              </a:rPr>
              <a:t>"по причине"</a:t>
            </a:r>
            <a:r>
              <a:rPr lang="ru-RU" sz="2800" b="1" dirty="0"/>
              <a:t>. Если приложение, присоединённое союзом "как", имеет значение </a:t>
            </a:r>
            <a:r>
              <a:rPr lang="ru-RU" sz="2800" b="1" dirty="0">
                <a:solidFill>
                  <a:srgbClr val="FF0000"/>
                </a:solidFill>
              </a:rPr>
              <a:t>"в качестве", </a:t>
            </a:r>
            <a:r>
              <a:rPr lang="ru-RU" sz="2800" b="1" dirty="0"/>
              <a:t>оно не обособляется.</a:t>
            </a:r>
          </a:p>
          <a:p>
            <a:pPr>
              <a:buNone/>
            </a:pPr>
            <a:endParaRPr lang="ru-RU" sz="2800" b="1" i="1" dirty="0">
              <a:solidFill>
                <a:srgbClr val="0070C0"/>
              </a:solidFill>
            </a:endParaRPr>
          </a:p>
          <a:p>
            <a:pPr>
              <a:buNone/>
            </a:pPr>
            <a:r>
              <a:rPr lang="ru-RU" sz="2800" b="1" i="1" dirty="0">
                <a:solidFill>
                  <a:srgbClr val="FF0000"/>
                </a:solidFill>
              </a:rPr>
              <a:t>Как опытный повар</a:t>
            </a:r>
            <a:r>
              <a:rPr lang="ru-RU" sz="2800" b="1" i="1" dirty="0">
                <a:solidFill>
                  <a:srgbClr val="0070C0"/>
                </a:solidFill>
              </a:rPr>
              <a:t>, Иванов был назначен ответственным за банкет.</a:t>
            </a:r>
          </a:p>
          <a:p>
            <a:pPr>
              <a:buNone/>
            </a:pPr>
            <a:r>
              <a:rPr lang="ru-RU" sz="2800" b="1" i="1" dirty="0">
                <a:solidFill>
                  <a:srgbClr val="0070C0"/>
                </a:solidFill>
              </a:rPr>
              <a:t>Муха, </a:t>
            </a:r>
            <a:r>
              <a:rPr lang="ru-RU" sz="2800" b="1" i="1" dirty="0">
                <a:solidFill>
                  <a:srgbClr val="FF0000"/>
                </a:solidFill>
              </a:rPr>
              <a:t>как насекомое назойливое</a:t>
            </a:r>
            <a:r>
              <a:rPr lang="ru-RU" sz="2800" b="1" i="1" dirty="0">
                <a:solidFill>
                  <a:srgbClr val="0070C0"/>
                </a:solidFill>
              </a:rPr>
              <a:t>, особенно часто подвергается преследованию.</a:t>
            </a:r>
          </a:p>
          <a:p>
            <a:pPr>
              <a:buNone/>
            </a:pPr>
            <a:r>
              <a:rPr lang="ru-RU" sz="2800" b="1" i="1" dirty="0">
                <a:solidFill>
                  <a:srgbClr val="0070C0"/>
                </a:solidFill>
              </a:rPr>
              <a:t>Его взяли на работу </a:t>
            </a:r>
            <a:r>
              <a:rPr lang="ru-RU" sz="2800" b="1" i="1" dirty="0">
                <a:solidFill>
                  <a:srgbClr val="FF0000"/>
                </a:solidFill>
              </a:rPr>
              <a:t>как корректора</a:t>
            </a:r>
            <a:r>
              <a:rPr lang="ru-RU" sz="2800" b="1" i="1" dirty="0">
                <a:solidFill>
                  <a:srgbClr val="0070C0"/>
                </a:solidFill>
              </a:rPr>
              <a:t>.</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xmlns="" id="{C2FEE986-82C2-4575-921C-F1F1D2E488C7}"/>
              </a:ext>
            </a:extLst>
          </p:cNvPr>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727" r="11501"/>
          <a:stretch/>
        </p:blipFill>
        <p:spPr bwMode="auto">
          <a:xfrm>
            <a:off x="661431" y="1514476"/>
            <a:ext cx="3826948" cy="3713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a:extLst>
              <a:ext uri="{FF2B5EF4-FFF2-40B4-BE49-F238E27FC236}">
                <a16:creationId xmlns:a16="http://schemas.microsoft.com/office/drawing/2014/main" xmlns="" id="{521863B2-43E5-48AB-8E51-EDFE0B13BFDE}"/>
              </a:ext>
            </a:extLst>
          </p:cNvPr>
          <p:cNvSpPr>
            <a:spLocks noGrp="1"/>
          </p:cNvSpPr>
          <p:nvPr>
            <p:ph type="ctrTitle"/>
          </p:nvPr>
        </p:nvSpPr>
        <p:spPr>
          <a:xfrm>
            <a:off x="4200525" y="1214437"/>
            <a:ext cx="4812787" cy="3664745"/>
          </a:xfrm>
        </p:spPr>
        <p:txBody>
          <a:bodyPr>
            <a:noAutofit/>
          </a:bodyPr>
          <a:lstStyle/>
          <a:p>
            <a:r>
              <a:rPr lang="ru-RU" sz="3300" dirty="0"/>
              <a:t/>
            </a:r>
            <a:br>
              <a:rPr lang="ru-RU" sz="3300" dirty="0"/>
            </a:br>
            <a:r>
              <a:rPr lang="ru-RU" sz="3300" dirty="0"/>
              <a:t>ЕГЭ по русскому языку</a:t>
            </a:r>
            <a:br>
              <a:rPr lang="ru-RU" sz="3300" dirty="0"/>
            </a:br>
            <a:r>
              <a:rPr lang="ru-RU" sz="3300" dirty="0"/>
              <a:t>Задание 21</a:t>
            </a:r>
            <a:br>
              <a:rPr lang="ru-RU" sz="3300" dirty="0"/>
            </a:br>
            <a:r>
              <a:rPr lang="ru-RU" sz="3300" dirty="0"/>
              <a:t/>
            </a:r>
            <a:br>
              <a:rPr lang="ru-RU" sz="3300" dirty="0"/>
            </a:br>
            <a:r>
              <a:rPr lang="ru-RU" sz="3300" dirty="0"/>
              <a:t>Тире в простом и сложном  предложениях</a:t>
            </a:r>
            <a:br>
              <a:rPr lang="ru-RU" sz="3300" dirty="0"/>
            </a:br>
            <a:endParaRPr lang="ru-RU" sz="3300" dirty="0"/>
          </a:p>
        </p:txBody>
      </p:sp>
    </p:spTree>
    <p:extLst>
      <p:ext uri="{BB962C8B-B14F-4D97-AF65-F5344CB8AC3E}">
        <p14:creationId xmlns:p14="http://schemas.microsoft.com/office/powerpoint/2010/main" xmlns="" val="18293764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solidFill>
                  <a:srgbClr val="FF0000"/>
                </a:solidFill>
              </a:rPr>
              <a:t>Нельзя путать составное именное сказуемое и приложение</a:t>
            </a:r>
          </a:p>
        </p:txBody>
      </p:sp>
      <p:sp>
        <p:nvSpPr>
          <p:cNvPr id="3" name="Содержимое 2"/>
          <p:cNvSpPr>
            <a:spLocks noGrp="1"/>
          </p:cNvSpPr>
          <p:nvPr>
            <p:ph idx="1"/>
          </p:nvPr>
        </p:nvSpPr>
        <p:spPr/>
        <p:txBody>
          <a:bodyPr>
            <a:normAutofit/>
          </a:bodyPr>
          <a:lstStyle/>
          <a:p>
            <a:pPr>
              <a:buNone/>
            </a:pPr>
            <a:r>
              <a:rPr lang="ru-RU" sz="4000" b="1" i="1" dirty="0">
                <a:solidFill>
                  <a:srgbClr val="0070C0"/>
                </a:solidFill>
              </a:rPr>
              <a:t>Он интересный художник и оформил много книг.</a:t>
            </a:r>
          </a:p>
          <a:p>
            <a:pPr>
              <a:buNone/>
            </a:pPr>
            <a:endParaRPr lang="ru-RU" sz="4000" b="1" i="1" dirty="0">
              <a:solidFill>
                <a:srgbClr val="0070C0"/>
              </a:solidFill>
            </a:endParaRPr>
          </a:p>
          <a:p>
            <a:pPr>
              <a:buNone/>
            </a:pPr>
            <a:r>
              <a:rPr lang="ru-RU" sz="4000" dirty="0"/>
              <a:t>    В этом предложении слово "художник" является сказуемым, следовательно, не обособляется.</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346050"/>
          </a:xfrm>
        </p:spPr>
        <p:txBody>
          <a:bodyPr>
            <a:normAutofit fontScale="90000"/>
          </a:bodyPr>
          <a:lstStyle/>
          <a:p>
            <a:r>
              <a:rPr lang="ru-RU" sz="2800" b="1" dirty="0">
                <a:solidFill>
                  <a:srgbClr val="0070C0"/>
                </a:solidFill>
              </a:rPr>
              <a:t>Проверь себя. Расставьте знаки препинания</a:t>
            </a:r>
          </a:p>
        </p:txBody>
      </p:sp>
      <p:sp>
        <p:nvSpPr>
          <p:cNvPr id="3" name="Содержимое 2"/>
          <p:cNvSpPr>
            <a:spLocks noGrp="1"/>
          </p:cNvSpPr>
          <p:nvPr>
            <p:ph idx="1"/>
          </p:nvPr>
        </p:nvSpPr>
        <p:spPr>
          <a:xfrm>
            <a:off x="395536" y="1628800"/>
            <a:ext cx="8229600" cy="5832648"/>
          </a:xfrm>
        </p:spPr>
        <p:txBody>
          <a:bodyPr>
            <a:normAutofit/>
          </a:bodyPr>
          <a:lstStyle/>
          <a:p>
            <a:pPr>
              <a:buNone/>
            </a:pPr>
            <a:r>
              <a:rPr lang="ru-RU" sz="2800" dirty="0"/>
              <a:t>1. В 1913 году я десятилетний мальчик сдавал туда вступительные экзамены. (Н. Заболоцкий.) </a:t>
            </a:r>
          </a:p>
          <a:p>
            <a:pPr>
              <a:buNone/>
            </a:pPr>
            <a:r>
              <a:rPr lang="ru-RU" sz="2800" dirty="0"/>
              <a:t>2. Образец педантизма немецкий инспектор </a:t>
            </a:r>
            <a:r>
              <a:rPr lang="ru-RU" sz="2800" dirty="0" err="1"/>
              <a:t>Силяндер</a:t>
            </a:r>
            <a:r>
              <a:rPr lang="ru-RU" sz="2800" dirty="0"/>
              <a:t> был неумолимо строг. (Н. Заболоцкий.) </a:t>
            </a:r>
          </a:p>
          <a:p>
            <a:pPr>
              <a:buNone/>
            </a:pPr>
            <a:r>
              <a:rPr lang="ru-RU" sz="2800" dirty="0"/>
              <a:t>3. Общей нашей любовью стал Владислав Павлович Спасский учитель истории ещё молодой тогда человек. (Н. Заболоцкий.) </a:t>
            </a:r>
          </a:p>
          <a:p>
            <a:pPr>
              <a:buNone/>
            </a:pPr>
            <a:r>
              <a:rPr lang="ru-RU" sz="2800" dirty="0"/>
              <a:t>4. Часто на переменах мы слышали, как она беседует по-немецки с инспектором, и этот свободный иноязычный разговор на нас провинциальных мальчуганов производил большое впечатление (Н. Заболоцкий.)</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6048672"/>
          </a:xfrm>
        </p:spPr>
        <p:txBody>
          <a:bodyPr>
            <a:normAutofit/>
          </a:bodyPr>
          <a:lstStyle/>
          <a:p>
            <a:pPr>
              <a:buNone/>
            </a:pPr>
            <a:r>
              <a:rPr lang="ru-RU" sz="2800" dirty="0"/>
              <a:t>1. В 1913 году я</a:t>
            </a:r>
            <a:r>
              <a:rPr lang="ru-RU" sz="2800" b="1" dirty="0">
                <a:solidFill>
                  <a:srgbClr val="FF0000"/>
                </a:solidFill>
              </a:rPr>
              <a:t>,</a:t>
            </a:r>
            <a:r>
              <a:rPr lang="ru-RU" sz="2800" dirty="0"/>
              <a:t> десятилетний мальчик</a:t>
            </a:r>
            <a:r>
              <a:rPr lang="ru-RU" sz="2800" b="1" dirty="0">
                <a:solidFill>
                  <a:srgbClr val="FF0000"/>
                </a:solidFill>
              </a:rPr>
              <a:t>,</a:t>
            </a:r>
            <a:r>
              <a:rPr lang="ru-RU" sz="2800" dirty="0"/>
              <a:t> сдавал туда вступительные экзамены. (Н. Заболоцкий.) </a:t>
            </a:r>
          </a:p>
          <a:p>
            <a:pPr>
              <a:buNone/>
            </a:pPr>
            <a:r>
              <a:rPr lang="ru-RU" sz="2800" dirty="0"/>
              <a:t>2. Образец педантизма немецкий инспектор </a:t>
            </a:r>
            <a:r>
              <a:rPr lang="ru-RU" sz="2800" dirty="0" err="1"/>
              <a:t>Силяндер</a:t>
            </a:r>
            <a:r>
              <a:rPr lang="ru-RU" sz="2800" dirty="0"/>
              <a:t> был неумолимо строг. (Н. Заболоцкий.) </a:t>
            </a:r>
          </a:p>
          <a:p>
            <a:pPr>
              <a:buNone/>
            </a:pPr>
            <a:r>
              <a:rPr lang="ru-RU" sz="2800" dirty="0"/>
              <a:t>3. Общей нашей любовью стал Владислав Павлович Спасский</a:t>
            </a:r>
            <a:r>
              <a:rPr lang="ru-RU" sz="2800" b="1" dirty="0">
                <a:solidFill>
                  <a:srgbClr val="FF0000"/>
                </a:solidFill>
              </a:rPr>
              <a:t>, </a:t>
            </a:r>
            <a:r>
              <a:rPr lang="ru-RU" sz="2800" dirty="0"/>
              <a:t>учитель истории</a:t>
            </a:r>
            <a:r>
              <a:rPr lang="ru-RU" sz="2800" b="1" dirty="0">
                <a:solidFill>
                  <a:srgbClr val="FF0000"/>
                </a:solidFill>
              </a:rPr>
              <a:t>,</a:t>
            </a:r>
            <a:r>
              <a:rPr lang="ru-RU" sz="2800" dirty="0"/>
              <a:t> ещё молодой тогда человек. (Н. Заболоцкий.) </a:t>
            </a:r>
          </a:p>
          <a:p>
            <a:pPr>
              <a:buNone/>
            </a:pPr>
            <a:r>
              <a:rPr lang="ru-RU" sz="2800" dirty="0"/>
              <a:t>4. Часто на переменах мы слышали, как она беседует по-немецки с инспектором, и этот свободный иноязычный разговор на нас</a:t>
            </a:r>
            <a:r>
              <a:rPr lang="ru-RU" sz="2800" b="1" dirty="0">
                <a:solidFill>
                  <a:srgbClr val="FF0000"/>
                </a:solidFill>
              </a:rPr>
              <a:t>,</a:t>
            </a:r>
            <a:r>
              <a:rPr lang="ru-RU" sz="2800" dirty="0"/>
              <a:t> провинциальных мальчуганов</a:t>
            </a:r>
            <a:r>
              <a:rPr lang="ru-RU" sz="2800" b="1" dirty="0">
                <a:solidFill>
                  <a:srgbClr val="FF0000"/>
                </a:solidFill>
              </a:rPr>
              <a:t>,</a:t>
            </a:r>
            <a:r>
              <a:rPr lang="ru-RU" sz="2800" dirty="0"/>
              <a:t> производил большое впечатление (Н. Заболоцкий.)</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2120" y="548680"/>
            <a:ext cx="8229600" cy="548680"/>
          </a:xfrm>
        </p:spPr>
        <p:txBody>
          <a:bodyPr>
            <a:normAutofit fontScale="90000"/>
          </a:bodyPr>
          <a:lstStyle/>
          <a:p>
            <a:r>
              <a:rPr lang="ru-RU" sz="2800" b="1" dirty="0">
                <a:solidFill>
                  <a:srgbClr val="00B050"/>
                </a:solidFill>
              </a:rPr>
              <a:t>Перед приложением ставится тире в следующих случаях</a:t>
            </a:r>
          </a:p>
        </p:txBody>
      </p:sp>
      <p:sp>
        <p:nvSpPr>
          <p:cNvPr id="3" name="Содержимое 2"/>
          <p:cNvSpPr>
            <a:spLocks noGrp="1"/>
          </p:cNvSpPr>
          <p:nvPr>
            <p:ph idx="1"/>
          </p:nvPr>
        </p:nvSpPr>
        <p:spPr>
          <a:xfrm>
            <a:off x="462120" y="1196752"/>
            <a:ext cx="8229600" cy="5112568"/>
          </a:xfrm>
        </p:spPr>
        <p:txBody>
          <a:bodyPr>
            <a:noAutofit/>
          </a:bodyPr>
          <a:lstStyle/>
          <a:p>
            <a:pPr>
              <a:buNone/>
            </a:pPr>
            <a:r>
              <a:rPr lang="ru-RU" sz="2600" b="1" dirty="0">
                <a:latin typeface="Times New Roman" panose="02020603050405020304" pitchFamily="18" charset="0"/>
                <a:cs typeface="Times New Roman" panose="02020603050405020304" pitchFamily="18" charset="0"/>
              </a:rPr>
              <a:t>1. Тире ставится, если одиночное или распространенное приложение завершает предложение и дает определяемому слову разъяснение, пояснение или уточняет, можно без изменения смысла вставить слова </a:t>
            </a:r>
            <a:r>
              <a:rPr lang="ru-RU" sz="2600" b="1" dirty="0">
                <a:solidFill>
                  <a:srgbClr val="C00000"/>
                </a:solidFill>
                <a:latin typeface="Times New Roman" panose="02020603050405020304" pitchFamily="18" charset="0"/>
                <a:cs typeface="Times New Roman" panose="02020603050405020304" pitchFamily="18" charset="0"/>
              </a:rPr>
              <a:t>"а именно", "то есть".</a:t>
            </a:r>
          </a:p>
          <a:p>
            <a:pPr>
              <a:buNone/>
            </a:pPr>
            <a:r>
              <a:rPr lang="ru-RU" sz="2600" b="1" i="1" dirty="0">
                <a:solidFill>
                  <a:srgbClr val="0070C0"/>
                </a:solidFill>
                <a:latin typeface="Times New Roman" panose="02020603050405020304" pitchFamily="18" charset="0"/>
                <a:cs typeface="Times New Roman" panose="02020603050405020304" pitchFamily="18" charset="0"/>
              </a:rPr>
              <a:t>Она увлекается этим видом спорта — </a:t>
            </a:r>
            <a:r>
              <a:rPr lang="ru-RU" sz="2600" b="1" i="1" dirty="0">
                <a:solidFill>
                  <a:srgbClr val="C00000"/>
                </a:solidFill>
                <a:latin typeface="Times New Roman" panose="02020603050405020304" pitchFamily="18" charset="0"/>
                <a:cs typeface="Times New Roman" panose="02020603050405020304" pitchFamily="18" charset="0"/>
              </a:rPr>
              <a:t>гимнастикой</a:t>
            </a:r>
            <a:r>
              <a:rPr lang="ru-RU" sz="2600" b="1" i="1" dirty="0">
                <a:solidFill>
                  <a:srgbClr val="0070C0"/>
                </a:solidFill>
                <a:latin typeface="Times New Roman" panose="02020603050405020304" pitchFamily="18" charset="0"/>
                <a:cs typeface="Times New Roman" panose="02020603050405020304" pitchFamily="18" charset="0"/>
              </a:rPr>
              <a:t>.</a:t>
            </a:r>
          </a:p>
          <a:p>
            <a:pPr>
              <a:buNone/>
            </a:pPr>
            <a:r>
              <a:rPr lang="ru-RU" sz="2600" b="1" dirty="0">
                <a:latin typeface="Times New Roman" panose="02020603050405020304" pitchFamily="18" charset="0"/>
                <a:cs typeface="Times New Roman" panose="02020603050405020304" pitchFamily="18" charset="0"/>
              </a:rPr>
              <a:t>2. Подчеркивается самостоятельность распространенного приложения, стоящего в конце предложения. </a:t>
            </a:r>
          </a:p>
          <a:p>
            <a:pPr>
              <a:buNone/>
            </a:pPr>
            <a:r>
              <a:rPr lang="ru-RU" sz="2600" b="1" i="1" dirty="0">
                <a:solidFill>
                  <a:srgbClr val="0070C0"/>
                </a:solidFill>
                <a:latin typeface="Times New Roman" panose="02020603050405020304" pitchFamily="18" charset="0"/>
                <a:cs typeface="Times New Roman" panose="02020603050405020304" pitchFamily="18" charset="0"/>
              </a:rPr>
              <a:t>Со мною был чугунный чайник — </a:t>
            </a:r>
            <a:r>
              <a:rPr lang="ru-RU" sz="2600" b="1" i="1" dirty="0">
                <a:solidFill>
                  <a:srgbClr val="C00000"/>
                </a:solidFill>
                <a:latin typeface="Times New Roman" panose="02020603050405020304" pitchFamily="18" charset="0"/>
                <a:cs typeface="Times New Roman" panose="02020603050405020304" pitchFamily="18" charset="0"/>
              </a:rPr>
              <a:t>единственная отрада моя в путешествиях по Кавказу.</a:t>
            </a:r>
          </a:p>
        </p:txBody>
      </p:sp>
    </p:spTree>
    <p:extLst>
      <p:ext uri="{BB962C8B-B14F-4D97-AF65-F5344CB8AC3E}">
        <p14:creationId xmlns:p14="http://schemas.microsoft.com/office/powerpoint/2010/main" xmlns="" val="12230649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2120" y="548680"/>
            <a:ext cx="8229600" cy="548680"/>
          </a:xfrm>
        </p:spPr>
        <p:txBody>
          <a:bodyPr>
            <a:normAutofit fontScale="90000"/>
          </a:bodyPr>
          <a:lstStyle/>
          <a:p>
            <a:r>
              <a:rPr lang="ru-RU" sz="2800" b="1" dirty="0">
                <a:solidFill>
                  <a:srgbClr val="00B050"/>
                </a:solidFill>
              </a:rPr>
              <a:t>Перед приложением ставится тире в следующих случаях</a:t>
            </a:r>
          </a:p>
        </p:txBody>
      </p:sp>
      <p:sp>
        <p:nvSpPr>
          <p:cNvPr id="3" name="Содержимое 2"/>
          <p:cNvSpPr>
            <a:spLocks noGrp="1"/>
          </p:cNvSpPr>
          <p:nvPr>
            <p:ph idx="1"/>
          </p:nvPr>
        </p:nvSpPr>
        <p:spPr>
          <a:xfrm>
            <a:off x="462120" y="1196752"/>
            <a:ext cx="8229600" cy="5112568"/>
          </a:xfrm>
        </p:spPr>
        <p:txBody>
          <a:bodyPr>
            <a:normAutofit/>
          </a:bodyPr>
          <a:lstStyle/>
          <a:p>
            <a:pPr>
              <a:buNone/>
            </a:pPr>
            <a:r>
              <a:rPr lang="ru-RU" sz="2800" b="1" dirty="0"/>
              <a:t>3. Приложение относится к одному из однородных членов предложения — для внесения ясности. </a:t>
            </a:r>
          </a:p>
          <a:p>
            <a:pPr>
              <a:buNone/>
            </a:pPr>
            <a:r>
              <a:rPr lang="ru-RU" sz="2800" b="1" i="1" dirty="0">
                <a:solidFill>
                  <a:srgbClr val="0070C0"/>
                </a:solidFill>
              </a:rPr>
              <a:t>В поход пошли наши соседи, их дети — </a:t>
            </a:r>
            <a:r>
              <a:rPr lang="ru-RU" sz="2800" b="1" i="1" dirty="0">
                <a:solidFill>
                  <a:srgbClr val="C00000"/>
                </a:solidFill>
              </a:rPr>
              <a:t>мои друзья</a:t>
            </a:r>
            <a:r>
              <a:rPr lang="ru-RU" sz="2800" b="1" i="1" dirty="0">
                <a:solidFill>
                  <a:srgbClr val="0070C0"/>
                </a:solidFill>
              </a:rPr>
              <a:t>, два-три человека с нашей улицы.</a:t>
            </a:r>
          </a:p>
          <a:p>
            <a:pPr>
              <a:buNone/>
            </a:pPr>
            <a:endParaRPr lang="ru-RU" sz="2800" b="1" i="1" dirty="0">
              <a:solidFill>
                <a:srgbClr val="0070C0"/>
              </a:solidFill>
            </a:endParaRPr>
          </a:p>
          <a:p>
            <a:pPr fontAlgn="base"/>
            <a:r>
              <a:rPr lang="ru-RU" sz="2800" b="1" i="1" dirty="0">
                <a:latin typeface="Times New Roman" panose="02020603050405020304" pitchFamily="18" charset="0"/>
                <a:cs typeface="Times New Roman" panose="02020603050405020304" pitchFamily="18" charset="0"/>
              </a:rPr>
              <a:t>4</a:t>
            </a:r>
            <a:r>
              <a:rPr lang="ru-RU" sz="3600" b="1" i="1" dirty="0">
                <a:latin typeface="Times New Roman" panose="02020603050405020304" pitchFamily="18" charset="0"/>
                <a:cs typeface="Times New Roman" panose="02020603050405020304" pitchFamily="18" charset="0"/>
              </a:rPr>
              <a:t>.</a:t>
            </a:r>
            <a:r>
              <a:rPr lang="ru-RU" sz="2800" b="1" dirty="0">
                <a:latin typeface="Times New Roman" panose="02020603050405020304" pitchFamily="18" charset="0"/>
                <a:cs typeface="Times New Roman" panose="02020603050405020304" pitchFamily="18" charset="0"/>
              </a:rPr>
              <a:t> Ставится тире, если приложение находится в середине предложения и имеет характер пояснения:</a:t>
            </a:r>
          </a:p>
          <a:p>
            <a:pPr fontAlgn="base"/>
            <a:r>
              <a:rPr lang="ru-RU" sz="2800" b="1" i="1" dirty="0">
                <a:solidFill>
                  <a:srgbClr val="0070C0"/>
                </a:solidFill>
                <a:latin typeface="Times New Roman" panose="02020603050405020304" pitchFamily="18" charset="0"/>
                <a:cs typeface="Times New Roman" panose="02020603050405020304" pitchFamily="18" charset="0"/>
              </a:rPr>
              <a:t>В комнату вбежала оживленная малышка — </a:t>
            </a:r>
            <a:r>
              <a:rPr lang="ru-RU" sz="2800" b="1" i="1" dirty="0">
                <a:solidFill>
                  <a:srgbClr val="C00000"/>
                </a:solidFill>
                <a:latin typeface="Times New Roman" panose="02020603050405020304" pitchFamily="18" charset="0"/>
                <a:cs typeface="Times New Roman" panose="02020603050405020304" pitchFamily="18" charset="0"/>
              </a:rPr>
              <a:t>любимица отца </a:t>
            </a:r>
            <a:r>
              <a:rPr lang="ru-RU" sz="2800" b="1" i="1" dirty="0">
                <a:solidFill>
                  <a:srgbClr val="0070C0"/>
                </a:solidFill>
                <a:latin typeface="Times New Roman" panose="02020603050405020304" pitchFamily="18" charset="0"/>
                <a:cs typeface="Times New Roman" panose="02020603050405020304" pitchFamily="18" charset="0"/>
              </a:rPr>
              <a:t>— в розовом платье, с огромным бантом на макушке.</a:t>
            </a:r>
            <a:endParaRPr lang="ru-RU" sz="3600" b="1" i="1" dirty="0">
              <a:solidFill>
                <a:srgbClr val="0070C0"/>
              </a:solidFill>
              <a:latin typeface="Times New Roman" panose="02020603050405020304" pitchFamily="18" charset="0"/>
              <a:cs typeface="Times New Roman" panose="02020603050405020304" pitchFamily="18" charset="0"/>
            </a:endParaRPr>
          </a:p>
          <a:p>
            <a:pPr>
              <a:buNone/>
            </a:pPr>
            <a:endParaRPr lang="ru-RU" sz="2800" b="1" i="1" dirty="0">
              <a:solidFill>
                <a:srgbClr val="0070C0"/>
              </a:solidFill>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634082"/>
          </a:xfrm>
        </p:spPr>
        <p:txBody>
          <a:bodyPr>
            <a:normAutofit fontScale="90000"/>
          </a:bodyPr>
          <a:lstStyle/>
          <a:p>
            <a:r>
              <a:rPr lang="ru-RU" sz="2800" b="1" dirty="0">
                <a:solidFill>
                  <a:srgbClr val="0070C0"/>
                </a:solidFill>
              </a:rPr>
              <a:t>Проверь себя. Расставьте знаки препинания </a:t>
            </a:r>
            <a:r>
              <a:rPr lang="ru-RU" sz="2800" b="1" dirty="0" smtClean="0">
                <a:solidFill>
                  <a:srgbClr val="0070C0"/>
                </a:solidFill>
              </a:rPr>
              <a:t>(тире или </a:t>
            </a:r>
            <a:r>
              <a:rPr lang="ru-RU" sz="2800" b="1" dirty="0">
                <a:solidFill>
                  <a:srgbClr val="0070C0"/>
                </a:solidFill>
              </a:rPr>
              <a:t>запятую)</a:t>
            </a:r>
          </a:p>
        </p:txBody>
      </p:sp>
      <p:sp>
        <p:nvSpPr>
          <p:cNvPr id="3" name="Содержимое 2"/>
          <p:cNvSpPr>
            <a:spLocks noGrp="1"/>
          </p:cNvSpPr>
          <p:nvPr>
            <p:ph idx="1"/>
          </p:nvPr>
        </p:nvSpPr>
        <p:spPr>
          <a:xfrm>
            <a:off x="464098" y="1484784"/>
            <a:ext cx="8229600" cy="5544616"/>
          </a:xfrm>
        </p:spPr>
        <p:txBody>
          <a:bodyPr>
            <a:normAutofit/>
          </a:bodyPr>
          <a:lstStyle/>
          <a:p>
            <a:pPr>
              <a:buNone/>
            </a:pPr>
            <a:r>
              <a:rPr lang="ru-RU" sz="2800" dirty="0"/>
              <a:t>1. Парад принимал настоящий генерал, правда, в отставке по фамилии Смирнов. (Н. Заболоцкий.) </a:t>
            </a:r>
          </a:p>
          <a:p>
            <a:pPr>
              <a:buNone/>
            </a:pPr>
            <a:r>
              <a:rPr lang="ru-RU" sz="2800" dirty="0"/>
              <a:t>2. Вокруг стояли статуи копии античных скульптур. (Н. Заболоцкий.) </a:t>
            </a:r>
          </a:p>
          <a:p>
            <a:pPr>
              <a:buNone/>
            </a:pPr>
            <a:r>
              <a:rPr lang="ru-RU" sz="2800" dirty="0"/>
              <a:t>3. Медная бляха, направленная ребром на противника, действует как булава и может натворить немало бед. (Н. Заболоцкий.) </a:t>
            </a:r>
          </a:p>
          <a:p>
            <a:pPr>
              <a:buNone/>
            </a:pPr>
            <a:r>
              <a:rPr lang="ru-RU" sz="2800" dirty="0"/>
              <a:t>4. В городе существует заброшенное </a:t>
            </a:r>
            <a:r>
              <a:rPr lang="ru-RU" sz="2800" dirty="0" err="1"/>
              <a:t>Митрофаниевское</a:t>
            </a:r>
            <a:r>
              <a:rPr lang="ru-RU" sz="2800" dirty="0"/>
              <a:t> кладбище место свиданий и любовных встреч. (Н. Заболоцкий.)</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737320"/>
            <a:ext cx="8229600" cy="6120680"/>
          </a:xfrm>
        </p:spPr>
        <p:txBody>
          <a:bodyPr>
            <a:normAutofit/>
          </a:bodyPr>
          <a:lstStyle/>
          <a:p>
            <a:pPr>
              <a:buNone/>
            </a:pPr>
            <a:r>
              <a:rPr lang="ru-RU" sz="2800" dirty="0"/>
              <a:t>1. Парад принимал настоящий генерал, правда, в отставке</a:t>
            </a:r>
            <a:r>
              <a:rPr lang="ru-RU" sz="2800" b="1" dirty="0">
                <a:solidFill>
                  <a:srgbClr val="FF0000"/>
                </a:solidFill>
              </a:rPr>
              <a:t>,</a:t>
            </a:r>
            <a:r>
              <a:rPr lang="ru-RU" sz="2800" dirty="0"/>
              <a:t> по фамилии Смирнов. (Н. Заболоцкий.) </a:t>
            </a:r>
          </a:p>
          <a:p>
            <a:pPr>
              <a:buNone/>
            </a:pPr>
            <a:r>
              <a:rPr lang="ru-RU" sz="2800" dirty="0"/>
              <a:t>2. Вокруг стояли статуи</a:t>
            </a:r>
            <a:r>
              <a:rPr lang="ru-RU" sz="2800" b="1" dirty="0">
                <a:solidFill>
                  <a:srgbClr val="FF0000"/>
                </a:solidFill>
              </a:rPr>
              <a:t>, </a:t>
            </a:r>
            <a:r>
              <a:rPr lang="ru-RU" sz="2800" dirty="0"/>
              <a:t>копии античных скульптур. (Н. Заболоцкий.) </a:t>
            </a:r>
          </a:p>
          <a:p>
            <a:pPr>
              <a:buNone/>
            </a:pPr>
            <a:r>
              <a:rPr lang="ru-RU" sz="2800" dirty="0"/>
              <a:t>3. Медная бляха, направленная ребром на противника, действует как булава и может натворить немало бед. (Н. Заболоцкий.) </a:t>
            </a:r>
          </a:p>
          <a:p>
            <a:pPr>
              <a:buNone/>
            </a:pPr>
            <a:r>
              <a:rPr lang="ru-RU" sz="2800" dirty="0"/>
              <a:t>4. В городе существует заброшенное </a:t>
            </a:r>
            <a:r>
              <a:rPr lang="ru-RU" sz="2800" dirty="0" err="1"/>
              <a:t>Митрофаниевское</a:t>
            </a:r>
            <a:r>
              <a:rPr lang="ru-RU" sz="2800" dirty="0"/>
              <a:t> кладбище </a:t>
            </a:r>
            <a:r>
              <a:rPr lang="ru-RU" sz="2800" b="1" dirty="0">
                <a:solidFill>
                  <a:srgbClr val="FF0000"/>
                </a:solidFill>
              </a:rPr>
              <a:t>- </a:t>
            </a:r>
            <a:r>
              <a:rPr lang="ru-RU" sz="2800" dirty="0"/>
              <a:t>место свиданий и любовных встреч. (Н. Заболоцкий.)</a:t>
            </a:r>
          </a:p>
          <a:p>
            <a:endParaRPr lang="ru-RU" sz="2800"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xmlns="" id="{C2FEE986-82C2-4575-921C-F1F1D2E488C7}"/>
              </a:ext>
            </a:extLst>
          </p:cNvPr>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1727" r="11501"/>
          <a:stretch/>
        </p:blipFill>
        <p:spPr bwMode="auto">
          <a:xfrm>
            <a:off x="661431" y="1514476"/>
            <a:ext cx="3826948" cy="3713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a:extLst>
              <a:ext uri="{FF2B5EF4-FFF2-40B4-BE49-F238E27FC236}">
                <a16:creationId xmlns:a16="http://schemas.microsoft.com/office/drawing/2014/main" xmlns="" id="{521863B2-43E5-48AB-8E51-EDFE0B13BFDE}"/>
              </a:ext>
            </a:extLst>
          </p:cNvPr>
          <p:cNvSpPr>
            <a:spLocks noGrp="1"/>
          </p:cNvSpPr>
          <p:nvPr>
            <p:ph type="ctrTitle"/>
          </p:nvPr>
        </p:nvSpPr>
        <p:spPr>
          <a:xfrm>
            <a:off x="4200525" y="1412776"/>
            <a:ext cx="4475931" cy="3466406"/>
          </a:xfrm>
        </p:spPr>
        <p:txBody>
          <a:bodyPr>
            <a:noAutofit/>
          </a:bodyPr>
          <a:lstStyle/>
          <a:p>
            <a:r>
              <a:rPr lang="ru-RU" sz="3300" dirty="0"/>
              <a:t/>
            </a:r>
            <a:br>
              <a:rPr lang="ru-RU" sz="3300" dirty="0"/>
            </a:br>
            <a:r>
              <a:rPr lang="ru-RU" sz="3300" dirty="0"/>
              <a:t>ЕГЭ по русскому языку</a:t>
            </a:r>
            <a:br>
              <a:rPr lang="ru-RU" sz="3300" dirty="0"/>
            </a:br>
            <a:r>
              <a:rPr lang="ru-RU" sz="3300" dirty="0"/>
              <a:t>Задание 21</a:t>
            </a:r>
            <a:br>
              <a:rPr lang="ru-RU" sz="3300" dirty="0"/>
            </a:br>
            <a:r>
              <a:rPr lang="ru-RU" sz="3300" dirty="0"/>
              <a:t/>
            </a:r>
            <a:br>
              <a:rPr lang="ru-RU" sz="3300" dirty="0"/>
            </a:br>
            <a:r>
              <a:rPr lang="ru-RU" sz="3300" dirty="0"/>
              <a:t>Двоеточие в простом и сложном  предложениях</a:t>
            </a:r>
            <a:br>
              <a:rPr lang="ru-RU" sz="3300" dirty="0"/>
            </a:br>
            <a:endParaRPr lang="ru-RU" sz="3300" dirty="0"/>
          </a:p>
        </p:txBody>
      </p:sp>
    </p:spTree>
    <p:extLst>
      <p:ext uri="{BB962C8B-B14F-4D97-AF65-F5344CB8AC3E}">
        <p14:creationId xmlns:p14="http://schemas.microsoft.com/office/powerpoint/2010/main" xmlns="" val="20594604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8376" y="1556792"/>
            <a:ext cx="6858000" cy="2387600"/>
          </a:xfrm>
        </p:spPr>
        <p:txBody>
          <a:bodyPr/>
          <a:lstStyle/>
          <a:p>
            <a:r>
              <a:rPr lang="ru-RU" b="1" dirty="0"/>
              <a:t>Двоеточие в простом предложении </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25468409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ДВОЕТОЧИЕ СТАВИТСЯ:</a:t>
            </a:r>
          </a:p>
        </p:txBody>
      </p:sp>
      <p:sp>
        <p:nvSpPr>
          <p:cNvPr id="3" name="Объект 2"/>
          <p:cNvSpPr>
            <a:spLocks noGrp="1"/>
          </p:cNvSpPr>
          <p:nvPr>
            <p:ph idx="1"/>
          </p:nvPr>
        </p:nvSpPr>
        <p:spPr>
          <a:xfrm>
            <a:off x="467544" y="1340768"/>
            <a:ext cx="8394492" cy="4836195"/>
          </a:xfrm>
        </p:spPr>
        <p:txBody>
          <a:bodyPr>
            <a:noAutofit/>
          </a:bodyPr>
          <a:lstStyle/>
          <a:p>
            <a:pPr marL="514350" indent="-514350">
              <a:buAutoNum type="arabicParenR"/>
            </a:pPr>
            <a:r>
              <a:rPr lang="ru-RU" sz="2800" b="1" dirty="0"/>
              <a:t>Перед однородными членами предложения после </a:t>
            </a:r>
            <a:r>
              <a:rPr lang="ru-RU" sz="2800" b="1" dirty="0">
                <a:solidFill>
                  <a:srgbClr val="C00000"/>
                </a:solidFill>
              </a:rPr>
              <a:t>ОБОБЩАЮЩИХ</a:t>
            </a:r>
            <a:r>
              <a:rPr lang="ru-RU" sz="2800" b="1" dirty="0"/>
              <a:t> СЛОВ:</a:t>
            </a:r>
          </a:p>
          <a:p>
            <a:pPr marL="0" indent="0">
              <a:buNone/>
            </a:pPr>
            <a:endParaRPr lang="ru-RU" sz="2800" b="1" dirty="0"/>
          </a:p>
          <a:p>
            <a:r>
              <a:rPr lang="ru-RU" sz="2800" b="1" i="1" dirty="0"/>
              <a:t>Нас было </a:t>
            </a:r>
            <a:r>
              <a:rPr lang="ru-RU" sz="2800" b="1" i="1" dirty="0">
                <a:solidFill>
                  <a:srgbClr val="C00000"/>
                </a:solidFill>
              </a:rPr>
              <a:t>двое</a:t>
            </a:r>
            <a:r>
              <a:rPr lang="ru-RU" sz="2800" b="1" i="1" dirty="0"/>
              <a:t>: брат и я.</a:t>
            </a:r>
          </a:p>
          <a:p>
            <a:r>
              <a:rPr lang="ru-RU" sz="2800" b="1" i="1" dirty="0"/>
              <a:t>Зазеленело </a:t>
            </a:r>
            <a:r>
              <a:rPr lang="ru-RU" sz="2800" b="1" i="1" dirty="0">
                <a:solidFill>
                  <a:srgbClr val="C00000"/>
                </a:solidFill>
              </a:rPr>
              <a:t>всё</a:t>
            </a:r>
            <a:r>
              <a:rPr lang="ru-RU" sz="2800" b="1" i="1" dirty="0"/>
              <a:t>: поля, леса, луга.</a:t>
            </a:r>
          </a:p>
          <a:p>
            <a:r>
              <a:rPr lang="ru-RU" sz="2800" b="1" i="1" dirty="0">
                <a:solidFill>
                  <a:srgbClr val="C00000"/>
                </a:solidFill>
              </a:rPr>
              <a:t>Всё</a:t>
            </a:r>
            <a:r>
              <a:rPr lang="ru-RU" sz="2800" b="1" i="1" dirty="0"/>
              <a:t>: поля, леса, луга – зазеленело весной.</a:t>
            </a:r>
          </a:p>
          <a:p>
            <a:pPr marL="0" indent="0">
              <a:buNone/>
            </a:pPr>
            <a:endParaRPr lang="ru-RU" sz="2800" b="1" i="1" dirty="0"/>
          </a:p>
          <a:p>
            <a:pPr marL="0" indent="0">
              <a:buNone/>
            </a:pPr>
            <a:endParaRPr lang="ru-RU" sz="2800" b="1" dirty="0"/>
          </a:p>
          <a:p>
            <a:pPr marL="0" indent="0">
              <a:buNone/>
            </a:pPr>
            <a:endParaRPr lang="ru-RU" sz="2800" b="1" i="1" dirty="0"/>
          </a:p>
        </p:txBody>
      </p:sp>
    </p:spTree>
    <p:extLst>
      <p:ext uri="{BB962C8B-B14F-4D97-AF65-F5344CB8AC3E}">
        <p14:creationId xmlns:p14="http://schemas.microsoft.com/office/powerpoint/2010/main" xmlns="" val="22474080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a:t>ТИРЕ в простом предложении</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10254416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0702" y="116632"/>
            <a:ext cx="8375754" cy="1325563"/>
          </a:xfrm>
        </p:spPr>
        <p:txBody>
          <a:bodyPr/>
          <a:lstStyle/>
          <a:p>
            <a:r>
              <a:rPr lang="ru-RU" b="1" dirty="0"/>
              <a:t>ДВОЕТОЧИЕ СТАВИТСЯ:</a:t>
            </a:r>
          </a:p>
        </p:txBody>
      </p:sp>
      <p:sp>
        <p:nvSpPr>
          <p:cNvPr id="3" name="Объект 2"/>
          <p:cNvSpPr>
            <a:spLocks noGrp="1"/>
          </p:cNvSpPr>
          <p:nvPr>
            <p:ph idx="1"/>
          </p:nvPr>
        </p:nvSpPr>
        <p:spPr>
          <a:xfrm>
            <a:off x="448806" y="1124744"/>
            <a:ext cx="8299658" cy="5184576"/>
          </a:xfrm>
        </p:spPr>
        <p:txBody>
          <a:bodyPr>
            <a:noAutofit/>
          </a:bodyPr>
          <a:lstStyle/>
          <a:p>
            <a:pPr marL="0" indent="0">
              <a:lnSpc>
                <a:spcPct val="120000"/>
              </a:lnSpc>
              <a:buNone/>
            </a:pPr>
            <a:r>
              <a:rPr lang="ru-RU" sz="2800" b="1" dirty="0"/>
              <a:t>2) Перед однородными членами предложения после обобщающих слов и слов </a:t>
            </a:r>
          </a:p>
          <a:p>
            <a:pPr marL="0" indent="0">
              <a:lnSpc>
                <a:spcPct val="120000"/>
              </a:lnSpc>
              <a:buNone/>
            </a:pPr>
            <a:r>
              <a:rPr lang="ru-RU" sz="2800" b="1" dirty="0">
                <a:solidFill>
                  <a:srgbClr val="C00000"/>
                </a:solidFill>
              </a:rPr>
              <a:t>КАК-ТО (КАК ТО), А ИМЕННО, НАПРИМЕР, ТО ЕСТЬ</a:t>
            </a:r>
            <a:r>
              <a:rPr lang="ru-RU" sz="2800" b="1" dirty="0"/>
              <a:t>:</a:t>
            </a:r>
          </a:p>
          <a:p>
            <a:pPr marL="0" indent="0">
              <a:lnSpc>
                <a:spcPct val="120000"/>
              </a:lnSpc>
              <a:buNone/>
            </a:pPr>
            <a:endParaRPr lang="ru-RU" sz="2800" b="1" dirty="0"/>
          </a:p>
          <a:p>
            <a:pPr>
              <a:lnSpc>
                <a:spcPct val="120000"/>
              </a:lnSpc>
            </a:pPr>
            <a:r>
              <a:rPr lang="ru-RU" sz="2800" b="1" i="1" dirty="0"/>
              <a:t>Сухими болотами называются места, носящие в себе все признаки некогда существовавших болот, </a:t>
            </a:r>
            <a:r>
              <a:rPr lang="ru-RU" sz="2800" b="1" i="1" dirty="0">
                <a:solidFill>
                  <a:srgbClr val="C00000"/>
                </a:solidFill>
              </a:rPr>
              <a:t>как-то</a:t>
            </a:r>
            <a:r>
              <a:rPr lang="ru-RU" sz="2800" b="1" i="1" dirty="0"/>
              <a:t>:</a:t>
            </a:r>
            <a:r>
              <a:rPr lang="ru-RU" sz="2800" b="1" dirty="0"/>
              <a:t> </a:t>
            </a:r>
            <a:r>
              <a:rPr lang="ru-RU" sz="2800" b="1" i="1" dirty="0"/>
              <a:t>кочки, следы </a:t>
            </a:r>
            <a:r>
              <a:rPr lang="ru-RU" sz="2800" b="1" i="1" dirty="0" err="1"/>
              <a:t>ро</a:t>
            </a:r>
            <a:r>
              <a:rPr lang="ru-RU" sz="2800" b="1" i="1" dirty="0">
                <a:solidFill>
                  <a:srgbClr val="7030A0"/>
                </a:solidFill>
              </a:rPr>
              <a:t>(как то(то, что я дальше перечислю))</a:t>
            </a:r>
            <a:r>
              <a:rPr lang="ru-RU" sz="2800" b="1" i="1" dirty="0" err="1"/>
              <a:t>дниковых</a:t>
            </a:r>
            <a:r>
              <a:rPr lang="ru-RU" sz="2800" b="1" i="1" dirty="0"/>
              <a:t> ям и разные породы болотных трав </a:t>
            </a:r>
            <a:r>
              <a:rPr lang="ru-RU" sz="2800" b="1" dirty="0"/>
              <a:t>(Акс.); </a:t>
            </a:r>
          </a:p>
        </p:txBody>
      </p:sp>
    </p:spTree>
    <p:extLst>
      <p:ext uri="{BB962C8B-B14F-4D97-AF65-F5344CB8AC3E}">
        <p14:creationId xmlns:p14="http://schemas.microsoft.com/office/powerpoint/2010/main" xmlns="" val="17476995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8680"/>
            <a:ext cx="8229600" cy="5040560"/>
          </a:xfrm>
        </p:spPr>
        <p:txBody>
          <a:bodyPr>
            <a:normAutofit/>
          </a:bodyPr>
          <a:lstStyle/>
          <a:p>
            <a:pPr marL="0" indent="0">
              <a:buNone/>
            </a:pPr>
            <a:r>
              <a:rPr lang="ru-RU" sz="2800" b="1" dirty="0"/>
              <a:t> 3) Двоеточие ставится при перечислении и при отсутствии обобщающего слова, если необходимо предупредить читателя, что далее следует какой-либо перечень. Определяем двоеточие </a:t>
            </a:r>
            <a:r>
              <a:rPr lang="ru-RU" sz="2800" b="1" dirty="0">
                <a:solidFill>
                  <a:srgbClr val="C00000"/>
                </a:solidFill>
              </a:rPr>
              <a:t>по интонации:</a:t>
            </a:r>
            <a:endParaRPr lang="ru-RU" sz="2800" b="1" dirty="0"/>
          </a:p>
          <a:p>
            <a:pPr marL="0" indent="0">
              <a:buNone/>
            </a:pPr>
            <a:endParaRPr lang="ru-RU" sz="2800" b="1" dirty="0"/>
          </a:p>
          <a:p>
            <a:pPr marL="0" indent="0">
              <a:buNone/>
            </a:pPr>
            <a:endParaRPr lang="ru-RU" sz="2800" b="1" dirty="0"/>
          </a:p>
          <a:p>
            <a:r>
              <a:rPr lang="ru-RU" sz="2800" b="1" i="1" dirty="0"/>
              <a:t>Из-под сена виднелись: самовар, кадка с мороженой формой и еще кой-какие привлекательные узелки и коробочки.</a:t>
            </a:r>
          </a:p>
          <a:p>
            <a:endParaRPr lang="ru-RU" sz="2800" b="1" i="1" dirty="0"/>
          </a:p>
          <a:p>
            <a:endParaRPr lang="ru-RU" sz="2800" b="1" dirty="0"/>
          </a:p>
        </p:txBody>
      </p:sp>
    </p:spTree>
    <p:extLst>
      <p:ext uri="{BB962C8B-B14F-4D97-AF65-F5344CB8AC3E}">
        <p14:creationId xmlns:p14="http://schemas.microsoft.com/office/powerpoint/2010/main" xmlns="" val="5877100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Примечания:</a:t>
            </a:r>
          </a:p>
        </p:txBody>
      </p:sp>
      <p:sp>
        <p:nvSpPr>
          <p:cNvPr id="3" name="Объект 2"/>
          <p:cNvSpPr>
            <a:spLocks noGrp="1"/>
          </p:cNvSpPr>
          <p:nvPr>
            <p:ph idx="1"/>
          </p:nvPr>
        </p:nvSpPr>
        <p:spPr>
          <a:xfrm>
            <a:off x="467544" y="1340768"/>
            <a:ext cx="8375754" cy="4351338"/>
          </a:xfrm>
        </p:spPr>
        <p:txBody>
          <a:bodyPr>
            <a:normAutofit/>
          </a:bodyPr>
          <a:lstStyle/>
          <a:p>
            <a:pPr marL="0" indent="0">
              <a:buNone/>
            </a:pPr>
            <a:r>
              <a:rPr lang="ru-RU" sz="3200" b="1" dirty="0"/>
              <a:t>Чаще двоеточие при отсутствии перечисления встречается в </a:t>
            </a:r>
            <a:r>
              <a:rPr lang="ru-RU" sz="3200" b="1" dirty="0">
                <a:solidFill>
                  <a:srgbClr val="C00000"/>
                </a:solidFill>
              </a:rPr>
              <a:t>ДЕЛОВОЙ</a:t>
            </a:r>
            <a:r>
              <a:rPr lang="ru-RU" sz="3200" b="1" dirty="0"/>
              <a:t> прозе:</a:t>
            </a:r>
          </a:p>
          <a:p>
            <a:pPr marL="0" indent="0">
              <a:buNone/>
            </a:pPr>
            <a:endParaRPr lang="ru-RU" sz="3200" b="1" dirty="0"/>
          </a:p>
          <a:p>
            <a:r>
              <a:rPr lang="ru-RU" sz="3200" b="1" i="1" dirty="0"/>
              <a:t>На собрании выступили: фрезеровщик Федоров, инженер </a:t>
            </a:r>
            <a:r>
              <a:rPr lang="ru-RU" sz="3200" b="1" i="1" dirty="0" err="1"/>
              <a:t>Кубарев</a:t>
            </a:r>
            <a:r>
              <a:rPr lang="ru-RU" sz="3200" b="1" i="1" dirty="0"/>
              <a:t> и директор завода Кузьмин.</a:t>
            </a:r>
          </a:p>
          <a:p>
            <a:pPr marL="0" indent="0">
              <a:buNone/>
            </a:pPr>
            <a:endParaRPr lang="ru-RU" sz="3200" b="1" dirty="0"/>
          </a:p>
        </p:txBody>
      </p:sp>
    </p:spTree>
    <p:extLst>
      <p:ext uri="{BB962C8B-B14F-4D97-AF65-F5344CB8AC3E}">
        <p14:creationId xmlns:p14="http://schemas.microsoft.com/office/powerpoint/2010/main" xmlns="" val="42201217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8376" y="1556792"/>
            <a:ext cx="6858000" cy="2387600"/>
          </a:xfrm>
        </p:spPr>
        <p:txBody>
          <a:bodyPr>
            <a:normAutofit fontScale="90000"/>
          </a:bodyPr>
          <a:lstStyle/>
          <a:p>
            <a:r>
              <a:rPr lang="ru-RU" b="1" dirty="0"/>
              <a:t>Двоеточие в бессоюзном сложном предложении </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33548837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lstStyle/>
          <a:p>
            <a:r>
              <a:rPr lang="ru-RU" b="1" dirty="0"/>
              <a:t>ДВОЕТОЧИЕ СТАВИТСЯ:</a:t>
            </a:r>
          </a:p>
        </p:txBody>
      </p:sp>
      <p:sp>
        <p:nvSpPr>
          <p:cNvPr id="3" name="Объект 2"/>
          <p:cNvSpPr>
            <a:spLocks noGrp="1"/>
          </p:cNvSpPr>
          <p:nvPr>
            <p:ph idx="1"/>
          </p:nvPr>
        </p:nvSpPr>
        <p:spPr>
          <a:xfrm>
            <a:off x="457200" y="1268760"/>
            <a:ext cx="8229600" cy="5400600"/>
          </a:xfrm>
        </p:spPr>
        <p:txBody>
          <a:bodyPr>
            <a:normAutofit/>
          </a:bodyPr>
          <a:lstStyle/>
          <a:p>
            <a:pPr marL="457200" indent="-457200">
              <a:buAutoNum type="arabicParenR"/>
            </a:pPr>
            <a:r>
              <a:rPr lang="ru-RU" sz="2800" b="1" dirty="0"/>
              <a:t>Если второе предложение указывает на </a:t>
            </a:r>
            <a:r>
              <a:rPr lang="ru-RU" sz="2800" b="1" dirty="0">
                <a:solidFill>
                  <a:srgbClr val="C00000"/>
                </a:solidFill>
              </a:rPr>
              <a:t>ПРИЧИНУ</a:t>
            </a:r>
            <a:r>
              <a:rPr lang="ru-RU" sz="2800" b="1" dirty="0"/>
              <a:t> того, о чём говориться в первом (можно вставить ПОТОМУ ЧТО, ТАК КАК):</a:t>
            </a:r>
          </a:p>
          <a:p>
            <a:r>
              <a:rPr lang="ru-RU" sz="2800" b="1" i="1" dirty="0"/>
              <a:t>Любите книгу: она поможет вам разобраться в сложных жизненных ситуациях.</a:t>
            </a:r>
          </a:p>
          <a:p>
            <a:pPr marL="0" indent="0">
              <a:buNone/>
            </a:pPr>
            <a:endParaRPr lang="ru-RU" sz="2800" b="1" dirty="0"/>
          </a:p>
          <a:p>
            <a:pPr marL="0" indent="0">
              <a:buNone/>
            </a:pPr>
            <a:r>
              <a:rPr lang="ru-RU" sz="2800" b="1" dirty="0"/>
              <a:t>2) Если второе предложение </a:t>
            </a:r>
            <a:r>
              <a:rPr lang="ru-RU" sz="2800" b="1" dirty="0">
                <a:solidFill>
                  <a:srgbClr val="C00000"/>
                </a:solidFill>
              </a:rPr>
              <a:t>ПОЯСНЯЕТ, РАСКРЫВАЕТ </a:t>
            </a:r>
            <a:r>
              <a:rPr lang="ru-RU" sz="2800" b="1" dirty="0"/>
              <a:t>смысл первого (можно вставить А ИМЕННО, ТО ЕСТЬ):</a:t>
            </a:r>
          </a:p>
          <a:p>
            <a:r>
              <a:rPr lang="ru-RU" sz="2800" b="1" i="1" dirty="0"/>
              <a:t>Как все московские ваш батюшка таков: желал бы зятя он с звездами и чинами.</a:t>
            </a:r>
          </a:p>
          <a:p>
            <a:pPr marL="0" indent="0">
              <a:buNone/>
            </a:pPr>
            <a:endParaRPr lang="ru-RU" sz="2800" b="1" dirty="0"/>
          </a:p>
        </p:txBody>
      </p:sp>
    </p:spTree>
    <p:extLst>
      <p:ext uri="{BB962C8B-B14F-4D97-AF65-F5344CB8AC3E}">
        <p14:creationId xmlns:p14="http://schemas.microsoft.com/office/powerpoint/2010/main" xmlns="" val="35493014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lstStyle/>
          <a:p>
            <a:r>
              <a:rPr lang="ru-RU" b="1" dirty="0"/>
              <a:t>ДВОЕТОЧИЕ СТАВИТСЯ:</a:t>
            </a:r>
          </a:p>
        </p:txBody>
      </p:sp>
      <p:sp>
        <p:nvSpPr>
          <p:cNvPr id="3" name="Объект 2"/>
          <p:cNvSpPr>
            <a:spLocks noGrp="1"/>
          </p:cNvSpPr>
          <p:nvPr>
            <p:ph idx="1"/>
          </p:nvPr>
        </p:nvSpPr>
        <p:spPr>
          <a:xfrm>
            <a:off x="457200" y="1268760"/>
            <a:ext cx="8229600" cy="5400600"/>
          </a:xfrm>
        </p:spPr>
        <p:txBody>
          <a:bodyPr>
            <a:normAutofit/>
          </a:bodyPr>
          <a:lstStyle/>
          <a:p>
            <a:pPr marL="0" indent="0">
              <a:buNone/>
            </a:pPr>
            <a:r>
              <a:rPr lang="ru-RU" sz="2800" b="1" dirty="0"/>
              <a:t>3) Если второе предложение </a:t>
            </a:r>
            <a:r>
              <a:rPr lang="ru-RU" sz="2800" b="1" dirty="0">
                <a:solidFill>
                  <a:srgbClr val="C00000"/>
                </a:solidFill>
              </a:rPr>
              <a:t>ДОПОЛНЯЕТ</a:t>
            </a:r>
            <a:r>
              <a:rPr lang="ru-RU" sz="2800" b="1" dirty="0"/>
              <a:t> смысл первого (можно вставить союз ЧТО):</a:t>
            </a:r>
          </a:p>
          <a:p>
            <a:r>
              <a:rPr lang="ru-RU" sz="2800" b="1" i="1" dirty="0"/>
              <a:t>Вдруг чувствую: кто-то дёргает меня за рукав.</a:t>
            </a:r>
          </a:p>
          <a:p>
            <a:pPr marL="0" indent="0">
              <a:buNone/>
            </a:pPr>
            <a:endParaRPr lang="ru-RU" sz="2800" b="1" dirty="0"/>
          </a:p>
          <a:p>
            <a:pPr marL="0" indent="0">
              <a:buNone/>
            </a:pPr>
            <a:r>
              <a:rPr lang="ru-RU" sz="2800" b="1" dirty="0"/>
              <a:t>4) Если в первом предложении опущен глагол со значением восприятия, например: </a:t>
            </a:r>
            <a:r>
              <a:rPr lang="ru-RU" sz="2800" b="1" dirty="0">
                <a:solidFill>
                  <a:srgbClr val="C00000"/>
                </a:solidFill>
              </a:rPr>
              <a:t>ВИДЕТЬ, СМОТРЕТЬ, СЛЫШАТЬ, ЧУВСТВОВАТЬ, ЗНАТЬ, ПОНИМАТЬ</a:t>
            </a:r>
            <a:r>
              <a:rPr lang="ru-RU" sz="2800" b="1" dirty="0"/>
              <a:t> И Т.Д.(их можно подставить):</a:t>
            </a:r>
          </a:p>
          <a:p>
            <a:r>
              <a:rPr lang="ru-RU" sz="2800" b="1" i="1" dirty="0"/>
              <a:t>Серёжа оглянулся: к нему бежал соседский мальчонка. </a:t>
            </a:r>
          </a:p>
          <a:p>
            <a:pPr marL="0" indent="0">
              <a:buNone/>
            </a:pPr>
            <a:endParaRPr lang="ru-RU" sz="2800" b="1" dirty="0"/>
          </a:p>
        </p:txBody>
      </p:sp>
    </p:spTree>
    <p:extLst>
      <p:ext uri="{BB962C8B-B14F-4D97-AF65-F5344CB8AC3E}">
        <p14:creationId xmlns:p14="http://schemas.microsoft.com/office/powerpoint/2010/main" xmlns="" val="9401882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ДВОЕТОЧИЕ ПРИ ПРЯМОЙ РЕЧИ:</a:t>
            </a:r>
          </a:p>
        </p:txBody>
      </p:sp>
      <p:sp>
        <p:nvSpPr>
          <p:cNvPr id="3" name="Объект 2"/>
          <p:cNvSpPr>
            <a:spLocks noGrp="1"/>
          </p:cNvSpPr>
          <p:nvPr>
            <p:ph idx="1"/>
          </p:nvPr>
        </p:nvSpPr>
        <p:spPr>
          <a:xfrm>
            <a:off x="457200" y="1340768"/>
            <a:ext cx="8229600" cy="5256584"/>
          </a:xfrm>
        </p:spPr>
        <p:txBody>
          <a:bodyPr>
            <a:normAutofit/>
          </a:bodyPr>
          <a:lstStyle/>
          <a:p>
            <a:pPr marL="0" indent="0">
              <a:buNone/>
            </a:pPr>
            <a:r>
              <a:rPr lang="ru-RU" sz="2800" b="1" dirty="0"/>
              <a:t>Перед чужими словами, мыслями, изречениями, цитатами, когда они следуют за словами автора без подчинительных союзов или союзных слов:</a:t>
            </a:r>
          </a:p>
          <a:p>
            <a:pPr marL="0" indent="0">
              <a:buNone/>
            </a:pPr>
            <a:endParaRPr lang="ru-RU" sz="2800" b="1" dirty="0"/>
          </a:p>
          <a:p>
            <a:r>
              <a:rPr lang="ru-RU" sz="2800" b="1" i="1" dirty="0"/>
              <a:t>Могучий Олег головою поник и думает: «Что же гаданье?»</a:t>
            </a:r>
          </a:p>
          <a:p>
            <a:r>
              <a:rPr lang="ru-RU" sz="2800" b="1" i="1" dirty="0"/>
              <a:t>Швейцар поразил его словами: «Не приказано принимать».</a:t>
            </a:r>
          </a:p>
          <a:p>
            <a:r>
              <a:rPr lang="ru-RU" sz="2800" b="1" i="1" dirty="0"/>
              <a:t>В марте 1820 года Жуковский подарил Пушкину портрет с надписью: «Победителю-ученику от побежденного учителя».</a:t>
            </a:r>
          </a:p>
        </p:txBody>
      </p:sp>
    </p:spTree>
    <p:extLst>
      <p:ext uri="{BB962C8B-B14F-4D97-AF65-F5344CB8AC3E}">
        <p14:creationId xmlns:p14="http://schemas.microsoft.com/office/powerpoint/2010/main" xmlns="" val="13227865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8376" y="1556792"/>
            <a:ext cx="6858000" cy="2387600"/>
          </a:xfrm>
        </p:spPr>
        <p:txBody>
          <a:bodyPr>
            <a:normAutofit/>
          </a:bodyPr>
          <a:lstStyle/>
          <a:p>
            <a:r>
              <a:rPr lang="ru-RU" b="1" dirty="0"/>
              <a:t>Скобки</a:t>
            </a:r>
          </a:p>
        </p:txBody>
      </p:sp>
      <p:sp>
        <p:nvSpPr>
          <p:cNvPr id="3" name="Подзаголовок 2"/>
          <p:cNvSpPr>
            <a:spLocks noGrp="1"/>
          </p:cNvSpPr>
          <p:nvPr>
            <p:ph type="subTitle" idx="1"/>
          </p:nvPr>
        </p:nvSpPr>
        <p:spPr>
          <a:xfrm flipV="1">
            <a:off x="1371600" y="7029399"/>
            <a:ext cx="6584776" cy="45719"/>
          </a:xfrm>
        </p:spPr>
        <p:txBody>
          <a:bodyPr>
            <a:normAutofit fontScale="25000" lnSpcReduction="20000"/>
          </a:bodyPr>
          <a:lstStyle/>
          <a:p>
            <a:endParaRPr lang="ru-RU" dirty="0"/>
          </a:p>
        </p:txBody>
      </p:sp>
    </p:spTree>
    <p:extLst>
      <p:ext uri="{BB962C8B-B14F-4D97-AF65-F5344CB8AC3E}">
        <p14:creationId xmlns:p14="http://schemas.microsoft.com/office/powerpoint/2010/main" xmlns="" val="22954586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9392"/>
            <a:ext cx="8229600" cy="1417638"/>
          </a:xfrm>
        </p:spPr>
        <p:txBody>
          <a:bodyPr/>
          <a:lstStyle/>
          <a:p>
            <a:r>
              <a:rPr lang="ru-RU" b="1" dirty="0"/>
              <a:t>В скобки заключаются:</a:t>
            </a:r>
          </a:p>
        </p:txBody>
      </p:sp>
      <p:sp>
        <p:nvSpPr>
          <p:cNvPr id="3" name="Объект 2"/>
          <p:cNvSpPr>
            <a:spLocks noGrp="1"/>
          </p:cNvSpPr>
          <p:nvPr>
            <p:ph idx="1"/>
          </p:nvPr>
        </p:nvSpPr>
        <p:spPr>
          <a:xfrm>
            <a:off x="467544" y="908720"/>
            <a:ext cx="8229600" cy="5688632"/>
          </a:xfrm>
        </p:spPr>
        <p:txBody>
          <a:bodyPr>
            <a:normAutofit/>
          </a:bodyPr>
          <a:lstStyle/>
          <a:p>
            <a:pPr marL="0" indent="0">
              <a:buNone/>
            </a:pPr>
            <a:r>
              <a:rPr lang="ru-RU" sz="2800" b="1" dirty="0"/>
              <a:t>   Вводные слова и предложения, приводимые в качестве </a:t>
            </a:r>
            <a:r>
              <a:rPr lang="ru-RU" sz="2800" b="1" dirty="0">
                <a:solidFill>
                  <a:srgbClr val="C00000"/>
                </a:solidFill>
              </a:rPr>
              <a:t>добавочного</a:t>
            </a:r>
            <a:r>
              <a:rPr lang="ru-RU" sz="2800" b="1" dirty="0"/>
              <a:t> </a:t>
            </a:r>
            <a:r>
              <a:rPr lang="ru-RU" sz="2800" b="1" dirty="0">
                <a:solidFill>
                  <a:srgbClr val="C00000"/>
                </a:solidFill>
              </a:rPr>
              <a:t>замечания</a:t>
            </a:r>
            <a:r>
              <a:rPr lang="ru-RU" sz="2800" b="1" dirty="0"/>
              <a:t>, и вообще различные пояснения и дополнения к высказываемой мысли, - вставные конструкции:</a:t>
            </a:r>
          </a:p>
          <a:p>
            <a:pPr marL="0" indent="0">
              <a:buNone/>
            </a:pPr>
            <a:endParaRPr lang="ru-RU" sz="2800" b="1" dirty="0"/>
          </a:p>
          <a:p>
            <a:r>
              <a:rPr lang="ru-RU" sz="2800" b="1" i="1" dirty="0"/>
              <a:t>В жаркое летнее утро (это было в исходе июля) разбудили нас с сестрицей ранее обыкновенного. </a:t>
            </a:r>
          </a:p>
          <a:p>
            <a:r>
              <a:rPr lang="ru-RU" sz="2800" b="1" i="1" dirty="0"/>
              <a:t>Печально (как говорится, машинально)а Татьяна молча оперлась, головкой томною клонясь.</a:t>
            </a:r>
          </a:p>
          <a:p>
            <a:endParaRPr lang="ru-RU" sz="2800" b="1" i="1" dirty="0"/>
          </a:p>
          <a:p>
            <a:endParaRPr lang="ru-RU" sz="2800" b="1" i="1" dirty="0"/>
          </a:p>
        </p:txBody>
      </p:sp>
    </p:spTree>
    <p:extLst>
      <p:ext uri="{BB962C8B-B14F-4D97-AF65-F5344CB8AC3E}">
        <p14:creationId xmlns:p14="http://schemas.microsoft.com/office/powerpoint/2010/main" xmlns="" val="30143479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КАВЫЧКИ СТАВЯТСЯ:</a:t>
            </a:r>
          </a:p>
        </p:txBody>
      </p:sp>
      <p:sp>
        <p:nvSpPr>
          <p:cNvPr id="3" name="Объект 2"/>
          <p:cNvSpPr>
            <a:spLocks noGrp="1"/>
          </p:cNvSpPr>
          <p:nvPr>
            <p:ph idx="1"/>
          </p:nvPr>
        </p:nvSpPr>
        <p:spPr>
          <a:xfrm>
            <a:off x="466569" y="1468350"/>
            <a:ext cx="8229600" cy="3921299"/>
          </a:xfrm>
        </p:spPr>
        <p:txBody>
          <a:bodyPr>
            <a:normAutofit/>
          </a:bodyPr>
          <a:lstStyle/>
          <a:p>
            <a:pPr marL="0" indent="0">
              <a:buNone/>
            </a:pPr>
            <a:r>
              <a:rPr lang="ru-RU" sz="3200" b="1" dirty="0"/>
              <a:t>   1. Для выделения прямой речи: </a:t>
            </a:r>
          </a:p>
          <a:p>
            <a:pPr marL="0" indent="0">
              <a:buNone/>
            </a:pPr>
            <a:endParaRPr lang="ru-RU" sz="3200" b="1" dirty="0"/>
          </a:p>
          <a:p>
            <a:r>
              <a:rPr lang="ru-RU" sz="3200" b="1" i="1" dirty="0"/>
              <a:t>Он ищет ее глаза, а она все прячет глаза в его шелковистых волосах и шепчет, шепчет: </a:t>
            </a:r>
            <a:r>
              <a:rPr lang="ru-RU" sz="3200" b="1" i="1" dirty="0">
                <a:solidFill>
                  <a:srgbClr val="FF0000"/>
                </a:solidFill>
              </a:rPr>
              <a:t>«</a:t>
            </a:r>
            <a:r>
              <a:rPr lang="ru-RU" sz="3200" b="1" i="1" dirty="0"/>
              <a:t>Всегда, везде не бойся, будь сильный, орлик мой, до последнего дыхания</a:t>
            </a:r>
            <a:r>
              <a:rPr lang="ru-RU" sz="3200" b="1" i="1" dirty="0">
                <a:solidFill>
                  <a:srgbClr val="FF0000"/>
                </a:solidFill>
              </a:rPr>
              <a:t>»</a:t>
            </a:r>
            <a:r>
              <a:rPr lang="ru-RU" sz="3200" b="1" i="1" dirty="0"/>
              <a:t>.</a:t>
            </a:r>
          </a:p>
        </p:txBody>
      </p:sp>
    </p:spTree>
    <p:extLst>
      <p:ext uri="{BB962C8B-B14F-4D97-AF65-F5344CB8AC3E}">
        <p14:creationId xmlns:p14="http://schemas.microsoft.com/office/powerpoint/2010/main" xmlns="" val="29673746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425054" y="1412776"/>
            <a:ext cx="8375754" cy="4824536"/>
          </a:xfrm>
        </p:spPr>
        <p:txBody>
          <a:bodyPr>
            <a:normAutofit/>
          </a:bodyPr>
          <a:lstStyle/>
          <a:p>
            <a:pPr marL="0" indent="0">
              <a:buNone/>
            </a:pPr>
            <a:r>
              <a:rPr lang="ru-RU" sz="2400" b="1" dirty="0"/>
              <a:t>1) Между подлежащим и сказуемым, если главные члены предложения выражены именем </a:t>
            </a:r>
            <a:r>
              <a:rPr lang="ru-RU" sz="2400" b="1" u="sng" dirty="0">
                <a:solidFill>
                  <a:srgbClr val="C00000"/>
                </a:solidFill>
              </a:rPr>
              <a:t>СУЩЕСТВИТЕЛЬНЫМ в </a:t>
            </a:r>
            <a:r>
              <a:rPr lang="ru-RU" sz="2400" b="1" u="sng" dirty="0" err="1">
                <a:solidFill>
                  <a:srgbClr val="C00000"/>
                </a:solidFill>
              </a:rPr>
              <a:t>И.п</a:t>
            </a:r>
            <a:r>
              <a:rPr lang="ru-RU" sz="2400" b="1" u="sng" dirty="0">
                <a:solidFill>
                  <a:srgbClr val="C00000"/>
                </a:solidFill>
              </a:rPr>
              <a:t>. </a:t>
            </a:r>
            <a:r>
              <a:rPr lang="ru-RU" sz="2400" b="1" dirty="0"/>
              <a:t>и связка отсутствует: </a:t>
            </a:r>
          </a:p>
          <a:p>
            <a:r>
              <a:rPr lang="ru-RU" sz="2400" b="1" i="1" dirty="0"/>
              <a:t>Книга – источник знания. (</a:t>
            </a:r>
            <a:r>
              <a:rPr lang="ru-RU" sz="2400" b="1" i="1" dirty="0" err="1"/>
              <a:t>Сущ</a:t>
            </a:r>
            <a:r>
              <a:rPr lang="ru-RU" sz="2400" b="1" i="1" dirty="0"/>
              <a:t>.+сущ.)</a:t>
            </a:r>
          </a:p>
          <a:p>
            <a:pPr marL="0" indent="0">
              <a:buNone/>
            </a:pPr>
            <a:endParaRPr lang="ru-RU" sz="2400" b="1" i="1" dirty="0"/>
          </a:p>
          <a:p>
            <a:pPr marL="0" indent="0">
              <a:buNone/>
            </a:pPr>
            <a:r>
              <a:rPr lang="ru-RU" sz="2400" b="1" dirty="0"/>
              <a:t>2) Между подлежащим и сказуемым, если один из главных членов предложения выражен именем </a:t>
            </a:r>
            <a:r>
              <a:rPr lang="ru-RU" sz="2400" b="1" u="sng" dirty="0">
                <a:solidFill>
                  <a:srgbClr val="C00000"/>
                </a:solidFill>
              </a:rPr>
              <a:t>ЧИСЛИТЕЛЬНЫМ</a:t>
            </a:r>
            <a:r>
              <a:rPr lang="ru-RU" sz="2400" b="1" u="sng" dirty="0"/>
              <a:t> </a:t>
            </a:r>
            <a:r>
              <a:rPr lang="ru-RU" sz="2400" b="1" dirty="0"/>
              <a:t>и связка отсутствует: </a:t>
            </a:r>
            <a:endParaRPr lang="ru-RU" sz="2400" b="1" i="1" dirty="0"/>
          </a:p>
          <a:p>
            <a:r>
              <a:rPr lang="ru-RU" sz="2400" b="1" i="1" dirty="0"/>
              <a:t>Трижды три – девять. (</a:t>
            </a:r>
            <a:r>
              <a:rPr lang="ru-RU" sz="2400" b="1" i="1" dirty="0" err="1"/>
              <a:t>Числ</a:t>
            </a:r>
            <a:r>
              <a:rPr lang="ru-RU" sz="2400" b="1" i="1" dirty="0"/>
              <a:t>.+</a:t>
            </a:r>
            <a:r>
              <a:rPr lang="ru-RU" sz="2400" b="1" i="1" dirty="0" err="1"/>
              <a:t>числ</a:t>
            </a:r>
            <a:r>
              <a:rPr lang="ru-RU" sz="2400" b="1" i="1" dirty="0"/>
              <a:t>.)</a:t>
            </a:r>
          </a:p>
          <a:p>
            <a:r>
              <a:rPr lang="ru-RU" sz="2400" b="1" i="1" dirty="0"/>
              <a:t>Десять – чётное число.(</a:t>
            </a:r>
            <a:r>
              <a:rPr lang="ru-RU" sz="2400" b="1" i="1" dirty="0" err="1"/>
              <a:t>Числ</a:t>
            </a:r>
            <a:r>
              <a:rPr lang="ru-RU" sz="2400" b="1" i="1" dirty="0"/>
              <a:t>.+</a:t>
            </a:r>
            <a:r>
              <a:rPr lang="ru-RU" sz="2400" b="1" i="1" dirty="0" err="1"/>
              <a:t>числ</a:t>
            </a:r>
            <a:r>
              <a:rPr lang="ru-RU" sz="2400" b="1" i="1" dirty="0"/>
              <a:t>.)</a:t>
            </a:r>
          </a:p>
          <a:p>
            <a:r>
              <a:rPr lang="ru-RU" sz="2400" b="1" i="1" dirty="0"/>
              <a:t>Площадь комнаты – двадцать квадратных метров. (</a:t>
            </a:r>
            <a:r>
              <a:rPr lang="ru-RU" sz="2400" b="1" i="1" dirty="0" err="1"/>
              <a:t>Сущ</a:t>
            </a:r>
            <a:r>
              <a:rPr lang="ru-RU" sz="2400" b="1" i="1" dirty="0"/>
              <a:t>.+</a:t>
            </a:r>
            <a:r>
              <a:rPr lang="ru-RU" sz="2400" b="1" i="1" dirty="0" err="1"/>
              <a:t>числ</a:t>
            </a:r>
            <a:r>
              <a:rPr lang="ru-RU" sz="2400" b="1" i="1" dirty="0"/>
              <a:t>.)</a:t>
            </a:r>
          </a:p>
        </p:txBody>
      </p:sp>
    </p:spTree>
    <p:extLst>
      <p:ext uri="{BB962C8B-B14F-4D97-AF65-F5344CB8AC3E}">
        <p14:creationId xmlns:p14="http://schemas.microsoft.com/office/powerpoint/2010/main" xmlns="" val="17435041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КАВЫЧКИ СТАВЯТСЯ:</a:t>
            </a:r>
          </a:p>
        </p:txBody>
      </p:sp>
      <p:sp>
        <p:nvSpPr>
          <p:cNvPr id="3" name="Объект 2"/>
          <p:cNvSpPr>
            <a:spLocks noGrp="1"/>
          </p:cNvSpPr>
          <p:nvPr>
            <p:ph idx="1"/>
          </p:nvPr>
        </p:nvSpPr>
        <p:spPr>
          <a:xfrm>
            <a:off x="457200" y="1600200"/>
            <a:ext cx="8229600" cy="5069160"/>
          </a:xfrm>
        </p:spPr>
        <p:txBody>
          <a:bodyPr>
            <a:normAutofit/>
          </a:bodyPr>
          <a:lstStyle/>
          <a:p>
            <a:pPr marL="0" indent="0">
              <a:buNone/>
            </a:pPr>
            <a:r>
              <a:rPr lang="ru-RU" sz="2800" b="1" dirty="0"/>
              <a:t>2. Для выделения слов, употребляемых </a:t>
            </a:r>
            <a:r>
              <a:rPr lang="ru-RU" sz="2800" b="1" dirty="0">
                <a:solidFill>
                  <a:srgbClr val="C00000"/>
                </a:solidFill>
              </a:rPr>
              <a:t>иронически</a:t>
            </a:r>
            <a:r>
              <a:rPr lang="ru-RU" sz="2800" b="1" dirty="0"/>
              <a:t>, не в своем обычном значении, впервые предлагаемых, необычных или устарелых:</a:t>
            </a:r>
          </a:p>
          <a:p>
            <a:r>
              <a:rPr lang="ru-RU" sz="2800" b="1" i="1" dirty="0"/>
              <a:t>Как человек опытный, дельный, господин Зверков начал наставлять меня на «путь истины».</a:t>
            </a:r>
          </a:p>
          <a:p>
            <a:r>
              <a:rPr lang="ru-RU" sz="2800" b="1" i="1" dirty="0"/>
              <a:t>Рано весной, как только сойдет снег и начнет обсыхать «ветошь», то есть прошлогодняя трава, начинаются «палы», или лесные пожары.</a:t>
            </a:r>
          </a:p>
        </p:txBody>
      </p:sp>
    </p:spTree>
    <p:extLst>
      <p:ext uri="{BB962C8B-B14F-4D97-AF65-F5344CB8AC3E}">
        <p14:creationId xmlns:p14="http://schemas.microsoft.com/office/powerpoint/2010/main" xmlns="" val="36768036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xmlns="" id="{2C9F3097-C877-412D-A0A2-F788D42542B2}"/>
              </a:ext>
            </a:extLst>
          </p:cNvPr>
          <p:cNvSpPr>
            <a:spLocks noGrp="1"/>
          </p:cNvSpPr>
          <p:nvPr>
            <p:ph type="ctrTitle"/>
          </p:nvPr>
        </p:nvSpPr>
        <p:spPr/>
        <p:txBody>
          <a:bodyPr/>
          <a:lstStyle/>
          <a:p>
            <a:r>
              <a:rPr lang="ru-RU" dirty="0"/>
              <a:t>Практика</a:t>
            </a:r>
          </a:p>
        </p:txBody>
      </p:sp>
      <p:sp>
        <p:nvSpPr>
          <p:cNvPr id="5" name="Подзаголовок 4">
            <a:extLst>
              <a:ext uri="{FF2B5EF4-FFF2-40B4-BE49-F238E27FC236}">
                <a16:creationId xmlns:a16="http://schemas.microsoft.com/office/drawing/2014/main" xmlns="" id="{CA3ECCF0-7793-48EA-ACC1-69C0FC48DA9D}"/>
              </a:ext>
            </a:extLst>
          </p:cNvPr>
          <p:cNvSpPr>
            <a:spLocks noGrp="1"/>
          </p:cNvSpPr>
          <p:nvPr>
            <p:ph type="subTitle" idx="1"/>
          </p:nvPr>
        </p:nvSpPr>
        <p:spPr/>
        <p:txBody>
          <a:bodyPr/>
          <a:lstStyle/>
          <a:p>
            <a:endParaRPr lang="ru-RU"/>
          </a:p>
        </p:txBody>
      </p:sp>
    </p:spTree>
    <p:extLst>
      <p:ext uri="{BB962C8B-B14F-4D97-AF65-F5344CB8AC3E}">
        <p14:creationId xmlns:p14="http://schemas.microsoft.com/office/powerpoint/2010/main" xmlns="" val="34987264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752475" y="1217792"/>
            <a:ext cx="7648575" cy="2557800"/>
          </a:xfrm>
          <a:prstGeom prst="rect">
            <a:avLst/>
          </a:prstGeom>
        </p:spPr>
        <p:txBody>
          <a:bodyPr spcFirstLastPara="1" wrap="square" lIns="91425" tIns="91425" rIns="91425" bIns="91425" anchor="t" anchorCtr="0">
            <a:noAutofit/>
          </a:bodyPr>
          <a:lstStyle/>
          <a:p>
            <a:pPr marL="0" lvl="0" indent="0">
              <a:buNone/>
            </a:pPr>
            <a:r>
              <a:rPr lang="ru-RU" b="1" dirty="0"/>
              <a:t>1.Найдите предложения, в которых </a:t>
            </a:r>
            <a:r>
              <a:rPr lang="ru-RU" b="1" u="sng" dirty="0"/>
              <a:t>запятая</a:t>
            </a:r>
            <a:r>
              <a:rPr lang="ru-RU" b="1" dirty="0"/>
              <a:t> ставится в соответствии с одним и тем же правилом пунктуации. Запишите номера этих предложений.</a:t>
            </a:r>
          </a:p>
          <a:p>
            <a:pPr marL="0" lvl="0" indent="0">
              <a:buNone/>
            </a:pPr>
            <a:r>
              <a:rPr lang="ru-RU" dirty="0"/>
              <a:t>(1) Когда мне было шестнадцать лет, я мог в самые короткие зимние дни после субботних уроков один отправиться в свою деревню и отмахать пешочком двенадцать вёрст. (2) Привычный к ходьбе, я не торопясь добирался до своей деревни за четыре часа, но теперь, оглядев спутницу, закутанную в тёплую шаль, понял: раньше полуночи нам едва ли дойти. (3) По накатанному большаку шагалось легко, но мне из-за медлительности спутницы всё время приходилось сдерживать себя. (4) Пока не зашло солнце, я всё ещё надеялся на порожняк из кооператива, но попутных подвод не было. (5) Мы уже прошли редколесье и вышли на уставленный стогами луг, когда закат вспыхнул всей яркостью своих золотисто-оранжевых красок</a:t>
            </a:r>
            <a:endParaRPr lang="ru-RU" sz="1400" dirty="0"/>
          </a:p>
        </p:txBody>
      </p:sp>
      <p:sp>
        <p:nvSpPr>
          <p:cNvPr id="120" name="Google Shape;120;p20"/>
          <p:cNvSpPr txBox="1">
            <a:spLocks noGrp="1"/>
          </p:cNvSpPr>
          <p:nvPr>
            <p:ph type="body" idx="3"/>
          </p:nvPr>
        </p:nvSpPr>
        <p:spPr>
          <a:xfrm>
            <a:off x="752475" y="4736200"/>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3200" dirty="0">
                <a:solidFill>
                  <a:srgbClr val="C00000"/>
                </a:solidFill>
              </a:rPr>
              <a:t>145 (СПП) </a:t>
            </a:r>
            <a:endParaRPr lang="en" sz="3200" dirty="0">
              <a:solidFill>
                <a:srgbClr val="C00000"/>
              </a:solidFill>
            </a:endParaRP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62</a:t>
            </a:fld>
            <a:endParaRPr/>
          </a:p>
        </p:txBody>
      </p:sp>
      <p:sp>
        <p:nvSpPr>
          <p:cNvPr id="3" name="Заголовок 2">
            <a:extLst>
              <a:ext uri="{FF2B5EF4-FFF2-40B4-BE49-F238E27FC236}">
                <a16:creationId xmlns:a16="http://schemas.microsoft.com/office/drawing/2014/main" xmlns="" id="{BA519051-5DC8-4B62-8C73-40DDEDF43C25}"/>
              </a:ext>
            </a:extLst>
          </p:cNvPr>
          <p:cNvSpPr>
            <a:spLocks noGrp="1"/>
          </p:cNvSpPr>
          <p:nvPr>
            <p:ph type="title"/>
          </p:nvPr>
        </p:nvSpPr>
        <p:spPr/>
        <p:txBody>
          <a:bodyPr/>
          <a:lstStyle/>
          <a:p>
            <a:endParaRPr lang="ru-RU"/>
          </a:p>
        </p:txBody>
      </p:sp>
    </p:spTree>
    <p:extLst>
      <p:ext uri="{BB962C8B-B14F-4D97-AF65-F5344CB8AC3E}">
        <p14:creationId xmlns:p14="http://schemas.microsoft.com/office/powerpoint/2010/main" xmlns="" val="30518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67544" y="599050"/>
            <a:ext cx="8280920" cy="5039376"/>
          </a:xfrm>
          <a:prstGeom prst="rect">
            <a:avLst/>
          </a:prstGeom>
        </p:spPr>
        <p:txBody>
          <a:bodyPr spcFirstLastPara="1" wrap="square" lIns="91425" tIns="91425" rIns="91425" bIns="91425" anchor="t" anchorCtr="0">
            <a:noAutofit/>
          </a:bodyPr>
          <a:lstStyle/>
          <a:p>
            <a:pPr marL="0" lvl="0" indent="0">
              <a:buNone/>
            </a:pPr>
            <a:r>
              <a:rPr lang="ru-RU" sz="2000" b="1" dirty="0"/>
              <a:t>2.Найдите предложения, в которых </a:t>
            </a:r>
            <a:r>
              <a:rPr lang="ru-RU" sz="2000" b="1" u="sng" dirty="0"/>
              <a:t>двоеточие </a:t>
            </a:r>
            <a:r>
              <a:rPr lang="ru-RU" sz="2000" b="1" dirty="0"/>
              <a:t> ставится в соответствии с одним и тем же правилом пунктуации. Запишите номера этих предложений.</a:t>
            </a:r>
          </a:p>
          <a:p>
            <a:pPr marL="0" lvl="0" indent="0">
              <a:buNone/>
            </a:pPr>
            <a:r>
              <a:rPr lang="ru-RU" sz="2000" dirty="0"/>
              <a:t>(1)Я сидел в кают-компании, прислушиваясь в недоумении к свисту ветра между снастей и к ударам волн в бока судна. (2) Наверху было холодно и неприятно: дул ветер, косой, мерзлый дождь хлестал в лицо. (3) Офицеры беззаботно разговаривали между собой, как в комнате, на берегу; иные читали.(4) Вдруг раздался пронзительный свист боцманских свистков, и вслед за тем разнесся по всем палубам крик десяти голосов: «Пошел все наверх!»(5) Мгновенно всё народонаселение фрегата кинулось снизу-вверх. (6) Офицеры бросили всё: книги, карты (географические: других там нет), разговоры - и стремительно побежали туда же.(7) Непривычному человеку покажется, что случилось какое-нибудь бедствие, и корабль сейчас пойдет на дно.(8) Я спросил бежавшего мимо меня мичмана: «Зачем это зовут всех наверх?»  (По И А Гончарову)</a:t>
            </a:r>
          </a:p>
          <a:p>
            <a:pPr marL="0" lvl="0" indent="0">
              <a:buNone/>
            </a:pPr>
            <a:endParaRPr lang="ru-RU" sz="2000" dirty="0"/>
          </a:p>
        </p:txBody>
      </p:sp>
      <p:sp>
        <p:nvSpPr>
          <p:cNvPr id="120" name="Google Shape;120;p20"/>
          <p:cNvSpPr txBox="1">
            <a:spLocks noGrp="1"/>
          </p:cNvSpPr>
          <p:nvPr>
            <p:ph type="body" idx="3"/>
          </p:nvPr>
        </p:nvSpPr>
        <p:spPr>
          <a:xfrm>
            <a:off x="467544" y="5827041"/>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3200" dirty="0">
                <a:solidFill>
                  <a:srgbClr val="C00000"/>
                </a:solidFill>
              </a:rPr>
              <a:t>48 (Пр. речь)</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63</a:t>
            </a:fld>
            <a:endParaRPr/>
          </a:p>
        </p:txBody>
      </p:sp>
    </p:spTree>
    <p:extLst>
      <p:ext uri="{BB962C8B-B14F-4D97-AF65-F5344CB8AC3E}">
        <p14:creationId xmlns:p14="http://schemas.microsoft.com/office/powerpoint/2010/main" xmlns="" val="410490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539552" y="620688"/>
            <a:ext cx="8064896" cy="2557800"/>
          </a:xfrm>
          <a:prstGeom prst="rect">
            <a:avLst/>
          </a:prstGeom>
        </p:spPr>
        <p:txBody>
          <a:bodyPr spcFirstLastPara="1" wrap="square" lIns="91425" tIns="91425" rIns="91425" bIns="91425" anchor="t" anchorCtr="0">
            <a:noAutofit/>
          </a:bodyPr>
          <a:lstStyle/>
          <a:p>
            <a:pPr marL="0" lvl="0" indent="0">
              <a:buNone/>
            </a:pPr>
            <a:r>
              <a:rPr lang="ru-RU" sz="2400" b="1" dirty="0"/>
              <a:t>3.Найдите предложения, в которых </a:t>
            </a:r>
            <a:r>
              <a:rPr lang="ru-RU" sz="2400" b="1" u="sng" dirty="0"/>
              <a:t>запятая</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(1)Такие природные явления часто можно наблюдать, например, в пустынях, где днем раскаленный песок нагревает воздух внизу, а выше он остается холодным.(2) Вот и начинают вдали блестеть чудесные озера. (3)Ах, сколько утомленных зноем путников обретало надежду!(4) «Вода! Неужели вода?!» – ликовали они.(5) Быстро, однако, несчастные шли к спасительному водоему, дальше отступала от них заветная синяя гладь. (6)Ясно: это было никакое не озеро, а всего лишь голубое небо, вернее, его отражение на земле.</a:t>
            </a:r>
          </a:p>
        </p:txBody>
      </p:sp>
      <p:sp>
        <p:nvSpPr>
          <p:cNvPr id="120" name="Google Shape;120;p20"/>
          <p:cNvSpPr txBox="1">
            <a:spLocks noGrp="1"/>
          </p:cNvSpPr>
          <p:nvPr>
            <p:ph type="body" idx="3"/>
          </p:nvPr>
        </p:nvSpPr>
        <p:spPr>
          <a:xfrm>
            <a:off x="539552" y="5373216"/>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3600" dirty="0">
                <a:solidFill>
                  <a:srgbClr val="C00000"/>
                </a:solidFill>
              </a:rPr>
              <a:t>156 (Вв. слова) </a:t>
            </a:r>
            <a:endParaRPr lang="en" sz="3600" dirty="0">
              <a:solidFill>
                <a:srgbClr val="C00000"/>
              </a:solidFill>
            </a:endParaRP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64</a:t>
            </a:fld>
            <a:endParaRPr dirty="0"/>
          </a:p>
        </p:txBody>
      </p:sp>
    </p:spTree>
    <p:extLst>
      <p:ext uri="{BB962C8B-B14F-4D97-AF65-F5344CB8AC3E}">
        <p14:creationId xmlns:p14="http://schemas.microsoft.com/office/powerpoint/2010/main" xmlns="" val="180292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539552" y="692696"/>
            <a:ext cx="8208912" cy="2557800"/>
          </a:xfrm>
          <a:prstGeom prst="rect">
            <a:avLst/>
          </a:prstGeom>
        </p:spPr>
        <p:txBody>
          <a:bodyPr spcFirstLastPara="1" wrap="square" lIns="91425" tIns="91425" rIns="91425" bIns="91425" anchor="t" anchorCtr="0">
            <a:noAutofit/>
          </a:bodyPr>
          <a:lstStyle/>
          <a:p>
            <a:pPr marL="0" lvl="0" indent="0">
              <a:buNone/>
            </a:pPr>
            <a:r>
              <a:rPr lang="ru-RU" sz="2000" b="1" dirty="0"/>
              <a:t>4.Найдите предложения, в которых </a:t>
            </a:r>
            <a:r>
              <a:rPr lang="ru-RU" sz="2000" b="1" u="sng" dirty="0"/>
              <a:t>запятая</a:t>
            </a:r>
            <a:r>
              <a:rPr lang="ru-RU" sz="2000" b="1" dirty="0"/>
              <a:t> ставится в соответствии с одним и тем же правилом пунктуации. Запишите номера этих предложений.</a:t>
            </a:r>
          </a:p>
          <a:p>
            <a:pPr marL="0" lvl="0" indent="0">
              <a:buNone/>
            </a:pPr>
            <a:r>
              <a:rPr lang="ru-RU" sz="2000" dirty="0"/>
              <a:t>(1)Предполагают, что слово «врач» происходит от слова «</a:t>
            </a:r>
            <a:r>
              <a:rPr lang="ru-RU" sz="2000" dirty="0" err="1"/>
              <a:t>врати</a:t>
            </a:r>
            <a:r>
              <a:rPr lang="ru-RU" sz="2000" dirty="0"/>
              <a:t>» - заговаривать. (2)Ввиду ограниченного набора медикаментов роль слова в Средневековье была значительнее, чем сейчас.</a:t>
            </a:r>
          </a:p>
          <a:p>
            <a:pPr marL="0" lvl="0" indent="0">
              <a:buNone/>
            </a:pPr>
            <a:r>
              <a:rPr lang="ru-RU" sz="2000" dirty="0"/>
              <a:t>(3) Кое-какие средства против недугов были известны врачам, но они, произнося ритмичные, внешне лишенные смысла фразы, заговаривали болезнь, убеждая ее покинуть тело пациента.</a:t>
            </a:r>
          </a:p>
          <a:p>
            <a:pPr marL="0" lvl="0" indent="0">
              <a:buNone/>
            </a:pPr>
            <a:r>
              <a:rPr lang="ru-RU" sz="2000" dirty="0"/>
              <a:t>(4)За отсутствием диагностической техники больным приходилось подробно описывать свои страдания. (5) Вместе с тягучими, пропитанными болью словами мало-помалу из них выходила болезнь. (6) Родственники могли открыто выразить опасение о неизлечимости болезни, и они жаловались на трудности общения с больным. (7) От этого им тоже становилось легче. </a:t>
            </a:r>
          </a:p>
          <a:p>
            <a:pPr marL="0" lvl="0" indent="0">
              <a:buNone/>
            </a:pPr>
            <a:r>
              <a:rPr lang="ru-RU" sz="2000" dirty="0"/>
              <a:t>(По </a:t>
            </a:r>
            <a:r>
              <a:rPr lang="ru-RU" sz="2000" dirty="0" err="1"/>
              <a:t>Е.Водолазкину</a:t>
            </a:r>
            <a:r>
              <a:rPr lang="ru-RU" sz="2000" dirty="0"/>
              <a:t>)</a:t>
            </a:r>
          </a:p>
          <a:p>
            <a:pPr marL="0" lvl="0" indent="0">
              <a:buNone/>
            </a:pPr>
            <a:endParaRPr lang="ru-RU" sz="2000" dirty="0"/>
          </a:p>
        </p:txBody>
      </p:sp>
      <p:sp>
        <p:nvSpPr>
          <p:cNvPr id="120" name="Google Shape;120;p20"/>
          <p:cNvSpPr txBox="1">
            <a:spLocks noGrp="1"/>
          </p:cNvSpPr>
          <p:nvPr>
            <p:ph type="body" idx="3"/>
          </p:nvPr>
        </p:nvSpPr>
        <p:spPr>
          <a:xfrm>
            <a:off x="683568" y="5809033"/>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3200" dirty="0">
                <a:solidFill>
                  <a:srgbClr val="C00000"/>
                </a:solidFill>
              </a:rPr>
              <a:t>36 (ССП)</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65</a:t>
            </a:fld>
            <a:endParaRPr/>
          </a:p>
        </p:txBody>
      </p:sp>
    </p:spTree>
    <p:extLst>
      <p:ext uri="{BB962C8B-B14F-4D97-AF65-F5344CB8AC3E}">
        <p14:creationId xmlns:p14="http://schemas.microsoft.com/office/powerpoint/2010/main" xmlns="" val="306299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73362" y="548680"/>
            <a:ext cx="8275102" cy="2557800"/>
          </a:xfrm>
          <a:prstGeom prst="rect">
            <a:avLst/>
          </a:prstGeom>
        </p:spPr>
        <p:txBody>
          <a:bodyPr spcFirstLastPara="1" wrap="square" lIns="91425" tIns="91425" rIns="91425" bIns="91425" anchor="t" anchorCtr="0">
            <a:noAutofit/>
          </a:bodyPr>
          <a:lstStyle/>
          <a:p>
            <a:pPr marL="0" lvl="0" indent="0">
              <a:buNone/>
            </a:pPr>
            <a:r>
              <a:rPr lang="ru-RU" sz="2000" b="1" dirty="0"/>
              <a:t>5.Найдите предложения, в которых </a:t>
            </a:r>
            <a:r>
              <a:rPr lang="ru-RU" sz="2000" b="1" u="sng" dirty="0"/>
              <a:t>тире</a:t>
            </a:r>
            <a:r>
              <a:rPr lang="ru-RU" sz="2000" b="1" dirty="0"/>
              <a:t> ставится в соответствии с одним и тем же правилом пунктуации. Запишите номера этих предложений.</a:t>
            </a:r>
          </a:p>
          <a:p>
            <a:pPr marL="0" lvl="0" indent="0">
              <a:buNone/>
            </a:pPr>
            <a:r>
              <a:rPr lang="ru-RU" sz="2000" dirty="0"/>
              <a:t>(1)Стало свежо и сыро - мы плотнее закутались в плащи.(2)Дремота начала одолевать нас, но слух оставался по-прежнему чутким.(3)Шевелился  кто-нибудь из товарищей, гребцы  сдержанным шепотом перекидывались словами — глаза тотчас же открывались, как будто сами собой.</a:t>
            </a:r>
            <a:br>
              <a:rPr lang="ru-RU" sz="2000" dirty="0"/>
            </a:br>
            <a:r>
              <a:rPr lang="ru-RU" sz="2000" dirty="0"/>
              <a:t>(4)С час мы плыли таким образом, как вдруг были выведены из полусонного состояния новым сильным ревом.(5)Олень стоял на этот раз шагов за сто от нас, на самом берегу. (6)Мы замерли — он тяжело бухнулся в воду. (7)— Гребите, ребята! — шепнул Степан, и длинное весло его с силой погрузилось в воду, направляя лодку к правому берегу, куда должен был выйти олень.</a:t>
            </a:r>
          </a:p>
        </p:txBody>
      </p:sp>
      <p:sp>
        <p:nvSpPr>
          <p:cNvPr id="120" name="Google Shape;120;p20"/>
          <p:cNvSpPr txBox="1">
            <a:spLocks noGrp="1"/>
          </p:cNvSpPr>
          <p:nvPr>
            <p:ph type="body" idx="3"/>
          </p:nvPr>
        </p:nvSpPr>
        <p:spPr>
          <a:xfrm>
            <a:off x="473362" y="5732733"/>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3600" dirty="0">
                <a:solidFill>
                  <a:srgbClr val="C00000"/>
                </a:solidFill>
              </a:rPr>
              <a:t>136 (СБП) </a:t>
            </a:r>
            <a:endParaRPr lang="en" sz="3600" dirty="0">
              <a:solidFill>
                <a:srgbClr val="C00000"/>
              </a:solidFill>
            </a:endParaRP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66</a:t>
            </a:fld>
            <a:endParaRPr dirty="0"/>
          </a:p>
        </p:txBody>
      </p:sp>
    </p:spTree>
    <p:extLst>
      <p:ext uri="{BB962C8B-B14F-4D97-AF65-F5344CB8AC3E}">
        <p14:creationId xmlns:p14="http://schemas.microsoft.com/office/powerpoint/2010/main" xmlns="" val="785149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23528" y="476672"/>
            <a:ext cx="8352928" cy="3308858"/>
          </a:xfrm>
          <a:prstGeom prst="rect">
            <a:avLst/>
          </a:prstGeom>
        </p:spPr>
        <p:txBody>
          <a:bodyPr spcFirstLastPara="1" wrap="square" lIns="91425" tIns="91425" rIns="91425" bIns="91425" anchor="t" anchorCtr="0">
            <a:noAutofit/>
          </a:bodyPr>
          <a:lstStyle/>
          <a:p>
            <a:pPr marL="0" lvl="0" indent="0">
              <a:buNone/>
            </a:pPr>
            <a:r>
              <a:rPr lang="ru-RU" sz="2400" b="1" dirty="0"/>
              <a:t>6.Найдите предложения, в которых </a:t>
            </a:r>
            <a:r>
              <a:rPr lang="ru-RU" sz="2400" b="1" u="sng" dirty="0"/>
              <a:t>запятая</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 Осенний день как свеча: тлеет-тлеет тусклым огнем и угаснет.(2) На лес наваливаются сумерки, дороги совсем не видно.(3)Жутко и страшно в темноте,  Марина совсем одна. (4)Идти дальше рискованно: осенью северные леса страшны волками.(5)Марина забирается на дерево, решает переждать длинную ночь в лесу.(6)Мокрый снег напоил влагой пальто.(7)Холодно, ноют обмороженные ноги.(8)Наконец в промозглом рассвете неожиданно закричали петухи.(9)Деревня, оказывается, была совсем рядом. (По Л. Фролову)</a:t>
            </a:r>
          </a:p>
          <a:p>
            <a:pPr marL="0" lvl="0" indent="0">
              <a:buNone/>
            </a:pPr>
            <a:r>
              <a:rPr lang="ru-RU" sz="2400" dirty="0"/>
              <a:t> </a:t>
            </a:r>
          </a:p>
        </p:txBody>
      </p:sp>
      <p:sp>
        <p:nvSpPr>
          <p:cNvPr id="120" name="Google Shape;120;p20"/>
          <p:cNvSpPr txBox="1">
            <a:spLocks noGrp="1"/>
          </p:cNvSpPr>
          <p:nvPr>
            <p:ph type="body" idx="3"/>
          </p:nvPr>
        </p:nvSpPr>
        <p:spPr>
          <a:xfrm>
            <a:off x="539552" y="5661248"/>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800" dirty="0">
                <a:solidFill>
                  <a:srgbClr val="C00000"/>
                </a:solidFill>
              </a:rPr>
              <a:t>237 (СБП)</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67</a:t>
            </a:fld>
            <a:endParaRPr/>
          </a:p>
        </p:txBody>
      </p:sp>
    </p:spTree>
    <p:extLst>
      <p:ext uri="{BB962C8B-B14F-4D97-AF65-F5344CB8AC3E}">
        <p14:creationId xmlns:p14="http://schemas.microsoft.com/office/powerpoint/2010/main" xmlns="" val="401007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52004" y="338283"/>
            <a:ext cx="8324452" cy="2557800"/>
          </a:xfrm>
          <a:prstGeom prst="rect">
            <a:avLst/>
          </a:prstGeom>
        </p:spPr>
        <p:txBody>
          <a:bodyPr spcFirstLastPara="1" wrap="square" lIns="91425" tIns="91425" rIns="91425" bIns="91425" anchor="t" anchorCtr="0">
            <a:noAutofit/>
          </a:bodyPr>
          <a:lstStyle/>
          <a:p>
            <a:pPr marL="0" lvl="0" indent="0">
              <a:buNone/>
            </a:pPr>
            <a:r>
              <a:rPr lang="ru-RU" sz="2400" b="1" dirty="0"/>
              <a:t>7.Найдите предложения, в которых </a:t>
            </a:r>
            <a:r>
              <a:rPr lang="ru-RU" sz="2400" b="1" u="sng" dirty="0"/>
              <a:t>двоеточие</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(1)Всю ночь шел теплый дождь.(2)Он начался как-то очень тихо: дождь был без ветра, без грозы, без наползающих черных туч.(3)Простое небо слегка потускнело, а после захода солнца звездочки не зажглись. (4)Потянуло лесом: сыростью, запахом еловой смолки.(5)По ветвям деревьев застучали крупные редкие капли.(6)Так всегда начинается ничем не приметный, обыкновенный дождь.(7)Однако все: тихий, убаюкивающий стук падающих на землю капель, мягкий шелест травы, окружавшей палатку, — казалось недобрым.  (По С. </a:t>
            </a:r>
            <a:r>
              <a:rPr lang="ru-RU" sz="2400" dirty="0" err="1"/>
              <a:t>Сартакову</a:t>
            </a:r>
            <a:r>
              <a:rPr lang="ru-RU" sz="2400" dirty="0"/>
              <a:t>)</a:t>
            </a:r>
          </a:p>
        </p:txBody>
      </p:sp>
      <p:sp>
        <p:nvSpPr>
          <p:cNvPr id="120" name="Google Shape;120;p20"/>
          <p:cNvSpPr txBox="1">
            <a:spLocks noGrp="1"/>
          </p:cNvSpPr>
          <p:nvPr>
            <p:ph type="body" idx="3"/>
          </p:nvPr>
        </p:nvSpPr>
        <p:spPr>
          <a:xfrm>
            <a:off x="395535" y="5640208"/>
            <a:ext cx="7648575"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400" dirty="0">
                <a:solidFill>
                  <a:srgbClr val="C00000"/>
                </a:solidFill>
              </a:rPr>
              <a:t>47 (Пр. предложение с обобщающим словом)</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68</a:t>
            </a:fld>
            <a:endParaRPr/>
          </a:p>
        </p:txBody>
      </p:sp>
    </p:spTree>
    <p:extLst>
      <p:ext uri="{BB962C8B-B14F-4D97-AF65-F5344CB8AC3E}">
        <p14:creationId xmlns:p14="http://schemas.microsoft.com/office/powerpoint/2010/main" xmlns="" val="160336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95536" y="354305"/>
            <a:ext cx="8352928" cy="2557800"/>
          </a:xfrm>
          <a:prstGeom prst="rect">
            <a:avLst/>
          </a:prstGeom>
        </p:spPr>
        <p:txBody>
          <a:bodyPr spcFirstLastPara="1" wrap="square" lIns="91425" tIns="91425" rIns="91425" bIns="91425" anchor="t" anchorCtr="0">
            <a:noAutofit/>
          </a:bodyPr>
          <a:lstStyle/>
          <a:p>
            <a:pPr marL="0" lvl="0" indent="0">
              <a:buNone/>
            </a:pPr>
            <a:r>
              <a:rPr lang="ru-RU" sz="2000" b="1" dirty="0"/>
              <a:t>8.Найдите предложения, в которых </a:t>
            </a:r>
            <a:r>
              <a:rPr lang="ru-RU" sz="2000" b="1" u="sng" dirty="0"/>
              <a:t>тире</a:t>
            </a:r>
            <a:r>
              <a:rPr lang="ru-RU" sz="2000" b="1" dirty="0"/>
              <a:t> ставится в соответствии с одним и тем же правилом пунктуации. Запишите номера этих предложений.</a:t>
            </a:r>
          </a:p>
          <a:p>
            <a:pPr marL="0" lvl="0" indent="0">
              <a:buNone/>
            </a:pPr>
            <a:r>
              <a:rPr lang="ru-RU" sz="2000" dirty="0"/>
              <a:t>1)С древних времен человек стремился познать тайны своего существования и окружающей его природы.(2)Возникновение жизни, происхождение человека, устройство человеческого тела, секрет долголетия -   подобные вопросы много столетий волнуют нас.(3)Самые первые научные представления о строении и жизни человеческого организма появились в древности.(4)Потребовалось почти 23 столетия упорного труда ученых, чтобы познать основные законы человеческого тела.(5)Человек - самое сложное явление живой природы.(6) Но и сегодня мы знаем далеко не все об организме человека.(7)Здоровье человека - самое ценное его достояние.(8)Слишком часто люди растрачивают его и разрушают, наносят ему непоправимый вред.(9)Здоровье уже подорвано – начинают думать о нём.</a:t>
            </a:r>
          </a:p>
        </p:txBody>
      </p:sp>
      <p:sp>
        <p:nvSpPr>
          <p:cNvPr id="120" name="Google Shape;120;p20"/>
          <p:cNvSpPr txBox="1">
            <a:spLocks noGrp="1"/>
          </p:cNvSpPr>
          <p:nvPr>
            <p:ph type="body" idx="3"/>
          </p:nvPr>
        </p:nvSpPr>
        <p:spPr>
          <a:xfrm>
            <a:off x="752474" y="5208250"/>
            <a:ext cx="7419925"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400" dirty="0">
                <a:solidFill>
                  <a:srgbClr val="C00000"/>
                </a:solidFill>
              </a:rPr>
              <a:t>57 (Тире между подлежащим и сказуемым)</a:t>
            </a:r>
          </a:p>
          <a:p>
            <a:pPr marL="0" lvl="0" indent="0">
              <a:spcBef>
                <a:spcPts val="0"/>
              </a:spcBef>
              <a:buNone/>
            </a:pPr>
            <a:endParaRPr lang="ru-RU" dirty="0">
              <a:solidFill>
                <a:schemeClr val="accent6"/>
              </a:solidFill>
            </a:endParaRP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69</a:t>
            </a:fld>
            <a:endParaRPr/>
          </a:p>
        </p:txBody>
      </p:sp>
    </p:spTree>
    <p:extLst>
      <p:ext uri="{BB962C8B-B14F-4D97-AF65-F5344CB8AC3E}">
        <p14:creationId xmlns:p14="http://schemas.microsoft.com/office/powerpoint/2010/main" xmlns="" val="349282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425054" y="1412776"/>
            <a:ext cx="8375754" cy="4824536"/>
          </a:xfrm>
        </p:spPr>
        <p:txBody>
          <a:bodyPr>
            <a:normAutofit/>
          </a:bodyPr>
          <a:lstStyle/>
          <a:p>
            <a:pPr marL="0" indent="0">
              <a:buNone/>
            </a:pPr>
            <a:r>
              <a:rPr lang="ru-RU" sz="2800" b="1" dirty="0"/>
              <a:t>3) Между подлежащим и сказуемым, если один из главных членов предложения выражен </a:t>
            </a:r>
            <a:r>
              <a:rPr lang="ru-RU" sz="2800" b="1" dirty="0">
                <a:solidFill>
                  <a:srgbClr val="C00000"/>
                </a:solidFill>
              </a:rPr>
              <a:t>НЕОПРЕДЕЛЕННОЙ ФОРМОЙ ГЛАГОЛА</a:t>
            </a:r>
            <a:r>
              <a:rPr lang="ru-RU" sz="2800" b="1" dirty="0"/>
              <a:t>  и связка отсутствует: </a:t>
            </a:r>
          </a:p>
          <a:p>
            <a:r>
              <a:rPr lang="ru-RU" sz="2800" b="1" i="1" dirty="0"/>
              <a:t>Пахать – не руками махать.  (</a:t>
            </a:r>
            <a:r>
              <a:rPr lang="ru-RU" sz="2800" b="1" i="1" dirty="0" err="1"/>
              <a:t>Инф.+инф</a:t>
            </a:r>
            <a:r>
              <a:rPr lang="ru-RU" sz="2800" b="1" i="1" dirty="0"/>
              <a:t>.)</a:t>
            </a:r>
          </a:p>
          <a:p>
            <a:r>
              <a:rPr lang="ru-RU" sz="2800" b="1" i="1" dirty="0"/>
              <a:t>Дело художника – рождать радость.(</a:t>
            </a:r>
            <a:r>
              <a:rPr lang="ru-RU" sz="2800" b="1" i="1" dirty="0" err="1"/>
              <a:t>Сущ</a:t>
            </a:r>
            <a:r>
              <a:rPr lang="ru-RU" sz="2800" b="1" i="1" dirty="0"/>
              <a:t>.+инф.)</a:t>
            </a:r>
          </a:p>
        </p:txBody>
      </p:sp>
    </p:spTree>
    <p:extLst>
      <p:ext uri="{BB962C8B-B14F-4D97-AF65-F5344CB8AC3E}">
        <p14:creationId xmlns:p14="http://schemas.microsoft.com/office/powerpoint/2010/main" xmlns="" val="21638262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33012" y="476672"/>
            <a:ext cx="8387460" cy="2557800"/>
          </a:xfrm>
          <a:prstGeom prst="rect">
            <a:avLst/>
          </a:prstGeom>
        </p:spPr>
        <p:txBody>
          <a:bodyPr spcFirstLastPara="1" wrap="square" lIns="91425" tIns="91425" rIns="91425" bIns="91425" anchor="t" anchorCtr="0">
            <a:noAutofit/>
          </a:bodyPr>
          <a:lstStyle/>
          <a:p>
            <a:pPr marL="0" lvl="0" indent="0">
              <a:buNone/>
            </a:pPr>
            <a:r>
              <a:rPr lang="ru-RU" sz="2400" b="1" dirty="0"/>
              <a:t>9.Найдите предложения, в которых </a:t>
            </a:r>
            <a:r>
              <a:rPr lang="ru-RU" sz="2400" b="1" u="sng" dirty="0"/>
              <a:t>запятая</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(1)Через неделю из Киева отправился караван купцов в Венецию, и Арсений с </a:t>
            </a:r>
            <a:r>
              <a:rPr lang="ru-RU" sz="2400" dirty="0" err="1"/>
              <a:t>Амброджо</a:t>
            </a:r>
            <a:r>
              <a:rPr lang="ru-RU" sz="2400" dirty="0"/>
              <a:t> к нему примкнули.(2)Отпуская их в дорогу, воевода Сергий испытывал грусть, которой не скрывал.(3)Воеводе было жаль расставаться с таким замечательным врачом.(4)Ему было жаль расставаться с хорошими собеседниками.(5)За то недолгое время, что у него гостили паломники, он успел многое узнать о жизни в Пскове и в Италии, о всемирной истории и способах подсчета времени конца света.(6)Воевода Сергий предпринял слабые попытки удержать своих гостей, но всерьез остановить их не пытался.(7) Он знал, по какому поводу Арсений и </a:t>
            </a:r>
            <a:r>
              <a:rPr lang="ru-RU" sz="2400" dirty="0" err="1"/>
              <a:t>Амброджо</a:t>
            </a:r>
            <a:r>
              <a:rPr lang="ru-RU" sz="2400" dirty="0"/>
              <a:t> предприняли это путешествие</a:t>
            </a:r>
          </a:p>
        </p:txBody>
      </p:sp>
      <p:sp>
        <p:nvSpPr>
          <p:cNvPr id="120" name="Google Shape;120;p20"/>
          <p:cNvSpPr txBox="1">
            <a:spLocks noGrp="1"/>
          </p:cNvSpPr>
          <p:nvPr>
            <p:ph type="body" idx="3"/>
          </p:nvPr>
        </p:nvSpPr>
        <p:spPr>
          <a:xfrm>
            <a:off x="467544" y="5470750"/>
            <a:ext cx="7933506"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800" dirty="0">
                <a:solidFill>
                  <a:srgbClr val="C00000"/>
                </a:solidFill>
              </a:rPr>
              <a:t>257 (СПП)</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70</a:t>
            </a:fld>
            <a:endParaRPr/>
          </a:p>
        </p:txBody>
      </p:sp>
    </p:spTree>
    <p:extLst>
      <p:ext uri="{BB962C8B-B14F-4D97-AF65-F5344CB8AC3E}">
        <p14:creationId xmlns:p14="http://schemas.microsoft.com/office/powerpoint/2010/main" xmlns="" val="140786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23528" y="338283"/>
            <a:ext cx="8496944" cy="2557800"/>
          </a:xfrm>
          <a:prstGeom prst="rect">
            <a:avLst/>
          </a:prstGeom>
        </p:spPr>
        <p:txBody>
          <a:bodyPr spcFirstLastPara="1" wrap="square" lIns="91425" tIns="91425" rIns="91425" bIns="91425" anchor="t" anchorCtr="0">
            <a:noAutofit/>
          </a:bodyPr>
          <a:lstStyle/>
          <a:p>
            <a:pPr marL="0" lvl="0" indent="0">
              <a:buNone/>
            </a:pPr>
            <a:r>
              <a:rPr lang="ru-RU" sz="2400" b="1" dirty="0"/>
              <a:t>10.Найдите предложения, в которых </a:t>
            </a:r>
            <a:r>
              <a:rPr lang="ru-RU" sz="2400" b="1" u="sng" dirty="0"/>
              <a:t>двоеточие</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(1)Левитан изображает самое начало весны: ещё не бегут шумные ручьи, не слышно щебета птиц.(2)Но тёплые лучи весеннего солнца уже начинают согревать землю.(3)Мягкий солнечный свет, разлитый в картине, вызывает ощущение наступления весны.(4)Всё словно замерло кругом, согретое солнечным теплом: деревья, отбрасывающие на снег голубоватые тени, золотистая стена дома, тихо дремлющая лошадка у крыльца. (5)Картина полна бездумной ликующей радости, вызванной приходом весны.</a:t>
            </a:r>
          </a:p>
          <a:p>
            <a:pPr marL="0" lvl="0" indent="0">
              <a:buNone/>
            </a:pPr>
            <a:r>
              <a:rPr lang="ru-RU" sz="2400" dirty="0"/>
              <a:t>(6)Пейзаж безлюден.(7)Но присутствие человека ощущается в картине: стоит в ожидании лошадь у крыльца.(8)Приоткрыта дверь дома, на бревне у самого дома – скворечник. ( По Э.Ш. </a:t>
            </a:r>
            <a:r>
              <a:rPr lang="ru-RU" sz="2400" dirty="0" err="1"/>
              <a:t>Бенциановой</a:t>
            </a:r>
            <a:r>
              <a:rPr lang="ru-RU" sz="2400" dirty="0"/>
              <a:t>.)</a:t>
            </a:r>
          </a:p>
        </p:txBody>
      </p:sp>
      <p:sp>
        <p:nvSpPr>
          <p:cNvPr id="120" name="Google Shape;120;p20"/>
          <p:cNvSpPr txBox="1">
            <a:spLocks noGrp="1"/>
          </p:cNvSpPr>
          <p:nvPr>
            <p:ph type="body" idx="3"/>
          </p:nvPr>
        </p:nvSpPr>
        <p:spPr>
          <a:xfrm>
            <a:off x="539552" y="6005818"/>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000" dirty="0">
                <a:solidFill>
                  <a:srgbClr val="C00000"/>
                </a:solidFill>
              </a:rPr>
              <a:t>17 (СБП)</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71</a:t>
            </a:fld>
            <a:endParaRPr/>
          </a:p>
        </p:txBody>
      </p:sp>
    </p:spTree>
    <p:extLst>
      <p:ext uri="{BB962C8B-B14F-4D97-AF65-F5344CB8AC3E}">
        <p14:creationId xmlns:p14="http://schemas.microsoft.com/office/powerpoint/2010/main" xmlns="" val="245273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23528" y="373047"/>
            <a:ext cx="8424936" cy="2557800"/>
          </a:xfrm>
          <a:prstGeom prst="rect">
            <a:avLst/>
          </a:prstGeom>
        </p:spPr>
        <p:txBody>
          <a:bodyPr spcFirstLastPara="1" wrap="square" lIns="91425" tIns="91425" rIns="91425" bIns="91425" anchor="t" anchorCtr="0">
            <a:noAutofit/>
          </a:bodyPr>
          <a:lstStyle/>
          <a:p>
            <a:pPr marL="0" lvl="0" indent="0">
              <a:buNone/>
            </a:pPr>
            <a:r>
              <a:rPr lang="ru-RU" sz="2400" b="1" dirty="0"/>
              <a:t>11.Найдите предложения, в которых </a:t>
            </a:r>
            <a:r>
              <a:rPr lang="ru-RU" sz="2400" b="1" u="sng" dirty="0"/>
              <a:t>запятая</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 Крутая дорожка, ведущая вниз, давно привлекала внимание Пети, ученика третьего класса гимназии.</a:t>
            </a:r>
          </a:p>
          <a:p>
            <a:pPr marL="0" lvl="0" indent="0">
              <a:buNone/>
            </a:pPr>
            <a:r>
              <a:rPr lang="ru-RU" sz="2400" dirty="0"/>
              <a:t>(2) До первого поворота мальчик еще кое-как боролся с силой земного притяжения. (3) Подворачивая каблуки, он хватался за повисшие сухие нитки корней.(4) Шляпа, полная ветра, колотилась за спиной, матросский воротничок развевался.(5)Вдруг Петя со всего маха вылетел на сухой и холодный песок берега, еще не обогретый солнцем.(6)Вязкий и глубокий, сплошь истыканный вчерашними следами, он почти незаметно сходил в воду, и крайняя песчаная полоса ежеминутно покрывалась языками белоснежной пены. (По В. Катаеву)</a:t>
            </a:r>
          </a:p>
        </p:txBody>
      </p:sp>
      <p:sp>
        <p:nvSpPr>
          <p:cNvPr id="120" name="Google Shape;120;p20"/>
          <p:cNvSpPr txBox="1">
            <a:spLocks noGrp="1"/>
          </p:cNvSpPr>
          <p:nvPr>
            <p:ph type="body" idx="3"/>
          </p:nvPr>
        </p:nvSpPr>
        <p:spPr>
          <a:xfrm>
            <a:off x="323528" y="5732733"/>
            <a:ext cx="4750278"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400" dirty="0">
                <a:solidFill>
                  <a:srgbClr val="C00000"/>
                </a:solidFill>
              </a:rPr>
              <a:t>1456 (Обособленное определении)</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72</a:t>
            </a:fld>
            <a:endParaRPr/>
          </a:p>
        </p:txBody>
      </p:sp>
    </p:spTree>
    <p:extLst>
      <p:ext uri="{BB962C8B-B14F-4D97-AF65-F5344CB8AC3E}">
        <p14:creationId xmlns:p14="http://schemas.microsoft.com/office/powerpoint/2010/main" xmlns="" val="287584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23528" y="338283"/>
            <a:ext cx="8496944" cy="2557800"/>
          </a:xfrm>
          <a:prstGeom prst="rect">
            <a:avLst/>
          </a:prstGeom>
        </p:spPr>
        <p:txBody>
          <a:bodyPr spcFirstLastPara="1" wrap="square" lIns="91425" tIns="91425" rIns="91425" bIns="91425" anchor="t" anchorCtr="0">
            <a:noAutofit/>
          </a:bodyPr>
          <a:lstStyle/>
          <a:p>
            <a:pPr marL="0" lvl="0" indent="0">
              <a:buNone/>
            </a:pPr>
            <a:r>
              <a:rPr lang="ru-RU" sz="2400" b="1" dirty="0"/>
              <a:t>12.Найдите предложения, в которых </a:t>
            </a:r>
            <a:r>
              <a:rPr lang="ru-RU" sz="2400" b="1" u="sng" dirty="0"/>
              <a:t>запятая</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1)Покинув Вену, караван пошел вдоль Альп. (2)Между дорогой и горами раскинулись поля.(3)Было что-то успокоительное, почти ленивое в том, как лежали эти горы.(4)Но, несмотря на кажущийся покой, неподвижность их была мнимой.(5)В отличие от полей, честно остававшихся на своих местах, горы двигались.(6)Они сопровождали караван справа, не приближаясь к нему, но и не удаляясь.(7)Стремились вперед со скоростью каравана, и шедшим казалось: обогнать их невозможно.(8)На дальнем краю полей начиналось движение.(9) Оставаясь равниной, эти пространства уже двигались вместе с горами.</a:t>
            </a:r>
          </a:p>
        </p:txBody>
      </p:sp>
      <p:sp>
        <p:nvSpPr>
          <p:cNvPr id="120" name="Google Shape;120;p20"/>
          <p:cNvSpPr txBox="1">
            <a:spLocks noGrp="1"/>
          </p:cNvSpPr>
          <p:nvPr>
            <p:ph type="body" idx="3"/>
          </p:nvPr>
        </p:nvSpPr>
        <p:spPr>
          <a:xfrm>
            <a:off x="395536" y="5589240"/>
            <a:ext cx="6696744"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400" dirty="0">
                <a:solidFill>
                  <a:srgbClr val="C00000"/>
                </a:solidFill>
              </a:rPr>
              <a:t>1469 (Обособленное обстоятельство)</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73</a:t>
            </a:fld>
            <a:endParaRPr/>
          </a:p>
        </p:txBody>
      </p:sp>
    </p:spTree>
    <p:extLst>
      <p:ext uri="{BB962C8B-B14F-4D97-AF65-F5344CB8AC3E}">
        <p14:creationId xmlns:p14="http://schemas.microsoft.com/office/powerpoint/2010/main" xmlns="" val="202776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23528" y="404664"/>
            <a:ext cx="8424936" cy="2557800"/>
          </a:xfrm>
          <a:prstGeom prst="rect">
            <a:avLst/>
          </a:prstGeom>
        </p:spPr>
        <p:txBody>
          <a:bodyPr spcFirstLastPara="1" wrap="square" lIns="91425" tIns="91425" rIns="91425" bIns="91425" anchor="t" anchorCtr="0">
            <a:noAutofit/>
          </a:bodyPr>
          <a:lstStyle/>
          <a:p>
            <a:pPr marL="0" lvl="0" indent="0">
              <a:buNone/>
            </a:pPr>
            <a:r>
              <a:rPr lang="ru-RU" sz="2400" b="1" dirty="0"/>
              <a:t>13.Найдите предложения, в которых </a:t>
            </a:r>
            <a:r>
              <a:rPr lang="ru-RU" sz="2400" b="1" u="sng" dirty="0"/>
              <a:t>тире</a:t>
            </a:r>
            <a:r>
              <a:rPr lang="ru-RU" sz="2400" b="1" dirty="0"/>
              <a:t> ставится в соответствии с одним и тем же правилом пунктуации. Запишите номера этих предложений.</a:t>
            </a:r>
          </a:p>
          <a:p>
            <a:pPr marL="0" lvl="0" indent="0">
              <a:buNone/>
            </a:pPr>
            <a:r>
              <a:rPr lang="ru-RU" sz="2400" dirty="0"/>
              <a:t>(1) Путешественники бывают разные. (2) Одних влекут самые оживлённые, людные места, других — заповедные уголки природы.(3) Путешествовать в одиночку по затаённым родным просторам — хорошая возможность не спеша осмыслить прожитую жизнь.(4) Одним интересно осматривать памятники старины и фотографировать достопримечательности, другим — бродить по прекрасным тропинкам необъятного родного края. (5)Красота природы лечит от душевных травм, от телесных недугов и от накопившейся усталости.(6)Настоящий отдых не то же самое, что покой и безделье. (7) Отдых — это здоровые и естественные нагрузки, на которые изначально настроен наш организм.</a:t>
            </a:r>
          </a:p>
          <a:p>
            <a:pPr marL="0" lvl="0" indent="0">
              <a:buNone/>
            </a:pPr>
            <a:endParaRPr lang="ru-RU" sz="2400" dirty="0"/>
          </a:p>
        </p:txBody>
      </p:sp>
      <p:sp>
        <p:nvSpPr>
          <p:cNvPr id="120" name="Google Shape;120;p20"/>
          <p:cNvSpPr txBox="1">
            <a:spLocks noGrp="1"/>
          </p:cNvSpPr>
          <p:nvPr>
            <p:ph type="body" idx="3"/>
          </p:nvPr>
        </p:nvSpPr>
        <p:spPr>
          <a:xfrm>
            <a:off x="336346" y="5928852"/>
            <a:ext cx="6539910" cy="1048967"/>
          </a:xfrm>
          <a:prstGeom prst="rect">
            <a:avLst/>
          </a:prstGeom>
        </p:spPr>
        <p:txBody>
          <a:bodyPr spcFirstLastPara="1" wrap="square" lIns="91425" tIns="91425" rIns="91425" bIns="91425" anchor="t" anchorCtr="0">
            <a:noAutofit/>
          </a:bodyPr>
          <a:lstStyle/>
          <a:p>
            <a:pPr marL="0" lvl="0" indent="0">
              <a:spcBef>
                <a:spcPts val="0"/>
              </a:spcBef>
              <a:buNone/>
            </a:pPr>
            <a:r>
              <a:rPr lang="ru-RU" sz="2400" dirty="0">
                <a:solidFill>
                  <a:srgbClr val="C00000"/>
                </a:solidFill>
              </a:rPr>
              <a:t>24 (Тире в неполном предложении)</a:t>
            </a:r>
          </a:p>
          <a:p>
            <a:pPr marL="0" lvl="0" indent="0">
              <a:spcBef>
                <a:spcPts val="0"/>
              </a:spcBef>
              <a:buNone/>
            </a:pPr>
            <a:endParaRPr lang="ru-RU" sz="2400" dirty="0">
              <a:solidFill>
                <a:schemeClr val="accent6"/>
              </a:solidFill>
            </a:endParaRP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74</a:t>
            </a:fld>
            <a:endParaRPr/>
          </a:p>
        </p:txBody>
      </p:sp>
    </p:spTree>
    <p:extLst>
      <p:ext uri="{BB962C8B-B14F-4D97-AF65-F5344CB8AC3E}">
        <p14:creationId xmlns:p14="http://schemas.microsoft.com/office/powerpoint/2010/main" xmlns="" val="161550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20"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6209" y="1340768"/>
            <a:ext cx="8229600" cy="5400600"/>
          </a:xfrm>
        </p:spPr>
        <p:txBody>
          <a:bodyPr>
            <a:normAutofit fontScale="62500" lnSpcReduction="20000"/>
          </a:bodyPr>
          <a:lstStyle/>
          <a:p>
            <a:pPr marL="0" indent="0">
              <a:buNone/>
            </a:pPr>
            <a:r>
              <a:rPr lang="ru-RU" b="1" dirty="0">
                <a:latin typeface="Times New Roman" panose="02020603050405020304" pitchFamily="18" charset="0"/>
                <a:cs typeface="Times New Roman" panose="02020603050405020304" pitchFamily="18" charset="0"/>
              </a:rPr>
              <a:t>Распределите предложения с тире в три группы:</a:t>
            </a:r>
          </a:p>
          <a:p>
            <a:pPr marL="0" indent="0">
              <a:buNone/>
            </a:pPr>
            <a:r>
              <a:rPr lang="ru-RU" u="sng" dirty="0">
                <a:latin typeface="Times New Roman" panose="02020603050405020304" pitchFamily="18" charset="0"/>
                <a:cs typeface="Times New Roman" panose="02020603050405020304" pitchFamily="18" charset="0"/>
              </a:rPr>
              <a:t>группа 1</a:t>
            </a:r>
            <a:r>
              <a:rPr lang="ru-RU" dirty="0">
                <a:latin typeface="Times New Roman" panose="02020603050405020304" pitchFamily="18" charset="0"/>
                <a:cs typeface="Times New Roman" panose="02020603050405020304" pitchFamily="18" charset="0"/>
              </a:rPr>
              <a:t> – </a:t>
            </a:r>
            <a:r>
              <a:rPr lang="ru-RU" b="1" dirty="0">
                <a:latin typeface="Times New Roman" panose="02020603050405020304" pitchFamily="18" charset="0"/>
                <a:cs typeface="Times New Roman" panose="02020603050405020304" pitchFamily="18" charset="0"/>
              </a:rPr>
              <a:t>тире при приложении</a:t>
            </a:r>
            <a:r>
              <a:rPr lang="ru-RU" dirty="0">
                <a:latin typeface="Times New Roman" panose="02020603050405020304" pitchFamily="18" charset="0"/>
                <a:cs typeface="Times New Roman" panose="02020603050405020304" pitchFamily="18" charset="0"/>
              </a:rPr>
              <a:t>;</a:t>
            </a:r>
          </a:p>
          <a:p>
            <a:pPr marL="0" indent="0">
              <a:buNone/>
            </a:pPr>
            <a:r>
              <a:rPr lang="ru-RU" u="sng" dirty="0">
                <a:latin typeface="Times New Roman" panose="02020603050405020304" pitchFamily="18" charset="0"/>
                <a:cs typeface="Times New Roman" panose="02020603050405020304" pitchFamily="18" charset="0"/>
              </a:rPr>
              <a:t>группа 2</a:t>
            </a:r>
            <a:r>
              <a:rPr lang="ru-RU" dirty="0">
                <a:latin typeface="Times New Roman" panose="02020603050405020304" pitchFamily="18" charset="0"/>
                <a:cs typeface="Times New Roman" panose="02020603050405020304" pitchFamily="18" charset="0"/>
              </a:rPr>
              <a:t> – </a:t>
            </a:r>
            <a:r>
              <a:rPr lang="ru-RU" b="1" dirty="0">
                <a:latin typeface="Times New Roman" panose="02020603050405020304" pitchFamily="18" charset="0"/>
                <a:cs typeface="Times New Roman" panose="02020603050405020304" pitchFamily="18" charset="0"/>
              </a:rPr>
              <a:t>тире при несогласованном определении, выраженном </a:t>
            </a:r>
            <a:r>
              <a:rPr lang="ru-RU" b="1" dirty="0" err="1">
                <a:latin typeface="Times New Roman" panose="02020603050405020304" pitchFamily="18" charset="0"/>
                <a:cs typeface="Times New Roman" panose="02020603050405020304" pitchFamily="18" charset="0"/>
              </a:rPr>
              <a:t>н.ф.гл</a:t>
            </a:r>
            <a:r>
              <a:rPr lang="ru-RU" dirty="0">
                <a:latin typeface="Times New Roman" panose="02020603050405020304" pitchFamily="18" charset="0"/>
                <a:cs typeface="Times New Roman" panose="02020603050405020304" pitchFamily="18" charset="0"/>
              </a:rPr>
              <a:t>.</a:t>
            </a:r>
          </a:p>
          <a:p>
            <a:pPr marL="0" indent="0">
              <a:buNone/>
            </a:pPr>
            <a:r>
              <a:rPr lang="ru-RU" u="sng" dirty="0">
                <a:latin typeface="Times New Roman" panose="02020603050405020304" pitchFamily="18" charset="0"/>
                <a:cs typeface="Times New Roman" panose="02020603050405020304" pitchFamily="18" charset="0"/>
              </a:rPr>
              <a:t>группа 3</a:t>
            </a:r>
            <a:r>
              <a:rPr lang="ru-RU" dirty="0">
                <a:latin typeface="Times New Roman" panose="02020603050405020304" pitchFamily="18" charset="0"/>
                <a:cs typeface="Times New Roman" panose="02020603050405020304" pitchFamily="18" charset="0"/>
              </a:rPr>
              <a:t> – </a:t>
            </a:r>
            <a:r>
              <a:rPr lang="ru-RU" b="1" dirty="0">
                <a:latin typeface="Times New Roman" panose="02020603050405020304" pitchFamily="18" charset="0"/>
                <a:cs typeface="Times New Roman" panose="02020603050405020304" pitchFamily="18" charset="0"/>
              </a:rPr>
              <a:t>тире между подлежащим и сказуемым</a:t>
            </a:r>
            <a:r>
              <a:rPr lang="ru-RU" dirty="0">
                <a:latin typeface="Times New Roman" panose="02020603050405020304" pitchFamily="18" charset="0"/>
                <a:cs typeface="Times New Roman" panose="02020603050405020304" pitchFamily="18" charset="0"/>
              </a:rPr>
              <a:t>.</a:t>
            </a:r>
          </a:p>
          <a:p>
            <a:pPr marL="0" indent="0" algn="just">
              <a:buNone/>
            </a:pPr>
            <a:r>
              <a:rPr lang="ru-RU" dirty="0">
                <a:latin typeface="Times New Roman" panose="02020603050405020304" pitchFamily="18" charset="0"/>
                <a:cs typeface="Times New Roman" panose="02020603050405020304" pitchFamily="18" charset="0"/>
              </a:rPr>
              <a:t> </a:t>
            </a:r>
            <a:r>
              <a:rPr lang="ru-RU" sz="3800" dirty="0">
                <a:latin typeface="Times New Roman" panose="02020603050405020304" pitchFamily="18" charset="0"/>
                <a:cs typeface="Times New Roman" panose="02020603050405020304" pitchFamily="18" charset="0"/>
              </a:rPr>
              <a:t>(1) Двадцать лет – хорошая вещь. (2) Посреди их время от времени встречались кирпичные строения - грубые огромные коробки. (3) На улице мальчишка - торговец газет - что-то выкрикивал. (4) Журнал «Новый мир» – один из лучших литературно-художественных журналов России. (5) Уважение к минувшему — вот черта, отличающая образованность от дикости.   (6) Своей беззащитностью она вызывала в нём рыцарское чувство – заслонить, оградить, защитить. (7) Величайший наш поэт, основатель российского литературного языка, наикрупнейший представитель государственной литературы - Пушкин по праву занимает одно из первых мест в истории культурного развития РФ. (8) Твои радость и горе  — это радость и горе для меня. (9) С батареи получен приказ — не отнимать трубку от уха и каждые пять минут проверять линию.</a:t>
            </a:r>
          </a:p>
          <a:p>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8888" y="692696"/>
            <a:ext cx="8944243" cy="523220"/>
          </a:xfrm>
          <a:prstGeom prst="rect">
            <a:avLst/>
          </a:prstGeom>
          <a:noFill/>
        </p:spPr>
        <p:txBody>
          <a:bodyPr wrap="none" lIns="91440" tIns="45720" rIns="91440" bIns="45720">
            <a:spAutoFit/>
          </a:bodyPr>
          <a:lstStyle/>
          <a:p>
            <a:pPr algn="ctr"/>
            <a:r>
              <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Распределение по группам (без лишних предложений)</a:t>
            </a:r>
          </a:p>
        </p:txBody>
      </p:sp>
    </p:spTree>
    <p:extLst>
      <p:ext uri="{BB962C8B-B14F-4D97-AF65-F5344CB8AC3E}">
        <p14:creationId xmlns:p14="http://schemas.microsoft.com/office/powerpoint/2010/main" xmlns="" val="23409157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6209" y="1340768"/>
            <a:ext cx="8229600" cy="5400600"/>
          </a:xfrm>
        </p:spPr>
        <p:txBody>
          <a:bodyPr>
            <a:normAutofit lnSpcReduction="10000"/>
          </a:bodyPr>
          <a:lstStyle/>
          <a:p>
            <a:pPr marL="0" indent="0">
              <a:buNone/>
            </a:pPr>
            <a:r>
              <a:rPr lang="ru-RU" sz="2600" b="1" dirty="0">
                <a:latin typeface="Times New Roman" panose="02020603050405020304" pitchFamily="18" charset="0"/>
                <a:cs typeface="Times New Roman" panose="02020603050405020304" pitchFamily="18" charset="0"/>
              </a:rPr>
              <a:t>Распределите предложения с тире в три группы:</a:t>
            </a:r>
          </a:p>
          <a:p>
            <a:pPr marL="0" indent="0">
              <a:buNone/>
            </a:pPr>
            <a:r>
              <a:rPr lang="ru-RU" sz="2600" u="sng" dirty="0">
                <a:latin typeface="Times New Roman" panose="02020603050405020304" pitchFamily="18" charset="0"/>
                <a:cs typeface="Times New Roman" panose="02020603050405020304" pitchFamily="18" charset="0"/>
              </a:rPr>
              <a:t>группа 1</a:t>
            </a:r>
            <a:r>
              <a:rPr lang="ru-RU" sz="2600" dirty="0">
                <a:latin typeface="Times New Roman" panose="02020603050405020304" pitchFamily="18" charset="0"/>
                <a:cs typeface="Times New Roman" panose="02020603050405020304" pitchFamily="18" charset="0"/>
              </a:rPr>
              <a:t> – </a:t>
            </a:r>
            <a:r>
              <a:rPr lang="ru-RU" sz="2600" b="1" dirty="0">
                <a:latin typeface="Times New Roman" panose="02020603050405020304" pitchFamily="18" charset="0"/>
                <a:cs typeface="Times New Roman" panose="02020603050405020304" pitchFamily="18" charset="0"/>
              </a:rPr>
              <a:t>тире при приложении</a:t>
            </a:r>
            <a:r>
              <a:rPr lang="ru-RU" sz="2600" dirty="0">
                <a:latin typeface="Times New Roman" panose="02020603050405020304" pitchFamily="18" charset="0"/>
                <a:cs typeface="Times New Roman" panose="02020603050405020304" pitchFamily="18" charset="0"/>
              </a:rPr>
              <a:t>;</a:t>
            </a:r>
          </a:p>
          <a:p>
            <a:pPr marL="0" indent="0">
              <a:buNone/>
            </a:pPr>
            <a:r>
              <a:rPr lang="ru-RU" sz="2600" u="sng" dirty="0">
                <a:latin typeface="Times New Roman" panose="02020603050405020304" pitchFamily="18" charset="0"/>
                <a:cs typeface="Times New Roman" panose="02020603050405020304" pitchFamily="18" charset="0"/>
              </a:rPr>
              <a:t>группа 2</a:t>
            </a:r>
            <a:r>
              <a:rPr lang="ru-RU" sz="2600" dirty="0">
                <a:latin typeface="Times New Roman" panose="02020603050405020304" pitchFamily="18" charset="0"/>
                <a:cs typeface="Times New Roman" panose="02020603050405020304" pitchFamily="18" charset="0"/>
              </a:rPr>
              <a:t> – </a:t>
            </a:r>
            <a:r>
              <a:rPr lang="ru-RU" sz="2600" b="1" dirty="0">
                <a:latin typeface="Times New Roman" panose="02020603050405020304" pitchFamily="18" charset="0"/>
                <a:cs typeface="Times New Roman" panose="02020603050405020304" pitchFamily="18" charset="0"/>
              </a:rPr>
              <a:t>тире при несогласованном определении, выраженном Н.Ф. гл</a:t>
            </a:r>
            <a:r>
              <a:rPr lang="ru-RU" sz="2600" dirty="0">
                <a:latin typeface="Times New Roman" panose="02020603050405020304" pitchFamily="18" charset="0"/>
                <a:cs typeface="Times New Roman" panose="02020603050405020304" pitchFamily="18" charset="0"/>
              </a:rPr>
              <a:t>.</a:t>
            </a:r>
          </a:p>
          <a:p>
            <a:pPr marL="0" indent="0">
              <a:buNone/>
            </a:pPr>
            <a:r>
              <a:rPr lang="ru-RU" sz="2600" u="sng" dirty="0">
                <a:latin typeface="Times New Roman" panose="02020603050405020304" pitchFamily="18" charset="0"/>
                <a:cs typeface="Times New Roman" panose="02020603050405020304" pitchFamily="18" charset="0"/>
              </a:rPr>
              <a:t>группа 3</a:t>
            </a:r>
            <a:r>
              <a:rPr lang="ru-RU" sz="2600" dirty="0">
                <a:latin typeface="Times New Roman" panose="02020603050405020304" pitchFamily="18" charset="0"/>
                <a:cs typeface="Times New Roman" panose="02020603050405020304" pitchFamily="18" charset="0"/>
              </a:rPr>
              <a:t> – </a:t>
            </a:r>
            <a:r>
              <a:rPr lang="ru-RU" sz="2600" b="1" dirty="0">
                <a:latin typeface="Times New Roman" panose="02020603050405020304" pitchFamily="18" charset="0"/>
                <a:cs typeface="Times New Roman" panose="02020603050405020304" pitchFamily="18" charset="0"/>
              </a:rPr>
              <a:t>тире между подлежащим и сказуемым</a:t>
            </a:r>
            <a:r>
              <a:rPr lang="ru-RU" sz="2600" dirty="0">
                <a:latin typeface="Times New Roman" panose="02020603050405020304" pitchFamily="18" charset="0"/>
                <a:cs typeface="Times New Roman" panose="02020603050405020304" pitchFamily="18" charset="0"/>
              </a:rPr>
              <a:t>.</a:t>
            </a:r>
          </a:p>
          <a:p>
            <a:pPr marL="0" indent="0" algn="just">
              <a:buNone/>
            </a:pPr>
            <a:r>
              <a:rPr lang="ru-RU" dirty="0">
                <a:latin typeface="Times New Roman" panose="02020603050405020304" pitchFamily="18" charset="0"/>
                <a:cs typeface="Times New Roman" panose="02020603050405020304" pitchFamily="18" charset="0"/>
              </a:rPr>
              <a:t> 1) Я был озлоблен – он угрюм. (2) Говорить с ним – только слова тратить.(3) Жить – Родине служить. (4) Везде: над головой, под ногами и рядом с тобой – живёт, грохочет, торжествуя свои победы, железо. (5) Он сделал всего тридцать – сорок шагов, свернул вправо и остановился. (6) Он сделал всего тридцать – сорок шагов, свернул вправо и остановился. (7) Мой возница </a:t>
            </a:r>
            <a:r>
              <a:rPr lang="ru-RU" dirty="0" err="1">
                <a:latin typeface="Times New Roman" panose="02020603050405020304" pitchFamily="18" charset="0"/>
                <a:cs typeface="Times New Roman" panose="02020603050405020304" pitchFamily="18" charset="0"/>
              </a:rPr>
              <a:t>Лизар</a:t>
            </a:r>
            <a:r>
              <a:rPr lang="ru-RU" dirty="0">
                <a:latin typeface="Times New Roman" panose="02020603050405020304" pitchFamily="18" charset="0"/>
                <a:cs typeface="Times New Roman" panose="02020603050405020304" pitchFamily="18" charset="0"/>
              </a:rPr>
              <a:t> – молчаливый, низенький старик – втягивал голову в плечи, дёргал локтями. (8) Великая радость – работа, в полях, за станком, за столом. (9) Самым же лучшим показался </a:t>
            </a:r>
            <a:r>
              <a:rPr lang="ru-RU" dirty="0" err="1">
                <a:latin typeface="Times New Roman" panose="02020603050405020304" pitchFamily="18" charset="0"/>
                <a:cs typeface="Times New Roman" panose="02020603050405020304" pitchFamily="18" charset="0"/>
              </a:rPr>
              <a:t>Сивооку</a:t>
            </a:r>
            <a:r>
              <a:rPr lang="ru-RU" dirty="0">
                <a:latin typeface="Times New Roman" panose="02020603050405020304" pitchFamily="18" charset="0"/>
                <a:cs typeface="Times New Roman" panose="02020603050405020304" pitchFamily="18" charset="0"/>
              </a:rPr>
              <a:t> Ярило – щедрый бог плодородия. (10) Мы все одержимы одной страстью — сопротивляться. (11) Своей беззащитностью она вызывала в нём рыцарские чувства —  заслонить, оградить, защитить.</a:t>
            </a:r>
          </a:p>
        </p:txBody>
      </p:sp>
      <p:sp>
        <p:nvSpPr>
          <p:cNvPr id="4" name="Прямоугольник 3"/>
          <p:cNvSpPr/>
          <p:nvPr/>
        </p:nvSpPr>
        <p:spPr>
          <a:xfrm>
            <a:off x="250852" y="692696"/>
            <a:ext cx="8640314" cy="492443"/>
          </a:xfrm>
          <a:prstGeom prst="rect">
            <a:avLst/>
          </a:prstGeom>
          <a:noFill/>
        </p:spPr>
        <p:txBody>
          <a:bodyPr wrap="none" lIns="91440" tIns="45720" rIns="91440" bIns="45720">
            <a:spAutoFit/>
          </a:bodyPr>
          <a:lstStyle/>
          <a:p>
            <a:pPr algn="ctr"/>
            <a:r>
              <a:rPr lang="ru-RU" sz="2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Распределение по группам (с лишними предложениями)</a:t>
            </a:r>
          </a:p>
        </p:txBody>
      </p:sp>
    </p:spTree>
    <p:extLst>
      <p:ext uri="{BB962C8B-B14F-4D97-AF65-F5344CB8AC3E}">
        <p14:creationId xmlns:p14="http://schemas.microsoft.com/office/powerpoint/2010/main" xmlns="" val="4488293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nvPr>
        </p:nvGraphicFramePr>
        <p:xfrm>
          <a:off x="175562" y="1591204"/>
          <a:ext cx="8788925" cy="4862134"/>
        </p:xfrm>
        <a:graphic>
          <a:graphicData uri="http://schemas.openxmlformats.org/drawingml/2006/table">
            <a:tbl>
              <a:tblPr firstRow="1" firstCol="1" bandRow="1"/>
              <a:tblGrid>
                <a:gridCol w="4357534">
                  <a:extLst>
                    <a:ext uri="{9D8B030D-6E8A-4147-A177-3AD203B41FA5}">
                      <a16:colId xmlns:a16="http://schemas.microsoft.com/office/drawing/2014/main" xmlns="" val="20000"/>
                    </a:ext>
                  </a:extLst>
                </a:gridCol>
                <a:gridCol w="4431391">
                  <a:extLst>
                    <a:ext uri="{9D8B030D-6E8A-4147-A177-3AD203B41FA5}">
                      <a16:colId xmlns:a16="http://schemas.microsoft.com/office/drawing/2014/main" xmlns="" val="20001"/>
                    </a:ext>
                  </a:extLst>
                </a:gridCol>
              </a:tblGrid>
              <a:tr h="233753">
                <a:tc>
                  <a:txBody>
                    <a:bodyPr/>
                    <a:lstStyle/>
                    <a:p>
                      <a:pPr algn="ctr">
                        <a:lnSpc>
                          <a:spcPct val="100000"/>
                        </a:lnSpc>
                        <a:spcAft>
                          <a:spcPts val="0"/>
                        </a:spcAft>
                      </a:pPr>
                      <a:r>
                        <a:rPr lang="ru-RU" sz="1400" b="1" dirty="0">
                          <a:effectLst/>
                          <a:latin typeface="Times New Roman"/>
                          <a:ea typeface="Calibri"/>
                          <a:cs typeface="Times New Roman"/>
                        </a:rPr>
                        <a:t>предложения</a:t>
                      </a:r>
                      <a:endParaRPr lang="ru-RU" sz="14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ru-RU" sz="1400" b="1">
                          <a:effectLst/>
                          <a:latin typeface="Times New Roman"/>
                          <a:ea typeface="Calibri"/>
                          <a:cs typeface="Times New Roman"/>
                        </a:rPr>
                        <a:t>Объяснение постановки знака препинания</a:t>
                      </a:r>
                      <a:endParaRPr lang="ru-RU" sz="14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67505">
                <a:tc>
                  <a:txBody>
                    <a:bodyPr/>
                    <a:lstStyle/>
                    <a:p>
                      <a:pPr>
                        <a:lnSpc>
                          <a:spcPct val="100000"/>
                        </a:lnSpc>
                        <a:spcAft>
                          <a:spcPts val="0"/>
                        </a:spcAft>
                      </a:pPr>
                      <a:r>
                        <a:rPr lang="ru-RU" sz="1400" b="1" dirty="0">
                          <a:effectLst/>
                          <a:latin typeface="Times New Roman"/>
                          <a:ea typeface="Calibri"/>
                          <a:cs typeface="Times New Roman"/>
                        </a:rPr>
                        <a:t>А)</a:t>
                      </a:r>
                      <a:r>
                        <a:rPr lang="ru-RU" sz="1400" dirty="0">
                          <a:effectLst/>
                          <a:latin typeface="Times New Roman"/>
                          <a:ea typeface="Calibri"/>
                          <a:cs typeface="Times New Roman"/>
                        </a:rPr>
                        <a:t> </a:t>
                      </a:r>
                      <a:r>
                        <a:rPr lang="ru-RU" sz="1300" dirty="0">
                          <a:effectLst/>
                          <a:latin typeface="Times New Roman"/>
                          <a:ea typeface="Calibri"/>
                          <a:cs typeface="Times New Roman"/>
                        </a:rPr>
                        <a:t>«Хорошо, что мы не живём вместе, в одной квартире, – говорила бабушка. – С детства люблю ходить в гости».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1)Тире ставится между подлежащим и сказуемым, т.к. оба члена предложения.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712388">
                <a:tc>
                  <a:txBody>
                    <a:bodyPr/>
                    <a:lstStyle/>
                    <a:p>
                      <a:pPr>
                        <a:lnSpc>
                          <a:spcPct val="100000"/>
                        </a:lnSpc>
                        <a:spcAft>
                          <a:spcPts val="0"/>
                        </a:spcAft>
                      </a:pPr>
                      <a:r>
                        <a:rPr lang="ru-RU" sz="1400" b="1" dirty="0">
                          <a:effectLst/>
                          <a:latin typeface="Times New Roman"/>
                          <a:ea typeface="Calibri"/>
                          <a:cs typeface="Times New Roman"/>
                        </a:rPr>
                        <a:t>Б)</a:t>
                      </a:r>
                      <a:r>
                        <a:rPr lang="ru-RU" sz="1400" dirty="0">
                          <a:effectLst/>
                          <a:latin typeface="Times New Roman"/>
                          <a:ea typeface="Calibri"/>
                          <a:cs typeface="Times New Roman"/>
                        </a:rPr>
                        <a:t> Говорящие фамилии – это классицистический приём, благодаря которому автор даёт героям меткую характеристику.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2) Тире ставится при вводной (вставной) конструкции, дополняющей или поясняющей основное предложение.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67505">
                <a:tc>
                  <a:txBody>
                    <a:bodyPr/>
                    <a:lstStyle/>
                    <a:p>
                      <a:pPr>
                        <a:lnSpc>
                          <a:spcPct val="100000"/>
                        </a:lnSpc>
                        <a:spcAft>
                          <a:spcPts val="0"/>
                        </a:spcAft>
                      </a:pPr>
                      <a:r>
                        <a:rPr lang="ru-RU" sz="1400" b="1" dirty="0">
                          <a:effectLst/>
                          <a:latin typeface="Times New Roman"/>
                          <a:ea typeface="Calibri"/>
                          <a:cs typeface="Times New Roman"/>
                        </a:rPr>
                        <a:t>В)</a:t>
                      </a:r>
                      <a:r>
                        <a:rPr lang="ru-RU" sz="1400" dirty="0">
                          <a:effectLst/>
                          <a:latin typeface="Times New Roman"/>
                          <a:ea typeface="Calibri"/>
                          <a:cs typeface="Times New Roman"/>
                        </a:rPr>
                        <a:t> Она не знает, что это за чувство — ревность.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3) Тире ставится при несогласованном определении, выраженном Н.Ф. глагола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671652">
                <a:tc>
                  <a:txBody>
                    <a:bodyPr/>
                    <a:lstStyle/>
                    <a:p>
                      <a:pPr>
                        <a:lnSpc>
                          <a:spcPct val="100000"/>
                        </a:lnSpc>
                        <a:spcAft>
                          <a:spcPts val="0"/>
                        </a:spcAft>
                      </a:pPr>
                      <a:r>
                        <a:rPr lang="ru-RU" sz="1400" b="1" dirty="0">
                          <a:effectLst/>
                          <a:latin typeface="Times New Roman"/>
                          <a:ea typeface="Calibri"/>
                          <a:cs typeface="Times New Roman"/>
                        </a:rPr>
                        <a:t>Г)</a:t>
                      </a:r>
                      <a:r>
                        <a:rPr lang="ru-RU" sz="1400" dirty="0">
                          <a:effectLst/>
                          <a:latin typeface="Times New Roman"/>
                          <a:ea typeface="Calibri"/>
                          <a:cs typeface="Times New Roman"/>
                        </a:rPr>
                        <a:t> Выскочила я на минуточку на улицу — тут у нас в нашем же доме под низом кондитерская — взяла десять штучек песочного пирожного и прихожу…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4)</a:t>
                      </a:r>
                      <a:r>
                        <a:rPr lang="ru-RU" sz="1400" dirty="0">
                          <a:solidFill>
                            <a:srgbClr val="000000"/>
                          </a:solidFill>
                          <a:effectLst/>
                          <a:latin typeface="Helvetica"/>
                          <a:ea typeface="Calibri"/>
                          <a:cs typeface="Times New Roman"/>
                        </a:rPr>
                        <a:t> </a:t>
                      </a:r>
                      <a:r>
                        <a:rPr lang="ru-RU" sz="1400" dirty="0">
                          <a:effectLst/>
                          <a:latin typeface="Times New Roman"/>
                          <a:ea typeface="Calibri"/>
                          <a:cs typeface="Times New Roman"/>
                        </a:rPr>
                        <a:t>Для выражения неожиданности может отделяться посредством тире любая часть предложения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00899">
                <a:tc>
                  <a:txBody>
                    <a:bodyPr/>
                    <a:lstStyle/>
                    <a:p>
                      <a:pPr>
                        <a:lnSpc>
                          <a:spcPct val="100000"/>
                        </a:lnSpc>
                        <a:spcAft>
                          <a:spcPts val="0"/>
                        </a:spcAft>
                      </a:pPr>
                      <a:r>
                        <a:rPr lang="ru-RU" sz="1400" b="1" dirty="0">
                          <a:effectLst/>
                          <a:latin typeface="Times New Roman"/>
                          <a:ea typeface="Calibri"/>
                          <a:cs typeface="Times New Roman"/>
                        </a:rPr>
                        <a:t>Д)</a:t>
                      </a:r>
                      <a:r>
                        <a:rPr lang="ru-RU" sz="1400" dirty="0">
                          <a:effectLst/>
                          <a:latin typeface="Times New Roman"/>
                          <a:ea typeface="Calibri"/>
                          <a:cs typeface="Times New Roman"/>
                        </a:rPr>
                        <a:t> Справитесь с заданием быстрее – сможете уйти раньше.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5)</a:t>
                      </a:r>
                      <a:r>
                        <a:rPr lang="ru-RU" sz="1400" dirty="0">
                          <a:solidFill>
                            <a:srgbClr val="000000"/>
                          </a:solidFill>
                          <a:effectLst/>
                          <a:latin typeface="Helvetica"/>
                          <a:ea typeface="Times New Roman"/>
                          <a:cs typeface="Times New Roman"/>
                        </a:rPr>
                        <a:t> </a:t>
                      </a:r>
                      <a:r>
                        <a:rPr lang="ru-RU" sz="1400" dirty="0">
                          <a:effectLst/>
                          <a:latin typeface="Times New Roman"/>
                          <a:ea typeface="Calibri"/>
                          <a:cs typeface="Times New Roman"/>
                        </a:rPr>
                        <a:t>Тире ставится перед обобщающим словом, стоящим после перечисления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639669">
                <a:tc>
                  <a:txBody>
                    <a:bodyPr/>
                    <a:lstStyle/>
                    <a:p>
                      <a:pPr>
                        <a:lnSpc>
                          <a:spcPct val="100000"/>
                        </a:lnSpc>
                        <a:spcAft>
                          <a:spcPts val="0"/>
                        </a:spcAft>
                      </a:pPr>
                      <a:r>
                        <a:rPr lang="ru-RU" sz="1400" b="1" dirty="0">
                          <a:effectLst/>
                          <a:latin typeface="Times New Roman"/>
                          <a:ea typeface="Calibri"/>
                          <a:cs typeface="Times New Roman"/>
                        </a:rPr>
                        <a:t> </a:t>
                      </a:r>
                      <a:endParaRPr lang="ru-RU" sz="14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6)</a:t>
                      </a:r>
                      <a:r>
                        <a:rPr lang="ru-RU" sz="1400" dirty="0">
                          <a:solidFill>
                            <a:srgbClr val="000000"/>
                          </a:solidFill>
                          <a:effectLst/>
                          <a:latin typeface="Helvetica"/>
                          <a:ea typeface="Calibri"/>
                          <a:cs typeface="Times New Roman"/>
                        </a:rPr>
                        <a:t> </a:t>
                      </a:r>
                      <a:r>
                        <a:rPr lang="ru-RU" sz="1300" dirty="0">
                          <a:effectLst/>
                          <a:latin typeface="Times New Roman"/>
                          <a:ea typeface="Calibri"/>
                          <a:cs typeface="Times New Roman"/>
                        </a:rPr>
                        <a:t>Для усиления оттенка неожиданности тире может ставиться после сочинительных союзов, связывающих две части одного предложения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33753">
                <a:tc>
                  <a:txBody>
                    <a:bodyPr/>
                    <a:lstStyle/>
                    <a:p>
                      <a:pPr>
                        <a:lnSpc>
                          <a:spcPct val="100000"/>
                        </a:lnSpc>
                        <a:spcAft>
                          <a:spcPts val="0"/>
                        </a:spcAft>
                      </a:pPr>
                      <a:r>
                        <a:rPr lang="ru-RU" sz="1400" b="1">
                          <a:effectLst/>
                          <a:latin typeface="Times New Roman"/>
                          <a:ea typeface="Calibri"/>
                          <a:cs typeface="Times New Roman"/>
                        </a:rPr>
                        <a:t> </a:t>
                      </a:r>
                      <a:endParaRPr lang="ru-RU" sz="14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7) Тире отделяет слова автора от прямой речи.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67505">
                <a:tc>
                  <a:txBody>
                    <a:bodyPr/>
                    <a:lstStyle/>
                    <a:p>
                      <a:pPr>
                        <a:lnSpc>
                          <a:spcPct val="100000"/>
                        </a:lnSpc>
                        <a:spcAft>
                          <a:spcPts val="0"/>
                        </a:spcAft>
                      </a:pPr>
                      <a:r>
                        <a:rPr lang="ru-RU" sz="1400" b="1">
                          <a:effectLst/>
                          <a:latin typeface="Times New Roman"/>
                          <a:ea typeface="Calibri"/>
                          <a:cs typeface="Times New Roman"/>
                        </a:rPr>
                        <a:t> </a:t>
                      </a:r>
                      <a:endParaRPr lang="ru-RU" sz="14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8)Тире ставится при приложении, если оно не распространено и находится в конце предложения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467505">
                <a:tc>
                  <a:txBody>
                    <a:bodyPr/>
                    <a:lstStyle/>
                    <a:p>
                      <a:pPr>
                        <a:lnSpc>
                          <a:spcPct val="100000"/>
                        </a:lnSpc>
                        <a:spcAft>
                          <a:spcPts val="0"/>
                        </a:spcAft>
                      </a:pPr>
                      <a:r>
                        <a:rPr lang="ru-RU" sz="1400" b="1">
                          <a:effectLst/>
                          <a:latin typeface="Times New Roman"/>
                          <a:ea typeface="Calibri"/>
                          <a:cs typeface="Times New Roman"/>
                        </a:rPr>
                        <a:t> </a:t>
                      </a:r>
                      <a:endParaRPr lang="ru-RU" sz="14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ru-RU" sz="1400" dirty="0">
                          <a:effectLst/>
                          <a:latin typeface="Times New Roman"/>
                          <a:ea typeface="Calibri"/>
                          <a:cs typeface="Times New Roman"/>
                        </a:rPr>
                        <a:t>9)Тире ставится в бессоюзном сложном предложении, если первая часть предложения содержит условие.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4" name="Прямоугольник 3"/>
          <p:cNvSpPr/>
          <p:nvPr/>
        </p:nvSpPr>
        <p:spPr>
          <a:xfrm>
            <a:off x="2325725" y="404664"/>
            <a:ext cx="4054187" cy="523220"/>
          </a:xfrm>
          <a:prstGeom prst="rect">
            <a:avLst/>
          </a:prstGeom>
          <a:noFill/>
        </p:spPr>
        <p:txBody>
          <a:bodyPr wrap="none" lIns="91440" tIns="45720" rIns="91440" bIns="45720">
            <a:spAutoFit/>
          </a:bodyPr>
          <a:lstStyle/>
          <a:p>
            <a:pPr algn="ctr"/>
            <a:r>
              <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Задание на соответствие</a:t>
            </a:r>
          </a:p>
        </p:txBody>
      </p:sp>
      <p:sp>
        <p:nvSpPr>
          <p:cNvPr id="6" name="Rectangle 1"/>
          <p:cNvSpPr>
            <a:spLocks noChangeArrowheads="1"/>
          </p:cNvSpPr>
          <p:nvPr/>
        </p:nvSpPr>
        <p:spPr bwMode="auto">
          <a:xfrm>
            <a:off x="179512" y="836712"/>
            <a:ext cx="8208912" cy="7848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ru-RU" sz="1500" b="1"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anose="02020603050405020304" pitchFamily="18" charset="0"/>
              </a:rPr>
              <a:t>Установите соответствие между предложениями и объяснением постановки знаков препинания в предложении: к каждой позиции первого столбца подберите соответствующую позицию из второго столбца.</a:t>
            </a:r>
            <a:endParaRPr kumimoji="0" lang="ru-RU" altLang="ru-RU" sz="15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973148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179512" y="1268760"/>
          <a:ext cx="8856984" cy="4536535"/>
        </p:xfrm>
        <a:graphic>
          <a:graphicData uri="http://schemas.openxmlformats.org/drawingml/2006/table">
            <a:tbl>
              <a:tblPr firstRow="1" firstCol="1" bandRow="1"/>
              <a:tblGrid>
                <a:gridCol w="3293535">
                  <a:extLst>
                    <a:ext uri="{9D8B030D-6E8A-4147-A177-3AD203B41FA5}">
                      <a16:colId xmlns:a16="http://schemas.microsoft.com/office/drawing/2014/main" xmlns="" val="20000"/>
                    </a:ext>
                  </a:extLst>
                </a:gridCol>
                <a:gridCol w="5563449">
                  <a:extLst>
                    <a:ext uri="{9D8B030D-6E8A-4147-A177-3AD203B41FA5}">
                      <a16:colId xmlns:a16="http://schemas.microsoft.com/office/drawing/2014/main" xmlns="" val="20001"/>
                    </a:ext>
                  </a:extLst>
                </a:gridCol>
              </a:tblGrid>
              <a:tr h="408045">
                <a:tc>
                  <a:txBody>
                    <a:bodyPr/>
                    <a:lstStyle/>
                    <a:p>
                      <a:pPr algn="ctr">
                        <a:lnSpc>
                          <a:spcPct val="115000"/>
                        </a:lnSpc>
                        <a:spcAft>
                          <a:spcPts val="0"/>
                        </a:spcAft>
                      </a:pPr>
                      <a:r>
                        <a:rPr lang="ru-RU" sz="1800" b="1" dirty="0">
                          <a:effectLst/>
                          <a:latin typeface="Times New Roman"/>
                          <a:ea typeface="Calibri"/>
                          <a:cs typeface="Times New Roman"/>
                        </a:rPr>
                        <a:t>Предложения</a:t>
                      </a:r>
                      <a:endParaRPr lang="ru-RU" sz="18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a:effectLst/>
                          <a:latin typeface="Times New Roman"/>
                          <a:ea typeface="Calibri"/>
                          <a:cs typeface="Times New Roman"/>
                        </a:rPr>
                        <a:t>Объяснение постановки знака препинания</a:t>
                      </a:r>
                      <a:endParaRPr lang="ru-RU" sz="180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960107">
                <a:tc>
                  <a:txBody>
                    <a:bodyPr/>
                    <a:lstStyle/>
                    <a:p>
                      <a:pPr>
                        <a:lnSpc>
                          <a:spcPct val="115000"/>
                        </a:lnSpc>
                        <a:spcAft>
                          <a:spcPts val="0"/>
                        </a:spcAft>
                      </a:pPr>
                      <a:r>
                        <a:rPr lang="ru-RU" sz="1800" dirty="0">
                          <a:effectLst/>
                          <a:latin typeface="Times New Roman"/>
                          <a:ea typeface="Calibri"/>
                          <a:cs typeface="Times New Roman"/>
                        </a:rPr>
                        <a:t>1) Прошла неделя, месяц </a:t>
                      </a:r>
                      <a:r>
                        <a:rPr lang="ru-RU" sz="1800" b="1" dirty="0">
                          <a:effectLst/>
                          <a:latin typeface="Times New Roman"/>
                          <a:ea typeface="Calibri"/>
                          <a:cs typeface="Times New Roman"/>
                        </a:rPr>
                        <a:t>–</a:t>
                      </a:r>
                      <a:r>
                        <a:rPr lang="ru-RU" sz="1800" dirty="0">
                          <a:effectLst/>
                          <a:latin typeface="Times New Roman"/>
                          <a:ea typeface="Calibri"/>
                          <a:cs typeface="Times New Roman"/>
                        </a:rPr>
                        <a:t> он к себе домой не возвращался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effectLst/>
                          <a:latin typeface="Times New Roman"/>
                          <a:ea typeface="Calibri"/>
                          <a:cs typeface="Times New Roman"/>
                        </a:rPr>
                        <a:t>Если во второй части выражается противопоставление по отношению к содержанию первой части (между частями можно вставить союз </a:t>
                      </a:r>
                      <a:r>
                        <a:rPr lang="ru-RU" sz="1800" b="1" i="1" dirty="0">
                          <a:effectLst/>
                          <a:latin typeface="Times New Roman"/>
                          <a:ea typeface="Calibri"/>
                          <a:cs typeface="Times New Roman"/>
                        </a:rPr>
                        <a:t>но</a:t>
                      </a:r>
                      <a:r>
                        <a:rPr lang="ru-RU" sz="1800" dirty="0">
                          <a:effectLst/>
                          <a:latin typeface="Times New Roman"/>
                          <a:ea typeface="Calibri"/>
                          <a:cs typeface="Times New Roman"/>
                        </a:rPr>
                        <a:t> или </a:t>
                      </a:r>
                      <a:r>
                        <a:rPr lang="ru-RU" sz="1800" b="1" i="1" dirty="0">
                          <a:effectLst/>
                          <a:latin typeface="Times New Roman"/>
                          <a:ea typeface="Calibri"/>
                          <a:cs typeface="Times New Roman"/>
                        </a:rPr>
                        <a:t>а</a:t>
                      </a:r>
                      <a:r>
                        <a:rPr lang="ru-RU" sz="1800" dirty="0">
                          <a:effectLst/>
                          <a:latin typeface="Times New Roman"/>
                          <a:ea typeface="Calibri"/>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960107">
                <a:tc>
                  <a:txBody>
                    <a:bodyPr/>
                    <a:lstStyle/>
                    <a:p>
                      <a:pPr>
                        <a:lnSpc>
                          <a:spcPct val="115000"/>
                        </a:lnSpc>
                        <a:spcAft>
                          <a:spcPts val="0"/>
                        </a:spcAft>
                      </a:pPr>
                      <a:r>
                        <a:rPr lang="ru-RU" sz="1800" dirty="0">
                          <a:effectLst/>
                          <a:latin typeface="Times New Roman"/>
                          <a:ea typeface="Calibri"/>
                          <a:cs typeface="Times New Roman"/>
                        </a:rPr>
                        <a:t>2) Я умираю </a:t>
                      </a:r>
                      <a:r>
                        <a:rPr lang="ru-RU" sz="1800" b="1" dirty="0">
                          <a:effectLst/>
                          <a:latin typeface="Times New Roman"/>
                          <a:ea typeface="Calibri"/>
                          <a:cs typeface="Times New Roman"/>
                        </a:rPr>
                        <a:t>–</a:t>
                      </a:r>
                      <a:r>
                        <a:rPr lang="ru-RU" sz="1800" dirty="0">
                          <a:effectLst/>
                          <a:latin typeface="Times New Roman"/>
                          <a:ea typeface="Calibri"/>
                          <a:cs typeface="Times New Roman"/>
                        </a:rPr>
                        <a:t> мне не к чему лгать.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effectLst/>
                          <a:latin typeface="Times New Roman"/>
                          <a:ea typeface="Calibri"/>
                          <a:cs typeface="Times New Roman"/>
                        </a:rPr>
                        <a:t>Если вторая часть заключает в себе следствие или вывод из того, о чем говорится в первой части (между частями можно вставить слова </a:t>
                      </a:r>
                      <a:r>
                        <a:rPr lang="ru-RU" sz="1800" b="1" i="1" dirty="0">
                          <a:effectLst/>
                          <a:latin typeface="Times New Roman"/>
                          <a:ea typeface="Calibri"/>
                          <a:cs typeface="Times New Roman"/>
                        </a:rPr>
                        <a:t>поэтому, тогда</a:t>
                      </a:r>
                      <a:r>
                        <a:rPr lang="ru-RU" sz="1800" dirty="0">
                          <a:effectLst/>
                          <a:latin typeface="Times New Roman"/>
                          <a:ea typeface="Calibri"/>
                          <a:cs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224136">
                <a:tc>
                  <a:txBody>
                    <a:bodyPr/>
                    <a:lstStyle/>
                    <a:p>
                      <a:pPr>
                        <a:lnSpc>
                          <a:spcPct val="115000"/>
                        </a:lnSpc>
                        <a:spcAft>
                          <a:spcPts val="0"/>
                        </a:spcAft>
                      </a:pPr>
                      <a:r>
                        <a:rPr lang="ru-RU" sz="1800" dirty="0">
                          <a:effectLst/>
                          <a:latin typeface="Times New Roman"/>
                          <a:ea typeface="Calibri"/>
                          <a:cs typeface="Times New Roman"/>
                        </a:rPr>
                        <a:t>3) Писать о лесах – любимое моё занятие,  в некотором смысле даже гражданская обязанность.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effectLst/>
                          <a:latin typeface="Times New Roman"/>
                          <a:ea typeface="Calibri"/>
                          <a:cs typeface="Times New Roman"/>
                        </a:rPr>
                        <a:t>Тире между подлежащим и сказуемым.</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816091">
                <a:tc>
                  <a:txBody>
                    <a:bodyPr/>
                    <a:lstStyle/>
                    <a:p>
                      <a:pPr>
                        <a:lnSpc>
                          <a:spcPct val="115000"/>
                        </a:lnSpc>
                        <a:spcAft>
                          <a:spcPts val="0"/>
                        </a:spcAft>
                      </a:pPr>
                      <a:r>
                        <a:rPr lang="ru-RU" sz="1800">
                          <a:effectLst/>
                          <a:latin typeface="Times New Roman"/>
                          <a:ea typeface="Calibri"/>
                          <a:cs typeface="Times New Roman"/>
                        </a:rPr>
                        <a:t>4) Я люблю свою сестру - малышку.</a:t>
                      </a:r>
                    </a:p>
                    <a:p>
                      <a:pPr>
                        <a:lnSpc>
                          <a:spcPct val="115000"/>
                        </a:lnSpc>
                        <a:spcAft>
                          <a:spcPts val="0"/>
                        </a:spcAft>
                      </a:pPr>
                      <a:r>
                        <a:rPr lang="ru-RU" sz="1800">
                          <a:effectLst/>
                          <a:latin typeface="Times New Roman"/>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dirty="0">
                          <a:effectLst/>
                          <a:latin typeface="Times New Roman"/>
                          <a:ea typeface="Calibri"/>
                          <a:cs typeface="Times New Roman"/>
                        </a:rPr>
                        <a:t>Тире при несогласованном определении, выраженном Н.Ф. глагола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5" name="Прямоугольник 4"/>
          <p:cNvSpPr/>
          <p:nvPr/>
        </p:nvSpPr>
        <p:spPr>
          <a:xfrm>
            <a:off x="323528" y="692696"/>
            <a:ext cx="8474371" cy="461665"/>
          </a:xfrm>
          <a:prstGeom prst="rect">
            <a:avLst/>
          </a:prstGeom>
          <a:noFill/>
        </p:spPr>
        <p:txBody>
          <a:bodyPr wrap="none" lIns="91440" tIns="45720" rIns="91440" bIns="45720">
            <a:spAutoFit/>
          </a:bodyPr>
          <a:lstStyle/>
          <a:p>
            <a:pPr algn="ctr"/>
            <a:r>
              <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Найдите ошибку в объяснении постановки знака препинания</a:t>
            </a:r>
          </a:p>
        </p:txBody>
      </p:sp>
    </p:spTree>
    <p:extLst>
      <p:ext uri="{BB962C8B-B14F-4D97-AF65-F5344CB8AC3E}">
        <p14:creationId xmlns:p14="http://schemas.microsoft.com/office/powerpoint/2010/main" xmlns="" val="35908273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nvPr>
        </p:nvGraphicFramePr>
        <p:xfrm>
          <a:off x="251520" y="1123583"/>
          <a:ext cx="8640960" cy="5187696"/>
        </p:xfrm>
        <a:graphic>
          <a:graphicData uri="http://schemas.openxmlformats.org/drawingml/2006/table">
            <a:tbl>
              <a:tblPr firstRow="1" firstCol="1" bandRow="1"/>
              <a:tblGrid>
                <a:gridCol w="3941863">
                  <a:extLst>
                    <a:ext uri="{9D8B030D-6E8A-4147-A177-3AD203B41FA5}">
                      <a16:colId xmlns:a16="http://schemas.microsoft.com/office/drawing/2014/main" xmlns="" val="20000"/>
                    </a:ext>
                  </a:extLst>
                </a:gridCol>
                <a:gridCol w="4699097">
                  <a:extLst>
                    <a:ext uri="{9D8B030D-6E8A-4147-A177-3AD203B41FA5}">
                      <a16:colId xmlns:a16="http://schemas.microsoft.com/office/drawing/2014/main" xmlns="" val="20001"/>
                    </a:ext>
                  </a:extLst>
                </a:gridCol>
              </a:tblGrid>
              <a:tr h="348664">
                <a:tc>
                  <a:txBody>
                    <a:bodyPr/>
                    <a:lstStyle/>
                    <a:p>
                      <a:pPr algn="ctr">
                        <a:lnSpc>
                          <a:spcPct val="115000"/>
                        </a:lnSpc>
                        <a:spcAft>
                          <a:spcPts val="0"/>
                        </a:spcAft>
                      </a:pPr>
                      <a:r>
                        <a:rPr lang="ru-RU" sz="2000" b="1" dirty="0">
                          <a:effectLst/>
                          <a:latin typeface="Times New Roman"/>
                          <a:ea typeface="Calibri"/>
                          <a:cs typeface="Times New Roman"/>
                        </a:rPr>
                        <a:t>Предложения</a:t>
                      </a:r>
                      <a:endParaRPr lang="ru-RU" sz="20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a:effectLst/>
                          <a:latin typeface="Times New Roman"/>
                          <a:ea typeface="Calibri"/>
                          <a:cs typeface="Times New Roman"/>
                        </a:rPr>
                        <a:t>Правильное и неправильное объяснение постановки знака  препинания</a:t>
                      </a:r>
                      <a:endParaRPr lang="ru-RU" sz="1800" dirty="0">
                        <a:effectLst/>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697328">
                <a:tc rowSpan="2">
                  <a:txBody>
                    <a:bodyPr/>
                    <a:lstStyle/>
                    <a:p>
                      <a:pPr>
                        <a:lnSpc>
                          <a:spcPct val="115000"/>
                        </a:lnSpc>
                        <a:spcAft>
                          <a:spcPts val="0"/>
                        </a:spcAft>
                      </a:pPr>
                      <a:r>
                        <a:rPr lang="ru-RU" sz="2000" b="1" dirty="0">
                          <a:effectLst/>
                          <a:latin typeface="Times New Roman"/>
                          <a:ea typeface="Calibri"/>
                          <a:cs typeface="Times New Roman"/>
                        </a:rPr>
                        <a:t>А) </a:t>
                      </a:r>
                      <a:r>
                        <a:rPr lang="ru-RU" sz="2000" dirty="0">
                          <a:effectLst/>
                          <a:latin typeface="Times New Roman"/>
                          <a:ea typeface="Calibri"/>
                          <a:cs typeface="Times New Roman"/>
                        </a:rPr>
                        <a:t>Дивизия выступит с задачей –  занять высоту на правобережье Днепра.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1">
                          <a:effectLst/>
                          <a:latin typeface="Times New Roman"/>
                          <a:ea typeface="Calibri"/>
                          <a:cs typeface="Times New Roman"/>
                        </a:rPr>
                        <a:t>1) </a:t>
                      </a:r>
                      <a:r>
                        <a:rPr lang="ru-RU" sz="2000">
                          <a:effectLst/>
                          <a:latin typeface="Times New Roman"/>
                          <a:ea typeface="Calibri"/>
                          <a:cs typeface="Times New Roman"/>
                        </a:rPr>
                        <a:t>тире ставится при несогласованном определении, выраженном Н.Ф. гл.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48664">
                <a:tc vMerge="1">
                  <a:txBody>
                    <a:bodyPr/>
                    <a:lstStyle/>
                    <a:p>
                      <a:endParaRPr lang="ru-RU"/>
                    </a:p>
                  </a:txBody>
                  <a:tcPr/>
                </a:tc>
                <a:tc>
                  <a:txBody>
                    <a:bodyPr/>
                    <a:lstStyle/>
                    <a:p>
                      <a:pPr>
                        <a:lnSpc>
                          <a:spcPct val="115000"/>
                        </a:lnSpc>
                        <a:spcAft>
                          <a:spcPts val="0"/>
                        </a:spcAft>
                      </a:pPr>
                      <a:r>
                        <a:rPr lang="ru-RU" sz="2000" b="1">
                          <a:effectLst/>
                          <a:latin typeface="Times New Roman"/>
                          <a:ea typeface="Calibri"/>
                          <a:cs typeface="Times New Roman"/>
                        </a:rPr>
                        <a:t>2) </a:t>
                      </a:r>
                      <a:r>
                        <a:rPr lang="ru-RU" sz="2000">
                          <a:effectLst/>
                          <a:latin typeface="Times New Roman"/>
                          <a:ea typeface="Calibri"/>
                          <a:cs typeface="Times New Roman"/>
                        </a:rPr>
                        <a:t>тире ставится между подлежащим и сказуемым</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48664">
                <a:tc rowSpan="2">
                  <a:txBody>
                    <a:bodyPr/>
                    <a:lstStyle/>
                    <a:p>
                      <a:pPr>
                        <a:lnSpc>
                          <a:spcPct val="115000"/>
                        </a:lnSpc>
                        <a:spcAft>
                          <a:spcPts val="0"/>
                        </a:spcAft>
                      </a:pPr>
                      <a:r>
                        <a:rPr lang="ru-RU" sz="2000" b="1" dirty="0">
                          <a:effectLst/>
                          <a:latin typeface="Times New Roman"/>
                          <a:ea typeface="Calibri"/>
                          <a:cs typeface="Times New Roman"/>
                        </a:rPr>
                        <a:t>Б)</a:t>
                      </a:r>
                      <a:r>
                        <a:rPr lang="ru-RU" sz="2000" dirty="0">
                          <a:effectLst/>
                          <a:latin typeface="Times New Roman"/>
                          <a:ea typeface="Calibri"/>
                          <a:cs typeface="Times New Roman"/>
                        </a:rPr>
                        <a:t> В гостинице со мной жила группа туристов - японцев.</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1">
                          <a:effectLst/>
                          <a:latin typeface="Times New Roman"/>
                          <a:ea typeface="Calibri"/>
                          <a:cs typeface="Times New Roman"/>
                        </a:rPr>
                        <a:t>1) </a:t>
                      </a:r>
                      <a:r>
                        <a:rPr lang="ru-RU" sz="2000">
                          <a:effectLst/>
                          <a:latin typeface="Times New Roman"/>
                          <a:ea typeface="Calibri"/>
                          <a:cs typeface="Times New Roman"/>
                        </a:rPr>
                        <a:t>тире в неполном предложении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48664">
                <a:tc vMerge="1">
                  <a:txBody>
                    <a:bodyPr/>
                    <a:lstStyle/>
                    <a:p>
                      <a:endParaRPr lang="ru-RU"/>
                    </a:p>
                  </a:txBody>
                  <a:tcPr/>
                </a:tc>
                <a:tc>
                  <a:txBody>
                    <a:bodyPr/>
                    <a:lstStyle/>
                    <a:p>
                      <a:pPr>
                        <a:lnSpc>
                          <a:spcPct val="115000"/>
                        </a:lnSpc>
                        <a:spcAft>
                          <a:spcPts val="0"/>
                        </a:spcAft>
                      </a:pPr>
                      <a:r>
                        <a:rPr lang="ru-RU" sz="2000" b="1" dirty="0">
                          <a:effectLst/>
                          <a:latin typeface="Times New Roman"/>
                          <a:ea typeface="Calibri"/>
                          <a:cs typeface="Times New Roman"/>
                        </a:rPr>
                        <a:t>2) </a:t>
                      </a:r>
                      <a:r>
                        <a:rPr lang="ru-RU" sz="2000" dirty="0">
                          <a:effectLst/>
                          <a:latin typeface="Times New Roman"/>
                          <a:ea typeface="Calibri"/>
                          <a:cs typeface="Times New Roman"/>
                        </a:rPr>
                        <a:t>тире при приложении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48664">
                <a:tc rowSpan="2">
                  <a:txBody>
                    <a:bodyPr/>
                    <a:lstStyle/>
                    <a:p>
                      <a:pPr>
                        <a:lnSpc>
                          <a:spcPct val="115000"/>
                        </a:lnSpc>
                        <a:spcAft>
                          <a:spcPts val="0"/>
                        </a:spcAft>
                      </a:pPr>
                      <a:r>
                        <a:rPr lang="ru-RU" sz="2000" b="1">
                          <a:effectLst/>
                          <a:latin typeface="Times New Roman"/>
                          <a:ea typeface="Calibri"/>
                          <a:cs typeface="Times New Roman"/>
                        </a:rPr>
                        <a:t>В)</a:t>
                      </a:r>
                      <a:r>
                        <a:rPr lang="ru-RU" sz="2000">
                          <a:effectLst/>
                          <a:latin typeface="Times New Roman"/>
                          <a:ea typeface="Calibri"/>
                          <a:cs typeface="Times New Roman"/>
                        </a:rPr>
                        <a:t> Он воскликнул: «Как прекрасен вид из окна!»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1" dirty="0">
                          <a:effectLst/>
                          <a:latin typeface="Times New Roman"/>
                          <a:ea typeface="Calibri"/>
                          <a:cs typeface="Times New Roman"/>
                        </a:rPr>
                        <a:t>1) </a:t>
                      </a:r>
                      <a:r>
                        <a:rPr lang="ru-RU" sz="2000" dirty="0">
                          <a:effectLst/>
                          <a:latin typeface="Times New Roman"/>
                          <a:ea typeface="Calibri"/>
                          <a:cs typeface="Times New Roman"/>
                        </a:rPr>
                        <a:t>двоеточие в бессоюзном сложном предложении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48664">
                <a:tc vMerge="1">
                  <a:txBody>
                    <a:bodyPr/>
                    <a:lstStyle/>
                    <a:p>
                      <a:endParaRPr lang="ru-RU"/>
                    </a:p>
                  </a:txBody>
                  <a:tcPr/>
                </a:tc>
                <a:tc>
                  <a:txBody>
                    <a:bodyPr/>
                    <a:lstStyle/>
                    <a:p>
                      <a:pPr>
                        <a:lnSpc>
                          <a:spcPct val="115000"/>
                        </a:lnSpc>
                        <a:spcAft>
                          <a:spcPts val="0"/>
                        </a:spcAft>
                      </a:pPr>
                      <a:r>
                        <a:rPr lang="ru-RU" sz="2000" b="1" dirty="0">
                          <a:effectLst/>
                          <a:latin typeface="Times New Roman"/>
                          <a:ea typeface="Calibri"/>
                          <a:cs typeface="Times New Roman"/>
                        </a:rPr>
                        <a:t>2) </a:t>
                      </a:r>
                      <a:r>
                        <a:rPr lang="ru-RU" sz="2000" dirty="0">
                          <a:effectLst/>
                          <a:latin typeface="Times New Roman"/>
                          <a:ea typeface="Calibri"/>
                          <a:cs typeface="Times New Roman"/>
                        </a:rPr>
                        <a:t>двоеточие при прямой речи после слов автора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48664">
                <a:tc rowSpan="2">
                  <a:txBody>
                    <a:bodyPr/>
                    <a:lstStyle/>
                    <a:p>
                      <a:pPr>
                        <a:lnSpc>
                          <a:spcPct val="115000"/>
                        </a:lnSpc>
                        <a:spcAft>
                          <a:spcPts val="0"/>
                        </a:spcAft>
                      </a:pPr>
                      <a:r>
                        <a:rPr lang="ru-RU" sz="2000" b="1">
                          <a:effectLst/>
                          <a:latin typeface="Times New Roman"/>
                          <a:ea typeface="Calibri"/>
                          <a:cs typeface="Times New Roman"/>
                        </a:rPr>
                        <a:t>Г)</a:t>
                      </a:r>
                      <a:r>
                        <a:rPr lang="ru-RU" sz="2000">
                          <a:solidFill>
                            <a:srgbClr val="333333"/>
                          </a:solidFill>
                          <a:effectLst/>
                          <a:latin typeface="Arial"/>
                          <a:ea typeface="Calibri"/>
                          <a:cs typeface="Times New Roman"/>
                        </a:rPr>
                        <a:t> </a:t>
                      </a:r>
                      <a:r>
                        <a:rPr lang="ru-RU" sz="2000">
                          <a:effectLst/>
                          <a:latin typeface="Times New Roman"/>
                          <a:ea typeface="Calibri"/>
                          <a:cs typeface="Times New Roman"/>
                        </a:rPr>
                        <a:t>В тайге никого не видно вокруг: ни человека, ни зверя, ни птицы.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000" b="1" dirty="0">
                          <a:effectLst/>
                          <a:latin typeface="Times New Roman"/>
                          <a:ea typeface="Calibri"/>
                          <a:cs typeface="Times New Roman"/>
                        </a:rPr>
                        <a:t>1) </a:t>
                      </a:r>
                      <a:r>
                        <a:rPr lang="ru-RU" sz="2000" dirty="0">
                          <a:effectLst/>
                          <a:latin typeface="Times New Roman"/>
                          <a:ea typeface="Calibri"/>
                          <a:cs typeface="Times New Roman"/>
                        </a:rPr>
                        <a:t>двоеточие при обобщающем слове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69358">
                <a:tc vMerge="1">
                  <a:txBody>
                    <a:bodyPr/>
                    <a:lstStyle/>
                    <a:p>
                      <a:endParaRPr lang="ru-RU"/>
                    </a:p>
                  </a:txBody>
                  <a:tcPr/>
                </a:tc>
                <a:tc>
                  <a:txBody>
                    <a:bodyPr/>
                    <a:lstStyle/>
                    <a:p>
                      <a:pPr>
                        <a:lnSpc>
                          <a:spcPct val="115000"/>
                        </a:lnSpc>
                        <a:spcAft>
                          <a:spcPts val="0"/>
                        </a:spcAft>
                      </a:pPr>
                      <a:r>
                        <a:rPr lang="ru-RU" sz="2000" b="1" dirty="0">
                          <a:effectLst/>
                          <a:latin typeface="Times New Roman"/>
                          <a:ea typeface="Calibri"/>
                          <a:cs typeface="Times New Roman"/>
                        </a:rPr>
                        <a:t>2) </a:t>
                      </a:r>
                      <a:r>
                        <a:rPr lang="ru-RU" sz="2000" dirty="0">
                          <a:effectLst/>
                          <a:latin typeface="Times New Roman"/>
                          <a:ea typeface="Calibri"/>
                          <a:cs typeface="Times New Roman"/>
                        </a:rPr>
                        <a:t>двоеточие при прямой речи после слов автора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
        <p:nvSpPr>
          <p:cNvPr id="4" name="Прямоугольник 3"/>
          <p:cNvSpPr/>
          <p:nvPr/>
        </p:nvSpPr>
        <p:spPr>
          <a:xfrm>
            <a:off x="611560" y="642453"/>
            <a:ext cx="8468409" cy="430887"/>
          </a:xfrm>
          <a:prstGeom prst="rect">
            <a:avLst/>
          </a:prstGeom>
          <a:noFill/>
        </p:spPr>
        <p:txBody>
          <a:bodyPr wrap="none" lIns="91440" tIns="45720" rIns="91440" bIns="45720">
            <a:spAutoFit/>
          </a:bodyPr>
          <a:lstStyle/>
          <a:p>
            <a:pPr algn="ctr"/>
            <a:r>
              <a:rPr lang="ru-RU" sz="2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Выберите  правильное обоснование постановки знака препинания</a:t>
            </a:r>
          </a:p>
        </p:txBody>
      </p:sp>
    </p:spTree>
    <p:extLst>
      <p:ext uri="{BB962C8B-B14F-4D97-AF65-F5344CB8AC3E}">
        <p14:creationId xmlns:p14="http://schemas.microsoft.com/office/powerpoint/2010/main" xmlns="" val="2367556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Примечания:</a:t>
            </a:r>
          </a:p>
        </p:txBody>
      </p:sp>
      <p:sp>
        <p:nvSpPr>
          <p:cNvPr id="3" name="Объект 2"/>
          <p:cNvSpPr>
            <a:spLocks noGrp="1"/>
          </p:cNvSpPr>
          <p:nvPr>
            <p:ph idx="1"/>
          </p:nvPr>
        </p:nvSpPr>
        <p:spPr>
          <a:xfrm>
            <a:off x="393492" y="1412776"/>
            <a:ext cx="8375754" cy="4351338"/>
          </a:xfrm>
        </p:spPr>
        <p:txBody>
          <a:bodyPr>
            <a:normAutofit/>
          </a:bodyPr>
          <a:lstStyle/>
          <a:p>
            <a:pPr marL="0" indent="0">
              <a:buNone/>
            </a:pPr>
            <a:r>
              <a:rPr lang="ru-RU" sz="2800" b="1" dirty="0"/>
              <a:t>Если между подлежащим и сказуемым вставлены слова  </a:t>
            </a:r>
          </a:p>
          <a:p>
            <a:pPr marL="0" indent="0">
              <a:buNone/>
            </a:pPr>
            <a:r>
              <a:rPr lang="ru-RU" sz="2800" b="1" dirty="0">
                <a:solidFill>
                  <a:srgbClr val="C00000"/>
                </a:solidFill>
              </a:rPr>
              <a:t>ЭТО, ВОТ, ЗНАЧИТ</a:t>
            </a:r>
            <a:r>
              <a:rPr lang="ru-RU" sz="2800" b="1" dirty="0"/>
              <a:t>, то тире ставится перед ними:</a:t>
            </a:r>
          </a:p>
          <a:p>
            <a:pPr marL="0" indent="0">
              <a:buNone/>
            </a:pPr>
            <a:endParaRPr lang="ru-RU" sz="2800" b="1" dirty="0"/>
          </a:p>
          <a:p>
            <a:r>
              <a:rPr lang="ru-RU" sz="2800" b="1" i="1" dirty="0"/>
              <a:t>Поэзия – это огненный взор юноши, кипящего избытком сил </a:t>
            </a:r>
            <a:r>
              <a:rPr lang="ru-RU" sz="2800" b="1" dirty="0"/>
              <a:t>(В. Г. Белинский)</a:t>
            </a:r>
          </a:p>
          <a:p>
            <a:r>
              <a:rPr lang="ru-RU" sz="2800" b="1" i="1" dirty="0"/>
              <a:t>Романтизм – вот первое слово, огласившее пушкинский период</a:t>
            </a:r>
            <a:r>
              <a:rPr lang="ru-RU" sz="2800" b="1" dirty="0"/>
              <a:t>.</a:t>
            </a:r>
          </a:p>
          <a:p>
            <a:r>
              <a:rPr lang="ru-RU" sz="2800" b="1" i="1" dirty="0"/>
              <a:t>Понять – значит простить.</a:t>
            </a:r>
          </a:p>
        </p:txBody>
      </p:sp>
    </p:spTree>
    <p:extLst>
      <p:ext uri="{BB962C8B-B14F-4D97-AF65-F5344CB8AC3E}">
        <p14:creationId xmlns:p14="http://schemas.microsoft.com/office/powerpoint/2010/main" xmlns="" val="8582472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7500" lnSpcReduction="20000"/>
          </a:bodyPr>
          <a:lstStyle/>
          <a:p>
            <a:pPr marL="0" indent="0" algn="just">
              <a:buNone/>
            </a:pPr>
            <a:r>
              <a:rPr lang="ru-RU" b="1" dirty="0"/>
              <a:t>Найдите предложения, в которых </a:t>
            </a:r>
            <a:r>
              <a:rPr lang="ru-RU" b="1" u="sng" dirty="0"/>
              <a:t>тире</a:t>
            </a:r>
            <a:r>
              <a:rPr lang="ru-RU" b="1" dirty="0"/>
              <a:t> ставится в соответствии с одним и тем же правилом пунктуации. Запишите номера этих предложений</a:t>
            </a:r>
            <a:r>
              <a:rPr lang="ru-RU" dirty="0"/>
              <a:t>.</a:t>
            </a:r>
          </a:p>
          <a:p>
            <a:pPr marL="0" indent="0" algn="just">
              <a:buNone/>
            </a:pPr>
            <a:r>
              <a:rPr lang="ru-RU" sz="3400" dirty="0"/>
              <a:t>(1) Бег — самый древний вид лёгкой атлетики. (2) На Олимпийском стадионе в древней Элладе первыми выходили на арену бегуны, начинающие легкоатлетические состязания. (3) На приволье: в поле, в лесу, или парке на беговой дорожке стадиона — начинается путь будущих чемпионов и рекордсменов. (4) «Внимание!» - негромко произносит стартер на прямой, как стрела, беговой дорожке. (5) Вот-вот раздастся выстрел и бегун устремится вперёд – бег надо начать сразу же после выстрела. (6) Некоторые спортсмены могут начать бег почти мгновенно. (7) Но это «почти» - десятая доля секунды, от которой зависит победа или рекорд.</a:t>
            </a:r>
          </a:p>
          <a:p>
            <a:pPr marL="0" indent="0">
              <a:buNone/>
            </a:pPr>
            <a:endParaRPr lang="ru-RU" dirty="0"/>
          </a:p>
        </p:txBody>
      </p:sp>
      <p:sp>
        <p:nvSpPr>
          <p:cNvPr id="4" name="Прямоугольник 3"/>
          <p:cNvSpPr/>
          <p:nvPr/>
        </p:nvSpPr>
        <p:spPr>
          <a:xfrm>
            <a:off x="1115616" y="692696"/>
            <a:ext cx="7003841" cy="584775"/>
          </a:xfrm>
          <a:prstGeom prst="rect">
            <a:avLst/>
          </a:prstGeom>
          <a:noFill/>
        </p:spPr>
        <p:txBody>
          <a:bodyPr wrap="none" lIns="91440" tIns="45720" rIns="91440" bIns="45720">
            <a:spAutoFit/>
          </a:bodyPr>
          <a:lstStyle/>
          <a:p>
            <a:pPr algn="ctr"/>
            <a:r>
              <a:rPr lang="ru-RU"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ЕГЭ: задание 21 (набор предложений)</a:t>
            </a:r>
          </a:p>
        </p:txBody>
      </p:sp>
    </p:spTree>
    <p:extLst>
      <p:ext uri="{BB962C8B-B14F-4D97-AF65-F5344CB8AC3E}">
        <p14:creationId xmlns:p14="http://schemas.microsoft.com/office/powerpoint/2010/main" xmlns="" val="9119596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0"/>
            <a:ext cx="8229600" cy="4853136"/>
          </a:xfrm>
        </p:spPr>
        <p:txBody>
          <a:bodyPr>
            <a:normAutofit fontScale="55000" lnSpcReduction="20000"/>
          </a:bodyPr>
          <a:lstStyle/>
          <a:p>
            <a:pPr marL="0" indent="0" algn="just">
              <a:buNone/>
            </a:pPr>
            <a:r>
              <a:rPr lang="ru-RU" b="1" dirty="0"/>
              <a:t>Найдите предложения, в которых </a:t>
            </a:r>
            <a:r>
              <a:rPr lang="ru-RU" b="1" u="sng" dirty="0"/>
              <a:t>тире</a:t>
            </a:r>
            <a:r>
              <a:rPr lang="ru-RU" b="1" dirty="0"/>
              <a:t> ставится в соответствии с одним и тем же правилом пунктуации. Запишите номера этих предложений</a:t>
            </a:r>
            <a:r>
              <a:rPr lang="ru-RU" dirty="0"/>
              <a:t>.</a:t>
            </a:r>
          </a:p>
          <a:p>
            <a:pPr marL="0" indent="0" algn="just">
              <a:buNone/>
            </a:pPr>
            <a:r>
              <a:rPr lang="ru-RU" sz="4000" dirty="0"/>
              <a:t>(1)</a:t>
            </a:r>
            <a:r>
              <a:rPr lang="ru-RU" sz="4000" dirty="0" err="1"/>
              <a:t>Усть</a:t>
            </a:r>
            <a:r>
              <a:rPr lang="ru-RU" sz="4000" dirty="0"/>
              <a:t>-Ленский заповедник расположен в Якутии, в зоне вечной мерзлоты — царстве арктической природы и сурового полярного климата. (2)Одной из жемчужин заповедника является остров Столб высотой 114 м. (3)Он сложен из пород, древность которых более 400 млн. лет. (4)Коренные жители считают, что это место — обитель священных духов. (5)Проходя мимо острова на лодке, нужно бросить в воду дань — монетки. (6)Около Столба часто наблюдают миражи — оптические эффекты, появляющиеся в результате соприкосновения холодного северного воздуха с тёплыми водами, приносимыми рекой с юга. (7)Место это поистине величественное! (8)Примерно за 150 км до моря Лаптевых Лена разделяется на бесчисленные рукава и протоки, являя взору путешественника захватывающую дух панораму бескрайних водных просторов. (9)Общая площадь дельты реки Лены — крупнейшей реки Сибири — составляет более 30 000 км2.</a:t>
            </a:r>
          </a:p>
        </p:txBody>
      </p:sp>
      <p:sp>
        <p:nvSpPr>
          <p:cNvPr id="4" name="Прямоугольник 3"/>
          <p:cNvSpPr/>
          <p:nvPr/>
        </p:nvSpPr>
        <p:spPr>
          <a:xfrm>
            <a:off x="1355169" y="620688"/>
            <a:ext cx="5811977" cy="584775"/>
          </a:xfrm>
          <a:prstGeom prst="rect">
            <a:avLst/>
          </a:prstGeom>
          <a:noFill/>
        </p:spPr>
        <p:txBody>
          <a:bodyPr wrap="none" lIns="91440" tIns="45720" rIns="91440" bIns="45720">
            <a:spAutoFit/>
          </a:bodyPr>
          <a:lstStyle/>
          <a:p>
            <a:pPr algn="ctr"/>
            <a:r>
              <a:rPr lang="ru-RU"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ЕГЭ: задание 21 (связный текст)</a:t>
            </a:r>
          </a:p>
        </p:txBody>
      </p:sp>
    </p:spTree>
    <p:extLst>
      <p:ext uri="{BB962C8B-B14F-4D97-AF65-F5344CB8AC3E}">
        <p14:creationId xmlns:p14="http://schemas.microsoft.com/office/powerpoint/2010/main" xmlns="" val="15123231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21142" y="620688"/>
            <a:ext cx="4933948" cy="5256584"/>
          </a:xfrm>
          <a:prstGeom prst="rect">
            <a:avLst/>
          </a:prstGeom>
        </p:spPr>
        <p:txBody>
          <a:bodyPr spcFirstLastPara="1" wrap="square" lIns="91425" tIns="91425" rIns="91425" bIns="91425" anchor="t" anchorCtr="0">
            <a:noAutofit/>
          </a:bodyPr>
          <a:lstStyle/>
          <a:p>
            <a:pPr marL="0" lvl="0" indent="0">
              <a:buNone/>
            </a:pPr>
            <a:r>
              <a:rPr lang="ru-RU" dirty="0"/>
              <a:t>(1)Как хорошо бывает летом в деревне!(2) Непроглядные леса стоят зелёными, тенистыми и прохладными.(3) В густой чаще их раздаются тысячи разнообразных голосов певчих пташек. (4)Дети с утра убегают в лес собирать грибы и ягоды.(5)То попадётся им красный подосиновик, то белый боровик, а то и простая сыроежка.(6)Красная, сочная земляника, душистая малина, черника, чёрная смородина, кислая брусника — все эти румяные ягоды попеременно тянут детей то в лес, то в сад. (7)Леса дают ягоды, грибы – луга дают зелёную траву с цветами.(8) Настаёт пора сенокоса.(9) А в садах отцвели деревья: яблони, груши и сливы - и дали маленькие плоды. (10)Они поспеют только к осени. </a:t>
            </a:r>
          </a:p>
          <a:p>
            <a:pPr marL="0" lvl="0" indent="0">
              <a:buNone/>
            </a:pPr>
            <a:r>
              <a:rPr lang="ru-RU" dirty="0"/>
              <a:t>(11)Летом всем веселье и раздолье: и человеку, и зверю, и птице, и насекомому.(12) Городские жители бегут из пыльных душных городов: подышать свежим воздухом и запастись здоровьем.</a:t>
            </a:r>
          </a:p>
        </p:txBody>
      </p:sp>
      <p:sp>
        <p:nvSpPr>
          <p:cNvPr id="119" name="Google Shape;119;p20"/>
          <p:cNvSpPr txBox="1">
            <a:spLocks noGrp="1"/>
          </p:cNvSpPr>
          <p:nvPr>
            <p:ph type="body" idx="2"/>
          </p:nvPr>
        </p:nvSpPr>
        <p:spPr>
          <a:xfrm>
            <a:off x="5358448" y="1251242"/>
            <a:ext cx="3312002" cy="2557800"/>
          </a:xfrm>
          <a:prstGeom prst="rect">
            <a:avLst/>
          </a:prstGeom>
        </p:spPr>
        <p:txBody>
          <a:bodyPr spcFirstLastPara="1" wrap="square" lIns="91425" tIns="91425" rIns="91425" bIns="91425" anchor="t" anchorCtr="0">
            <a:noAutofit/>
          </a:bodyPr>
          <a:lstStyle/>
          <a:p>
            <a:pPr marL="0" lvl="0" indent="0">
              <a:buNone/>
            </a:pPr>
            <a:r>
              <a:rPr lang="ru-RU" i="1" dirty="0"/>
              <a:t>Найдите предложения, в которых запятая ставится </a:t>
            </a:r>
          </a:p>
          <a:p>
            <a:pPr marL="0" lvl="0" indent="0">
              <a:buNone/>
            </a:pPr>
            <a:r>
              <a:rPr lang="ru-RU" i="1" dirty="0"/>
              <a:t>1) при однородных определениях,</a:t>
            </a:r>
          </a:p>
          <a:p>
            <a:pPr marL="0" lvl="0" indent="0">
              <a:buNone/>
            </a:pPr>
            <a:r>
              <a:rPr lang="ru-RU" i="1" dirty="0"/>
              <a:t>2) при однородных подлежащих</a:t>
            </a:r>
          </a:p>
          <a:p>
            <a:pPr marL="0" lvl="0" indent="0">
              <a:buNone/>
            </a:pPr>
            <a:r>
              <a:rPr lang="ru-RU" i="1" dirty="0"/>
              <a:t>Запишите их номера.</a:t>
            </a:r>
          </a:p>
          <a:p>
            <a:pPr marL="0" lvl="0" indent="0">
              <a:buNone/>
            </a:pPr>
            <a:r>
              <a:rPr lang="ru-RU" i="1" dirty="0"/>
              <a:t>2.Найдите предложения, в которых тире ставится </a:t>
            </a:r>
          </a:p>
          <a:p>
            <a:pPr marL="0" lvl="0" indent="0">
              <a:buNone/>
            </a:pPr>
            <a:r>
              <a:rPr lang="ru-RU" i="1" dirty="0"/>
              <a:t>1) при однородных членах предложения</a:t>
            </a:r>
          </a:p>
          <a:p>
            <a:pPr marL="0" lvl="0" indent="0">
              <a:buNone/>
            </a:pPr>
            <a:r>
              <a:rPr lang="ru-RU" i="1" dirty="0"/>
              <a:t>Запишите их номера.</a:t>
            </a:r>
          </a:p>
          <a:p>
            <a:pPr marL="0" lvl="0" indent="0">
              <a:buNone/>
            </a:pPr>
            <a:r>
              <a:rPr lang="ru-RU" i="1" dirty="0"/>
              <a:t>3. Найдите предложения, в которых двоеточие ставится </a:t>
            </a:r>
          </a:p>
          <a:p>
            <a:pPr marL="0" lvl="0" indent="0">
              <a:buNone/>
            </a:pPr>
            <a:r>
              <a:rPr lang="ru-RU" i="1" dirty="0"/>
              <a:t>1) после обобщающего слова при однородных членах предложения</a:t>
            </a:r>
          </a:p>
          <a:p>
            <a:pPr marL="0" lvl="0" indent="0">
              <a:buNone/>
            </a:pPr>
            <a:r>
              <a:rPr lang="ru-RU" i="1" dirty="0"/>
              <a:t>Запишите их номера.</a:t>
            </a:r>
          </a:p>
        </p:txBody>
      </p:sp>
      <p:sp>
        <p:nvSpPr>
          <p:cNvPr id="120" name="Google Shape;120;p20"/>
          <p:cNvSpPr txBox="1">
            <a:spLocks noGrp="1"/>
          </p:cNvSpPr>
          <p:nvPr>
            <p:ph type="body" idx="3"/>
          </p:nvPr>
        </p:nvSpPr>
        <p:spPr>
          <a:xfrm>
            <a:off x="5366623" y="5470233"/>
            <a:ext cx="3188178"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rgbClr val="C00000"/>
                </a:solidFill>
              </a:rPr>
              <a:t>1.1)2 6 </a:t>
            </a:r>
          </a:p>
          <a:p>
            <a:pPr marL="0" lvl="0" indent="0">
              <a:spcBef>
                <a:spcPts val="0"/>
              </a:spcBef>
              <a:buNone/>
            </a:pPr>
            <a:r>
              <a:rPr lang="en" sz="1400" dirty="0">
                <a:solidFill>
                  <a:srgbClr val="C00000"/>
                </a:solidFill>
              </a:rPr>
              <a:t>1.2) 5 6 9</a:t>
            </a:r>
          </a:p>
          <a:p>
            <a:pPr marL="0" lvl="0" indent="0">
              <a:spcBef>
                <a:spcPts val="0"/>
              </a:spcBef>
              <a:buNone/>
            </a:pPr>
            <a:r>
              <a:rPr lang="en" sz="1400" dirty="0">
                <a:solidFill>
                  <a:srgbClr val="C00000"/>
                </a:solidFill>
              </a:rPr>
              <a:t>2.1) 6 9</a:t>
            </a:r>
          </a:p>
          <a:p>
            <a:pPr marL="0" lvl="0" indent="0">
              <a:spcBef>
                <a:spcPts val="0"/>
              </a:spcBef>
              <a:buNone/>
            </a:pPr>
            <a:r>
              <a:rPr lang="en" sz="1400" dirty="0">
                <a:solidFill>
                  <a:srgbClr val="C00000"/>
                </a:solidFill>
              </a:rPr>
              <a:t>3.1)9 11</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9">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9">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9">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9">
                                            <p:txEl>
                                              <p:pRg st="9" end="9"/>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0">
                                            <p:txEl>
                                              <p:pRg st="2" end="2"/>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57199" y="885825"/>
            <a:ext cx="5476875" cy="5537569"/>
          </a:xfrm>
          <a:prstGeom prst="rect">
            <a:avLst/>
          </a:prstGeom>
        </p:spPr>
        <p:txBody>
          <a:bodyPr spcFirstLastPara="1" wrap="square" lIns="91425" tIns="91425" rIns="91425" bIns="91425" anchor="t" anchorCtr="0">
            <a:noAutofit/>
          </a:bodyPr>
          <a:lstStyle/>
          <a:p>
            <a:pPr marL="0" lvl="0" indent="0">
              <a:buNone/>
            </a:pPr>
            <a:r>
              <a:rPr lang="ru-RU" dirty="0"/>
              <a:t>1) Поэтична наша русская берёза. (2) Выросшая в России, на меже между ржаным и клеверным полем, она необыкновенно скромна и величава. (3) Поднимающийся кроной в облака романтичен сибирский кедр, таёжный исполин. (4) Удивителен эвкалипт, фантастичен баобаб, экзотична пальма…</a:t>
            </a:r>
          </a:p>
          <a:p>
            <a:pPr marL="0" lvl="0" indent="0">
              <a:buNone/>
            </a:pPr>
            <a:r>
              <a:rPr lang="ru-RU" dirty="0"/>
              <a:t>(5) Восхищаясь и любуясь этими деревьями, мы знаем: ни одно из земных деревьев не может сравниться с замечательной славой оливы. (6) Ей выпала доля служить символом земной тишины и благополучия. (7) Олива, символ мира на земле, известна всем. (8) Бережно держа в своём клюве оливковую ветвь, голубь обладает великой силой. (9) И уродливые железные птицы, начинённые смертью и ненавистью, бессильны против него. (10) В средиземноморских странах, на каменистой земле, раскалённой полдневным солнцем, мы поняли, за что выпала оливам такая честь.(11) Пожалуй, ни в одно дерево не вкладывается столько человеческого труда! (12) Кроме тяжёлого хлебного колоса, ничто не может заменить оливковую ветвь в клюве голубя. (По В. Солоухину)</a:t>
            </a:r>
          </a:p>
          <a:p>
            <a:pPr marL="0" lvl="0" indent="0">
              <a:buNone/>
            </a:pPr>
            <a:endParaRPr lang="ru-RU" dirty="0"/>
          </a:p>
        </p:txBody>
      </p:sp>
      <p:sp>
        <p:nvSpPr>
          <p:cNvPr id="119" name="Google Shape;119;p20"/>
          <p:cNvSpPr txBox="1">
            <a:spLocks noGrp="1"/>
          </p:cNvSpPr>
          <p:nvPr>
            <p:ph type="body" idx="2"/>
          </p:nvPr>
        </p:nvSpPr>
        <p:spPr>
          <a:xfrm>
            <a:off x="6057900" y="885825"/>
            <a:ext cx="2400300" cy="2971801"/>
          </a:xfrm>
          <a:prstGeom prst="rect">
            <a:avLst/>
          </a:prstGeom>
        </p:spPr>
        <p:txBody>
          <a:bodyPr spcFirstLastPara="1" wrap="square" lIns="91425" tIns="91425" rIns="91425" bIns="91425" anchor="t" anchorCtr="0">
            <a:noAutofit/>
          </a:bodyPr>
          <a:lstStyle/>
          <a:p>
            <a:pPr marL="0" lvl="0" indent="0">
              <a:buNone/>
            </a:pPr>
            <a:r>
              <a:rPr lang="ru-RU" i="1" dirty="0"/>
              <a:t>Найдите предложения, в которых запятая ставится </a:t>
            </a:r>
          </a:p>
          <a:p>
            <a:pPr marL="0" lvl="0" indent="0">
              <a:buNone/>
            </a:pPr>
            <a:r>
              <a:rPr lang="ru-RU" i="1" dirty="0"/>
              <a:t>1) при обособленных определениях,</a:t>
            </a:r>
          </a:p>
          <a:p>
            <a:pPr marL="0" lvl="0" indent="0">
              <a:buNone/>
            </a:pPr>
            <a:r>
              <a:rPr lang="ru-RU" i="1" dirty="0"/>
              <a:t>2) при обособленных обстоятельствах,</a:t>
            </a:r>
          </a:p>
          <a:p>
            <a:pPr marL="0" lvl="0" indent="0">
              <a:buNone/>
            </a:pPr>
            <a:r>
              <a:rPr lang="ru-RU" i="1" dirty="0"/>
              <a:t>3) при обособленных приложениях</a:t>
            </a:r>
          </a:p>
          <a:p>
            <a:pPr marL="0" lvl="0" indent="0">
              <a:buNone/>
            </a:pPr>
            <a:r>
              <a:rPr lang="ru-RU" i="1" dirty="0"/>
              <a:t>4) при уточнении</a:t>
            </a:r>
          </a:p>
          <a:p>
            <a:pPr marL="0" lvl="0" indent="0">
              <a:buNone/>
            </a:pPr>
            <a:r>
              <a:rPr lang="ru-RU" i="1" dirty="0"/>
              <a:t>Запишите их номера.</a:t>
            </a:r>
          </a:p>
        </p:txBody>
      </p:sp>
      <p:sp>
        <p:nvSpPr>
          <p:cNvPr id="120" name="Google Shape;120;p20"/>
          <p:cNvSpPr txBox="1">
            <a:spLocks noGrp="1"/>
          </p:cNvSpPr>
          <p:nvPr>
            <p:ph type="body" idx="3"/>
          </p:nvPr>
        </p:nvSpPr>
        <p:spPr>
          <a:xfrm>
            <a:off x="6057900" y="4378039"/>
            <a:ext cx="1171575"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rgbClr val="C00000"/>
                </a:solidFill>
              </a:rPr>
              <a:t>1) 2 9 10</a:t>
            </a:r>
          </a:p>
          <a:p>
            <a:pPr marL="0" lvl="0" indent="0">
              <a:spcBef>
                <a:spcPts val="0"/>
              </a:spcBef>
              <a:buNone/>
            </a:pPr>
            <a:r>
              <a:rPr lang="en" sz="1400" dirty="0">
                <a:solidFill>
                  <a:srgbClr val="C00000"/>
                </a:solidFill>
              </a:rPr>
              <a:t>2) 5 8</a:t>
            </a:r>
          </a:p>
          <a:p>
            <a:pPr marL="0" lvl="0" indent="0">
              <a:spcBef>
                <a:spcPts val="0"/>
              </a:spcBef>
              <a:buNone/>
            </a:pPr>
            <a:r>
              <a:rPr lang="en" sz="1400" dirty="0">
                <a:solidFill>
                  <a:srgbClr val="C00000"/>
                </a:solidFill>
              </a:rPr>
              <a:t>3) 3 7</a:t>
            </a:r>
          </a:p>
          <a:p>
            <a:pPr marL="0" lvl="0" indent="0">
              <a:spcBef>
                <a:spcPts val="0"/>
              </a:spcBef>
              <a:buNone/>
            </a:pPr>
            <a:r>
              <a:rPr lang="en" sz="1400" dirty="0">
                <a:solidFill>
                  <a:srgbClr val="C00000"/>
                </a:solidFill>
              </a:rPr>
              <a:t>4) 2 10</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83</a:t>
            </a:fld>
            <a:endParaRPr/>
          </a:p>
        </p:txBody>
      </p:sp>
    </p:spTree>
    <p:extLst>
      <p:ext uri="{BB962C8B-B14F-4D97-AF65-F5344CB8AC3E}">
        <p14:creationId xmlns:p14="http://schemas.microsoft.com/office/powerpoint/2010/main" xmlns="" val="225799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0">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68737" y="847725"/>
            <a:ext cx="6550461" cy="2682944"/>
          </a:xfrm>
          <a:prstGeom prst="rect">
            <a:avLst/>
          </a:prstGeom>
        </p:spPr>
        <p:txBody>
          <a:bodyPr spcFirstLastPara="1" wrap="square" lIns="91425" tIns="91425" rIns="91425" bIns="91425" anchor="t" anchorCtr="0">
            <a:noAutofit/>
          </a:bodyPr>
          <a:lstStyle/>
          <a:p>
            <a:pPr marL="0" lvl="0" indent="0">
              <a:buNone/>
            </a:pPr>
            <a:r>
              <a:rPr lang="ru-RU" dirty="0"/>
              <a:t>(1)Напуганный двумя дурными, по его мнению, предзнаменованиями, наш проводник отказался идти дальше. (2)Мы пытались его уговорить.(3) Это, по всей вероятности, нам удалось бы, но один из путников решил над ним подшутить.(4) Проводник рассердился, повернулся и быстро пошел по тропе обратно.</a:t>
            </a:r>
          </a:p>
          <a:p>
            <a:pPr marL="0" lvl="0" indent="0">
              <a:buNone/>
            </a:pPr>
            <a:r>
              <a:rPr lang="ru-RU" dirty="0"/>
              <a:t>(5)-Эй, </a:t>
            </a:r>
            <a:r>
              <a:rPr lang="ru-RU" dirty="0" err="1"/>
              <a:t>Михалыч</a:t>
            </a:r>
            <a:r>
              <a:rPr lang="ru-RU" dirty="0"/>
              <a:t>, не уходи, мы без тебя пропадём, - кричали ему вслед.(6) Задерживать теперь его было, конечно, бесполезно. </a:t>
            </a:r>
          </a:p>
          <a:p>
            <a:pPr marL="0" lvl="0" indent="0">
              <a:buNone/>
            </a:pPr>
            <a:r>
              <a:rPr lang="ru-RU" dirty="0"/>
              <a:t>(7)Через несколько минут он скрылся в чаще леса.(8) Обсудив положение, мы решили продолжать путь без проводника, но, к величайшей нашей досаде, совсем потеряли тропу и не могли ее найти.(9) Мы направились на шум прибоя. </a:t>
            </a:r>
          </a:p>
          <a:p>
            <a:pPr marL="0" lvl="0" indent="0">
              <a:buNone/>
            </a:pPr>
            <a:r>
              <a:rPr lang="ru-RU" dirty="0"/>
              <a:t>(10)Нет, наши приключения не закончились.(11) Мы попали в очень глубокие овраги с крутыми склонами.(12) Один раз наш соратник чуть было не сорвался.(13) К счастью, он вовремя ухватился за корни старой ели.(14) Значит, необходимо держаться от берега на незначительном расстоянии, слышать и видеть морскую гладь.(15) К несчастью, мы еще попали в бурелом.(16) Сделав значительный крюк назад, мы благополучно из него выбрались.(17) Посоветовавшись, мы решили идти прямо к морю и продолжать путь. (По В. Арсеньеву)</a:t>
            </a:r>
          </a:p>
        </p:txBody>
      </p:sp>
      <p:sp>
        <p:nvSpPr>
          <p:cNvPr id="119" name="Google Shape;119;p20"/>
          <p:cNvSpPr txBox="1">
            <a:spLocks noGrp="1"/>
          </p:cNvSpPr>
          <p:nvPr>
            <p:ph type="body" idx="2"/>
          </p:nvPr>
        </p:nvSpPr>
        <p:spPr>
          <a:xfrm>
            <a:off x="6955987" y="972869"/>
            <a:ext cx="1767602" cy="2557800"/>
          </a:xfrm>
          <a:prstGeom prst="rect">
            <a:avLst/>
          </a:prstGeom>
        </p:spPr>
        <p:txBody>
          <a:bodyPr spcFirstLastPara="1" wrap="square" lIns="91425" tIns="91425" rIns="91425" bIns="91425" anchor="t" anchorCtr="0">
            <a:noAutofit/>
          </a:bodyPr>
          <a:lstStyle/>
          <a:p>
            <a:pPr marL="0" lvl="0" indent="0">
              <a:buNone/>
            </a:pPr>
            <a:r>
              <a:rPr lang="ru-RU" i="1" dirty="0"/>
              <a:t>Найдите предложения, в которых запятая ставится </a:t>
            </a:r>
          </a:p>
          <a:p>
            <a:pPr marL="0" lvl="0" indent="0">
              <a:buNone/>
            </a:pPr>
            <a:r>
              <a:rPr lang="ru-RU" i="1" dirty="0"/>
              <a:t>1) при вводных словах,</a:t>
            </a:r>
          </a:p>
          <a:p>
            <a:pPr marL="0" lvl="0" indent="0">
              <a:buNone/>
            </a:pPr>
            <a:r>
              <a:rPr lang="ru-RU" i="1" dirty="0"/>
              <a:t>2) при обращениях.</a:t>
            </a:r>
          </a:p>
          <a:p>
            <a:pPr marL="0" lvl="0" indent="0">
              <a:buNone/>
            </a:pPr>
            <a:r>
              <a:rPr lang="ru-RU" i="1" dirty="0"/>
              <a:t>Запишите их номера.</a:t>
            </a:r>
          </a:p>
        </p:txBody>
      </p:sp>
      <p:sp>
        <p:nvSpPr>
          <p:cNvPr id="120" name="Google Shape;120;p20"/>
          <p:cNvSpPr txBox="1">
            <a:spLocks noGrp="1"/>
          </p:cNvSpPr>
          <p:nvPr>
            <p:ph type="body" idx="3"/>
          </p:nvPr>
        </p:nvSpPr>
        <p:spPr>
          <a:xfrm>
            <a:off x="6955987" y="4378394"/>
            <a:ext cx="1700927"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chemeClr val="accent6"/>
                </a:solidFill>
              </a:rPr>
              <a:t>1) 1 3 6 8 13 14 15 </a:t>
            </a:r>
          </a:p>
          <a:p>
            <a:pPr marL="0" lvl="0" indent="0">
              <a:spcBef>
                <a:spcPts val="0"/>
              </a:spcBef>
              <a:buNone/>
            </a:pPr>
            <a:r>
              <a:rPr lang="en" sz="1400" dirty="0">
                <a:solidFill>
                  <a:schemeClr val="accent6"/>
                </a:solidFill>
              </a:rPr>
              <a:t>2) 5</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84</a:t>
            </a:fld>
            <a:endParaRPr/>
          </a:p>
        </p:txBody>
      </p:sp>
    </p:spTree>
    <p:extLst>
      <p:ext uri="{BB962C8B-B14F-4D97-AF65-F5344CB8AC3E}">
        <p14:creationId xmlns:p14="http://schemas.microsoft.com/office/powerpoint/2010/main" xmlns="" val="93948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394594" y="711925"/>
            <a:ext cx="5231962" cy="2721044"/>
          </a:xfrm>
          <a:prstGeom prst="rect">
            <a:avLst/>
          </a:prstGeom>
        </p:spPr>
        <p:txBody>
          <a:bodyPr spcFirstLastPara="1" wrap="square" lIns="91425" tIns="91425" rIns="91425" bIns="91425" anchor="t" anchorCtr="0">
            <a:noAutofit/>
          </a:bodyPr>
          <a:lstStyle/>
          <a:p>
            <a:pPr marL="0" lvl="0" indent="0">
              <a:buNone/>
            </a:pPr>
            <a:r>
              <a:rPr lang="ru-RU" dirty="0"/>
              <a:t>(1)Вспоминается мне ранняя погожая осень.(2)Воздух так чист, точно его совсем нет.(3) В поредевшем саду далеко видна к большому шалашу дорога, усыпанная соломой.(4) Около шалаша вечером греется самовар, и по саду между деревьями расстилается длинной полосой голубоватый дым.(5)Темнеет, но в саду горит костёр, и крепко тянет душистым дымом вишнёвых сучьев. (6)Пылает багровое пламя, окружённое мраком, и чьи-то чёрные, точно вырезанные из чёрного дерева, силуэты двигаются вокруг костра, а гигантские тени от них ходят по яблоням. (7)То по всему дереву ляжет чёрная рука в несколько аршин, то чётко нарисуются две ноги. (8)Вдруг всё это скользнёт с яблони, и тень упадёт по всей аллее.(9)Поздней ночью, шурша по сухой листве, как слепой, доберёшься до шалаша.(10) Там, на поляне, немного светлее, а над головой белеет Млечный Путь. (11)Долго глядишь в тёмно-синюю глубину неба, переполненную созвездиями.(12) Потом встрепенёшься и, пряча руки в рукава, быстро побежишь по аллее к дому.  (По И. А. Бунину)</a:t>
            </a:r>
          </a:p>
        </p:txBody>
      </p:sp>
      <p:sp>
        <p:nvSpPr>
          <p:cNvPr id="119" name="Google Shape;119;p20"/>
          <p:cNvSpPr txBox="1">
            <a:spLocks noGrp="1"/>
          </p:cNvSpPr>
          <p:nvPr>
            <p:ph type="body" idx="2"/>
          </p:nvPr>
        </p:nvSpPr>
        <p:spPr>
          <a:xfrm>
            <a:off x="5626556" y="877968"/>
            <a:ext cx="3312002" cy="2557800"/>
          </a:xfrm>
          <a:prstGeom prst="rect">
            <a:avLst/>
          </a:prstGeom>
        </p:spPr>
        <p:txBody>
          <a:bodyPr spcFirstLastPara="1" wrap="square" lIns="91425" tIns="91425" rIns="91425" bIns="91425" anchor="t" anchorCtr="0">
            <a:noAutofit/>
          </a:bodyPr>
          <a:lstStyle/>
          <a:p>
            <a:pPr marL="0" lvl="0" indent="0">
              <a:buNone/>
            </a:pPr>
            <a:r>
              <a:rPr lang="ru-RU" i="1" dirty="0"/>
              <a:t>Найдите предложения, в которых запятая ставится </a:t>
            </a:r>
          </a:p>
          <a:p>
            <a:pPr marL="0" lvl="0" indent="0">
              <a:buNone/>
            </a:pPr>
            <a:r>
              <a:rPr lang="ru-RU" i="1" dirty="0"/>
              <a:t>1) между частями сложносочинённого предложения</a:t>
            </a:r>
          </a:p>
          <a:p>
            <a:pPr marL="0" lvl="0" indent="0">
              <a:buNone/>
            </a:pPr>
            <a:r>
              <a:rPr lang="ru-RU" i="1" dirty="0"/>
              <a:t>2) между частями сложносочинённого предложения, соединёнными противительным союзом</a:t>
            </a:r>
          </a:p>
          <a:p>
            <a:pPr marL="0" lvl="0" indent="0">
              <a:buNone/>
            </a:pPr>
            <a:r>
              <a:rPr lang="ru-RU" i="1" dirty="0"/>
              <a:t>3) между частями сложносочинённого предложения, соединёнными разделительным союзом</a:t>
            </a:r>
          </a:p>
          <a:p>
            <a:pPr marL="0" lvl="0" indent="0">
              <a:buNone/>
            </a:pPr>
            <a:r>
              <a:rPr lang="ru-RU" i="1" dirty="0"/>
              <a:t>4) между частями сложносочинённого предложения, соединёнными соединительным союзом</a:t>
            </a:r>
          </a:p>
          <a:p>
            <a:pPr marL="0" lvl="0" indent="0">
              <a:buNone/>
            </a:pPr>
            <a:r>
              <a:rPr lang="ru-RU" i="1" dirty="0"/>
              <a:t>Запишите их номера.</a:t>
            </a:r>
          </a:p>
        </p:txBody>
      </p:sp>
      <p:sp>
        <p:nvSpPr>
          <p:cNvPr id="120" name="Google Shape;120;p20"/>
          <p:cNvSpPr txBox="1">
            <a:spLocks noGrp="1"/>
          </p:cNvSpPr>
          <p:nvPr>
            <p:ph type="body" idx="3"/>
          </p:nvPr>
        </p:nvSpPr>
        <p:spPr>
          <a:xfrm>
            <a:off x="5626556" y="5732733"/>
            <a:ext cx="3188178"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rgbClr val="C00000"/>
                </a:solidFill>
              </a:rPr>
              <a:t>1) 4 5 6 7 8 10</a:t>
            </a:r>
          </a:p>
          <a:p>
            <a:pPr marL="0" lvl="0" indent="0">
              <a:spcBef>
                <a:spcPts val="0"/>
              </a:spcBef>
              <a:buNone/>
            </a:pPr>
            <a:r>
              <a:rPr lang="en" sz="1400" dirty="0">
                <a:solidFill>
                  <a:srgbClr val="C00000"/>
                </a:solidFill>
              </a:rPr>
              <a:t>2)5 6 10  3) 7   4) 4 5 6 8</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85</a:t>
            </a:fld>
            <a:endParaRPr/>
          </a:p>
        </p:txBody>
      </p:sp>
    </p:spTree>
    <p:extLst>
      <p:ext uri="{BB962C8B-B14F-4D97-AF65-F5344CB8AC3E}">
        <p14:creationId xmlns:p14="http://schemas.microsoft.com/office/powerpoint/2010/main" xmlns="" val="338882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44938" y="972869"/>
            <a:ext cx="5117662" cy="2557800"/>
          </a:xfrm>
          <a:prstGeom prst="rect">
            <a:avLst/>
          </a:prstGeom>
        </p:spPr>
        <p:txBody>
          <a:bodyPr spcFirstLastPara="1" wrap="square" lIns="91425" tIns="91425" rIns="91425" bIns="91425" anchor="t" anchorCtr="0">
            <a:noAutofit/>
          </a:bodyPr>
          <a:lstStyle/>
          <a:p>
            <a:pPr marL="0" lvl="0" indent="0">
              <a:buNone/>
            </a:pPr>
            <a:r>
              <a:rPr lang="ru-RU" dirty="0"/>
              <a:t>1)Ни у одного народа нет к своему поэту такой любви, какая есть у нас, у русских, к Пушкину.</a:t>
            </a:r>
          </a:p>
          <a:p>
            <a:pPr marL="0" lvl="0" indent="0">
              <a:buNone/>
            </a:pPr>
            <a:r>
              <a:rPr lang="ru-RU" dirty="0"/>
              <a:t>(2)Англия разумно гордится Шекспиром, но душою не любит его.(3) Немцы высоко ценят Гёте, но в народное сердце он не вошёл.(4) Французский народ мало любит своих поэтов, хотя и отдаёт им должное. (5)Но песен о них не поёт.  (6)А  мы Пушкина любим.(7) Знаете ли вы, что существует особый закон, определяющий эстетический уровень человека? (8)Если он покоряется этому закону, то должен любить музыку.(9) Если даже на самом деле он с восторгом подбирает одним пальцем «Чижика», он всё-таки будет говорить, что любит музыку.(10) Так он будет говорить, потому что каждый знает, что музыку надо любить.(11) И ещё каждый знает, что надо любить море.(12) За всю мою жизнь я ни разу не встретила человека, который сказал бы, что не любит море. (13)И эти два закона </a:t>
            </a:r>
            <a:r>
              <a:rPr lang="ru-RU" dirty="0" err="1"/>
              <a:t>всемирны</a:t>
            </a:r>
            <a:r>
              <a:rPr lang="ru-RU" dirty="0"/>
              <a:t>. (14) Но у нас, у русских, есть ещё один закон: любить Пушкина, и мы его любим. (По Н. Тэффи)</a:t>
            </a:r>
          </a:p>
          <a:p>
            <a:pPr marL="0" lvl="0" indent="0">
              <a:buNone/>
            </a:pPr>
            <a:endParaRPr lang="ru-RU" dirty="0"/>
          </a:p>
        </p:txBody>
      </p:sp>
      <p:sp>
        <p:nvSpPr>
          <p:cNvPr id="119" name="Google Shape;119;p20"/>
          <p:cNvSpPr txBox="1">
            <a:spLocks noGrp="1"/>
          </p:cNvSpPr>
          <p:nvPr>
            <p:ph type="body" idx="2"/>
          </p:nvPr>
        </p:nvSpPr>
        <p:spPr>
          <a:xfrm>
            <a:off x="5495925" y="972869"/>
            <a:ext cx="3182700" cy="2557800"/>
          </a:xfrm>
          <a:prstGeom prst="rect">
            <a:avLst/>
          </a:prstGeom>
        </p:spPr>
        <p:txBody>
          <a:bodyPr spcFirstLastPara="1" wrap="square" lIns="91425" tIns="91425" rIns="91425" bIns="91425" anchor="t" anchorCtr="0">
            <a:noAutofit/>
          </a:bodyPr>
          <a:lstStyle/>
          <a:p>
            <a:pPr marL="0" lvl="0" indent="0">
              <a:buNone/>
            </a:pPr>
            <a:r>
              <a:rPr lang="ru-RU" i="1" dirty="0"/>
              <a:t>Найдите предложения, в которых запятая ставится </a:t>
            </a:r>
          </a:p>
          <a:p>
            <a:pPr marL="0" lvl="0" indent="0">
              <a:buNone/>
            </a:pPr>
            <a:r>
              <a:rPr lang="ru-RU" i="1" dirty="0"/>
              <a:t>1) при сложноподчинённых предложениях,</a:t>
            </a:r>
          </a:p>
          <a:p>
            <a:pPr marL="0" lvl="0" indent="0">
              <a:buNone/>
            </a:pPr>
            <a:r>
              <a:rPr lang="ru-RU" i="1" dirty="0"/>
              <a:t>2) при сложноподчинённых предложениях с 2 придаточными</a:t>
            </a:r>
          </a:p>
          <a:p>
            <a:pPr marL="0" lvl="0" indent="0">
              <a:buNone/>
            </a:pPr>
            <a:r>
              <a:rPr lang="ru-RU" i="1" dirty="0"/>
              <a:t>3) при сложноподчинённых предложениях с изъяснительным придаточным</a:t>
            </a:r>
          </a:p>
          <a:p>
            <a:pPr marL="0" lvl="0" indent="0">
              <a:buNone/>
            </a:pPr>
            <a:r>
              <a:rPr lang="ru-RU" i="1" dirty="0"/>
              <a:t>4) при сложноподчинённых предложениях с определительным придаточным</a:t>
            </a:r>
          </a:p>
          <a:p>
            <a:pPr marL="0" lvl="0" indent="0">
              <a:buNone/>
            </a:pPr>
            <a:r>
              <a:rPr lang="ru-RU" i="1" dirty="0"/>
              <a:t> Запишите их номера.</a:t>
            </a:r>
          </a:p>
          <a:p>
            <a:pPr marL="0" lvl="0" indent="0">
              <a:buNone/>
            </a:pPr>
            <a:endParaRPr lang="ru-RU" i="1" dirty="0"/>
          </a:p>
        </p:txBody>
      </p:sp>
      <p:sp>
        <p:nvSpPr>
          <p:cNvPr id="120" name="Google Shape;120;p20"/>
          <p:cNvSpPr txBox="1">
            <a:spLocks noGrp="1"/>
          </p:cNvSpPr>
          <p:nvPr>
            <p:ph type="body" idx="3"/>
          </p:nvPr>
        </p:nvSpPr>
        <p:spPr>
          <a:xfrm>
            <a:off x="5562600" y="5318350"/>
            <a:ext cx="3188178"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chemeClr val="accent6"/>
                </a:solidFill>
              </a:rPr>
              <a:t>1) 1 4 7 8 9 10 11 12</a:t>
            </a:r>
          </a:p>
          <a:p>
            <a:pPr marL="0" lvl="0" indent="0">
              <a:spcBef>
                <a:spcPts val="0"/>
              </a:spcBef>
              <a:buNone/>
            </a:pPr>
            <a:r>
              <a:rPr lang="en" sz="1400" dirty="0">
                <a:solidFill>
                  <a:schemeClr val="accent6"/>
                </a:solidFill>
              </a:rPr>
              <a:t>2) 9 10 12</a:t>
            </a:r>
          </a:p>
          <a:p>
            <a:pPr marL="0" lvl="0" indent="0">
              <a:spcBef>
                <a:spcPts val="0"/>
              </a:spcBef>
              <a:buNone/>
            </a:pPr>
            <a:r>
              <a:rPr lang="en" sz="1400" dirty="0">
                <a:solidFill>
                  <a:schemeClr val="accent6"/>
                </a:solidFill>
              </a:rPr>
              <a:t>3) 7 9 10 11 12</a:t>
            </a:r>
          </a:p>
          <a:p>
            <a:pPr marL="0" lvl="0" indent="0">
              <a:spcBef>
                <a:spcPts val="0"/>
              </a:spcBef>
              <a:buNone/>
            </a:pPr>
            <a:r>
              <a:rPr lang="en" sz="1400" dirty="0">
                <a:solidFill>
                  <a:schemeClr val="accent6"/>
                </a:solidFill>
              </a:rPr>
              <a:t>4) 1 12</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86</a:t>
            </a:fld>
            <a:endParaRPr/>
          </a:p>
        </p:txBody>
      </p:sp>
    </p:spTree>
    <p:extLst>
      <p:ext uri="{BB962C8B-B14F-4D97-AF65-F5344CB8AC3E}">
        <p14:creationId xmlns:p14="http://schemas.microsoft.com/office/powerpoint/2010/main" xmlns="" val="273547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0">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20"/>
          <p:cNvSpPr txBox="1">
            <a:spLocks noGrp="1"/>
          </p:cNvSpPr>
          <p:nvPr>
            <p:ph type="body" idx="1"/>
          </p:nvPr>
        </p:nvSpPr>
        <p:spPr>
          <a:xfrm>
            <a:off x="444938" y="810944"/>
            <a:ext cx="5346262" cy="2557800"/>
          </a:xfrm>
          <a:prstGeom prst="rect">
            <a:avLst/>
          </a:prstGeom>
        </p:spPr>
        <p:txBody>
          <a:bodyPr spcFirstLastPara="1" wrap="square" lIns="91425" tIns="91425" rIns="91425" bIns="91425" anchor="t" anchorCtr="0">
            <a:noAutofit/>
          </a:bodyPr>
          <a:lstStyle/>
          <a:p>
            <a:pPr marL="0" lvl="0" indent="0">
              <a:buNone/>
            </a:pPr>
            <a:r>
              <a:rPr lang="ru-RU" sz="1500" dirty="0"/>
              <a:t>(1)Часто смотрю вокруг и думаю: как изменились люди!(2) Зачастую мы проходим мимо, мы ни на что не обращаем внимания.(3) Посмотрите вокруг: мусорные контейнеры наполнены хлебом, а мальчишки играют хлебом в футбол.(4) Как больно это видеть!</a:t>
            </a:r>
          </a:p>
          <a:p>
            <a:pPr marL="0" lvl="0" indent="0">
              <a:buNone/>
            </a:pPr>
            <a:r>
              <a:rPr lang="ru-RU" sz="1500" dirty="0"/>
              <a:t>(5)Задумайтесь, каков путь хлеба с поля к нам на стол?(6) Сколько людей вложили в него свою любовь и теплоту своего сердца?(7) И ради чего?!(8) Чтобы он, кувыркаясь, летел в ворота?!</a:t>
            </a:r>
          </a:p>
          <a:p>
            <a:pPr marL="0" lvl="0" indent="0">
              <a:buNone/>
            </a:pPr>
            <a:r>
              <a:rPr lang="ru-RU" sz="1500" dirty="0"/>
              <a:t>(9)Мы относимся к хлебу, как к чему-то привычному.(10) А ведь это неправильно. Нет на свете ничего дороже краюхи хлеба. (11)Ведь хлеб - это имя существительное!(12) И не потому, что слово относится к этой части речи.(13) Мы знаем: хлеб -  самое существенное для нас, это сущность нашей жизни, смысл нашего существования.</a:t>
            </a:r>
          </a:p>
          <a:p>
            <a:pPr marL="0" lvl="0" indent="0">
              <a:buNone/>
            </a:pPr>
            <a:r>
              <a:rPr lang="ru-RU" sz="1500" dirty="0"/>
              <a:t>(14) Уважать хлеб, беречь труд простого сельского человека - нам всем этому нужно заново учиться. (15)Надо просто действовать, тогда теплее и добрее станет наш мир, потому что мы будем знать, что нас всех объединяет краюшка хлеба, связывающая нас с прошлым и прокладывающая дорогу в будущее. (</a:t>
            </a:r>
            <a:r>
              <a:rPr lang="ru-RU" sz="1500" dirty="0" err="1"/>
              <a:t>И.Давыдова</a:t>
            </a:r>
            <a:r>
              <a:rPr lang="ru-RU" sz="1500" dirty="0"/>
              <a:t>)</a:t>
            </a:r>
          </a:p>
          <a:p>
            <a:pPr marL="0" lvl="0" indent="0">
              <a:buNone/>
            </a:pPr>
            <a:endParaRPr lang="ru-RU" sz="1500" dirty="0"/>
          </a:p>
        </p:txBody>
      </p:sp>
      <p:sp>
        <p:nvSpPr>
          <p:cNvPr id="119" name="Google Shape;119;p20"/>
          <p:cNvSpPr txBox="1">
            <a:spLocks noGrp="1"/>
          </p:cNvSpPr>
          <p:nvPr>
            <p:ph type="body" idx="2"/>
          </p:nvPr>
        </p:nvSpPr>
        <p:spPr>
          <a:xfrm>
            <a:off x="5791200" y="845030"/>
            <a:ext cx="2887424" cy="2557800"/>
          </a:xfrm>
          <a:prstGeom prst="rect">
            <a:avLst/>
          </a:prstGeom>
        </p:spPr>
        <p:txBody>
          <a:bodyPr spcFirstLastPara="1" wrap="square" lIns="91425" tIns="91425" rIns="91425" bIns="91425" anchor="t" anchorCtr="0">
            <a:noAutofit/>
          </a:bodyPr>
          <a:lstStyle/>
          <a:p>
            <a:pPr marL="0" lvl="0" indent="0">
              <a:buNone/>
            </a:pPr>
            <a:r>
              <a:rPr lang="ru-RU" sz="1400" i="1" dirty="0"/>
              <a:t>Найдите предложения, в которых запятая ставится </a:t>
            </a:r>
          </a:p>
          <a:p>
            <a:pPr marL="0" lvl="0" indent="0">
              <a:buNone/>
            </a:pPr>
            <a:r>
              <a:rPr lang="ru-RU" sz="1400" i="1" dirty="0"/>
              <a:t>1) при однородных определениях,</a:t>
            </a:r>
          </a:p>
          <a:p>
            <a:pPr marL="0" lvl="0" indent="0">
              <a:buNone/>
            </a:pPr>
            <a:r>
              <a:rPr lang="ru-RU" sz="1400" i="1" dirty="0"/>
              <a:t>2) при однородных подлежащих</a:t>
            </a:r>
          </a:p>
          <a:p>
            <a:pPr marL="0" lvl="0" indent="0">
              <a:buNone/>
            </a:pPr>
            <a:r>
              <a:rPr lang="ru-RU" sz="1400" i="1" dirty="0"/>
              <a:t>Запишите их номера.</a:t>
            </a:r>
          </a:p>
          <a:p>
            <a:pPr marL="0" lvl="0" indent="0">
              <a:buNone/>
            </a:pPr>
            <a:r>
              <a:rPr lang="ru-RU" sz="1400" i="1" dirty="0"/>
              <a:t>2.Найдите предложения, в которых тире ставится </a:t>
            </a:r>
          </a:p>
          <a:p>
            <a:pPr marL="0" lvl="0" indent="0">
              <a:buNone/>
            </a:pPr>
            <a:r>
              <a:rPr lang="ru-RU" sz="1400" i="1" dirty="0"/>
              <a:t>1) при однородных членах предложения</a:t>
            </a:r>
          </a:p>
          <a:p>
            <a:pPr marL="0" lvl="0" indent="0">
              <a:buNone/>
            </a:pPr>
            <a:r>
              <a:rPr lang="ru-RU" sz="1400" i="1" dirty="0"/>
              <a:t>Запишите их номера.</a:t>
            </a:r>
          </a:p>
          <a:p>
            <a:pPr marL="0" lvl="0" indent="0">
              <a:buNone/>
            </a:pPr>
            <a:r>
              <a:rPr lang="ru-RU" sz="1400" i="1" dirty="0"/>
              <a:t>3. Найдите предложения, в которых двоеточие ставится </a:t>
            </a:r>
          </a:p>
          <a:p>
            <a:pPr marL="0" lvl="0" indent="0">
              <a:buNone/>
            </a:pPr>
            <a:r>
              <a:rPr lang="ru-RU" sz="1400" i="1" dirty="0"/>
              <a:t>1) после обобщающего слова при однородных членах предложения</a:t>
            </a:r>
          </a:p>
          <a:p>
            <a:pPr marL="0" lvl="0" indent="0">
              <a:buNone/>
            </a:pPr>
            <a:r>
              <a:rPr lang="ru-RU" sz="1400" i="1" dirty="0"/>
              <a:t>Запишите их номера.</a:t>
            </a:r>
          </a:p>
        </p:txBody>
      </p:sp>
      <p:sp>
        <p:nvSpPr>
          <p:cNvPr id="120" name="Google Shape;120;p20"/>
          <p:cNvSpPr txBox="1">
            <a:spLocks noGrp="1"/>
          </p:cNvSpPr>
          <p:nvPr>
            <p:ph type="body" idx="3"/>
          </p:nvPr>
        </p:nvSpPr>
        <p:spPr>
          <a:xfrm>
            <a:off x="5791200" y="4945750"/>
            <a:ext cx="3188178" cy="1048967"/>
          </a:xfrm>
          <a:prstGeom prst="rect">
            <a:avLst/>
          </a:prstGeom>
        </p:spPr>
        <p:txBody>
          <a:bodyPr spcFirstLastPara="1" wrap="square" lIns="91425" tIns="91425" rIns="91425" bIns="91425" anchor="t" anchorCtr="0">
            <a:noAutofit/>
          </a:bodyPr>
          <a:lstStyle/>
          <a:p>
            <a:pPr marL="0" lvl="0" indent="0">
              <a:spcBef>
                <a:spcPts val="0"/>
              </a:spcBef>
              <a:buNone/>
            </a:pPr>
            <a:r>
              <a:rPr lang="en" sz="1400" dirty="0">
                <a:solidFill>
                  <a:schemeClr val="accent6"/>
                </a:solidFill>
              </a:rPr>
              <a:t>1.1) 3</a:t>
            </a:r>
          </a:p>
          <a:p>
            <a:pPr marL="0" lvl="0" indent="0">
              <a:spcBef>
                <a:spcPts val="0"/>
              </a:spcBef>
              <a:buNone/>
            </a:pPr>
            <a:r>
              <a:rPr lang="en" sz="1400" dirty="0">
                <a:solidFill>
                  <a:schemeClr val="accent6"/>
                </a:solidFill>
              </a:rPr>
              <a:t>1.2) 1 13</a:t>
            </a:r>
          </a:p>
          <a:p>
            <a:pPr marL="0" lvl="0" indent="0">
              <a:spcBef>
                <a:spcPts val="0"/>
              </a:spcBef>
              <a:buNone/>
            </a:pPr>
            <a:r>
              <a:rPr lang="en" sz="1400" dirty="0">
                <a:solidFill>
                  <a:schemeClr val="accent6"/>
                </a:solidFill>
              </a:rPr>
              <a:t>2.1) 11 13</a:t>
            </a:r>
          </a:p>
          <a:p>
            <a:pPr marL="0" lvl="0" indent="0">
              <a:spcBef>
                <a:spcPts val="0"/>
              </a:spcBef>
              <a:buNone/>
            </a:pPr>
            <a:r>
              <a:rPr lang="en" sz="1400" dirty="0">
                <a:solidFill>
                  <a:schemeClr val="accent6"/>
                </a:solidFill>
              </a:rPr>
              <a:t>2.2) 14</a:t>
            </a:r>
          </a:p>
          <a:p>
            <a:pPr marL="0" lvl="0" indent="0">
              <a:spcBef>
                <a:spcPts val="0"/>
              </a:spcBef>
              <a:buNone/>
            </a:pPr>
            <a:r>
              <a:rPr lang="en" sz="1400" dirty="0">
                <a:solidFill>
                  <a:schemeClr val="accent6"/>
                </a:solidFill>
              </a:rPr>
              <a:t>3.1) 3 15</a:t>
            </a:r>
          </a:p>
          <a:p>
            <a:pPr marL="0" lvl="0" indent="0">
              <a:spcBef>
                <a:spcPts val="0"/>
              </a:spcBef>
              <a:buNone/>
            </a:pPr>
            <a:r>
              <a:rPr lang="en" sz="1400" dirty="0">
                <a:solidFill>
                  <a:schemeClr val="accent6"/>
                </a:solidFill>
              </a:rPr>
              <a:t>3.2) 2</a:t>
            </a:r>
          </a:p>
        </p:txBody>
      </p:sp>
      <p:sp>
        <p:nvSpPr>
          <p:cNvPr id="121" name="Google Shape;121;p20"/>
          <p:cNvSpPr txBox="1">
            <a:spLocks noGrp="1"/>
          </p:cNvSpPr>
          <p:nvPr>
            <p:ph type="sldNum" idx="12"/>
          </p:nvPr>
        </p:nvSpPr>
        <p:spPr>
          <a:xfrm>
            <a:off x="4297650" y="5994717"/>
            <a:ext cx="548700" cy="525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pPr marL="0" lvl="0" indent="0" algn="ctr" rtl="0">
                <a:spcBef>
                  <a:spcPts val="0"/>
                </a:spcBef>
                <a:spcAft>
                  <a:spcPts val="0"/>
                </a:spcAft>
                <a:buNone/>
              </a:pPr>
              <a:t>87</a:t>
            </a:fld>
            <a:endParaRPr/>
          </a:p>
        </p:txBody>
      </p:sp>
    </p:spTree>
    <p:extLst>
      <p:ext uri="{BB962C8B-B14F-4D97-AF65-F5344CB8AC3E}">
        <p14:creationId xmlns:p14="http://schemas.microsoft.com/office/powerpoint/2010/main" xmlns="" val="3563248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9">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9">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9">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9">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9">
                                            <p:txEl>
                                              <p:pRg st="6" end="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9">
                                            <p:txEl>
                                              <p:pRg st="7" end="7"/>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9">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9">
                                            <p:txEl>
                                              <p:pRg st="9" end="9"/>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20">
                                            <p:txEl>
                                              <p:pRg st="1" end="1"/>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2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2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2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build="p"/>
      <p:bldP spid="119" grpId="0" build="p"/>
      <p:bldP spid="120"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57167"/>
            <a:ext cx="7935081" cy="1015663"/>
          </a:xfrm>
          <a:prstGeom prst="rect">
            <a:avLst/>
          </a:prstGeom>
        </p:spPr>
        <p:txBody>
          <a:bodyPr wrap="square">
            <a:spAutoFit/>
          </a:bodyPr>
          <a:lstStyle/>
          <a:p>
            <a:pPr algn="ctr"/>
            <a:r>
              <a:rPr lang="ru-RU" sz="6000" b="1" dirty="0" smtClean="0">
                <a:ln w="18000">
                  <a:solidFill>
                    <a:schemeClr val="accent2">
                      <a:satMod val="140000"/>
                    </a:schemeClr>
                  </a:solidFill>
                  <a:prstDash val="solid"/>
                  <a:miter lim="800000"/>
                </a:ln>
                <a:solidFill>
                  <a:srgbClr val="FF0000"/>
                </a:solidFill>
              </a:rPr>
              <a:t>Успехов на ЕГЭ!</a:t>
            </a:r>
            <a:endParaRPr lang="ru-RU" sz="6000" b="1" dirty="0">
              <a:ln w="18000">
                <a:solidFill>
                  <a:schemeClr val="accent2">
                    <a:satMod val="140000"/>
                  </a:schemeClr>
                </a:solidFill>
                <a:prstDash val="solid"/>
                <a:miter lim="800000"/>
              </a:ln>
              <a:solidFill>
                <a:srgbClr val="FF0000"/>
              </a:solidFill>
            </a:endParaRPr>
          </a:p>
        </p:txBody>
      </p:sp>
      <p:pic>
        <p:nvPicPr>
          <p:cNvPr id="5" name="Picture 2" descr="C:\Users\Андрей\Pictures\Мои рисунки\ЕГЭ, ГИА\ege_gia_kim.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769828" y="1214422"/>
            <a:ext cx="3348410" cy="5643578"/>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ТИРЕ СТАВИТСЯ:</a:t>
            </a:r>
          </a:p>
        </p:txBody>
      </p:sp>
      <p:sp>
        <p:nvSpPr>
          <p:cNvPr id="3" name="Объект 2"/>
          <p:cNvSpPr>
            <a:spLocks noGrp="1"/>
          </p:cNvSpPr>
          <p:nvPr>
            <p:ph idx="1"/>
          </p:nvPr>
        </p:nvSpPr>
        <p:spPr>
          <a:xfrm>
            <a:off x="457200" y="1412776"/>
            <a:ext cx="8229600" cy="4713387"/>
          </a:xfrm>
        </p:spPr>
        <p:txBody>
          <a:bodyPr>
            <a:normAutofit/>
          </a:bodyPr>
          <a:lstStyle/>
          <a:p>
            <a:pPr marL="0" indent="0">
              <a:buNone/>
            </a:pPr>
            <a:r>
              <a:rPr lang="ru-RU" sz="2800" b="1" dirty="0"/>
              <a:t>4) После однородных членов предложения перед </a:t>
            </a:r>
            <a:r>
              <a:rPr lang="ru-RU" sz="2800" b="1" dirty="0">
                <a:solidFill>
                  <a:srgbClr val="C00000"/>
                </a:solidFill>
              </a:rPr>
              <a:t>обобщающим</a:t>
            </a:r>
            <a:r>
              <a:rPr lang="ru-RU" sz="2800" b="1" dirty="0"/>
              <a:t> словом:</a:t>
            </a:r>
          </a:p>
          <a:p>
            <a:pPr marL="0" indent="0">
              <a:buNone/>
            </a:pPr>
            <a:endParaRPr lang="ru-RU" sz="2800" b="1" dirty="0"/>
          </a:p>
          <a:p>
            <a:r>
              <a:rPr lang="ru-RU" sz="2800" b="1" i="1" dirty="0"/>
              <a:t>Надежду и пловца – </a:t>
            </a:r>
            <a:r>
              <a:rPr lang="ru-RU" sz="2800" b="1" i="1" u="sng" dirty="0"/>
              <a:t>всё</a:t>
            </a:r>
            <a:r>
              <a:rPr lang="ru-RU" sz="2800" b="1" i="1" dirty="0"/>
              <a:t> море поглотило.</a:t>
            </a:r>
          </a:p>
          <a:p>
            <a:r>
              <a:rPr lang="ru-RU" sz="2800" b="1" i="1" dirty="0"/>
              <a:t>В роще, в поле, в воздухе – </a:t>
            </a:r>
            <a:r>
              <a:rPr lang="ru-RU" sz="2800" b="1" i="1" u="sng" dirty="0"/>
              <a:t>всюду</a:t>
            </a:r>
            <a:r>
              <a:rPr lang="ru-RU" sz="2800" b="1" i="1" dirty="0"/>
              <a:t> царствовало безмолвие.</a:t>
            </a:r>
          </a:p>
        </p:txBody>
      </p:sp>
    </p:spTree>
    <p:extLst>
      <p:ext uri="{BB962C8B-B14F-4D97-AF65-F5344CB8AC3E}">
        <p14:creationId xmlns:p14="http://schemas.microsoft.com/office/powerpoint/2010/main" xmlns="" val="12750780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Строгая тема">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каймленный край">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Строгая тема" id="{AA3A5D9D-FB2A-4C70-8C27-BC18A06D8FB0}" vid="{87D91779-B1A9-43AA-A116-AC1925CE6FC1}"/>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Строгая тема</Template>
  <TotalTime>734</TotalTime>
  <Words>7349</Words>
  <Application>Microsoft Office PowerPoint</Application>
  <PresentationFormat>Экран (4:3)</PresentationFormat>
  <Paragraphs>514</Paragraphs>
  <Slides>88</Slides>
  <Notes>22</Notes>
  <HiddenSlides>0</HiddenSlides>
  <MMClips>0</MMClips>
  <ScaleCrop>false</ScaleCrop>
  <HeadingPairs>
    <vt:vector size="4" baseType="variant">
      <vt:variant>
        <vt:lpstr>Тема</vt:lpstr>
      </vt:variant>
      <vt:variant>
        <vt:i4>1</vt:i4>
      </vt:variant>
      <vt:variant>
        <vt:lpstr>Заголовки слайдов</vt:lpstr>
      </vt:variant>
      <vt:variant>
        <vt:i4>88</vt:i4>
      </vt:variant>
    </vt:vector>
  </HeadingPairs>
  <TitlesOfParts>
    <vt:vector size="89" baseType="lpstr">
      <vt:lpstr>Строгая тема</vt:lpstr>
      <vt:lpstr>          Задание 21 ПУНКТУАЦИОННЫЙ АНАЛИЗ ТЕКСТА Задание 21 ориентировано на проверку умения выполнять пунктуационный анализ небольшого текста. На экзамене для анализа будут предложены тексты, пунктуационный анализ которых предполагает поиск одинаковых синтаксических конструкций с запятой, двоеточием или тире. Количество верных ответов в задании ограничивается только количеством предложений в тексте. Выполнение задания оценивается 1 баллом. </vt:lpstr>
      <vt:lpstr>           АЛГОРИТМ ВЫПОЛНЕНИЯ ЗАДАНИЯ 1 Внимательно прочитайте предложение. По мере опознавания синтаксических конструкций помечайте их названия над знаками препинания или на полях страницы. 2 Выделите грамматическую(-ие) основу(-ы) предложения. Установите границы между предложениями и средства связи: сочинительные и/или подчинительные союзы,  интонация — в бессоюзном сложном предложении. 3 Найдите в предложении причастия, деепричастия, существительные, называющие уже  упомянутый предмет или явление. 4 Определите виды обособления, выраженные оборотами с указанными частями речи: определения, обстоятельства, приложения. 5 Найдите вводные слова, обращения. Опознайте предложения с прямой речью (цитированием). 6 Вспомните правила обособления, особенности постановки тире и двоеточия в простом и сложном предложениях, при прямой речи. 7 Перечитайте задание. Используя свои пометы, найдите предложения, в которых указанный знак препинания ставится в соответствии с одним и тем же правилом пунктуации. 8 Запишите номера выявленных предложений в бланк ответов № 1. (Последовательность записи цифр значения не имеет.)   </vt:lpstr>
      <vt:lpstr>Повторить:</vt:lpstr>
      <vt:lpstr> ЕГЭ по русскому языку Задание 21  Тире в простом и сложном  предложениях </vt:lpstr>
      <vt:lpstr>ТИРЕ в простом предложении</vt:lpstr>
      <vt:lpstr>ТИРЕ СТАВИТСЯ:</vt:lpstr>
      <vt:lpstr>ТИРЕ СТАВИТСЯ:</vt:lpstr>
      <vt:lpstr>Примечания:</vt:lpstr>
      <vt:lpstr>ТИРЕ СТАВИТСЯ:</vt:lpstr>
      <vt:lpstr>ТИРЕ СТАВИТСЯ  при вставных конструкциях:</vt:lpstr>
      <vt:lpstr>ТИРЕ СТАВИТСЯ:</vt:lpstr>
      <vt:lpstr>ТИРЕ НЕ СТАВИТСЯ:</vt:lpstr>
      <vt:lpstr>ТИРЕ НЕ СТАВИТСЯ:</vt:lpstr>
      <vt:lpstr>ТИРЕ НЕ СТАВИТСЯ:</vt:lpstr>
      <vt:lpstr>ТИРЕ НЕ СТАВИТСЯ:</vt:lpstr>
      <vt:lpstr>ТИРЕ НЕ СТАВИТСЯ:</vt:lpstr>
      <vt:lpstr>ТИРЕ  в бессоюзном сложном предложении</vt:lpstr>
      <vt:lpstr>Слайд 18</vt:lpstr>
      <vt:lpstr>Слайд 19</vt:lpstr>
      <vt:lpstr>ТИРЕ СТАВИТСЯ:</vt:lpstr>
      <vt:lpstr>ТИРЕ СТАВИТСЯ:</vt:lpstr>
      <vt:lpstr>ТИРЕ СТАВИТСЯ:</vt:lpstr>
      <vt:lpstr>ТИРЕ СТАВИТСЯ:</vt:lpstr>
      <vt:lpstr>Слайд 24</vt:lpstr>
      <vt:lpstr>Запятая, точка с запятой   в бессоюзном сложном предложении</vt:lpstr>
      <vt:lpstr>Слайд 26</vt:lpstr>
      <vt:lpstr>Слайд 27</vt:lpstr>
      <vt:lpstr>ТИРЕ в прямой речи и диалоге</vt:lpstr>
      <vt:lpstr>ТИРЕ СТАВИТСЯ:</vt:lpstr>
      <vt:lpstr>ТИРЕ между репликами диалога </vt:lpstr>
      <vt:lpstr>Пунктуация при приложении</vt:lpstr>
      <vt:lpstr>Слайд 32</vt:lpstr>
      <vt:lpstr>Обособление распространённых приложений</vt:lpstr>
      <vt:lpstr>Обособление распространённых приложений</vt:lpstr>
      <vt:lpstr>Сравните: </vt:lpstr>
      <vt:lpstr>Обособление распространённых приложений</vt:lpstr>
      <vt:lpstr>Обособление распространённых приложений</vt:lpstr>
      <vt:lpstr>Обособление распространённых приложений</vt:lpstr>
      <vt:lpstr>Обособление распространённых приложений</vt:lpstr>
      <vt:lpstr>Нельзя путать составное именное сказуемое и приложение</vt:lpstr>
      <vt:lpstr>Проверь себя. Расставьте знаки препинания</vt:lpstr>
      <vt:lpstr>Слайд 42</vt:lpstr>
      <vt:lpstr>Перед приложением ставится тире в следующих случаях</vt:lpstr>
      <vt:lpstr>Перед приложением ставится тире в следующих случаях</vt:lpstr>
      <vt:lpstr>Проверь себя. Расставьте знаки препинания (тире или запятую)</vt:lpstr>
      <vt:lpstr>Слайд 46</vt:lpstr>
      <vt:lpstr> ЕГЭ по русскому языку Задание 21  Двоеточие в простом и сложном  предложениях </vt:lpstr>
      <vt:lpstr>Двоеточие в простом предложении </vt:lpstr>
      <vt:lpstr>ДВОЕТОЧИЕ СТАВИТСЯ:</vt:lpstr>
      <vt:lpstr>ДВОЕТОЧИЕ СТАВИТСЯ:</vt:lpstr>
      <vt:lpstr>Слайд 51</vt:lpstr>
      <vt:lpstr>Примечания:</vt:lpstr>
      <vt:lpstr>Двоеточие в бессоюзном сложном предложении </vt:lpstr>
      <vt:lpstr>ДВОЕТОЧИЕ СТАВИТСЯ:</vt:lpstr>
      <vt:lpstr>ДВОЕТОЧИЕ СТАВИТСЯ:</vt:lpstr>
      <vt:lpstr>ДВОЕТОЧИЕ ПРИ ПРЯМОЙ РЕЧИ:</vt:lpstr>
      <vt:lpstr>Скобки</vt:lpstr>
      <vt:lpstr>В скобки заключаются:</vt:lpstr>
      <vt:lpstr>КАВЫЧКИ СТАВЯТСЯ:</vt:lpstr>
      <vt:lpstr>КАВЫЧКИ СТАВЯТСЯ:</vt:lpstr>
      <vt:lpstr>Практика</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ТИРЕ и ДВОЕТОЧИЕ</dc:title>
  <dc:creator>Светлана</dc:creator>
  <cp:lastModifiedBy>Пользователь Windows</cp:lastModifiedBy>
  <cp:revision>68</cp:revision>
  <dcterms:created xsi:type="dcterms:W3CDTF">2017-03-05T13:51:00Z</dcterms:created>
  <dcterms:modified xsi:type="dcterms:W3CDTF">2021-02-26T11:50:59Z</dcterms:modified>
</cp:coreProperties>
</file>