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mp3" ContentType="audio/unknown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278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71B9E-B217-4C8F-8DB2-DF4F82F016A0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1B51E-0D09-43A5-A176-B58E864DA3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12EFB-6331-4EAB-8F65-7FE74EDEB154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6E21D-6103-4E48-80D4-4239F5DC74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12EFB-6331-4EAB-8F65-7FE74EDEB154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6E21D-6103-4E48-80D4-4239F5DC74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gradFill flip="none" rotWithShape="1">
          <a:gsLst>
            <a:gs pos="0">
              <a:srgbClr val="E4B280"/>
            </a:gs>
            <a:gs pos="64999">
              <a:srgbClr val="F0EBD5"/>
            </a:gs>
            <a:gs pos="100000">
              <a:srgbClr val="D1C39F"/>
            </a:gs>
          </a:gsLst>
          <a:lin ang="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1 фон (30)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6248" y="5500702"/>
            <a:ext cx="1673355" cy="6979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1 фон (30)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58082" y="4786322"/>
            <a:ext cx="1673355" cy="6979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1 фон (30)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57950" y="5715016"/>
            <a:ext cx="2529675" cy="10551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12EFB-6331-4EAB-8F65-7FE74EDEB154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6E21D-6103-4E48-80D4-4239F5DC74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71B9E-B217-4C8F-8DB2-DF4F82F016A0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1B51E-0D09-43A5-A176-B58E864DA3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12EFB-6331-4EAB-8F65-7FE74EDEB154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6E21D-6103-4E48-80D4-4239F5DC74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12EFB-6331-4EAB-8F65-7FE74EDEB154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6E21D-6103-4E48-80D4-4239F5DC74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12EFB-6331-4EAB-8F65-7FE74EDEB154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6E21D-6103-4E48-80D4-4239F5DC74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12EFB-6331-4EAB-8F65-7FE74EDEB154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6E21D-6103-4E48-80D4-4239F5DC74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12EFB-6331-4EAB-8F65-7FE74EDEB154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6E21D-6103-4E48-80D4-4239F5DC74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12EFB-6331-4EAB-8F65-7FE74EDEB154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6E21D-6103-4E48-80D4-4239F5DC74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A12EFB-6331-4EAB-8F65-7FE74EDEB154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56E21D-6103-4E48-80D4-4239F5DC74B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b="1" kern="1200" cap="none" spc="0">
          <a:ln w="24500" cmpd="dbl">
            <a:solidFill>
              <a:schemeClr val="accent2">
                <a:shade val="85000"/>
                <a:satMod val="155000"/>
              </a:schemeClr>
            </a:solidFill>
            <a:prstDash val="solid"/>
            <a:miter lim="800000"/>
          </a:ln>
          <a:gradFill>
            <a:gsLst>
              <a:gs pos="10000">
                <a:schemeClr val="accent2">
                  <a:tint val="10000"/>
                  <a:satMod val="155000"/>
                </a:schemeClr>
              </a:gs>
              <a:gs pos="60000">
                <a:schemeClr val="accent2">
                  <a:tint val="30000"/>
                  <a:satMod val="155000"/>
                </a:schemeClr>
              </a:gs>
              <a:gs pos="100000">
                <a:schemeClr val="accent2">
                  <a:tint val="73000"/>
                  <a:satMod val="155000"/>
                </a:schemeClr>
              </a:gs>
            </a:gsLst>
            <a:lin ang="5400000"/>
          </a:gradFill>
          <a:effectLst>
            <a:outerShdw blurRad="38100" dist="38100" dir="7020000" algn="tl">
              <a:srgbClr val="000000">
                <a:alpha val="35000"/>
              </a:srgbClr>
            </a:outerShdw>
          </a:effectLst>
          <a:latin typeface="Constantia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accent2">
              <a:lumMod val="50000"/>
            </a:schemeClr>
          </a:solidFill>
          <a:latin typeface="Constantia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accent2">
              <a:lumMod val="50000"/>
            </a:schemeClr>
          </a:solidFill>
          <a:latin typeface="Constantia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accent2">
              <a:lumMod val="50000"/>
            </a:schemeClr>
          </a:solidFill>
          <a:latin typeface="Constantia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accent2">
              <a:lumMod val="50000"/>
            </a:schemeClr>
          </a:solidFill>
          <a:latin typeface="Constantia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accent2">
              <a:lumMod val="50000"/>
            </a:schemeClr>
          </a:solidFill>
          <a:latin typeface="Constantia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5" Type="http://schemas.openxmlformats.org/officeDocument/2006/relationships/image" Target="../media/image6.png"/><Relationship Id="rId4" Type="http://schemas.microsoft.com/office/2007/relationships/media" Target="../media/media1.mp3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71670" y="2571744"/>
            <a:ext cx="7215238" cy="3571900"/>
          </a:xfrm>
        </p:spPr>
        <p:txBody>
          <a:bodyPr>
            <a:normAutofit/>
          </a:bodyPr>
          <a:lstStyle/>
          <a:p>
            <a:r>
              <a:rPr lang="ru-RU" sz="60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Изгнание </a:t>
            </a:r>
          </a:p>
          <a:p>
            <a:r>
              <a:rPr lang="ru-RU" sz="60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из </a:t>
            </a:r>
          </a:p>
          <a:p>
            <a:r>
              <a:rPr lang="ru-RU" sz="60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рая</a:t>
            </a:r>
            <a:endParaRPr lang="ru-RU" sz="60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8596" y="5286388"/>
            <a:ext cx="228601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Урок ОПК №19</a:t>
            </a:r>
          </a:p>
          <a:p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3 класс</a:t>
            </a:r>
          </a:p>
          <a:p>
            <a:r>
              <a:rPr lang="ru-RU" sz="2800" b="1" i="1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Закутская</a:t>
            </a:r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 Н.Д.</a:t>
            </a:r>
            <a:endParaRPr lang="ru-RU" sz="2800" b="1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itchFamily="82" charset="0"/>
            </a:endParaRPr>
          </a:p>
        </p:txBody>
      </p:sp>
      <p:pic>
        <p:nvPicPr>
          <p:cNvPr id="5" name="Эйтор Вилла- Лобос Бахиана №5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4306784" y="5457370"/>
            <a:ext cx="487363" cy="487363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500042"/>
            <a:ext cx="3829048" cy="4525963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Райская жизнь первых людей в раю вызывала зависть</a:t>
            </a:r>
          </a:p>
          <a:p>
            <a:pPr algn="ctr">
              <a:buNone/>
            </a:pPr>
            <a:r>
              <a:rPr lang="ru-RU" sz="4400" b="1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диавола</a:t>
            </a:r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, который из-за своей гордыни лишился блаженства</a:t>
            </a:r>
            <a:endParaRPr lang="ru-RU" sz="4400" dirty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540567" y="0"/>
            <a:ext cx="4603432" cy="6857999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"/>
            <a:ext cx="9144000" cy="1785926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Диавол в образе змия-искусителя появился в раю и стал</a:t>
            </a:r>
          </a:p>
          <a:p>
            <a:pPr algn="ctr">
              <a:buNone/>
            </a:pP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спрашивать Еву: «Подлинно ли, сказал Бог: не ешьте ни от</a:t>
            </a:r>
          </a:p>
          <a:p>
            <a:pPr algn="ctr">
              <a:buNone/>
            </a:pP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какого дерева в раю?»</a:t>
            </a:r>
            <a:endParaRPr lang="ru-RU" sz="3600" dirty="0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79512" y="1857364"/>
            <a:ext cx="8856984" cy="50006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Содержимое 2"/>
          <p:cNvSpPr txBox="1">
            <a:spLocks/>
          </p:cNvSpPr>
          <p:nvPr/>
        </p:nvSpPr>
        <p:spPr>
          <a:xfrm>
            <a:off x="2643174" y="2643182"/>
            <a:ext cx="3714776" cy="4214818"/>
          </a:xfrm>
          <a:prstGeom prst="round2SameRect">
            <a:avLst>
              <a:gd name="adj1" fmla="val 46061"/>
              <a:gd name="adj2" fmla="val 0"/>
            </a:avLst>
          </a:prstGeom>
          <a:solidFill>
            <a:schemeClr val="accent6">
              <a:lumMod val="20000"/>
              <a:lumOff val="80000"/>
            </a:schemeClr>
          </a:solidFill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abriola" pitchFamily="82" charset="0"/>
                <a:ea typeface="+mn-ea"/>
                <a:cs typeface="+mn-cs"/>
              </a:rPr>
              <a:t>Коварная ложь 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abriola" pitchFamily="82" charset="0"/>
                <a:ea typeface="+mn-ea"/>
                <a:cs typeface="+mn-cs"/>
              </a:rPr>
              <a:t>заключалась в вопросе. 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abriola" pitchFamily="82" charset="0"/>
                <a:ea typeface="+mn-ea"/>
                <a:cs typeface="+mn-cs"/>
              </a:rPr>
              <a:t>Но Ева не прекратила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abriola" pitchFamily="82" charset="0"/>
                <a:ea typeface="+mn-ea"/>
                <a:cs typeface="+mn-cs"/>
              </a:rPr>
              <a:t>разговор, а стала</a:t>
            </a:r>
            <a:r>
              <a:rPr kumimoji="0" lang="ru-RU" sz="2400" b="1" i="0" u="none" strike="noStrike" kern="1200" cap="none" spc="0" normalizeH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abriola" pitchFamily="82" charset="0"/>
                <a:ea typeface="+mn-ea"/>
                <a:cs typeface="+mn-cs"/>
              </a:rPr>
              <a:t> 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abriola" pitchFamily="82" charset="0"/>
                <a:ea typeface="+mn-ea"/>
                <a:cs typeface="+mn-cs"/>
              </a:rPr>
              <a:t>объяснять, что Бог разрешил им есть плоды со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abriola" pitchFamily="82" charset="0"/>
                <a:ea typeface="+mn-ea"/>
                <a:cs typeface="+mn-cs"/>
              </a:rPr>
              <a:t>всех деревьев, кроме одного дерева.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Constantia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0" y="2928934"/>
            <a:ext cx="635795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Искусителю удалось зародить </a:t>
            </a:r>
          </a:p>
          <a:p>
            <a:pPr algn="ctr"/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у Евы недоверие к Господу словами: </a:t>
            </a:r>
          </a:p>
          <a:p>
            <a:pPr algn="ctr"/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«Нет ,не умрете, но знает Бог, что в день, когда вы вкусите плодов этих, откроются глаза ваши и вы будете как боги, знающие добро и зло.»</a:t>
            </a:r>
            <a:endParaRPr lang="ru-RU" sz="3600" dirty="0"/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143504" y="571480"/>
            <a:ext cx="378621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Ева  съела запретных плодов и дала их Адаму. Так первые люди нарушили наказ Бога, произошло грехопадение. Они совершили первый грех, который стал передаваться всем потомкам.</a:t>
            </a:r>
            <a:endParaRPr lang="ru-RU" sz="3600" dirty="0"/>
          </a:p>
        </p:txBody>
      </p:sp>
      <p:pic>
        <p:nvPicPr>
          <p:cNvPr id="26626" name="Picture 2" descr="http://www.islandcrisis.net/wp-content/uploads/2009/12/adam-and-eve.jpeg"/>
          <p:cNvPicPr>
            <a:picLocks noChangeAspect="1" noChangeArrowheads="1"/>
          </p:cNvPicPr>
          <p:nvPr/>
        </p:nvPicPr>
        <p:blipFill>
          <a:blip r:embed="rId2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0" y="-43515"/>
            <a:ext cx="5072066" cy="69015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85720" y="0"/>
            <a:ext cx="3643338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Запретный плод действительно открыл им глаза и дал знание. Они увидели, что наги, и сшили себе </a:t>
            </a:r>
            <a:r>
              <a:rPr lang="ru-RU" sz="3600" b="1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опоясания</a:t>
            </a: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 из листьев </a:t>
            </a:r>
            <a:r>
              <a:rPr lang="ru-RU" sz="3600" b="1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смаковницы</a:t>
            </a: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. Услышав голос Господа, они скрылись от него, вместо того, чтобы стремиться к нему, как раньше.</a:t>
            </a:r>
            <a:endParaRPr lang="ru-RU" sz="3600" dirty="0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4002754" y="-1"/>
            <a:ext cx="5138989" cy="6858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357818" y="0"/>
            <a:ext cx="3786182" cy="698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«Не ел ли ты от дерева, с которого я запретил тебе есть?» – спрашивал Господь. Но не слова раскаяния услышал Господь от Адама, а попытки оправдаться и обвинить Еву и доже самого Бога.  «Жена, которую Ты мне дал, она дала мне от дерева, и я ел», - говорил Адам. Подобно Адаму, оправдывалась и Ева: «Змей обольстил меня, и я ела».</a:t>
            </a:r>
            <a:endParaRPr lang="ru-RU" sz="3200" dirty="0"/>
          </a:p>
        </p:txBody>
      </p:sp>
      <p:pic>
        <p:nvPicPr>
          <p:cNvPr id="28674" name="Picture 2" descr="http://img-fotki.yandex.ru/get/5605/124861186.5a/0_6f20d_8f1b8641_X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5442857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5572140"/>
            <a:ext cx="9144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Недоверие, неискренность, страх стали первыми плодами грехопадения. Прежнее – искреннее, доверительное и блаженное общение с Богом было уже невозможно.</a:t>
            </a:r>
            <a:endParaRPr lang="ru-RU" sz="2800" dirty="0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219000" y="0"/>
            <a:ext cx="8710790" cy="5786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28684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Змей был проклят Богом пред всеми животными и стал передвигаться на чреве своем и есть прах .Проклята была земля, и человек со скорбью теперь должен был питаться от нее»</a:t>
            </a:r>
            <a:endParaRPr lang="ru-RU" sz="3200" dirty="0"/>
          </a:p>
        </p:txBody>
      </p:sp>
      <p:pic>
        <p:nvPicPr>
          <p:cNvPr id="30722" name="Picture 2" descr="http://www.tvoyavera.ru/uploads/posts/2011-02/1297888026_eldersnake_by_erenari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00175"/>
            <a:ext cx="9144000" cy="5357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://www.russdom.ru/sites/default/files/images/img060.previe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22952" cy="6286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0" y="5429264"/>
            <a:ext cx="9144000" cy="142873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0" y="5288340"/>
            <a:ext cx="9144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«В поте  лица твоего будешь есть хлеб. Доколе не возвратишься в землю, из которой ты взят; ибо прах ты и в прах возвратишься», - было сказано человеку. А жена получила страдания в беременности, ей дано было рожать детей в болезни, и муж должен господствовать над ней.</a:t>
            </a:r>
            <a:endParaRPr lang="ru-RU" sz="2400" dirty="0"/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1185858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Бог насадил </a:t>
            </a:r>
            <a:r>
              <a:rPr lang="ru-RU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рай</a:t>
            </a: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 в </a:t>
            </a:r>
            <a:r>
              <a:rPr lang="ru-RU" sz="4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Едеме</a:t>
            </a: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 на востоке и поселил там Адама и его жену Еву.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itchFamily="82" charset="0"/>
            </a:endParaRPr>
          </a:p>
        </p:txBody>
      </p:sp>
      <p:pic>
        <p:nvPicPr>
          <p:cNvPr id="4" name="Содержимое 8" descr="wenceslao_peter_adamo_ed_eva_600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1364366" y="1357299"/>
            <a:ext cx="7779635" cy="5500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://udaff.com/image/22/51/22519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9444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0" y="5715016"/>
            <a:ext cx="9144000" cy="114298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0" y="5715016"/>
            <a:ext cx="9144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  <a:cs typeface="Andalus" pitchFamily="18" charset="-78"/>
              </a:rPr>
              <a:t>После грехопадения Адам и Ева были изгнаны из рая. Отравив себя плодами смерти, люди стали смертными и рабами своего греха.</a:t>
            </a:r>
            <a:endParaRPr lang="ru-RU" sz="32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itchFamily="82" charset="0"/>
              <a:cs typeface="Andalus" pitchFamily="18" charset="-78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801" name="Picture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0" y="0"/>
            <a:ext cx="7786710" cy="68908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4786314" y="285728"/>
            <a:ext cx="400049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Но Господь не оставляет людей без утешения, Он обещает, что от жены родится Спаситель, </a:t>
            </a:r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Который сокрушит </a:t>
            </a:r>
          </a:p>
          <a:p>
            <a:pPr algn="ctr"/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главу змия </a:t>
            </a:r>
          </a:p>
          <a:p>
            <a:pPr algn="ctr"/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и примирит </a:t>
            </a:r>
          </a:p>
          <a:p>
            <a:pPr algn="ctr"/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человека </a:t>
            </a:r>
          </a:p>
          <a:p>
            <a:pPr algn="ctr"/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с Богом.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itchFamily="82" charset="0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-142900"/>
            <a:ext cx="8229600" cy="1143000"/>
          </a:xfrm>
        </p:spPr>
        <p:txBody>
          <a:bodyPr/>
          <a:lstStyle/>
          <a:p>
            <a:r>
              <a:rPr lang="ru-RU" dirty="0" smtClean="0">
                <a:ln w="24500" cmpd="dbl">
                  <a:solidFill>
                    <a:srgbClr val="FF0000"/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</a:rPr>
              <a:t>К Р Е С Т О С Л О В И Ц А</a:t>
            </a:r>
            <a:endParaRPr lang="ru-RU" dirty="0">
              <a:ln w="24500" cmpd="dbl">
                <a:solidFill>
                  <a:srgbClr val="FF0000"/>
                </a:solidFill>
                <a:prstDash val="solid"/>
                <a:miter lim="800000"/>
              </a:ln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357290" y="3643314"/>
            <a:ext cx="5229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57290" y="4643446"/>
            <a:ext cx="5725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357290" y="5572140"/>
            <a:ext cx="6046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714744" y="3643314"/>
            <a:ext cx="79060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857620" y="2643182"/>
            <a:ext cx="6046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857620" y="1785926"/>
            <a:ext cx="65114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857620" y="928670"/>
            <a:ext cx="6046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072462" y="928670"/>
            <a:ext cx="5229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215206" y="928670"/>
            <a:ext cx="6367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357950" y="928670"/>
            <a:ext cx="62228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500694" y="928670"/>
            <a:ext cx="5229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643438" y="928670"/>
            <a:ext cx="5517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000364" y="928670"/>
            <a:ext cx="6206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143108" y="928670"/>
            <a:ext cx="5517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143108" y="3643314"/>
            <a:ext cx="65114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000364" y="3643314"/>
            <a:ext cx="5229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143108" y="5572140"/>
            <a:ext cx="6367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Й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71472" y="5572140"/>
            <a:ext cx="55335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22" name="Рисунок 21" descr="Рисунок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0"/>
            <a:ext cx="8539791" cy="6680664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 txBox="1">
            <a:spLocks/>
          </p:cNvSpPr>
          <p:nvPr/>
        </p:nvSpPr>
        <p:spPr>
          <a:xfrm>
            <a:off x="0" y="5672142"/>
            <a:ext cx="9144000" cy="1185858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Это был прекрасный сад, где росло множество деревьев, их вкусными плодами питались первые люди.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Gabriola" pitchFamily="82" charset="0"/>
              <a:ea typeface="+mn-ea"/>
              <a:cs typeface="+mn-cs"/>
            </a:endParaRPr>
          </a:p>
        </p:txBody>
      </p:sp>
      <p:pic>
        <p:nvPicPr>
          <p:cNvPr id="4" name="Содержимое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6401" y="0"/>
            <a:ext cx="8165651" cy="5929330"/>
          </a:xfrm>
          <a:prstGeom prst="rect">
            <a:avLst/>
          </a:prstGeom>
          <a:effectLst>
            <a:softEdge rad="112500"/>
          </a:effectLst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9561" y="0"/>
            <a:ext cx="8644878" cy="1143000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Gabriola" pitchFamily="82" charset="0"/>
              </a:rPr>
              <a:t>В раю обитали разные животные, но они не обижали друг друга и питались только растительной пищей.</a:t>
            </a:r>
            <a:endParaRPr lang="ru-RU" sz="3600" dirty="0">
              <a:solidFill>
                <a:schemeClr val="accent6">
                  <a:lumMod val="50000"/>
                </a:schemeClr>
              </a:solidFill>
              <a:latin typeface="Gabriola" pitchFamily="82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398791" y="1196751"/>
            <a:ext cx="8242831" cy="54022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Бог являлся людям в видимом образе и непосредственно  руководил их жизнью. Постоянное общение с Творцом было главной причиной блаженства, гармонии внутреннего мира человека, его чистой совести.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Содержимое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4348" y="1782577"/>
            <a:ext cx="7500957" cy="5203789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42918"/>
            <a:ext cx="9144000" cy="1143000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pc="50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abriola" pitchFamily="82" charset="0"/>
              </a:rPr>
              <a:t>Среди многочисленных райских деревьев были два особенных – </a:t>
            </a:r>
            <a:r>
              <a:rPr lang="ru-RU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abriola" pitchFamily="82" charset="0"/>
              </a:rPr>
              <a:t>дерево жизни </a:t>
            </a:r>
            <a:r>
              <a:rPr lang="ru-RU" spc="50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abriola" pitchFamily="82" charset="0"/>
              </a:rPr>
              <a:t>и</a:t>
            </a:r>
            <a:r>
              <a:rPr lang="ru-RU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abriola" pitchFamily="82" charset="0"/>
              </a:rPr>
              <a:t> </a:t>
            </a:r>
            <a:r>
              <a:rPr lang="ru-RU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abriola" pitchFamily="82" charset="0"/>
              </a:rPr>
              <a:t>дерево познания добра и</a:t>
            </a:r>
            <a:br>
              <a:rPr lang="ru-RU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abriola" pitchFamily="82" charset="0"/>
              </a:rPr>
            </a:br>
            <a:r>
              <a:rPr lang="ru-RU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abriola" pitchFamily="82" charset="0"/>
              </a:rPr>
              <a:t> зла.</a:t>
            </a:r>
            <a:endParaRPr lang="ru-RU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abriola" pitchFamily="82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" y="1328732"/>
            <a:ext cx="4286246" cy="54149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929190" y="1328732"/>
            <a:ext cx="4214810" cy="53406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7158" y="1071546"/>
            <a:ext cx="321471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Плоды дерева жизни были предназначены для поддержания в человеке бессмертия.</a:t>
            </a:r>
            <a:endParaRPr lang="ru-RU" sz="4400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3716133" y="1"/>
            <a:ext cx="542648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143472" y="285728"/>
            <a:ext cx="4000528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Плоды дерева познания  добра и зла  были избраны богом как средство испытания и воспитания </a:t>
            </a:r>
          </a:p>
          <a:p>
            <a:pPr algn="ctr"/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человека </a:t>
            </a:r>
          </a:p>
          <a:p>
            <a:pPr algn="ctr"/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и послушания</a:t>
            </a:r>
          </a:p>
          <a:p>
            <a:pPr algn="ctr"/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 своему Творцу.</a:t>
            </a:r>
            <a:endParaRPr lang="ru-RU" sz="4400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07158" y="0"/>
            <a:ext cx="51435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596" y="928670"/>
            <a:ext cx="4143404" cy="4525963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Господь заповедал не есть плоды дерева познания добра и зла</a:t>
            </a:r>
          </a:p>
          <a:p>
            <a:pPr algn="ctr">
              <a:buNone/>
            </a:pP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и предупредил: </a:t>
            </a:r>
          </a:p>
          <a:p>
            <a:pPr algn="ctr">
              <a:buNone/>
            </a:pP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«Ибо в день, в который ты вкусишь о него,</a:t>
            </a:r>
          </a:p>
          <a:p>
            <a:pPr algn="ctr">
              <a:buNone/>
            </a:pP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смертью умрешь»</a:t>
            </a:r>
            <a:endParaRPr lang="ru-RU" sz="4000" dirty="0"/>
          </a:p>
        </p:txBody>
      </p:sp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2090" y="1142984"/>
            <a:ext cx="4983014" cy="42148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20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Тема20</Template>
  <TotalTime>229</TotalTime>
  <Words>629</Words>
  <Application>Microsoft Office PowerPoint</Application>
  <PresentationFormat>Экран (4:3)</PresentationFormat>
  <Paragraphs>64</Paragraphs>
  <Slides>22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Тема20</vt:lpstr>
      <vt:lpstr>Слайд 1</vt:lpstr>
      <vt:lpstr>Слайд 2</vt:lpstr>
      <vt:lpstr>Слайд 3</vt:lpstr>
      <vt:lpstr>В раю обитали разные животные, но они не обижали друг друга и питались только растительной пищей.</vt:lpstr>
      <vt:lpstr>Слайд 5</vt:lpstr>
      <vt:lpstr>Среди многочисленных райских деревьев были два особенных – дерево жизни и дерево познания добра и  зла.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К Р Е С Т О С Л О В И Ц А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Светлана</cp:lastModifiedBy>
  <cp:revision>44</cp:revision>
  <dcterms:created xsi:type="dcterms:W3CDTF">2013-01-06T06:39:14Z</dcterms:created>
  <dcterms:modified xsi:type="dcterms:W3CDTF">2013-09-29T18:11:21Z</dcterms:modified>
</cp:coreProperties>
</file>