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36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9937FF-3AF8-4FB6-AB75-A65B988D687F}" type="datetimeFigureOut">
              <a:rPr lang="ru-RU" smtClean="0"/>
              <a:pPr/>
              <a:t>08.06.2013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AF2BA-B282-45B1-A8C2-4D2501FBB1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9937FF-3AF8-4FB6-AB75-A65B988D687F}" type="datetimeFigureOut">
              <a:rPr lang="ru-RU" smtClean="0"/>
              <a:pPr/>
              <a:t>08.06.2013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AF2BA-B282-45B1-A8C2-4D2501FBB1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9937FF-3AF8-4FB6-AB75-A65B988D687F}" type="datetimeFigureOut">
              <a:rPr lang="ru-RU" smtClean="0"/>
              <a:pPr/>
              <a:t>08.06.2013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AF2BA-B282-45B1-A8C2-4D2501FBB1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9937FF-3AF8-4FB6-AB75-A65B988D687F}" type="datetimeFigureOut">
              <a:rPr lang="ru-RU" smtClean="0"/>
              <a:pPr/>
              <a:t>08.06.2013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AF2BA-B282-45B1-A8C2-4D2501FBB1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9937FF-3AF8-4FB6-AB75-A65B988D687F}" type="datetimeFigureOut">
              <a:rPr lang="ru-RU" smtClean="0"/>
              <a:pPr/>
              <a:t>08.06.2013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AF2BA-B282-45B1-A8C2-4D2501FBB1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9937FF-3AF8-4FB6-AB75-A65B988D687F}" type="datetimeFigureOut">
              <a:rPr lang="ru-RU" smtClean="0"/>
              <a:pPr/>
              <a:t>08.06.2013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AF2BA-B282-45B1-A8C2-4D2501FBB1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9937FF-3AF8-4FB6-AB75-A65B988D687F}" type="datetimeFigureOut">
              <a:rPr lang="ru-RU" smtClean="0"/>
              <a:pPr/>
              <a:t>08.06.2013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AF2BA-B282-45B1-A8C2-4D2501FBB1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9937FF-3AF8-4FB6-AB75-A65B988D687F}" type="datetimeFigureOut">
              <a:rPr lang="ru-RU" smtClean="0"/>
              <a:pPr/>
              <a:t>08.06.2013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AF2BA-B282-45B1-A8C2-4D2501FBB1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9937FF-3AF8-4FB6-AB75-A65B988D687F}" type="datetimeFigureOut">
              <a:rPr lang="ru-RU" smtClean="0"/>
              <a:pPr/>
              <a:t>08.06.2013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AF2BA-B282-45B1-A8C2-4D2501FBB1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B8EECD"/>
            </a:gs>
            <a:gs pos="50000">
              <a:srgbClr val="3BD198"/>
            </a:gs>
            <a:gs pos="100000">
              <a:srgbClr val="246E3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770c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2875" y="142875"/>
            <a:ext cx="1357313" cy="1217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25" y="274638"/>
            <a:ext cx="71151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179937FF-3AF8-4FB6-AB75-A65B988D687F}" type="datetimeFigureOut">
              <a:rPr lang="ru-RU" smtClean="0"/>
              <a:pPr/>
              <a:t>08.06.2013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36AF2BA-B282-45B1-A8C2-4D2501FBB1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lus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900" cmpd="sng">
            <a:solidFill>
              <a:schemeClr val="accent1">
                <a:satMod val="190000"/>
                <a:alpha val="55000"/>
              </a:schemeClr>
            </a:solidFill>
            <a:prstDash val="solid"/>
          </a:ln>
          <a:solidFill>
            <a:srgbClr val="FCFCFF"/>
          </a:solidFill>
          <a:effectLst>
            <a:innerShdw blurRad="101600" dist="76200" dir="5400000">
              <a:schemeClr val="accent1">
                <a:satMod val="190000"/>
                <a:tint val="100000"/>
                <a:alpha val="74000"/>
              </a:schemeClr>
            </a:innerShdw>
          </a:effectLst>
          <a:latin typeface="Cambr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CFCFF"/>
          </a:solidFill>
          <a:latin typeface="Cambr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CFCFF"/>
          </a:solidFill>
          <a:latin typeface="Cambr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CFCFF"/>
          </a:solidFill>
          <a:latin typeface="Cambr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CFCFF"/>
          </a:solidFill>
          <a:latin typeface="Cambr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CFCFF"/>
          </a:solidFill>
          <a:latin typeface="Cambr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CFCFF"/>
          </a:solidFill>
          <a:latin typeface="Cambr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CFCFF"/>
          </a:solidFill>
          <a:latin typeface="Cambr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CFCFF"/>
          </a:solidFill>
          <a:latin typeface="Cambr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02060"/>
          </a:solidFill>
          <a:latin typeface="Cambr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02060"/>
          </a:solidFill>
          <a:latin typeface="Cambr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02060"/>
          </a:solidFill>
          <a:latin typeface="Cambr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02060"/>
          </a:solidFill>
          <a:latin typeface="Cambr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02060"/>
          </a:solidFill>
          <a:latin typeface="Cambr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D:\My%20Documents\&#1057;&#1074;&#1077;&#1090;&#1072;\&#1052;&#1054;&#1048;%20&#1055;&#1056;&#1045;&#1047;&#1045;&#1053;&#1058;&#1040;&#1062;&#1048;&#1048;\&#1055;&#1088;&#1077;&#1079;&#1077;&#1085;&#1090;&#1072;&#1094;&#1080;&#1080;%20&#1087;&#1086;&#1083;&#1100;&#1079;&#1086;&#1074;&#1072;&#1090;&#1077;&#1083;&#1077;&#1081;\&#1047;&#1072;&#1082;&#1091;&#1090;&#1089;&#1082;&#1072;&#1103;%20&#1053;&#1072;&#1090;&#1072;&#1083;&#1100;&#1103;\33_&#1053;&#1086;&#1074;&#1099;&#1081;%20&#1048;&#1079;&#1088;&#1072;&#1080;&#1083;&#1100;\&#1058;&#1086;&#1084;&#1072;&#1089;%20&#1058;&#1072;&#1083;&#1083;&#1080;&#1089;%20&#1084;&#1086;&#1090;&#1077;&#1090;%20&#1076;&#1083;&#1103;%2040%20&#1075;&#1086;&#1083;&#1086;&#1089;&#1086;&#1074;.mp3" TargetMode="External"/><Relationship Id="rId1" Type="http://schemas.microsoft.com/office/2007/relationships/media" Target="file:///D:\My%20Documents\&#1057;&#1074;&#1077;&#1090;&#1072;\&#1052;&#1054;&#1048;%20&#1055;&#1056;&#1045;&#1047;&#1045;&#1053;&#1058;&#1040;&#1062;&#1048;&#1048;\&#1055;&#1088;&#1077;&#1079;&#1077;&#1085;&#1090;&#1072;&#1094;&#1080;&#1080;%20&#1087;&#1086;&#1083;&#1100;&#1079;&#1086;&#1074;&#1072;&#1090;&#1077;&#1083;&#1077;&#1081;\&#1047;&#1072;&#1082;&#1091;&#1090;&#1089;&#1082;&#1072;&#1103;%20&#1053;&#1072;&#1090;&#1072;&#1083;&#1100;&#1103;\33_&#1053;&#1086;&#1074;&#1099;&#1081;%20&#1048;&#1079;&#1088;&#1072;&#1080;&#1083;&#1100;\&#1058;&#1086;&#1084;&#1072;&#1089;%20&#1058;&#1072;&#1083;&#1083;&#1080;&#1089;%20&#1084;&#1086;&#1090;&#1077;&#1090;%20&#1076;&#1083;&#1103;%2040%20&#1075;&#1086;&#1083;&#1086;&#1089;&#1086;&#1074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643182"/>
            <a:ext cx="7772400" cy="1470025"/>
          </a:xfrm>
        </p:spPr>
        <p:txBody>
          <a:bodyPr/>
          <a:lstStyle/>
          <a:p>
            <a:r>
              <a:rPr lang="ru-RU" dirty="0" smtClean="0">
                <a:ln w="900" cmpd="sng">
                  <a:solidFill>
                    <a:schemeClr val="bg2">
                      <a:lumMod val="1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G Isadora Cyr Pro" pitchFamily="2" charset="-52"/>
              </a:rPr>
              <a:t>Новый Израиль</a:t>
            </a:r>
            <a:endParaRPr lang="ru-RU" dirty="0">
              <a:ln w="900" cmpd="sng">
                <a:solidFill>
                  <a:schemeClr val="bg2">
                    <a:lumMod val="10000"/>
                    <a:alpha val="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G Isadora Cyr Pro" pitchFamily="2" charset="-52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12" y="5105400"/>
            <a:ext cx="2857488" cy="1752600"/>
          </a:xfrm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lligraph" pitchFamily="2" charset="0"/>
              </a:rPr>
              <a:t>Урок ОПК №33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lligraph" pitchFamily="2" charset="0"/>
              </a:rPr>
              <a:t>3 класс</a:t>
            </a:r>
          </a:p>
          <a:p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  <a:latin typeface="Calligraph" pitchFamily="2" charset="0"/>
              </a:rPr>
              <a:t>Закутская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lligraph" pitchFamily="2" charset="0"/>
              </a:rPr>
              <a:t> Н.Д.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alligraph" pitchFamily="2" charset="0"/>
            </a:endParaRPr>
          </a:p>
        </p:txBody>
      </p:sp>
      <p:pic>
        <p:nvPicPr>
          <p:cNvPr id="4102" name="Picture 6" descr="http://mirgif.com/razdeliteli/lineechka-7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2000240"/>
            <a:ext cx="5386399" cy="1243015"/>
          </a:xfrm>
          <a:prstGeom prst="rect">
            <a:avLst/>
          </a:prstGeom>
          <a:noFill/>
        </p:spPr>
      </p:pic>
      <p:pic>
        <p:nvPicPr>
          <p:cNvPr id="4" name="Томас Таллис мотет для 40 голосо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93431" y="5805264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14942" y="928670"/>
            <a:ext cx="375761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«Не нарушить пришёл Я, но исполнить», - сказал Христос. Теперь уже не из страха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Божиего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и не из страха наказания от людей призвал Господь исполнять духовный закон, но из любви, по доброй воле.</a:t>
            </a:r>
          </a:p>
          <a:p>
            <a:pPr algn="ctr"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ligraph" pitchFamily="2" charset="0"/>
            </a:endParaRPr>
          </a:p>
        </p:txBody>
      </p:sp>
      <p:pic>
        <p:nvPicPr>
          <p:cNvPr id="5" name="Picture 8" descr="&amp;Scy;&amp;vcy;&amp;iecy;&amp;chcy;&amp;icy; &amp;gcy;&amp;ocy;&amp;rcy;&amp;yacy;&amp;t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286380" cy="14287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0"/>
            <a:ext cx="45720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«Не должно осквернять землю, на которой вы живёте, среди которой обитаю Я», - говорил Господь, и этот закон стал законом для всех людей мира.</a:t>
            </a:r>
          </a:p>
          <a:p>
            <a:pPr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И для того, кто принял Господа всем сердцем и освободил его от греха для пребывания в нём Бога, восстанавливается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Богообщение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, которое было в раю, но утрачено после грехопадения.</a:t>
            </a:r>
          </a:p>
          <a:p>
            <a:pPr algn="ctr"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ligraph" pitchFamily="2" charset="0"/>
            </a:endParaRPr>
          </a:p>
        </p:txBody>
      </p:sp>
      <p:pic>
        <p:nvPicPr>
          <p:cNvPr id="4" name="Picture 8" descr="&amp;Scy;&amp;vcy;&amp;iecy;&amp;chcy;&amp;icy; &amp;gcy;&amp;ocy;&amp;rcy;&amp;yacy;&amp;t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86380" cy="1428736"/>
          </a:xfrm>
          <a:prstGeom prst="rect">
            <a:avLst/>
          </a:prstGeom>
          <a:noFill/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2910" y="1050290"/>
            <a:ext cx="4432804" cy="580377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0"/>
            <a:ext cx="5357818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В Ветхом Завете закон сохранялся благодаря воле и страху наказания. Когда же Спаситель искупил грех человека, произошло освобождение от греха: каждый человек спасается благодатью Божией, сознательно отказываясь от грехов. Господь открывается теперь каждому, каждого призывает (и чародеев, и блудниц, и преступников) и прощает всех, кто искренне приносит покаяние и стремится избавиться от грехов.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ligraph" pitchFamily="2" charset="0"/>
            </a:endParaRPr>
          </a:p>
        </p:txBody>
      </p:sp>
      <p:pic>
        <p:nvPicPr>
          <p:cNvPr id="4" name="Picture 8" descr="&amp;Scy;&amp;vcy;&amp;iecy;&amp;chcy;&amp;icy; &amp;gcy;&amp;ocy;&amp;rcy;&amp;yacy;&amp;t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86380" cy="1428736"/>
          </a:xfrm>
          <a:prstGeom prst="rect">
            <a:avLst/>
          </a:prstGeom>
          <a:noFill/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" y="1285860"/>
            <a:ext cx="4181437" cy="5572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14942" y="142852"/>
            <a:ext cx="375761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Но искренность покаяния каждого человека и его судьба известны только Господу.</a:t>
            </a:r>
          </a:p>
          <a:p>
            <a:pPr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В помощь христианам на пути освобождения от грехов создано множество церковных книг, а в храмах ежедневно совершаются таинства Церкви во спасение людей.</a:t>
            </a:r>
          </a:p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ligraph" pitchFamily="2" charset="0"/>
            </a:endParaRPr>
          </a:p>
        </p:txBody>
      </p:sp>
      <p:pic>
        <p:nvPicPr>
          <p:cNvPr id="4" name="Picture 8" descr="&amp;Scy;&amp;vcy;&amp;iecy;&amp;chcy;&amp;icy; &amp;gcy;&amp;ocy;&amp;rcy;&amp;yacy;&amp;t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86380" cy="1428736"/>
          </a:xfrm>
          <a:prstGeom prst="rect">
            <a:avLst/>
          </a:prstGeom>
          <a:noFill/>
        </p:spPr>
      </p:pic>
      <p:pic>
        <p:nvPicPr>
          <p:cNvPr id="24578" name="Picture 2" descr="http://img1.liveinternet.ru/images/attach/c/2/73/743/73743693_HV_.gif"/>
          <p:cNvPicPr>
            <a:picLocks noChangeAspect="1" noChangeArrowheads="1" noCrop="1"/>
          </p:cNvPicPr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642910" y="857232"/>
            <a:ext cx="4447210" cy="6136749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Рассмотрите походный иконостас.</a:t>
            </a:r>
          </a:p>
          <a:p>
            <a:pPr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Самый верхний ряд - праотеческий. Слева направо: праотец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Иоиль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(?),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праотец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Вениамин, праотец Иов, праотец Исаак, праотец Авраам, праотец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Мельхиседек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праотец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Адам, в центре - Троица Новозаветная</a:t>
            </a:r>
          </a:p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ligraph" pitchFamily="2" charset="0"/>
            </a:endParaRPr>
          </a:p>
        </p:txBody>
      </p:sp>
      <p:pic>
        <p:nvPicPr>
          <p:cNvPr id="4" name="Picture 8" descr="&amp;Scy;&amp;vcy;&amp;iecy;&amp;chcy;&amp;icy; &amp;gcy;&amp;ocy;&amp;rcy;&amp;yacy;&amp;t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86380" cy="1428736"/>
          </a:xfrm>
          <a:prstGeom prst="rect">
            <a:avLst/>
          </a:prstGeom>
          <a:noFill/>
        </p:spPr>
      </p:pic>
      <p:pic>
        <p:nvPicPr>
          <p:cNvPr id="23554" name="Picture 2" descr="http://ru-icons.ru/part14/117-21.jpg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-1" y="3143248"/>
            <a:ext cx="9090743" cy="37147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(Отечество), далее: праотец Иаков, праотец Лот, праотец Иосиф, праотец Ной, праотец Авель, праотец Исаак, праотец Енох.</a:t>
            </a:r>
          </a:p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ligraph" pitchFamily="2" charset="0"/>
            </a:endParaRPr>
          </a:p>
        </p:txBody>
      </p:sp>
      <p:pic>
        <p:nvPicPr>
          <p:cNvPr id="4" name="Picture 8" descr="&amp;Scy;&amp;vcy;&amp;iecy;&amp;chcy;&amp;icy; &amp;gcy;&amp;ocy;&amp;rcy;&amp;yacy;&amp;t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86380" cy="1428736"/>
          </a:xfrm>
          <a:prstGeom prst="rect">
            <a:avLst/>
          </a:prstGeom>
          <a:noFill/>
        </p:spPr>
      </p:pic>
      <p:pic>
        <p:nvPicPr>
          <p:cNvPr id="5" name="Picture 2" descr="http://ru-icons.ru/part14/117-21.jpg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-1" y="3143248"/>
            <a:ext cx="9090743" cy="37147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0"/>
            <a:ext cx="8358214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Второй ряд сверху - пророческий. Слева направо: пророк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Захария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Серповидец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пророк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Иона, пророк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Иосия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пророк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Михей, пророк Наум, пророк Моисей, пророк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Захария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(отец Иоанна Предтечи), царь Давид, в центре - образ Богоматери «Знамение», далее: царь Соломон, пророк Илия, пророк Аарон, пророк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Иезекииль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пророк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Елисей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пророк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Исайя, пророк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Софония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пророк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Даниил.</a:t>
            </a:r>
          </a:p>
          <a:p>
            <a:pPr algn="ctr"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ligraph" pitchFamily="2" charset="0"/>
            </a:endParaRPr>
          </a:p>
        </p:txBody>
      </p:sp>
      <p:pic>
        <p:nvPicPr>
          <p:cNvPr id="4" name="Picture 8" descr="&amp;Scy;&amp;vcy;&amp;iecy;&amp;chcy;&amp;icy; &amp;gcy;&amp;ocy;&amp;rcy;&amp;yacy;&amp;t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86380" cy="1428736"/>
          </a:xfrm>
          <a:prstGeom prst="rect">
            <a:avLst/>
          </a:prstGeom>
          <a:noFill/>
        </p:spPr>
      </p:pic>
      <p:pic>
        <p:nvPicPr>
          <p:cNvPr id="6" name="Picture 2" descr="http://ru-icons.ru/part14/117-21.jpg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-1" y="3429000"/>
            <a:ext cx="9090743" cy="3429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3883021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Третий ряд сверху - праздничный. Слева направо: Рождество Пресвятой Богородицы, Введение во храм Пресвятой Богородицы, Благовещение Пресвятой Богородицы, Рождество Христово, Сретение Господне, Крещение Господне, Вход Господень в Иерусалим, в центре - Распятие Иисуса Христа и Воскресение Христово (Сошествие во ад), далее: Преображение Господне, Вознесение Христово, Троица Ветхозаветная, Успение Пресвятой Богородицы, Воздвижение Креста Господня, Покров пресвятой Богородицы, Воскрешение Лазаря.</a:t>
            </a:r>
          </a:p>
          <a:p>
            <a:pPr algn="ctr">
              <a:buNone/>
            </a:pP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ligraph" pitchFamily="2" charset="0"/>
            </a:endParaRPr>
          </a:p>
        </p:txBody>
      </p:sp>
      <p:pic>
        <p:nvPicPr>
          <p:cNvPr id="4" name="Picture 8" descr="&amp;Scy;&amp;vcy;&amp;iecy;&amp;chcy;&amp;icy; &amp;gcy;&amp;ocy;&amp;rcy;&amp;yacy;&amp;t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86380" cy="1428736"/>
          </a:xfrm>
          <a:prstGeom prst="rect">
            <a:avLst/>
          </a:prstGeom>
          <a:noFill/>
        </p:spPr>
      </p:pic>
      <p:pic>
        <p:nvPicPr>
          <p:cNvPr id="5" name="Picture 2" descr="http://ru-icons.ru/part14/117-21.jpg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-1" y="3857628"/>
            <a:ext cx="9090743" cy="3000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Самый верхний ряд -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деисисный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. Слева направо: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первомученик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Стефан Архидиакон, преподобный Зосима Соловецкий, святой Иоанн Златоуст, святой Ва­силий Великий, апостол Пётр, архангел Михаил, Пресвятая Богородица, Спас в силах, Иоанн Предтеча и Креститель Господа, архангел Гавриил, апостол Павел, святитель Николай Чудотворец, святой Григорий Богослов, преподобный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Савватий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Соловецкий,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Фёкла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Равноапостольная.</a:t>
            </a:r>
          </a:p>
          <a:p>
            <a:pPr algn="ctr"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 </a:t>
            </a:r>
          </a:p>
          <a:p>
            <a:pPr algn="ctr">
              <a:buNone/>
            </a:pP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ligraph" pitchFamily="2" charset="0"/>
            </a:endParaRPr>
          </a:p>
        </p:txBody>
      </p:sp>
      <p:pic>
        <p:nvPicPr>
          <p:cNvPr id="4" name="Picture 8" descr="&amp;Scy;&amp;vcy;&amp;iecy;&amp;chcy;&amp;icy; &amp;gcy;&amp;ocy;&amp;rcy;&amp;yacy;&amp;t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86380" cy="1428736"/>
          </a:xfrm>
          <a:prstGeom prst="rect">
            <a:avLst/>
          </a:prstGeom>
          <a:noFill/>
        </p:spPr>
      </p:pic>
      <p:pic>
        <p:nvPicPr>
          <p:cNvPr id="5" name="Picture 2" descr="http://ru-icons.ru/part14/117-21.jpg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-1" y="3000372"/>
            <a:ext cx="9090743" cy="3857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44" y="142852"/>
            <a:ext cx="8858312" cy="121444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5720" y="0"/>
            <a:ext cx="85011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К </a:t>
            </a:r>
            <a:r>
              <a:rPr lang="ru-RU" sz="8000" b="1" dirty="0" err="1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р</a:t>
            </a:r>
            <a:r>
              <a:rPr lang="ru-RU" sz="8000" b="1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е с т о с л о в и </a:t>
            </a:r>
            <a:r>
              <a:rPr lang="ru-RU" sz="8000" b="1" dirty="0" err="1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ц</a:t>
            </a:r>
            <a:r>
              <a:rPr lang="ru-RU" sz="8000" b="1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а </a:t>
            </a:r>
            <a:endParaRPr lang="ru-RU" sz="8000" b="1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ligraph" pitchFamily="2" charset="0"/>
            </a:endParaRPr>
          </a:p>
        </p:txBody>
      </p:sp>
      <p:pic>
        <p:nvPicPr>
          <p:cNvPr id="7" name="Содержимое 6" descr="D:\Users\B0EE~1\AppData\Local\Temp\FineReader10\media\image1.jpeg"/>
          <p:cNvPicPr>
            <a:picLocks noGrp="1"/>
          </p:cNvPicPr>
          <p:nvPr>
            <p:ph idx="1"/>
          </p:nvPr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071546"/>
            <a:ext cx="8643998" cy="578645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571472" y="2428868"/>
            <a:ext cx="5453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2928934"/>
            <a:ext cx="516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3429000"/>
            <a:ext cx="478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4000504"/>
            <a:ext cx="4844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4500570"/>
            <a:ext cx="516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14678" y="785794"/>
            <a:ext cx="550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14678" y="1357298"/>
            <a:ext cx="553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14678" y="1857364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43240" y="2928934"/>
            <a:ext cx="550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14678" y="2428868"/>
            <a:ext cx="4523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43240" y="3429000"/>
            <a:ext cx="516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143240" y="4000504"/>
            <a:ext cx="516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143240" y="4500570"/>
            <a:ext cx="554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143240" y="5000636"/>
            <a:ext cx="554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143240" y="5500702"/>
            <a:ext cx="516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143240" y="6072206"/>
            <a:ext cx="5132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715008" y="2428868"/>
            <a:ext cx="6527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715008" y="2928934"/>
            <a:ext cx="550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715008" y="3500438"/>
            <a:ext cx="5597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715008" y="4000504"/>
            <a:ext cx="478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715008" y="4500570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715008" y="5072074"/>
            <a:ext cx="5597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500958" y="1357298"/>
            <a:ext cx="478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500958" y="1928802"/>
            <a:ext cx="5052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500958" y="2428868"/>
            <a:ext cx="548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500958" y="3000372"/>
            <a:ext cx="5597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429520" y="3429000"/>
            <a:ext cx="6623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500958" y="4000504"/>
            <a:ext cx="516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500958" y="4500570"/>
            <a:ext cx="5373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500958" y="5072074"/>
            <a:ext cx="5597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428728" y="4000504"/>
            <a:ext cx="516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285984" y="4000504"/>
            <a:ext cx="554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000496" y="4000504"/>
            <a:ext cx="516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786314" y="4000504"/>
            <a:ext cx="554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572264" y="4000504"/>
            <a:ext cx="5052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8286776" y="4000504"/>
            <a:ext cx="5132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1752" name="Picture 8" descr="&amp;Rcy;&amp;ocy;&amp;scy;&amp;kcy;&amp;ocy;&amp;shcy;&amp;ncy;&amp;acy;&amp;yacy; &amp;bcy;&amp;rcy;&amp;ocy;&amp;shcy;&amp;soft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643050"/>
            <a:ext cx="2857488" cy="742951"/>
          </a:xfrm>
          <a:prstGeom prst="rect">
            <a:avLst/>
          </a:prstGeom>
          <a:noFill/>
        </p:spPr>
      </p:pic>
      <p:pic>
        <p:nvPicPr>
          <p:cNvPr id="31754" name="Picture 10" descr="&amp;Rcy;&amp;ocy;&amp;scy;&amp;kcy;&amp;ocy;&amp;shcy;&amp;ncy;&amp;acy;&amp;yacy; &amp;bcy;&amp;rcy;&amp;ocy;&amp;shcy;&amp;soft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643050"/>
            <a:ext cx="3348035" cy="742951"/>
          </a:xfrm>
          <a:prstGeom prst="rect">
            <a:avLst/>
          </a:prstGeom>
          <a:noFill/>
        </p:spPr>
      </p:pic>
      <p:pic>
        <p:nvPicPr>
          <p:cNvPr id="31756" name="Picture 12" descr="&amp;Rcy;&amp;ocy;&amp;scy;&amp;kcy;&amp;ocy;&amp;shcy;&amp;ncy;&amp;acy;&amp;yacy; &amp;bcy;&amp;rcy;&amp;ocy;&amp;shcy;&amp;soft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5715016"/>
            <a:ext cx="2714645" cy="785818"/>
          </a:xfrm>
          <a:prstGeom prst="rect">
            <a:avLst/>
          </a:prstGeom>
          <a:noFill/>
        </p:spPr>
      </p:pic>
      <p:pic>
        <p:nvPicPr>
          <p:cNvPr id="31758" name="Picture 14" descr="&amp;Rcy;&amp;ocy;&amp;scy;&amp;kcy;&amp;ocy;&amp;shcy;&amp;ncy;&amp;acy;&amp;yacy; &amp;bcy;&amp;rcy;&amp;ocy;&amp;shcy;&amp;soft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5857892"/>
            <a:ext cx="4929222" cy="742951"/>
          </a:xfrm>
          <a:prstGeom prst="rect">
            <a:avLst/>
          </a:prstGeom>
          <a:noFill/>
        </p:spPr>
      </p:pic>
      <p:pic>
        <p:nvPicPr>
          <p:cNvPr id="31760" name="Picture 16" descr="&amp;Rcy;&amp;ocy;&amp;scy;&amp;kcy;&amp;ocy;&amp;shcy;&amp;ncy;&amp;acy;&amp;yacy; &amp;bcy;&amp;rcy;&amp;ocy;&amp;shcy;&amp;soft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6805639" y="1981179"/>
            <a:ext cx="3705225" cy="742951"/>
          </a:xfrm>
          <a:prstGeom prst="rect">
            <a:avLst/>
          </a:prstGeom>
          <a:noFill/>
        </p:spPr>
      </p:pic>
      <p:pic>
        <p:nvPicPr>
          <p:cNvPr id="31762" name="Picture 18" descr="&amp;Rcy;&amp;ocy;&amp;scy;&amp;kcy;&amp;ocy;&amp;shcy;&amp;ncy;&amp;acy;&amp;yacy; &amp;bcy;&amp;rcy;&amp;ocy;&amp;shcy;&amp;soft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1050104" y="2807492"/>
            <a:ext cx="1928826" cy="742951"/>
          </a:xfrm>
          <a:prstGeom prst="rect">
            <a:avLst/>
          </a:prstGeom>
          <a:noFill/>
        </p:spPr>
      </p:pic>
      <p:pic>
        <p:nvPicPr>
          <p:cNvPr id="52" name="Picture 18" descr="&amp;Rcy;&amp;ocy;&amp;scy;&amp;kcy;&amp;ocy;&amp;shcy;&amp;ncy;&amp;acy;&amp;yacy; &amp;bcy;&amp;rcy;&amp;ocy;&amp;shcy;&amp;soft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 flipV="1">
            <a:off x="3714744" y="2857496"/>
            <a:ext cx="1928826" cy="78581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357694"/>
            <a:ext cx="9144000" cy="1554155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Когда наши современники читают Пятикнижие Моисеево, нередко удивляются, как подробно описываются правила, которым необходимо следовать в разных случаях. Что-то сегодня воспринимается как очевидное, то есть хорошо известное, а что-то  слишком суровое.</a:t>
            </a:r>
          </a:p>
          <a:p>
            <a:pPr algn="ctr">
              <a:buNone/>
            </a:pPr>
            <a:endParaRPr lang="ru-RU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ligraph" pitchFamily="2" charset="0"/>
            </a:endParaRPr>
          </a:p>
        </p:txBody>
      </p:sp>
      <p:pic>
        <p:nvPicPr>
          <p:cNvPr id="7" name="Picture 8" descr="&amp;Scy;&amp;vcy;&amp;iecy;&amp;chcy;&amp;icy; &amp;gcy;&amp;ocy;&amp;rcy;&amp;yacy;&amp;t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429256" cy="12144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285860"/>
            <a:ext cx="9144000" cy="5097443"/>
          </a:xfrm>
        </p:spPr>
        <p:txBody>
          <a:bodyPr/>
          <a:lstStyle/>
          <a:p>
            <a:pPr algn="ctr">
              <a:buNone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  Например, ветхозаветные законы, в которых говорится о милосердии или о судьях, всем известны, но всегда ли именно так поступают современные люди? А ведь этому закону уже около четырёх тысяч лет. Все знают, что так должно быть, созданы правовые документы о наказаниях за преступления, взятки, лжесвидетельство, но все эти явления до сих пор имеют место в нашей с вами жизни.</a:t>
            </a:r>
          </a:p>
          <a:p>
            <a:pPr algn="ctr">
              <a:buNone/>
            </a:pP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ligraph" pitchFamily="2" charset="0"/>
            </a:endParaRPr>
          </a:p>
        </p:txBody>
      </p:sp>
      <p:pic>
        <p:nvPicPr>
          <p:cNvPr id="5" name="Picture 8" descr="&amp;Scy;&amp;vcy;&amp;iecy;&amp;chcy;&amp;icy; &amp;gcy;&amp;ocy;&amp;rcy;&amp;yacy;&amp;t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86380" cy="127156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4214842" cy="4525963"/>
          </a:xfrm>
        </p:spPr>
        <p:txBody>
          <a:bodyPr/>
          <a:lstStyle/>
          <a:p>
            <a:pPr algn="ctr">
              <a:buNone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Конечно, нравственные люди, боящиеся наказания Господа, должны сами контролировать свои поступки, не нарушать закон. 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ligraph" pitchFamily="2" charset="0"/>
            </a:endParaRPr>
          </a:p>
        </p:txBody>
      </p:sp>
      <p:pic>
        <p:nvPicPr>
          <p:cNvPr id="6" name="Picture 8" descr="&amp;Scy;&amp;vcy;&amp;iecy;&amp;chcy;&amp;icy; &amp;gcy;&amp;ocy;&amp;rcy;&amp;yacy;&amp;t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429256" cy="1428736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45312" y="1214422"/>
            <a:ext cx="4996748" cy="522387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1000108"/>
            <a:ext cx="9429784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   Господь говорит избранному народу: «Святы будьте, ибо свят Я Господь, Бог ваш». Но нужно было ещё объяснить, что значит быть святым. Ведь в те времена Господь только создавал народ, который должен посвятить свою жизнь Богу.</a:t>
            </a:r>
          </a:p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ligraph" pitchFamily="2" charset="0"/>
            </a:endParaRPr>
          </a:p>
        </p:txBody>
      </p:sp>
      <p:pic>
        <p:nvPicPr>
          <p:cNvPr id="6" name="Picture 8" descr="&amp;Scy;&amp;vcy;&amp;iecy;&amp;chcy;&amp;icy; &amp;gcy;&amp;ocy;&amp;rcy;&amp;yacy;&amp;t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500694" cy="1428736"/>
          </a:xfrm>
          <a:prstGeom prst="rect">
            <a:avLst/>
          </a:prstGeom>
          <a:noFill/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8706" y="3000372"/>
            <a:ext cx="5129280" cy="3857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643578"/>
            <a:ext cx="8229600" cy="1054089"/>
          </a:xfrm>
        </p:spPr>
        <p:txBody>
          <a:bodyPr/>
          <a:lstStyle/>
          <a:p>
            <a:pPr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Как же можно посвятить себя Богу? Что значит «святость»?</a:t>
            </a:r>
          </a:p>
          <a:p>
            <a:pPr algn="ctr"/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ligraph" pitchFamily="2" charset="0"/>
            </a:endParaRPr>
          </a:p>
        </p:txBody>
      </p:sp>
      <p:pic>
        <p:nvPicPr>
          <p:cNvPr id="5" name="Picture 8" descr="&amp;Scy;&amp;vcy;&amp;iecy;&amp;chcy;&amp;icy; &amp;gcy;&amp;ocy;&amp;rcy;&amp;yacy;&amp;t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572132" cy="1285860"/>
          </a:xfrm>
          <a:prstGeom prst="rect">
            <a:avLst/>
          </a:prstGeom>
          <a:noFill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85853" y="1192270"/>
            <a:ext cx="6838628" cy="4559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29256" y="0"/>
            <a:ext cx="3543296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Могут ли объединиться люди идеей святости, если у них разные представления о грехе и святости? Конечно, нет. Весь народ должен был усвоить, что такое грех и что такое святость. Закон Ветхого Завета выполнял эту задачу.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ligraph" pitchFamily="2" charset="0"/>
            </a:endParaRPr>
          </a:p>
        </p:txBody>
      </p:sp>
      <p:pic>
        <p:nvPicPr>
          <p:cNvPr id="5" name="Picture 8" descr="&amp;Scy;&amp;vcy;&amp;iecy;&amp;chcy;&amp;icy; &amp;gcy;&amp;ocy;&amp;rcy;&amp;yacy;&amp;t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86380" cy="1428736"/>
          </a:xfrm>
          <a:prstGeom prst="rect">
            <a:avLst/>
          </a:prstGeom>
          <a:noFill/>
        </p:spPr>
      </p:pic>
      <p:sp>
        <p:nvSpPr>
          <p:cNvPr id="20482" name="AutoShape 2" descr="http://%D1%86%D0%B5%D1%80%D0%BA%D0%BE%D0%B2%D1%8C-%D0%BF%D1%80%D0%BE%D1%81%D0%BB%D0%B0%D0%B2%D0%BB%D0%B5%D0%BD%D0%B8%D1%8F.%D1%80%D1%84/slovo/wp-content/uploads/2012/01/prayergirl3.jpg"/>
          <p:cNvSpPr>
            <a:spLocks noChangeAspect="1" noChangeArrowheads="1"/>
          </p:cNvSpPr>
          <p:nvPr/>
        </p:nvSpPr>
        <p:spPr bwMode="auto">
          <a:xfrm>
            <a:off x="155575" y="-2514600"/>
            <a:ext cx="5219700" cy="5238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http://%D1%86%D0%B5%D1%80%D0%BA%D0%BE%D0%B2%D1%8C-%D0%BF%D1%80%D0%BE%D1%81%D0%BB%D0%B0%D0%B2%D0%BB%D0%B5%D0%BD%D0%B8%D1%8F.%D1%80%D1%84/slovo/wp-content/uploads/2012/01/prayergirl3.jpg"/>
          <p:cNvSpPr>
            <a:spLocks noChangeAspect="1" noChangeArrowheads="1"/>
          </p:cNvSpPr>
          <p:nvPr/>
        </p:nvSpPr>
        <p:spPr bwMode="auto">
          <a:xfrm>
            <a:off x="155575" y="-2514600"/>
            <a:ext cx="5219700" cy="5238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034" y="1520925"/>
            <a:ext cx="5000660" cy="5016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214290"/>
            <a:ext cx="4500562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И закон был строг: народ приучался не размышлять по этому поводу, а принять и выполнять то, что заповедал Господь. Чтобы целый народ (а не один-два человека) начал жить по Божиему закону, нужно было создавать этот народ, формировать новое общество, воспитывать его в едином законе высшей, а не личной справедливости.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ligraph" pitchFamily="2" charset="0"/>
            </a:endParaRPr>
          </a:p>
        </p:txBody>
      </p:sp>
      <p:pic>
        <p:nvPicPr>
          <p:cNvPr id="5" name="Picture 8" descr="&amp;Scy;&amp;vcy;&amp;iecy;&amp;chcy;&amp;icy; &amp;gcy;&amp;ocy;&amp;rcy;&amp;yacy;&amp;t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86380" cy="1428736"/>
          </a:xfrm>
          <a:prstGeom prst="rect">
            <a:avLst/>
          </a:prstGeom>
          <a:noFill/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4348" y="1215847"/>
            <a:ext cx="3889530" cy="5450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0"/>
            <a:ext cx="447199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Мессия пришёл две тысячи лет назад. То, что даровалось миру на примере одного народа, должно было стать достоянием всего мира. Новая эра дала новую жизнь человечеству: Господь открыл Себя всему миру и призвал каждого человека стать членом Его избранного народа, который получил название -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Новый Израиль.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ligraph" pitchFamily="2" charset="0"/>
            </a:endParaRPr>
          </a:p>
        </p:txBody>
      </p:sp>
      <p:pic>
        <p:nvPicPr>
          <p:cNvPr id="5" name="Picture 8" descr="&amp;Scy;&amp;vcy;&amp;iecy;&amp;chcy;&amp;icy; &amp;gcy;&amp;ocy;&amp;rcy;&amp;yacy;&amp;t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86380" cy="1428736"/>
          </a:xfrm>
          <a:prstGeom prst="rect">
            <a:avLst/>
          </a:prstGeom>
          <a:noFill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6694" y="1214422"/>
            <a:ext cx="3850084" cy="5524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11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Тема111</Template>
  <TotalTime>183</TotalTime>
  <Words>884</Words>
  <Application>Microsoft Office PowerPoint</Application>
  <PresentationFormat>Экран (4:3)</PresentationFormat>
  <Paragraphs>62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Тема111</vt:lpstr>
      <vt:lpstr>Новый Израиль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Новый Израиль</dc:title>
  <dc:creator>Admin</dc:creator>
  <cp:lastModifiedBy>Дмитрий</cp:lastModifiedBy>
  <cp:revision>25</cp:revision>
  <dcterms:created xsi:type="dcterms:W3CDTF">2002-01-01T08:49:20Z</dcterms:created>
  <dcterms:modified xsi:type="dcterms:W3CDTF">2013-06-07T17:00:14Z</dcterms:modified>
</cp:coreProperties>
</file>