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4" r:id="rId8"/>
    <p:sldId id="265" r:id="rId9"/>
    <p:sldId id="266" r:id="rId10"/>
    <p:sldId id="263" r:id="rId11"/>
    <p:sldId id="260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80" r:id="rId25"/>
    <p:sldId id="282" r:id="rId26"/>
    <p:sldId id="281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FEF45F5-6F29-46D1-B81B-EF50403AD874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A2CCE39-4573-4080-B15F-CF3DBB9596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nstrao.ru/index.php/primer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8458200" cy="142876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Единый методический день </a:t>
            </a:r>
            <a:br>
              <a:rPr lang="ru-RU" sz="3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«Анализ и инновационные педагогические технологии как средство повышения качества обучения»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71472" y="4000504"/>
            <a:ext cx="8143932" cy="1285884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Calibri" pitchFamily="34" charset="0"/>
              </a:rPr>
              <a:t>РМО учителей математики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3200" b="1" dirty="0" smtClean="0">
                <a:solidFill>
                  <a:schemeClr val="tx2">
                    <a:shade val="75000"/>
                  </a:schemeClr>
                </a:solidFill>
                <a:latin typeface="Times New Roman" pitchFamily="18" charset="0"/>
              </a:rPr>
              <a:t>30.08.2021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082529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571472" y="214290"/>
            <a:ext cx="8143932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1928802"/>
            <a:ext cx="8715436" cy="542928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5007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chemeClr val="tx1"/>
                </a:solidFill>
                <a:hlinkClick r:id="rId2"/>
              </a:rPr>
              <a:t>Примерные программы НОО и ООО размещены на сайте Института  стратегии развития образования:</a:t>
            </a:r>
          </a:p>
          <a:p>
            <a:pPr>
              <a:buNone/>
            </a:pPr>
            <a:endParaRPr lang="ru-RU" b="1" dirty="0" smtClean="0">
              <a:solidFill>
                <a:srgbClr val="0070C0"/>
              </a:solidFill>
              <a:hlinkClick r:id="rId2"/>
            </a:endParaRPr>
          </a:p>
          <a:p>
            <a:pPr algn="ctr">
              <a:buNone/>
            </a:pPr>
            <a:r>
              <a:rPr lang="en-US" b="1" dirty="0" smtClean="0">
                <a:solidFill>
                  <a:srgbClr val="0070C0"/>
                </a:solidFill>
                <a:hlinkClick r:id="rId2"/>
              </a:rPr>
              <a:t>https://www.instrao.ru/index.php/primer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</a:p>
          <a:p>
            <a:pPr algn="ctr">
              <a:buNone/>
            </a:pPr>
            <a:endParaRPr lang="ru-RU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21117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57827"/>
            <a:ext cx="4214810" cy="150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6873" y="0"/>
            <a:ext cx="4527127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418852" y="-1204562"/>
            <a:ext cx="6268918" cy="910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571472" y="3500438"/>
            <a:ext cx="8143932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lvl="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Обзор методических рекомендаций ИРО </a:t>
            </a:r>
            <a:r>
              <a:rPr lang="ru-RU" sz="4800" b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 математике, </a:t>
            </a: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sz="4800" b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концепция преподавания.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1928802"/>
            <a:ext cx="8715436" cy="542928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1928802"/>
            <a:ext cx="8715436" cy="542928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14600"/>
            <a:ext cx="9143999" cy="4096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0" y="1000108"/>
            <a:ext cx="9144000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Повышение функциональной грамотности. Работа с одаренными школьниками.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9763"/>
            <a:ext cx="91440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6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571472" y="214290"/>
            <a:ext cx="8143932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Calibri" pitchFamily="34" charset="0"/>
              </a:rPr>
              <a:t>План проведения: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1928802"/>
            <a:ext cx="8715436" cy="542928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500726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1. Анализ работы РМО за 2020-2021 учебный год.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Рыбалкина С.В.</a:t>
            </a:r>
          </a:p>
          <a:p>
            <a:pPr marL="514350" lvl="0" indent="-514350"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2.  План работы РМО на 2021-2022 учебный год. 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Груник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А.А.</a:t>
            </a:r>
          </a:p>
          <a:p>
            <a:pPr marL="360363" lvl="0" indent="-360363"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3. Перспективные модели измерительных материалов для государственной итоговой аттестации.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Шевцова К.А., Пшеничная Л.А.</a:t>
            </a:r>
          </a:p>
          <a:p>
            <a:pPr marL="514350" lvl="0" indent="-514350"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4.  О составлении рабочих программ. 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Груник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А.А.</a:t>
            </a:r>
          </a:p>
          <a:p>
            <a:pPr marL="449263" lvl="0" indent="-449263"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5.  Обзор методических рекомендаций ИРО по математике, концепция преподавания. 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Груник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А.А.</a:t>
            </a:r>
          </a:p>
          <a:p>
            <a:pPr marL="449263" lvl="0" indent="-449263">
              <a:buNone/>
              <a:defRPr/>
            </a:pPr>
            <a:endParaRPr lang="ru-RU" sz="3600" b="1" i="1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0" y="214290"/>
            <a:ext cx="9144000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ФГОС ООО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8653093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9920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65875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3333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0" y="214290"/>
            <a:ext cx="9144000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ФГОС СОО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874251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83703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92971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71546"/>
            <a:ext cx="880514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68218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071810"/>
            <a:ext cx="867305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0" y="428604"/>
            <a:ext cx="9144000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Организация оценивания планируемых результатов обучающихся по математике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892971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857364"/>
            <a:ext cx="892971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786058"/>
            <a:ext cx="7842643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0" y="428604"/>
            <a:ext cx="9144000" cy="64294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Учебно-методические комплекты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1142984"/>
            <a:ext cx="8643999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357430"/>
            <a:ext cx="864399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285720" y="214290"/>
            <a:ext cx="8643998" cy="35719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Calibri" pitchFamily="34" charset="0"/>
              </a:rPr>
              <a:t>План работы РМО на 2021-2022 учебный год: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642918"/>
          <a:ext cx="8715436" cy="6048006"/>
        </p:xfrm>
        <a:graphic>
          <a:graphicData uri="http://schemas.openxmlformats.org/drawingml/2006/table">
            <a:tbl>
              <a:tblPr/>
              <a:tblGrid>
                <a:gridCol w="357190"/>
                <a:gridCol w="6000792"/>
                <a:gridCol w="1071570"/>
                <a:gridCol w="1285884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Дата проведения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Единый методический день: 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информационно-методический семинар для учителей математики «</a:t>
                      </a:r>
                      <a:r>
                        <a:rPr lang="ru-RU" sz="1550" dirty="0">
                          <a:latin typeface="Times New Roman"/>
                          <a:ea typeface="Calibri"/>
                          <a:cs typeface="Times New Roman"/>
                        </a:rPr>
                        <a:t>Анализ и инновационные педагогические технологии как средство повышения качества обучения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август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СОШ № 2</a:t>
                      </a:r>
                      <a:endParaRPr lang="ru-RU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Методическая учеба 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для учителей математики: «</a:t>
                      </a:r>
                      <a:r>
                        <a:rPr lang="ru-RU" sz="1550" dirty="0" err="1">
                          <a:latin typeface="Times New Roman"/>
                          <a:ea typeface="Times New Roman"/>
                          <a:cs typeface="Times New Roman"/>
                        </a:rPr>
                        <a:t>Системно-деятельностный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 подход как средство формирования ключевых компетентностей школьников и повышения качества обучения при подготовке к ГИА»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Дистанционно</a:t>
                      </a:r>
                      <a:endParaRPr lang="ru-RU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5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Единый методический день: 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мастер-класс</a:t>
                      </a: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для учителей математики</a:t>
                      </a: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 «</a:t>
                      </a:r>
                      <a:r>
                        <a:rPr lang="ru-RU" sz="1550" dirty="0">
                          <a:latin typeface="Times New Roman"/>
                          <a:ea typeface="Calibri"/>
                          <a:cs typeface="Times New Roman"/>
                        </a:rPr>
                        <a:t>Творческое самовыражение, раскрытие профессионального потенциала педагогов в процессе работы с одаренными детьми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СОШ № 2</a:t>
                      </a:r>
                      <a:endParaRPr lang="ru-RU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3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Семинар-практикум</a:t>
                      </a: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по математике «Использование технологии модульного обучения на уроках с целью обеспечения практической направленности учебного процесса»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СОШ № 10</a:t>
                      </a:r>
                      <a:endParaRPr lang="ru-RU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3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Методическая учеба 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для учителей математики: «Совершенствование уровня профессиональной компетентности педагога в условиях современного образования»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Дистанционно</a:t>
                      </a:r>
                      <a:endParaRPr lang="ru-RU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3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Единый методический день: 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практикум</a:t>
                      </a: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ru-RU" sz="1550" dirty="0" smtClean="0">
                          <a:latin typeface="Times New Roman"/>
                          <a:ea typeface="Times New Roman"/>
                          <a:cs typeface="Times New Roman"/>
                        </a:rPr>
                        <a:t>учителей</a:t>
                      </a:r>
                      <a:r>
                        <a:rPr lang="ru-RU" sz="155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550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математики 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550" dirty="0">
                          <a:latin typeface="Times New Roman"/>
                          <a:ea typeface="Calibri"/>
                          <a:cs typeface="Times New Roman"/>
                        </a:rPr>
                        <a:t>Формирование и развитие функциональной грамотности учащихся на уроках как важнейшее условие повышения качества образования</a:t>
                      </a: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</a:rPr>
                        <a:t>СОШ № 2</a:t>
                      </a:r>
                      <a:endParaRPr lang="ru-RU" sz="15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807" marR="348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0" y="1000108"/>
            <a:ext cx="9144000" cy="64294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Рекомендации по преподаванию предмета «Математика» на основе анализа оценочных процедур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871514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572008"/>
            <a:ext cx="864399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8800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885595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3779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5007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571472" y="3500438"/>
            <a:ext cx="8143932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lvl="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О внесении изменений в Концепцию развития математического образования в РФ.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1928802"/>
            <a:ext cx="8715436" cy="542928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1928802"/>
            <a:ext cx="8715436" cy="542928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876079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1928802"/>
            <a:ext cx="8715436" cy="542928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48577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928670"/>
            <a:ext cx="435768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571472" y="1785926"/>
            <a:ext cx="8143932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Calibri" pitchFamily="34" charset="0"/>
              </a:rPr>
              <a:t>О составлении рабочих программ.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1928802"/>
            <a:ext cx="8715436" cy="542928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500034" y="4572008"/>
            <a:ext cx="8143932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lvl="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Письмо Министерства образования, науки и молодежной политики КК </a:t>
            </a:r>
            <a:r>
              <a:rPr lang="ru-RU" sz="32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от 13.07.2021 № 47-01-13-14546-21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«О </a:t>
            </a:r>
            <a:r>
              <a:rPr lang="ru-RU" sz="32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составлении рабочих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программ учебных предметов </a:t>
            </a:r>
            <a:r>
              <a:rPr lang="ru-RU" sz="32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и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календарно-тематического планирования»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8175123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214282" y="1928802"/>
            <a:ext cx="8715436" cy="542928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lang="ru-RU" sz="2600" b="1" dirty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514350" marR="0" lvl="0" indent="-5143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AutoNum type="arabicPeriod"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857365"/>
            <a:ext cx="91440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9144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57628"/>
            <a:ext cx="91440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642910" y="1142984"/>
            <a:ext cx="8143932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Calibri" pitchFamily="34" charset="0"/>
                <a:cs typeface="Calibri" pitchFamily="34" charset="0"/>
              </a:rPr>
              <a:t>1.Планируемые  результаты освоения учебного предмета, курса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</a:rPr>
              <a:t>изменения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571472" y="500042"/>
            <a:ext cx="8143932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3600" b="1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2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Calibri" pitchFamily="34" charset="0"/>
                <a:cs typeface="Calibri" pitchFamily="34" charset="0"/>
              </a:rPr>
              <a:t>. Содержание учебного предмета, курса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500313"/>
            <a:ext cx="9144000" cy="178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571472" y="2643182"/>
            <a:ext cx="8143932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Calibri" pitchFamily="34" charset="0"/>
                <a:cs typeface="Calibri" pitchFamily="34" charset="0"/>
              </a:rPr>
              <a:t>3. Тематическое планирование, в том числе с учетом рабочей программы воспитания с указанием количества часов,</a:t>
            </a:r>
            <a:r>
              <a:rPr kumimoji="0" lang="ru-RU" sz="3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Calibri" pitchFamily="34" charset="0"/>
                <a:cs typeface="Calibri" pitchFamily="34" charset="0"/>
              </a:rPr>
              <a:t> отводимых на изучение каждой темы</a:t>
            </a:r>
            <a:endParaRPr kumimoji="0" lang="ru-RU" sz="3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</a:rPr>
              <a:t>изменения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4"/>
            <a:ext cx="91440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57826"/>
            <a:ext cx="9144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5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EFAC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1222</TotalTime>
  <Words>386</Words>
  <Application>Microsoft Office PowerPoint</Application>
  <PresentationFormat>Экран (4:3)</PresentationFormat>
  <Paragraphs>184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admin</cp:lastModifiedBy>
  <cp:revision>5</cp:revision>
  <dcterms:created xsi:type="dcterms:W3CDTF">2021-08-29T10:03:56Z</dcterms:created>
  <dcterms:modified xsi:type="dcterms:W3CDTF">2021-08-30T08:55:20Z</dcterms:modified>
</cp:coreProperties>
</file>