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32" r:id="rId4"/>
  </p:sldMasterIdLst>
  <p:notesMasterIdLst>
    <p:notesMasterId r:id="rId15"/>
  </p:notesMasterIdLst>
  <p:sldIdLst>
    <p:sldId id="256" r:id="rId5"/>
    <p:sldId id="257" r:id="rId6"/>
    <p:sldId id="258" r:id="rId7"/>
    <p:sldId id="269" r:id="rId8"/>
    <p:sldId id="270" r:id="rId9"/>
    <p:sldId id="272" r:id="rId10"/>
    <p:sldId id="259" r:id="rId11"/>
    <p:sldId id="260" r:id="rId12"/>
    <p:sldId id="271" r:id="rId13"/>
    <p:sldId id="264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00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58DDEC6-52B6-40F9-B36E-771A8F153E3D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120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D0937F6-558E-4688-A825-8C6E8CDE7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02ED3-597F-4EC5-BD8B-218103519DB9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1B303-6AD2-4AA3-8BDC-A24E6830C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F6B3E-D770-4AA7-A803-60594F9C094E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CBD25-44DB-4BC7-853B-B8974A13D6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288DA-4593-430B-A32C-A96A26D82E86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0600C-3826-4668-AEB1-7DC5BBC79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D44BF-CA30-469D-B60D-A6290258483A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ECE17-2373-4453-BF9A-BC274C73C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18347-9F36-4728-9385-BB436032F1CA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E3252-0E3E-466B-929E-5E221D548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0EC63-ED28-46D1-85BC-86091ED275F4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D50E8-4112-40DE-B885-38A8B30E78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89422-2B20-4FC2-B958-6F7566DBD705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10AA9-9577-4356-AF53-D94345E65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C21D1-B522-4B15-8CB2-70CC0D4096EE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8D2DE-E877-4FAF-B87B-B22502873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1DB40-C559-49CB-8C74-32DA21CEE799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AD54D-E4DB-4EAD-B106-F35283AEC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36A34-6AE3-4016-B051-9B3A066C849F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815BF-4790-4C46-AB62-4AE876D6F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0FADC-54A2-456F-B1DD-5F9FED55EDE3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A0DB8-0AB5-40EF-94D0-BB520D624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61489-393C-44CE-8B95-519CF7544952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BE1B9-8345-4A69-A03B-E33590767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D4E1F-04BE-47CF-82C4-052E98D9FD6C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EA6A7-54E6-4069-B5C4-BC5320792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7A84E-C49C-4442-85BC-96DAF796942B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2B360-0ECC-4A2A-AE11-542CFD661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948FD-CA19-4049-B848-B1B13EFD3FCD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9BB86-D855-46CB-9C55-D456CD59F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F1353-30A6-4179-929D-61BB17DB83A1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A5BF5-BD90-493A-8D75-368519B43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FD38D-4E86-4EBF-A3B8-2C22486BA7C3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269FA-A338-4A22-902B-B77679513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5A319-C8EC-4CB6-81E1-4BA38FA0DB8B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BF8A9-D67A-46C7-BD0C-7991C584D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8E356-63CD-4B18-99D7-BB56DAF9A8D0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EFF26-E06F-468C-970D-64A3EED7CD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8588B-AA15-4D75-A63C-12289014C2F5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0CD89-ABC5-48B0-8E65-01F6759C29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A9E21-0685-4311-8608-5991FE7A42C9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90B3E-E7C3-463D-8B90-67CAFD8330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F4A4C-6BFD-4FE5-A818-10ED0C2AB9E2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D418B-7A5A-4B6B-9EC2-BBF3FB75E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59525-193B-4A94-BFE5-12DD0AF38D5A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D1A2D-BFD4-446F-8162-614C54CF4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48DFC-8D3B-495E-8197-43DB7756E2ED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B5ABA-3047-46B1-B708-0B20D16BAB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4339E-B19C-4C66-82FA-A24264645D9D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52BFD-C6C7-4E72-9340-E04A5BE70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9D58A-B430-4560-B6E2-4DA7B8E72044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A22DE-6490-4529-8537-E81C89F86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C947A-CB4C-44E5-9A16-E578534A39C6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7B4AC-DB43-47C6-96A8-7F0C8C61D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9412B-7815-4630-B9BE-94CDD073B8F9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732D8-7F42-4A37-8F48-36CA36BCEB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3F500-C7FB-4BBA-B761-AEBCD511ED92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8FDC6-995F-4D3A-BBBA-2DC087EF42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3E1AD-ECAC-44F6-84C7-80D9CF88A361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2B953-A27D-4A56-8305-CAC1DDADA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F4965-5D06-4FA0-82FC-8CE4D995D6F6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ABFD8-DD6A-4EEE-B793-DA0C6D269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518D1-D4CE-4904-8FC7-7BBB00294C78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64621-D748-4787-9EE9-FC9B77B3F0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A56E3-9C90-4089-A461-6F57D28FDACE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DACD0-61E1-4CFA-9B11-095D8AC45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A7B8F-CDF9-44EB-87B6-AC7B917B3F82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D0744-3BD5-462B-8853-40711A401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B6F54-5A3F-4733-B269-AA8D3FDF8CD9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F5984-D547-4331-AD53-F1C910CB9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09B73-0A3F-4316-9534-10C696D0421E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8CB7D-2A8C-47B1-8EF9-F2D3BC530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2EBB5-87A1-4396-B44D-168CE147F787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BEA66-68BA-4C10-B063-3465360F9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697A6-8D9E-410A-81C3-14F895BB663B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F5AB2-172B-4448-B993-758D0B119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ACECD-233A-4964-BED4-5E44181E9517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03D3D-CEB4-41D4-9D65-A348A42D5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98A60-2BC2-4ACB-A3F9-EE2B15A18714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54E84-B6D2-4B00-A6F4-40BE62D15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63275-0D78-4119-AD8B-0299AA38C1EC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95C51-00FC-495D-9063-F20C6522E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8C2DA-31CF-4D95-97E7-F6019BC04185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6C017-D6BD-407D-A2A9-F7D01B98E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2D053-BC42-4752-B72B-A812266E6D50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8F3A6-1E83-4AD5-A58F-EF4B7B632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2186B-79BA-4894-9A8B-45EC781F9553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ECBD5-77A6-4045-96FB-31BE46580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F14BE-401D-4292-99AF-6ACCAC9BB8C3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70CBC-9F5C-4221-A122-87CBAFD52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3F98B2-5D07-4AA7-A794-297C7FE99BD7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764F91-843C-4E7E-91C3-253CB2233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2" r:id="rId2"/>
    <p:sldLayoutId id="2147483741" r:id="rId3"/>
    <p:sldLayoutId id="2147483740" r:id="rId4"/>
    <p:sldLayoutId id="2147483739" r:id="rId5"/>
    <p:sldLayoutId id="2147483738" r:id="rId6"/>
    <p:sldLayoutId id="2147483737" r:id="rId7"/>
    <p:sldLayoutId id="2147483736" r:id="rId8"/>
    <p:sldLayoutId id="2147483735" r:id="rId9"/>
    <p:sldLayoutId id="2147483734" r:id="rId10"/>
    <p:sldLayoutId id="21474837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99AA95-ADF3-4B05-B035-024B9DE4B505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BBE64F-65D0-475B-AD4D-FCF0418D41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4" r:id="rId2"/>
    <p:sldLayoutId id="2147483753" r:id="rId3"/>
    <p:sldLayoutId id="2147483752" r:id="rId4"/>
    <p:sldLayoutId id="2147483751" r:id="rId5"/>
    <p:sldLayoutId id="2147483750" r:id="rId6"/>
    <p:sldLayoutId id="2147483749" r:id="rId7"/>
    <p:sldLayoutId id="2147483748" r:id="rId8"/>
    <p:sldLayoutId id="2147483747" r:id="rId9"/>
    <p:sldLayoutId id="2147483746" r:id="rId10"/>
    <p:sldLayoutId id="2147483745" r:id="rId11"/>
    <p:sldLayoutId id="214748374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3FD73D-90E7-4B7B-BF28-6F4CA2690752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B3273D-010D-4755-8780-993AEE9F3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5" r:id="rId2"/>
    <p:sldLayoutId id="2147483764" r:id="rId3"/>
    <p:sldLayoutId id="2147483763" r:id="rId4"/>
    <p:sldLayoutId id="2147483762" r:id="rId5"/>
    <p:sldLayoutId id="2147483761" r:id="rId6"/>
    <p:sldLayoutId id="2147483760" r:id="rId7"/>
    <p:sldLayoutId id="2147483759" r:id="rId8"/>
    <p:sldLayoutId id="2147483758" r:id="rId9"/>
    <p:sldLayoutId id="2147483757" r:id="rId10"/>
    <p:sldLayoutId id="21474837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89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3E3C7B0-5DFA-4E71-8FFF-09F269A64263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211524-D83B-4CF7-885F-79B9746B3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6" r:id="rId2"/>
    <p:sldLayoutId id="2147483775" r:id="rId3"/>
    <p:sldLayoutId id="2147483774" r:id="rId4"/>
    <p:sldLayoutId id="2147483773" r:id="rId5"/>
    <p:sldLayoutId id="2147483772" r:id="rId6"/>
    <p:sldLayoutId id="2147483771" r:id="rId7"/>
    <p:sldLayoutId id="2147483770" r:id="rId8"/>
    <p:sldLayoutId id="2147483769" r:id="rId9"/>
    <p:sldLayoutId id="2147483768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ctrTitle"/>
          </p:nvPr>
        </p:nvSpPr>
        <p:spPr>
          <a:xfrm>
            <a:off x="971550" y="188913"/>
            <a:ext cx="7772400" cy="1470025"/>
          </a:xfrm>
        </p:spPr>
        <p:txBody>
          <a:bodyPr/>
          <a:lstStyle/>
          <a:p>
            <a:pPr eaLnBrk="1" hangingPunct="1"/>
            <a:r>
              <a:rPr lang="ru-RU" sz="4000" b="1" smtClean="0"/>
              <a:t>«</a:t>
            </a:r>
            <a:r>
              <a:rPr lang="ru-RU" sz="3200" b="1" smtClean="0">
                <a:latin typeface="Times New Roman" pitchFamily="18" charset="0"/>
              </a:rPr>
              <a:t>Игровые формы обучения, как средство активизации познавательной деятельности в рамках изучения ОПК».</a:t>
            </a:r>
          </a:p>
        </p:txBody>
      </p:sp>
      <p:sp>
        <p:nvSpPr>
          <p:cNvPr id="5222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413" y="4724400"/>
            <a:ext cx="6400800" cy="17526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МБОУ СОШ № 3 </a:t>
            </a:r>
          </a:p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Ст. Павловская</a:t>
            </a:r>
          </a:p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16.04.2019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Заголовок 3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Arial" charset="0"/>
              </a:rPr>
              <a:t>Результативность работы</a:t>
            </a:r>
          </a:p>
        </p:txBody>
      </p:sp>
      <p:sp>
        <p:nvSpPr>
          <p:cNvPr id="94210" name="Содержимое 4"/>
          <p:cNvSpPr>
            <a:spLocks noGrp="1"/>
          </p:cNvSpPr>
          <p:nvPr>
            <p:ph sz="half" idx="1"/>
          </p:nvPr>
        </p:nvSpPr>
        <p:spPr>
          <a:xfrm>
            <a:off x="755650" y="1484313"/>
            <a:ext cx="4038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</a:rPr>
              <a:t>Олимпиада по ОПК</a:t>
            </a:r>
          </a:p>
        </p:txBody>
      </p:sp>
      <p:sp>
        <p:nvSpPr>
          <p:cNvPr id="94211" name="Содержимое 5"/>
          <p:cNvSpPr>
            <a:spLocks noGrp="1"/>
          </p:cNvSpPr>
          <p:nvPr>
            <p:ph sz="half" idx="2"/>
          </p:nvPr>
        </p:nvSpPr>
        <p:spPr>
          <a:xfrm>
            <a:off x="4572000" y="1557338"/>
            <a:ext cx="4038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</a:rPr>
              <a:t>Наше наследие</a:t>
            </a:r>
          </a:p>
          <a:p>
            <a:pPr eaLnBrk="1" hangingPunct="1"/>
            <a:endParaRPr lang="ru-RU" smtClean="0"/>
          </a:p>
        </p:txBody>
      </p:sp>
      <p:graphicFrame>
        <p:nvGraphicFramePr>
          <p:cNvPr id="94276" name="Group 68"/>
          <p:cNvGraphicFramePr>
            <a:graphicFrameLocks noGrp="1"/>
          </p:cNvGraphicFramePr>
          <p:nvPr/>
        </p:nvGraphicFramePr>
        <p:xfrm>
          <a:off x="827088" y="2133600"/>
          <a:ext cx="3024187" cy="3403600"/>
        </p:xfrm>
        <a:graphic>
          <a:graphicData uri="http://schemas.openxmlformats.org/drawingml/2006/table">
            <a:tbl>
              <a:tblPr/>
              <a:tblGrid>
                <a:gridCol w="792162"/>
                <a:gridCol w="1152525"/>
                <a:gridCol w="1079500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Количество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2015-2016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участники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2016-2017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победитель, 6 призеров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2017-2018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призеров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4252" name="Group 44"/>
          <p:cNvGraphicFramePr>
            <a:graphicFrameLocks noGrp="1"/>
          </p:cNvGraphicFramePr>
          <p:nvPr/>
        </p:nvGraphicFramePr>
        <p:xfrm>
          <a:off x="4787900" y="2133600"/>
          <a:ext cx="3024188" cy="3352800"/>
        </p:xfrm>
        <a:graphic>
          <a:graphicData uri="http://schemas.openxmlformats.org/drawingml/2006/table">
            <a:tbl>
              <a:tblPr/>
              <a:tblGrid>
                <a:gridCol w="792163"/>
                <a:gridCol w="1152525"/>
                <a:gridCol w="1079500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Количество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2015-2016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 призеров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2016-2017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призера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2017-2018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участники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Содержимое 2"/>
          <p:cNvSpPr>
            <a:spLocks noGrp="1"/>
          </p:cNvSpPr>
          <p:nvPr>
            <p:ph idx="1"/>
          </p:nvPr>
        </p:nvSpPr>
        <p:spPr>
          <a:xfrm>
            <a:off x="1187450" y="908050"/>
            <a:ext cx="7686675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  </a:t>
            </a:r>
            <a:r>
              <a:rPr lang="ru-RU" b="1" smtClean="0">
                <a:latin typeface="Times New Roman" pitchFamily="18" charset="0"/>
              </a:rPr>
              <a:t>Душа человеческая – «по природе христианка», и поэтому дети так открыты, так отзывчивы на все доброе и прекрасное, и сердце их способно воспринять значительно больше, чем считают взрослые. О некоторых духовных дарах сказано, что </a:t>
            </a:r>
            <a:r>
              <a:rPr lang="ru-RU" b="1" i="1" smtClean="0">
                <a:latin typeface="Times New Roman" pitchFamily="18" charset="0"/>
              </a:rPr>
              <a:t>Бог утаил от мудрых и разумных, и открыл то младенцам (Мф. 11,25)</a:t>
            </a:r>
            <a:r>
              <a:rPr lang="ru-RU" b="1" smtClean="0">
                <a:latin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3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latin typeface="Times New Roman" pitchFamily="18" charset="0"/>
              </a:rPr>
              <a:t>Классификация дидактических игр</a:t>
            </a:r>
            <a:endParaRPr lang="ru-RU" sz="3200" i="1" smtClean="0">
              <a:latin typeface="Times New Roman" pitchFamily="18" charset="0"/>
            </a:endParaRPr>
          </a:p>
        </p:txBody>
      </p:sp>
      <p:sp>
        <p:nvSpPr>
          <p:cNvPr id="54274" name="Содержимое 4"/>
          <p:cNvSpPr>
            <a:spLocks noGrp="1"/>
          </p:cNvSpPr>
          <p:nvPr>
            <p:ph sz="half" idx="1"/>
          </p:nvPr>
        </p:nvSpPr>
        <p:spPr>
          <a:xfrm>
            <a:off x="1042988" y="1268413"/>
            <a:ext cx="4038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i="1" smtClean="0">
                <a:solidFill>
                  <a:srgbClr val="FF0000"/>
                </a:solidFill>
                <a:latin typeface="Times New Roman" pitchFamily="18" charset="0"/>
              </a:rPr>
              <a:t>Словесные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/>
              <a:t>    «</a:t>
            </a:r>
            <a:r>
              <a:rPr lang="ru-RU" b="1" i="1" smtClean="0">
                <a:latin typeface="Times New Roman" pitchFamily="18" charset="0"/>
              </a:rPr>
              <a:t>Доскажи словечко», «Вычлени из текста слово», «Словарик», «Найди ошибку», «Цепочка слов», «Назови современника», «Город слов», 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>
                <a:latin typeface="Times New Roman" pitchFamily="18" charset="0"/>
              </a:rPr>
              <a:t>«Да-нетка», 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>
                <a:latin typeface="Times New Roman" pitchFamily="18" charset="0"/>
              </a:rPr>
              <a:t>«Найди соответствия»</a:t>
            </a:r>
            <a:r>
              <a:rPr lang="ru-RU" smtClean="0">
                <a:latin typeface="Times New Roman" pitchFamily="18" charset="0"/>
              </a:rPr>
              <a:t> </a:t>
            </a:r>
          </a:p>
        </p:txBody>
      </p:sp>
      <p:sp>
        <p:nvSpPr>
          <p:cNvPr id="54275" name="Содержимое 5"/>
          <p:cNvSpPr>
            <a:spLocks noGrp="1"/>
          </p:cNvSpPr>
          <p:nvPr>
            <p:ph sz="half" idx="2"/>
          </p:nvPr>
        </p:nvSpPr>
        <p:spPr>
          <a:xfrm>
            <a:off x="5105400" y="1557338"/>
            <a:ext cx="3787775" cy="2232025"/>
          </a:xfrm>
          <a:solidFill>
            <a:srgbClr val="FFFF99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 </a:t>
            </a:r>
            <a:r>
              <a:rPr lang="ru-RU" smtClean="0">
                <a:latin typeface="Times New Roman" pitchFamily="18" charset="0"/>
              </a:rPr>
              <a:t>«Найди слова, начинающиеся со слов «добро, или добр» и «благо или благ».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3" name="Rectangle 2"/>
          <p:cNvSpPr>
            <a:spLocks noGrp="1"/>
          </p:cNvSpPr>
          <p:nvPr>
            <p:ph type="title"/>
          </p:nvPr>
        </p:nvSpPr>
        <p:spPr>
          <a:xfrm>
            <a:off x="611188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latin typeface="Times New Roman" pitchFamily="18" charset="0"/>
              </a:rPr>
              <a:t>Классификация дидактических игр</a:t>
            </a:r>
          </a:p>
        </p:txBody>
      </p:sp>
      <p:sp>
        <p:nvSpPr>
          <p:cNvPr id="88074" name="Rectangle 4"/>
          <p:cNvSpPr>
            <a:spLocks noGrp="1"/>
          </p:cNvSpPr>
          <p:nvPr>
            <p:ph sz="half" idx="1"/>
          </p:nvPr>
        </p:nvSpPr>
        <p:spPr>
          <a:xfrm>
            <a:off x="971550" y="1125538"/>
            <a:ext cx="4038600" cy="4884737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 b="1" i="1" smtClean="0">
                <a:solidFill>
                  <a:srgbClr val="FF0000"/>
                </a:solidFill>
                <a:latin typeface="Times New Roman" pitchFamily="18" charset="0"/>
              </a:rPr>
              <a:t>Настольно-печатные игры</a:t>
            </a:r>
          </a:p>
        </p:txBody>
      </p:sp>
      <p:pic>
        <p:nvPicPr>
          <p:cNvPr id="88075" name="Picture 6" descr="дары волхвов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435600" y="1484313"/>
            <a:ext cx="3529013" cy="2393950"/>
          </a:xfrm>
        </p:spPr>
      </p:pic>
      <p:pic>
        <p:nvPicPr>
          <p:cNvPr id="88076" name="Picture 7" descr="дары волхвов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3841750"/>
            <a:ext cx="3529013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8072" name="Object 8"/>
          <p:cNvGraphicFramePr>
            <a:graphicFrameLocks noChangeAspect="1"/>
          </p:cNvGraphicFramePr>
          <p:nvPr>
            <p:ph sz="quarter" idx="3"/>
          </p:nvPr>
        </p:nvGraphicFramePr>
        <p:xfrm>
          <a:off x="1476375" y="1557338"/>
          <a:ext cx="3140075" cy="4895850"/>
        </p:xfrm>
        <a:graphic>
          <a:graphicData uri="http://schemas.openxmlformats.org/presentationml/2006/ole">
            <p:oleObj spid="_x0000_s88072" name="Документ" r:id="rId5" imgW="6125669" imgH="9548281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Заголовок 3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908050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latin typeface="Times New Roman" pitchFamily="18" charset="0"/>
              </a:rPr>
              <a:t>Классификация дидактических игр</a:t>
            </a:r>
          </a:p>
        </p:txBody>
      </p:sp>
      <p:sp>
        <p:nvSpPr>
          <p:cNvPr id="89090" name="Rectangle 5"/>
          <p:cNvSpPr>
            <a:spLocks noGrp="1"/>
          </p:cNvSpPr>
          <p:nvPr>
            <p:ph sz="half" idx="1"/>
          </p:nvPr>
        </p:nvSpPr>
        <p:spPr>
          <a:xfrm>
            <a:off x="4716463" y="2060575"/>
            <a:ext cx="4038600" cy="431800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b="1" i="1" smtClean="0">
                <a:latin typeface="Arial" charset="0"/>
              </a:rPr>
              <a:t>игры – путешествия</a:t>
            </a:r>
          </a:p>
          <a:p>
            <a:pPr eaLnBrk="1" hangingPunct="1"/>
            <a:endParaRPr lang="ru-RU" sz="2400" b="1" i="1" smtClean="0">
              <a:latin typeface="Arial" charset="0"/>
            </a:endParaRPr>
          </a:p>
        </p:txBody>
      </p:sp>
      <p:sp>
        <p:nvSpPr>
          <p:cNvPr id="89091" name="Rectangle 7"/>
          <p:cNvSpPr>
            <a:spLocks noChangeArrowheads="1"/>
          </p:cNvSpPr>
          <p:nvPr/>
        </p:nvSpPr>
        <p:spPr bwMode="auto">
          <a:xfrm>
            <a:off x="1619250" y="3068638"/>
            <a:ext cx="4170363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 i="1"/>
              <a:t>интеллектуальные игры</a:t>
            </a:r>
          </a:p>
        </p:txBody>
      </p:sp>
      <p:sp>
        <p:nvSpPr>
          <p:cNvPr id="89092" name="Rectangle 8"/>
          <p:cNvSpPr>
            <a:spLocks noChangeArrowheads="1"/>
          </p:cNvSpPr>
          <p:nvPr/>
        </p:nvSpPr>
        <p:spPr bwMode="auto">
          <a:xfrm>
            <a:off x="1187450" y="4292600"/>
            <a:ext cx="349885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 i="1"/>
              <a:t>компьютерные игры</a:t>
            </a:r>
          </a:p>
        </p:txBody>
      </p:sp>
      <p:sp>
        <p:nvSpPr>
          <p:cNvPr id="89093" name="Rectangle 9"/>
          <p:cNvSpPr>
            <a:spLocks noChangeArrowheads="1"/>
          </p:cNvSpPr>
          <p:nvPr/>
        </p:nvSpPr>
        <p:spPr bwMode="auto">
          <a:xfrm>
            <a:off x="5580063" y="4005263"/>
            <a:ext cx="2951162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 i="1"/>
              <a:t>игры-мастерские</a:t>
            </a:r>
          </a:p>
        </p:txBody>
      </p:sp>
      <p:sp>
        <p:nvSpPr>
          <p:cNvPr id="89094" name="Rectangle 10"/>
          <p:cNvSpPr>
            <a:spLocks noChangeArrowheads="1"/>
          </p:cNvSpPr>
          <p:nvPr/>
        </p:nvSpPr>
        <p:spPr bwMode="auto">
          <a:xfrm>
            <a:off x="2627313" y="5545138"/>
            <a:ext cx="45910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 i="1"/>
              <a:t>игры-сказки, драматизации</a:t>
            </a:r>
            <a:r>
              <a:rPr lang="ru-RU"/>
              <a:t> </a:t>
            </a:r>
          </a:p>
        </p:txBody>
      </p:sp>
      <p:sp>
        <p:nvSpPr>
          <p:cNvPr id="89095" name="Rectangle 9"/>
          <p:cNvSpPr>
            <a:spLocks noChangeArrowheads="1"/>
          </p:cNvSpPr>
          <p:nvPr/>
        </p:nvSpPr>
        <p:spPr bwMode="auto">
          <a:xfrm>
            <a:off x="1547813" y="1268413"/>
            <a:ext cx="3976687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2400" b="1" i="1"/>
              <a:t>сюжетно-ролевые игры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836613"/>
            <a:ext cx="5400675" cy="4073525"/>
          </a:xfrm>
        </p:spPr>
      </p:pic>
      <p:pic>
        <p:nvPicPr>
          <p:cNvPr id="9318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3119438"/>
            <a:ext cx="5219700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908050"/>
            <a:ext cx="8964612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altLang="ko-KR" b="1" smtClean="0"/>
              <a:t>   Игра «Лукошко» ( 1-11 класс)</a:t>
            </a:r>
          </a:p>
          <a:p>
            <a:pPr eaLnBrk="1" hangingPunct="1">
              <a:buFont typeface="Arial" charset="0"/>
              <a:buNone/>
            </a:pPr>
            <a:r>
              <a:rPr lang="ru-RU" altLang="ko-KR" b="1" smtClean="0"/>
              <a:t>    </a:t>
            </a:r>
            <a:r>
              <a:rPr lang="ru-RU" altLang="ko-KR" sz="2000" smtClean="0"/>
              <a:t>Учитель или другой ведущий проходит по классу с «лукошком», в котором находятся различные мелкие предметы (мячики, палочки, кубики и т.д.). Участники, не заглядывая в лукошко, берут какой-то один предмет. Когда все готовы, ведущий предлагает каждому найти связь между этим предметом и изучаемым понятием, например, милосердием и состраданием. Ведущий показывает пример выполнения задания. Он говорит: «Мне досталась палочка. Она такая грустная и одинокая. Я помогу ей. (Варианты ответа: согрею, приласкаю, подарю вот этот цветок, платок и т.д.)». Рассказ начинает участник, первым получивший предмет. Ответ может быть такой: «У меня мячик. Он напоминает мне земной шар. Думаю, что милосердие и сострадание должны быть распространены во всём мире». Свои ассоциации предлагает каждый участник игры.</a:t>
            </a: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Содержимое 5"/>
          <p:cNvSpPr>
            <a:spLocks noGrp="1"/>
          </p:cNvSpPr>
          <p:nvPr>
            <p:ph idx="1"/>
          </p:nvPr>
        </p:nvSpPr>
        <p:spPr>
          <a:xfrm>
            <a:off x="395288" y="836613"/>
            <a:ext cx="82296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ko-KR" b="1" smtClean="0"/>
              <a:t>    </a:t>
            </a:r>
            <a:r>
              <a:rPr lang="ru-RU" altLang="ko-KR" sz="2400" b="1" smtClean="0"/>
              <a:t>Игра «Кто этот человек?» 5-11 класс</a:t>
            </a:r>
          </a:p>
          <a:p>
            <a:pPr>
              <a:buFont typeface="Arial" charset="0"/>
              <a:buNone/>
            </a:pPr>
            <a:r>
              <a:rPr lang="ru-RU" altLang="ko-KR" sz="2400" smtClean="0"/>
              <a:t>     </a:t>
            </a:r>
            <a:r>
              <a:rPr lang="ru-RU" altLang="ko-KR" sz="2000" smtClean="0"/>
              <a:t>В эту игру можно играть классом или группой детей. Игра на кругозор, эрудицию и логику мышления. Один из играющих загадывает какого-либо святого, известного всем, например святителя Луку (Войно-Ясенецкого). Остальные участники игры задают ведущему вопросы, на которые ответ может быть только «да» или «нет». Задача – как можно быстрее (до 10 вопросов) отгадать задуманного человека.</a:t>
            </a:r>
          </a:p>
          <a:p>
            <a:r>
              <a:rPr lang="ru-RU" altLang="ko-KR" sz="2000" smtClean="0"/>
              <a:t>Примерные вопросы:</a:t>
            </a:r>
          </a:p>
          <a:p>
            <a:r>
              <a:rPr lang="ru-RU" altLang="ko-KR" sz="2000" smtClean="0"/>
              <a:t>– Мужчина или женщина?</a:t>
            </a:r>
          </a:p>
          <a:p>
            <a:r>
              <a:rPr lang="ru-RU" altLang="ko-KR" sz="2000" smtClean="0"/>
              <a:t>– Живёт сейчас или нет?</a:t>
            </a:r>
          </a:p>
          <a:p>
            <a:r>
              <a:rPr lang="ru-RU" altLang="ko-KR" sz="2000" smtClean="0"/>
              <a:t>– Где жил?</a:t>
            </a:r>
          </a:p>
          <a:p>
            <a:r>
              <a:rPr lang="ru-RU" altLang="ko-KR" sz="2000" smtClean="0"/>
              <a:t>– В какое время жил?</a:t>
            </a: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3"/>
          <p:cNvSpPr>
            <a:spLocks noGrp="1"/>
          </p:cNvSpPr>
          <p:nvPr>
            <p:ph type="body" idx="1"/>
          </p:nvPr>
        </p:nvSpPr>
        <p:spPr>
          <a:xfrm>
            <a:off x="395288" y="981075"/>
            <a:ext cx="8229600" cy="4525963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altLang="ko-KR" sz="2800" b="1" smtClean="0"/>
              <a:t> Игра «Свиток»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altLang="ko-KR" sz="2800" smtClean="0"/>
              <a:t>    Игра на обобщение и закрепление изученного материала. Предназначена для учащихся 2-7-х классов. Для игры необходимо заготовить небольшие листочки бумаги (желательно по количеству участников) и, написав на каждом по одному слову, свернуть их в виде свитков. Игроки по очереди вытягивают свёрнутый в свиток листок бумаги, разворачивают и читают написанное на нём слово. Задача – объяснить значения этого слова.</a:t>
            </a:r>
            <a:endParaRPr lang="ru-RU" sz="280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1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1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187</TotalTime>
  <Words>400</Words>
  <Application>Microsoft Office PowerPoint</Application>
  <PresentationFormat>Экран (4:3)</PresentationFormat>
  <Paragraphs>58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Times New Roman</vt:lpstr>
      <vt:lpstr>맑은 고딕</vt:lpstr>
      <vt:lpstr>Тема13</vt:lpstr>
      <vt:lpstr>Тема12</vt:lpstr>
      <vt:lpstr>Тема14</vt:lpstr>
      <vt:lpstr>Тема16</vt:lpstr>
      <vt:lpstr>Документ</vt:lpstr>
      <vt:lpstr>«Игровые формы обучения, как средство активизации познавательной деятельности в рамках изучения ОПК».</vt:lpstr>
      <vt:lpstr>Слайд 2</vt:lpstr>
      <vt:lpstr>Классификация дидактических игр</vt:lpstr>
      <vt:lpstr>Классификация дидактических игр</vt:lpstr>
      <vt:lpstr>Классификация дидактических игр</vt:lpstr>
      <vt:lpstr>Слайд 6</vt:lpstr>
      <vt:lpstr>Слайд 7</vt:lpstr>
      <vt:lpstr>Слайд 8</vt:lpstr>
      <vt:lpstr>Слайд 9</vt:lpstr>
      <vt:lpstr>Результативность работы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Viola</dc:creator>
  <cp:lastModifiedBy>Марина Ивановна</cp:lastModifiedBy>
  <cp:revision>13</cp:revision>
  <dcterms:created xsi:type="dcterms:W3CDTF">2016-06-03T19:18:24Z</dcterms:created>
  <dcterms:modified xsi:type="dcterms:W3CDTF">2019-04-16T04:12:54Z</dcterms:modified>
</cp:coreProperties>
</file>