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57" r:id="rId2"/>
    <p:sldId id="265" r:id="rId3"/>
    <p:sldId id="281" r:id="rId4"/>
    <p:sldId id="282" r:id="rId5"/>
    <p:sldId id="283" r:id="rId6"/>
    <p:sldId id="284" r:id="rId7"/>
    <p:sldId id="285" r:id="rId8"/>
    <p:sldId id="286" r:id="rId9"/>
    <p:sldId id="287" r:id="rId10"/>
    <p:sldId id="288" r:id="rId11"/>
    <p:sldId id="289" r:id="rId12"/>
    <p:sldId id="290" r:id="rId13"/>
    <p:sldId id="291" r:id="rId14"/>
    <p:sldId id="292" r:id="rId15"/>
    <p:sldId id="293" r:id="rId16"/>
    <p:sldId id="294" r:id="rId17"/>
    <p:sldId id="295" r:id="rId18"/>
    <p:sldId id="299" r:id="rId19"/>
    <p:sldId id="296" r:id="rId20"/>
    <p:sldId id="300" r:id="rId21"/>
    <p:sldId id="297" r:id="rId22"/>
    <p:sldId id="298" r:id="rId23"/>
    <p:sldId id="301" r:id="rId24"/>
    <p:sldId id="279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33CC"/>
    <a:srgbClr val="8B1D73"/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1290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82F538-DCAD-4EB7-AB0B-7F6386CC45C1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1FF72C-E3ED-4E10-82D7-F0347A42A5A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511769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83A0A80-04A2-4FBE-B955-5FF82CA271EC}" type="slidenum">
              <a:rPr lang="ru-RU" smtClean="0">
                <a:solidFill>
                  <a:prstClr val="black"/>
                </a:solidFill>
              </a:rPr>
              <a:pPr/>
              <a:t>1</a:t>
            </a:fld>
            <a:endParaRPr lang="ru-RU" smtClean="0">
              <a:solidFill>
                <a:prstClr val="black"/>
              </a:solidFill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AB28609-DEBF-41E2-AD57-DB19327E3B3B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24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 bwMode="gray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/>
        </p:nvSpPr>
        <p:spPr bwMode="auto">
          <a:xfrm>
            <a:off x="4178300" y="5957888"/>
            <a:ext cx="13081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800" b="1">
                <a:solidFill>
                  <a:srgbClr val="000000"/>
                </a:solidFill>
              </a:rPr>
              <a:t>LOGO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white">
          <a:xfrm>
            <a:off x="3048000" y="457200"/>
            <a:ext cx="5867400" cy="1752600"/>
          </a:xfrm>
        </p:spPr>
        <p:txBody>
          <a:bodyPr/>
          <a:lstStyle>
            <a:lvl1pPr>
              <a:defRPr sz="4000" b="1"/>
            </a:lvl1pPr>
          </a:lstStyle>
          <a:p>
            <a:r>
              <a:rPr lang="en-US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white">
          <a:xfrm>
            <a:off x="990600" y="4953000"/>
            <a:ext cx="7315200" cy="3810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1800" b="1"/>
            </a:lvl1pPr>
          </a:lstStyle>
          <a:p>
            <a:r>
              <a:rPr lang="en-US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xmlns="" val="18351181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www.themegallery.com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Company Logo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E4CF99-CDD5-482B-9C67-CAA27DA3E1C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570257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2400"/>
            <a:ext cx="2057400" cy="6172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2400"/>
            <a:ext cx="6019800" cy="6172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www.themegallery.com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Company Logo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4BA2F8-D105-4B1F-ADBB-D410A6C74D8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258643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152400"/>
            <a:ext cx="8229600" cy="6172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www.themegallery.com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Company Logo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D40EBE-A887-4BDB-AD08-F404E446CBB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758103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152400"/>
            <a:ext cx="8229600" cy="563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076325"/>
            <a:ext cx="4038600" cy="25479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076325"/>
            <a:ext cx="4038600" cy="25479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776663"/>
            <a:ext cx="4038600" cy="25479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776663"/>
            <a:ext cx="4038600" cy="25479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www.themegallery.com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Company Logo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EBB8CD-7923-4945-8CC9-2438FC01CCC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381164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63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076325"/>
            <a:ext cx="4038600" cy="52482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076325"/>
            <a:ext cx="4038600" cy="52482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www.themegallery.com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Company Logo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C8F3F4-AD91-4D45-88B7-C4DBE83D334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943228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www.themegallery.com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Company Logo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A36AB9-99E7-4A3E-9114-A4014C65BAA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04087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www.themegallery.com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Company Logo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396DF0-47D6-464B-ADA6-E33D1319B33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19414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076325"/>
            <a:ext cx="4038600" cy="5248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076325"/>
            <a:ext cx="4038600" cy="5248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www.themegallery.com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Company Logo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BADAD2-9F71-4D1E-A4C8-43A6EADE7E1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22028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www.themegallery.com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Company Logo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EE7710-DD05-478C-B032-38573E84525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05564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www.themegallery.com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Company Logo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817483-466D-4822-968D-C74BB08C8ED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04173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www.themegallery.com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Company Logo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1C1467-4150-4A76-937C-8F7CEBB1F78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724185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www.themegallery.com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Company Logo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A7C279-5A13-423A-8E13-2329EE6BBA1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337673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www.themegallery.com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Company Logo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6211BD-1543-49B9-AE5A-CA0933ADAE0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99790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6" Type="http://schemas.openxmlformats.org/officeDocument/2006/relationships/vmlDrawing" Target="../drawings/vmlDrawing1.v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18"/>
          <p:cNvGraphicFramePr>
            <a:graphicFrameLocks noChangeAspect="1"/>
          </p:cNvGraphicFramePr>
          <p:nvPr/>
        </p:nvGraphicFramePr>
        <p:xfrm>
          <a:off x="0" y="-26988"/>
          <a:ext cx="9144000" cy="935038"/>
        </p:xfrm>
        <a:graphic>
          <a:graphicData uri="http://schemas.openxmlformats.org/presentationml/2006/ole">
            <p:oleObj spid="_x0000_s1026" name="Image" r:id="rId17" imgW="6450794" imgH="952045" progId="">
              <p:embed/>
            </p:oleObj>
          </a:graphicData>
        </a:graphic>
      </p:graphicFrame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076325"/>
            <a:ext cx="8229600" cy="524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00800"/>
            <a:ext cx="2133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000" b="1">
                <a:solidFill>
                  <a:schemeClr val="tx2"/>
                </a:solidFill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>
                <a:solidFill>
                  <a:srgbClr val="000000"/>
                </a:solidFill>
              </a:rPr>
              <a:t>www.themegallery.com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867400" y="6443663"/>
            <a:ext cx="2895600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1">
                <a:solidFill>
                  <a:schemeClr val="tx2"/>
                </a:solidFill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>
                <a:solidFill>
                  <a:srgbClr val="000000"/>
                </a:solidFill>
              </a:rPr>
              <a:t>Company Logo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429000" y="6446838"/>
            <a:ext cx="2133600" cy="25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1">
                <a:solidFill>
                  <a:schemeClr val="tx2"/>
                </a:solidFill>
                <a:latin typeface="+mn-lt"/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fld id="{01BF075C-2CEA-40EF-8A7C-59B61B8E98C7}" type="slidenum">
              <a:rPr lang="en-US">
                <a:solidFill>
                  <a:srgbClr val="000000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457200" y="152400"/>
            <a:ext cx="8229600" cy="56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xmlns="" val="6801022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hf sldNum="0" hdr="0"/>
  <p:txStyles>
    <p:titleStyle>
      <a:lvl1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itchFamily="34" charset="0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itchFamily="34" charset="0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itchFamily="34" charset="0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itchFamily="34" charset="0"/>
        </a:defRPr>
      </a:lvl5pPr>
      <a:lvl6pPr marL="457200" algn="r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itchFamily="34" charset="0"/>
        </a:defRPr>
      </a:lvl6pPr>
      <a:lvl7pPr marL="914400" algn="r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itchFamily="34" charset="0"/>
        </a:defRPr>
      </a:lvl7pPr>
      <a:lvl8pPr marL="1371600" algn="r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itchFamily="34" charset="0"/>
        </a:defRPr>
      </a:lvl8pPr>
      <a:lvl9pPr marL="1828800" algn="r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black">
          <a:xfrm>
            <a:off x="1000100" y="71414"/>
            <a:ext cx="7986738" cy="2143140"/>
          </a:xfrm>
        </p:spPr>
        <p:txBody>
          <a:bodyPr/>
          <a:lstStyle/>
          <a:p>
            <a:pPr eaLnBrk="1" hangingPunct="1"/>
            <a:r>
              <a:rPr lang="ru-RU" dirty="0" smtClean="0">
                <a:latin typeface="Monotype Corsiva" pitchFamily="66" charset="0"/>
              </a:rPr>
              <a:t>Формирование и развитие функциональной грамотности при подготовке к ГИА по информатике</a:t>
            </a:r>
            <a:endParaRPr lang="en-US" sz="6000" dirty="0" smtClean="0">
              <a:latin typeface="Monotype Corsiva" pitchFamily="66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black">
          <a:xfrm>
            <a:off x="8929688" y="4572000"/>
            <a:ext cx="46037" cy="20955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endParaRPr lang="ru-RU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3214678" y="5143512"/>
            <a:ext cx="5929322" cy="1714488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endParaRPr lang="ru-RU" sz="2800" dirty="0" smtClean="0">
              <a:solidFill>
                <a:srgbClr val="003366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Песоцкая С.Н. учитель информатики</a:t>
            </a:r>
            <a:endParaRPr lang="ru-RU" sz="2800" dirty="0">
              <a:solidFill>
                <a:srgbClr val="003366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 МБОУ СОШ №3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Ст. </a:t>
            </a:r>
            <a:r>
              <a:rPr lang="ru-RU" sz="28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Павловской</a:t>
            </a:r>
            <a:endParaRPr lang="ru-RU" sz="2800" dirty="0">
              <a:solidFill>
                <a:srgbClr val="0033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Рисунок1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731064"/>
            <a:ext cx="3214678" cy="3126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360768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/>
        <p:txBody>
          <a:bodyPr/>
          <a:lstStyle/>
          <a:p>
            <a:endParaRPr lang="ru-RU" b="1" dirty="0" smtClean="0"/>
          </a:p>
          <a:p>
            <a:endParaRPr lang="ru-RU" b="1" dirty="0" smtClean="0"/>
          </a:p>
          <a:p>
            <a:pPr>
              <a:buNone/>
            </a:pPr>
            <a:r>
              <a:rPr lang="ru-RU" b="1" dirty="0" smtClean="0"/>
              <a:t>Задание 13.2</a:t>
            </a:r>
          </a:p>
          <a:p>
            <a:r>
              <a:rPr lang="ru-RU" dirty="0" smtClean="0"/>
              <a:t>Задание 13.2, в отличие от задания 13.1, менее творческое, но требует точного соответствия результата работы образцу, представленному в условии.</a:t>
            </a:r>
          </a:p>
          <a:p>
            <a:r>
              <a:rPr lang="ru-RU" dirty="0" smtClean="0"/>
              <a:t>В задании два основных объекта. Как правило, это основной текст (один или два небольших абзаца до 200 символов) и таблица, либо формула, либо несложный рисунок из стандартных фигур. 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Grp="1" noChangeAspect="1" noChangeArrowheads="1"/>
          </p:cNvPicPr>
          <p:nvPr>
            <p:ph/>
          </p:nvPr>
        </p:nvPicPr>
        <p:blipFill>
          <a:blip r:embed="rId2"/>
          <a:srcRect l="22222" t="23238" r="13541" b="35075"/>
          <a:stretch>
            <a:fillRect/>
          </a:stretch>
        </p:blipFill>
        <p:spPr bwMode="auto">
          <a:xfrm>
            <a:off x="333314" y="1928802"/>
            <a:ext cx="8810686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928670"/>
            <a:ext cx="8229600" cy="5715040"/>
          </a:xfrm>
        </p:spPr>
        <p:txBody>
          <a:bodyPr/>
          <a:lstStyle/>
          <a:p>
            <a:r>
              <a:rPr lang="ru-RU" dirty="0" smtClean="0"/>
              <a:t>Создайте в текстовом редакторе документ и напишите в нём следующий текст, точно воспроизведя всё оформление текста, имеющееся в образце. </a:t>
            </a:r>
          </a:p>
          <a:p>
            <a:r>
              <a:rPr lang="ru-RU" dirty="0" smtClean="0"/>
              <a:t>Данный текст должен быть написан шрифтом размером 14 пунктов. Отступ первой строки первого абзаца основного текста – 1 см. Расстояние между строками текста не менее одинарного, но не более полуторного межстрочного интервала.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214282" y="857232"/>
            <a:ext cx="8686800" cy="6000768"/>
          </a:xfrm>
        </p:spPr>
        <p:txBody>
          <a:bodyPr/>
          <a:lstStyle/>
          <a:p>
            <a:r>
              <a:rPr lang="ru-RU" dirty="0" smtClean="0"/>
              <a:t>Основной текст выровнен по ширине; заголовок и текст в ячейках таблицы – по центру. В основном тексте и таблице есть слова, выделенные полужирным или курсивным шрифтом. Ширина таблицы меньше ширины основного текста.</a:t>
            </a:r>
          </a:p>
          <a:p>
            <a:r>
              <a:rPr lang="ru-RU" dirty="0" smtClean="0"/>
              <a:t>При этом допустимо, чтобы ширина Вашего текста отличалась от ширины текста в примере, поскольку ширина текста зависит от размера страницы и полей. В этом случае разбиение текста на строки должно соответствовать стандартной ширине абзаца.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1285860"/>
            <a:ext cx="8229600" cy="5038740"/>
          </a:xfrm>
        </p:spPr>
        <p:txBody>
          <a:bodyPr/>
          <a:lstStyle/>
          <a:p>
            <a:r>
              <a:rPr lang="ru-RU" dirty="0" smtClean="0"/>
              <a:t>Интервал между текстом и таблицей не менее 12 пунктов, но не более 24 пунктов.</a:t>
            </a:r>
          </a:p>
          <a:p>
            <a:r>
              <a:rPr lang="ru-RU" dirty="0" smtClean="0"/>
              <a:t>Текст сохраните в файле, имя которого Вам сообщат организаторы.</a:t>
            </a:r>
          </a:p>
          <a:p>
            <a:r>
              <a:rPr lang="ru-RU" dirty="0" smtClean="0"/>
              <a:t>Допускается всего не более пяти ошибок, в том числе: орфографических (пунктуационных) ошибок, ошибок в расстановке пробелов между словами, знаками препинания, пропущенных слов</a:t>
            </a: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Grp="1" noChangeAspect="1" noChangeArrowheads="1"/>
          </p:cNvPicPr>
          <p:nvPr>
            <p:ph/>
          </p:nvPr>
        </p:nvPicPr>
        <p:blipFill>
          <a:blip r:embed="rId2"/>
          <a:srcRect l="14409" t="26326" r="15278" b="22723"/>
          <a:stretch>
            <a:fillRect/>
          </a:stretch>
        </p:blipFill>
        <p:spPr bwMode="auto">
          <a:xfrm>
            <a:off x="0" y="1714488"/>
            <a:ext cx="8592043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Grp="1" noChangeAspect="1" noChangeArrowheads="1"/>
          </p:cNvPicPr>
          <p:nvPr>
            <p:ph/>
          </p:nvPr>
        </p:nvPicPr>
        <p:blipFill>
          <a:blip r:embed="rId2"/>
          <a:srcRect l="20486" t="23238" r="16146" b="7283"/>
          <a:stretch>
            <a:fillRect/>
          </a:stretch>
        </p:blipFill>
        <p:spPr bwMode="auto">
          <a:xfrm>
            <a:off x="428597" y="928670"/>
            <a:ext cx="8667810" cy="5343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Grp="1" noChangeAspect="1" noChangeArrowheads="1"/>
          </p:cNvPicPr>
          <p:nvPr>
            <p:ph/>
          </p:nvPr>
        </p:nvPicPr>
        <p:blipFill>
          <a:blip r:embed="rId2"/>
          <a:srcRect l="21354" t="27870" r="15278" b="22723"/>
          <a:stretch>
            <a:fillRect/>
          </a:stretch>
        </p:blipFill>
        <p:spPr bwMode="auto">
          <a:xfrm>
            <a:off x="464283" y="1857364"/>
            <a:ext cx="8679717" cy="3804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Grp="1" noChangeAspect="1" noChangeArrowheads="1"/>
          </p:cNvPicPr>
          <p:nvPr>
            <p:ph/>
          </p:nvPr>
        </p:nvPicPr>
        <p:blipFill>
          <a:blip r:embed="rId2"/>
          <a:srcRect l="19618" t="20150" r="15278" b="8827"/>
          <a:stretch>
            <a:fillRect/>
          </a:stretch>
        </p:blipFill>
        <p:spPr bwMode="auto">
          <a:xfrm>
            <a:off x="441020" y="1068688"/>
            <a:ext cx="8274384" cy="5074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Grp="1" noChangeAspect="1" noChangeArrowheads="1"/>
          </p:cNvPicPr>
          <p:nvPr>
            <p:ph/>
          </p:nvPr>
        </p:nvPicPr>
        <p:blipFill>
          <a:blip r:embed="rId2"/>
          <a:srcRect l="20486" t="23238" r="17014" b="11915"/>
          <a:stretch>
            <a:fillRect/>
          </a:stretch>
        </p:blipFill>
        <p:spPr bwMode="auto">
          <a:xfrm>
            <a:off x="285720" y="928670"/>
            <a:ext cx="5388466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3"/>
          <a:srcRect l="20900" t="44141" r="45608" b="26562"/>
          <a:stretch>
            <a:fillRect/>
          </a:stretch>
        </p:blipFill>
        <p:spPr bwMode="auto">
          <a:xfrm>
            <a:off x="4214810" y="4071942"/>
            <a:ext cx="4357718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Заголовок 2"/>
          <p:cNvSpPr>
            <a:spLocks noGrp="1"/>
          </p:cNvSpPr>
          <p:nvPr>
            <p:ph type="title"/>
          </p:nvPr>
        </p:nvSpPr>
        <p:spPr>
          <a:xfrm>
            <a:off x="857250" y="142875"/>
            <a:ext cx="6643688" cy="571500"/>
          </a:xfrm>
        </p:spPr>
        <p:txBody>
          <a:bodyPr/>
          <a:lstStyle/>
          <a:p>
            <a:pPr algn="ctr" eaLnBrk="1" hangingPunct="1"/>
            <a:endParaRPr lang="ru-RU" altLang="ru-RU" sz="4000" dirty="0" smtClean="0">
              <a:latin typeface="Arial" charset="0"/>
              <a:cs typeface="Arial" charset="0"/>
            </a:endParaRPr>
          </a:p>
        </p:txBody>
      </p:sp>
      <p:pic>
        <p:nvPicPr>
          <p:cNvPr id="205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10069" t="20081" r="14409" b="15072"/>
          <a:stretch>
            <a:fillRect/>
          </a:stretch>
        </p:blipFill>
        <p:spPr bwMode="auto">
          <a:xfrm>
            <a:off x="214282" y="857232"/>
            <a:ext cx="8730744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40341980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Grp="1" noChangeAspect="1" noChangeArrowheads="1"/>
          </p:cNvPicPr>
          <p:nvPr>
            <p:ph/>
          </p:nvPr>
        </p:nvPicPr>
        <p:blipFill>
          <a:blip r:embed="rId2"/>
          <a:srcRect l="20486" t="23238" r="16146" b="13459"/>
          <a:stretch>
            <a:fillRect/>
          </a:stretch>
        </p:blipFill>
        <p:spPr bwMode="auto">
          <a:xfrm>
            <a:off x="107995" y="1285861"/>
            <a:ext cx="9236409" cy="5187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1071546"/>
            <a:ext cx="8229600" cy="5253054"/>
          </a:xfrm>
        </p:spPr>
        <p:txBody>
          <a:bodyPr/>
          <a:lstStyle/>
          <a:p>
            <a:r>
              <a:rPr lang="ru-RU" dirty="0" smtClean="0"/>
              <a:t>Задание 15 в варианте 15.2 проверяет умение записать алгоритм на языке программирования. </a:t>
            </a:r>
          </a:p>
          <a:p>
            <a:r>
              <a:rPr lang="ru-RU" dirty="0" smtClean="0"/>
              <a:t>Оно проверяет умения, связанные с созданием простейших программ, содержащих цикл и ветвление внутри цикла, на одном из языков программирования.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Grp="1" noChangeAspect="1" noChangeArrowheads="1"/>
          </p:cNvPicPr>
          <p:nvPr>
            <p:ph/>
          </p:nvPr>
        </p:nvPicPr>
        <p:blipFill>
          <a:blip r:embed="rId2"/>
          <a:srcRect l="21354" t="37134" r="16146" b="21179"/>
          <a:stretch>
            <a:fillRect/>
          </a:stretch>
        </p:blipFill>
        <p:spPr bwMode="auto">
          <a:xfrm>
            <a:off x="119031" y="1857364"/>
            <a:ext cx="8763062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28596" y="928670"/>
            <a:ext cx="8229600" cy="6172200"/>
          </a:xfrm>
        </p:spPr>
        <p:txBody>
          <a:bodyPr/>
          <a:lstStyle/>
          <a:p>
            <a:r>
              <a:rPr lang="ru-RU" dirty="0" smtClean="0"/>
              <a:t>эксперт должен скомпилировать программу и запустить её. </a:t>
            </a:r>
          </a:p>
          <a:p>
            <a:r>
              <a:rPr lang="ru-RU" dirty="0" smtClean="0"/>
              <a:t>Если программа содержит синтаксические ошибки, и потому её компиляция и запуск невозможны, то задание оценивается в 0 баллов (так как данное задание выполняется обучающимися за компьютером, при этом у обучающихся есть возможность компилировать и запускать программу, редактировать текст программы, исправлять синтаксические и алгоритмические ошибки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 smtClean="0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>
          <a:xfrm flipH="1">
            <a:off x="5357817" y="6400800"/>
            <a:ext cx="285752" cy="304800"/>
          </a:xfrm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7143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3168894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076325"/>
            <a:ext cx="8401080" cy="5781675"/>
          </a:xfrm>
        </p:spPr>
        <p:txBody>
          <a:bodyPr/>
          <a:lstStyle/>
          <a:p>
            <a:r>
              <a:rPr lang="ru-RU" dirty="0" smtClean="0"/>
              <a:t>Задания части 2 подразумевают практическую работу за компьютером с использованием специального программного обеспечения. </a:t>
            </a:r>
          </a:p>
          <a:p>
            <a:r>
              <a:rPr lang="ru-RU" dirty="0" smtClean="0"/>
              <a:t>задания направлены на проверку практических навыков по работе с информацией в текстовой и табличной формах, а также на умение реализовать сложный алгоритм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Часть 2 экзаменационной работы содержит три задания (13, 14 и 15). Задания 13 и 15 представлены в двух вариантах (13.1 и 13.2, 15.1 и 15.2), учащийся самостоятельно выбирает один из двух вариантов заданий.</a:t>
            </a:r>
          </a:p>
          <a:p>
            <a:r>
              <a:rPr lang="ru-RU" dirty="0" smtClean="0"/>
              <a:t>Задание 13.1 заключается в создании презентации из трёх слайдов на заданную тему с использованием готового текстового и иллюстративного материала.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Grp="1" noChangeAspect="1" noChangeArrowheads="1"/>
          </p:cNvPicPr>
          <p:nvPr>
            <p:ph/>
          </p:nvPr>
        </p:nvPicPr>
        <p:blipFill>
          <a:blip r:embed="rId2"/>
          <a:srcRect l="17882" t="21694" r="16145" b="8827"/>
          <a:stretch>
            <a:fillRect/>
          </a:stretch>
        </p:blipFill>
        <p:spPr bwMode="auto">
          <a:xfrm>
            <a:off x="0" y="1071546"/>
            <a:ext cx="8909112" cy="5275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Grp="1" noChangeAspect="1" noChangeArrowheads="1"/>
          </p:cNvPicPr>
          <p:nvPr>
            <p:ph/>
          </p:nvPr>
        </p:nvPicPr>
        <p:blipFill>
          <a:blip r:embed="rId2"/>
          <a:srcRect l="19618" t="23238" r="13541" b="18091"/>
          <a:stretch>
            <a:fillRect/>
          </a:stretch>
        </p:blipFill>
        <p:spPr bwMode="auto">
          <a:xfrm>
            <a:off x="334599" y="2000240"/>
            <a:ext cx="8251089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Grp="1" noChangeAspect="1" noChangeArrowheads="1"/>
          </p:cNvPicPr>
          <p:nvPr>
            <p:ph/>
          </p:nvPr>
        </p:nvPicPr>
        <p:blipFill>
          <a:blip r:embed="rId2"/>
          <a:srcRect l="19097" t="24704" r="16316" b="8530"/>
          <a:stretch>
            <a:fillRect/>
          </a:stretch>
        </p:blipFill>
        <p:spPr bwMode="auto">
          <a:xfrm>
            <a:off x="285720" y="1428736"/>
            <a:ext cx="8358246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Grp="1" noChangeAspect="1" noChangeArrowheads="1"/>
          </p:cNvPicPr>
          <p:nvPr>
            <p:ph/>
          </p:nvPr>
        </p:nvPicPr>
        <p:blipFill>
          <a:blip r:embed="rId2"/>
          <a:srcRect l="22222" t="23238" r="25694" b="19635"/>
          <a:stretch>
            <a:fillRect/>
          </a:stretch>
        </p:blipFill>
        <p:spPr bwMode="auto">
          <a:xfrm>
            <a:off x="571472" y="1500174"/>
            <a:ext cx="7657380" cy="4722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Grp="1" noChangeAspect="1" noChangeArrowheads="1"/>
          </p:cNvPicPr>
          <p:nvPr>
            <p:ph/>
          </p:nvPr>
        </p:nvPicPr>
        <p:blipFill>
          <a:blip r:embed="rId2"/>
          <a:srcRect l="20486" t="23238" r="16146" b="22785"/>
          <a:stretch>
            <a:fillRect/>
          </a:stretch>
        </p:blipFill>
        <p:spPr bwMode="auto">
          <a:xfrm>
            <a:off x="285720" y="841002"/>
            <a:ext cx="8572560" cy="4802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иние разводы">
  <a:themeElements>
    <a:clrScheme name="синие разводы 2">
      <a:dk1>
        <a:srgbClr val="003366"/>
      </a:dk1>
      <a:lt1>
        <a:srgbClr val="FFFFFF"/>
      </a:lt1>
      <a:dk2>
        <a:srgbClr val="000000"/>
      </a:dk2>
      <a:lt2>
        <a:srgbClr val="C0C0C0"/>
      </a:lt2>
      <a:accent1>
        <a:srgbClr val="3556A7"/>
      </a:accent1>
      <a:accent2>
        <a:srgbClr val="C78DD7"/>
      </a:accent2>
      <a:accent3>
        <a:srgbClr val="FFFFFF"/>
      </a:accent3>
      <a:accent4>
        <a:srgbClr val="002A56"/>
      </a:accent4>
      <a:accent5>
        <a:srgbClr val="AEB4D0"/>
      </a:accent5>
      <a:accent6>
        <a:srgbClr val="B47FC3"/>
      </a:accent6>
      <a:hlink>
        <a:srgbClr val="3197BB"/>
      </a:hlink>
      <a:folHlink>
        <a:srgbClr val="878FA5"/>
      </a:folHlink>
    </a:clrScheme>
    <a:fontScheme name="синие разводы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синие разводы 1">
        <a:dk1>
          <a:srgbClr val="1D528D"/>
        </a:dk1>
        <a:lt1>
          <a:srgbClr val="FFFFFF"/>
        </a:lt1>
        <a:dk2>
          <a:srgbClr val="000000"/>
        </a:dk2>
        <a:lt2>
          <a:srgbClr val="C0C0C0"/>
        </a:lt2>
        <a:accent1>
          <a:srgbClr val="1B9AD9"/>
        </a:accent1>
        <a:accent2>
          <a:srgbClr val="1DB3AC"/>
        </a:accent2>
        <a:accent3>
          <a:srgbClr val="FFFFFF"/>
        </a:accent3>
        <a:accent4>
          <a:srgbClr val="174578"/>
        </a:accent4>
        <a:accent5>
          <a:srgbClr val="ABCAE9"/>
        </a:accent5>
        <a:accent6>
          <a:srgbClr val="19A29B"/>
        </a:accent6>
        <a:hlink>
          <a:srgbClr val="9999F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иние разводы 2">
        <a:dk1>
          <a:srgbClr val="003366"/>
        </a:dk1>
        <a:lt1>
          <a:srgbClr val="FFFFFF"/>
        </a:lt1>
        <a:dk2>
          <a:srgbClr val="000000"/>
        </a:dk2>
        <a:lt2>
          <a:srgbClr val="C0C0C0"/>
        </a:lt2>
        <a:accent1>
          <a:srgbClr val="3556A7"/>
        </a:accent1>
        <a:accent2>
          <a:srgbClr val="C78DD7"/>
        </a:accent2>
        <a:accent3>
          <a:srgbClr val="FFFFFF"/>
        </a:accent3>
        <a:accent4>
          <a:srgbClr val="002A56"/>
        </a:accent4>
        <a:accent5>
          <a:srgbClr val="AEB4D0"/>
        </a:accent5>
        <a:accent6>
          <a:srgbClr val="B47FC3"/>
        </a:accent6>
        <a:hlink>
          <a:srgbClr val="3197BB"/>
        </a:hlink>
        <a:folHlink>
          <a:srgbClr val="878F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иние разводы 3">
        <a:dk1>
          <a:srgbClr val="1D528D"/>
        </a:dk1>
        <a:lt1>
          <a:srgbClr val="FFFFFF"/>
        </a:lt1>
        <a:dk2>
          <a:srgbClr val="000000"/>
        </a:dk2>
        <a:lt2>
          <a:srgbClr val="C0C0C0"/>
        </a:lt2>
        <a:accent1>
          <a:srgbClr val="399D72"/>
        </a:accent1>
        <a:accent2>
          <a:srgbClr val="FF9900"/>
        </a:accent2>
        <a:accent3>
          <a:srgbClr val="FFFFFF"/>
        </a:accent3>
        <a:accent4>
          <a:srgbClr val="174578"/>
        </a:accent4>
        <a:accent5>
          <a:srgbClr val="AECCBC"/>
        </a:accent5>
        <a:accent6>
          <a:srgbClr val="E78A00"/>
        </a:accent6>
        <a:hlink>
          <a:srgbClr val="9999F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514</TotalTime>
  <Words>350</Words>
  <Application>Microsoft Office PowerPoint</Application>
  <PresentationFormat>Экран (4:3)</PresentationFormat>
  <Paragraphs>27</Paragraphs>
  <Slides>24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6" baseType="lpstr">
      <vt:lpstr>синие разводы</vt:lpstr>
      <vt:lpstr>Image</vt:lpstr>
      <vt:lpstr>Формирование и развитие функциональной грамотности при подготовке к ГИА по информатике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Company>МБОУ СОШ №3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Современный урок информатики в условиях внедрения ФГОС</dc:title>
  <dc:creator>Евгений</dc:creator>
  <cp:lastModifiedBy>Пользователь</cp:lastModifiedBy>
  <cp:revision>55</cp:revision>
  <dcterms:created xsi:type="dcterms:W3CDTF">2016-02-03T06:22:00Z</dcterms:created>
  <dcterms:modified xsi:type="dcterms:W3CDTF">2022-03-22T07:28:34Z</dcterms:modified>
</cp:coreProperties>
</file>