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5" r:id="rId8"/>
    <p:sldId id="263" r:id="rId9"/>
    <p:sldId id="266" r:id="rId10"/>
    <p:sldId id="267" r:id="rId11"/>
    <p:sldId id="269" r:id="rId12"/>
    <p:sldId id="268" r:id="rId13"/>
    <p:sldId id="270" r:id="rId14"/>
    <p:sldId id="271" r:id="rId15"/>
    <p:sldId id="276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74" d="100"/>
          <a:sy n="74" d="100"/>
        </p:scale>
        <p:origin x="-2088" y="-8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участников</c:v>
                </c:pt>
              </c:strCache>
            </c:strRef>
          </c:tx>
          <c:dLbls>
            <c:dLbl>
              <c:idx val="0"/>
              <c:layout>
                <c:manualLayout>
                  <c:x val="1.2835577390635778E-2"/>
                  <c:y val="-3.9391300282895149E-2"/>
                </c:manualLayout>
              </c:layout>
              <c:showVal val="1"/>
            </c:dLbl>
            <c:dLbl>
              <c:idx val="1"/>
              <c:layout>
                <c:manualLayout>
                  <c:x val="2.2462260433612661E-2"/>
                  <c:y val="-2.8136643059210816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445</c:v>
                </c:pt>
                <c:pt idx="1">
                  <c:v>597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победителей</c:v>
                </c:pt>
              </c:strCache>
            </c:strRef>
          </c:tx>
          <c:dLbls>
            <c:dLbl>
              <c:idx val="0"/>
              <c:layout>
                <c:manualLayout>
                  <c:x val="9.6266830429768014E-3"/>
                  <c:y val="-3.6577635976974075E-2"/>
                </c:manualLayout>
              </c:layout>
              <c:showVal val="1"/>
            </c:dLbl>
            <c:dLbl>
              <c:idx val="1"/>
              <c:layout>
                <c:manualLayout>
                  <c:x val="8.0222358691473625E-3"/>
                  <c:y val="-3.9391300282895149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</c:v>
                </c:pt>
                <c:pt idx="1">
                  <c:v>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количество призёров</c:v>
                </c:pt>
              </c:strCache>
            </c:strRef>
          </c:tx>
          <c:dLbls>
            <c:dLbl>
              <c:idx val="0"/>
              <c:layout>
                <c:manualLayout>
                  <c:x val="4.8133415214884111E-3"/>
                  <c:y val="-3.3763971671052974E-2"/>
                </c:manualLayout>
              </c:layout>
              <c:showVal val="1"/>
            </c:dLbl>
            <c:dLbl>
              <c:idx val="1"/>
              <c:layout>
                <c:manualLayout>
                  <c:x val="8.0222358691473625E-3"/>
                  <c:y val="-2.5322978753289729E-2"/>
                </c:manualLayout>
              </c:layout>
              <c:showVal val="1"/>
            </c:dLbl>
            <c:showVal val="1"/>
          </c:dLbls>
          <c:cat>
            <c:strRef>
              <c:f>Лист1!$A$2:$A$3</c:f>
              <c:strCache>
                <c:ptCount val="2"/>
                <c:pt idx="0">
                  <c:v>2019-2020</c:v>
                </c:pt>
                <c:pt idx="1">
                  <c:v>2020-2021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115</c:v>
                </c:pt>
                <c:pt idx="1">
                  <c:v>183</c:v>
                </c:pt>
              </c:numCache>
            </c:numRef>
          </c:val>
        </c:ser>
        <c:shape val="cylinder"/>
        <c:axId val="196626688"/>
        <c:axId val="196648960"/>
        <c:axId val="0"/>
      </c:bar3DChart>
      <c:catAx>
        <c:axId val="19662668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96648960"/>
        <c:crosses val="autoZero"/>
        <c:auto val="1"/>
        <c:lblAlgn val="ctr"/>
        <c:lblOffset val="100"/>
      </c:catAx>
      <c:valAx>
        <c:axId val="196648960"/>
        <c:scaling>
          <c:orientation val="minMax"/>
        </c:scaling>
        <c:axPos val="l"/>
        <c:majorGridlines/>
        <c:numFmt formatCode="General" sourceLinked="1"/>
        <c:tickLblPos val="nextTo"/>
        <c:crossAx val="196626688"/>
        <c:crosses val="autoZero"/>
        <c:crossBetween val="between"/>
      </c:valAx>
      <c:spPr>
        <a:noFill/>
        <a:ln w="25410">
          <a:noFill/>
        </a:ln>
      </c:spPr>
    </c:plotArea>
    <c:legend>
      <c:legendPos val="r"/>
      <c:layout/>
    </c:legend>
    <c:plotVisOnly val="1"/>
    <c:dispBlanksAs val="gap"/>
  </c:chart>
  <c:txPr>
    <a:bodyPr/>
    <a:lstStyle/>
    <a:p>
      <a:pPr>
        <a:defRPr sz="1801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51128" y="671987"/>
            <a:ext cx="7478973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4084" y="3219900"/>
            <a:ext cx="6934767" cy="9426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668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5904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5000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morning" dir="t"/>
            </a:scene3d>
            <a:sp3d extrusionH="57150" contourW="12700" prstMaterial="matte">
              <a:bevelT w="38100" h="38100"/>
              <a:contourClr>
                <a:srgbClr val="777777"/>
              </a:contourClr>
            </a:sp3d>
          </a:bodyPr>
          <a:lstStyle>
            <a:lvl1pPr>
              <a:defRPr>
                <a:solidFill>
                  <a:srgbClr val="8A8700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42044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841" y="576263"/>
            <a:ext cx="7588155" cy="2852737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841" y="3551524"/>
            <a:ext cx="7588155" cy="103412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432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390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6817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345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04513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59662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500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matte">
              <a:bevelT w="38100" h="38100"/>
              <a:contourClr>
                <a:srgbClr val="777777"/>
              </a:contourClr>
            </a:sp3d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pPr/>
              <a:t>29.08.2021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90648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ACA800"/>
          </a:solidFill>
          <a:effectLst/>
          <a:latin typeface="Intro " panose="02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449915" y="1273705"/>
            <a:ext cx="7529513" cy="2286000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morning" dir="t"/>
            </a:scene3d>
            <a:sp3d extrusionH="57150" contourW="12700" prstMaterial="matte">
              <a:bevelT w="38100" h="38100"/>
              <a:contourClr>
                <a:srgbClr val="777777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  <a:t>Анализ работы РМО учителей начальных классов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  <a:t>за 2020-2021 учебный</a:t>
            </a:r>
            <a:r>
              <a:rPr kumimoji="0" lang="ru-RU" sz="3600" b="1" i="1" u="none" strike="noStrike" kern="1200" cap="none" spc="0" normalizeH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  <a:t> 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  <a:t>год</a:t>
            </a: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  <a:t/>
            </a:r>
            <a:b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ro " panose="02000000000000000000" pitchFamily="50" charset="0"/>
                <a:ea typeface="+mj-ea"/>
                <a:cs typeface="+mj-cs"/>
              </a:rPr>
            </a:b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Intro " panose="02000000000000000000" pitchFamily="50" charset="0"/>
              <a:ea typeface="+mj-ea"/>
              <a:cs typeface="+mj-cs"/>
            </a:endParaRPr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837049" y="4675724"/>
            <a:ext cx="48452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B7093B"/>
                </a:solidFill>
              </a:rPr>
              <a:t>Руководитель  РМО </a:t>
            </a:r>
            <a:r>
              <a:rPr lang="ru-RU" sz="2400" b="1" dirty="0" err="1">
                <a:solidFill>
                  <a:srgbClr val="B7093B"/>
                </a:solidFill>
              </a:rPr>
              <a:t>Галицына</a:t>
            </a:r>
            <a:r>
              <a:rPr lang="ru-RU" sz="2400" b="1" dirty="0">
                <a:solidFill>
                  <a:srgbClr val="B7093B"/>
                </a:solidFill>
              </a:rPr>
              <a:t> Н.Д.</a:t>
            </a:r>
          </a:p>
        </p:txBody>
      </p:sp>
      <p:sp>
        <p:nvSpPr>
          <p:cNvPr id="9" name="Прямоугольник 4"/>
          <p:cNvSpPr>
            <a:spLocks noChangeArrowheads="1"/>
          </p:cNvSpPr>
          <p:nvPr/>
        </p:nvSpPr>
        <p:spPr bwMode="auto">
          <a:xfrm>
            <a:off x="4079875" y="5309658"/>
            <a:ext cx="134043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30.08.2021г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8625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58310"/>
            <a:ext cx="7886700" cy="13255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Предметные олимпиады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3100" b="1" dirty="0" smtClean="0">
                <a:solidFill>
                  <a:srgbClr val="0070C0"/>
                </a:solidFill>
              </a:rPr>
              <a:t>динамика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 useBgFill="1">
        <p:nvSpPr>
          <p:cNvPr id="1028" name="Содержимое 2"/>
          <p:cNvSpPr>
            <a:spLocks noGrp="1"/>
          </p:cNvSpPr>
          <p:nvPr>
            <p:ph idx="1"/>
          </p:nvPr>
        </p:nvSpPr>
        <p:spPr bwMode="auto">
          <a:xfrm>
            <a:off x="684213" y="1700213"/>
            <a:ext cx="8459787" cy="39608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ru-RU" smtClean="0"/>
              <a:t>   </a:t>
            </a:r>
          </a:p>
        </p:txBody>
      </p:sp>
      <p:graphicFrame>
        <p:nvGraphicFramePr>
          <p:cNvPr id="5" name="Диаграмма 3"/>
          <p:cNvGraphicFramePr>
            <a:graphicFrameLocks/>
          </p:cNvGraphicFramePr>
          <p:nvPr/>
        </p:nvGraphicFramePr>
        <p:xfrm>
          <a:off x="610315" y="1275009"/>
          <a:ext cx="8070046" cy="50613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Школы-лидеры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/>
              <a:t>Наибольшее количество победителей  и призеров   в СОШ </a:t>
            </a:r>
            <a:r>
              <a:rPr lang="ru-RU" sz="3600" dirty="0" smtClean="0">
                <a:solidFill>
                  <a:srgbClr val="C00000"/>
                </a:solidFill>
              </a:rPr>
              <a:t>№2</a:t>
            </a:r>
            <a:r>
              <a:rPr lang="ru-RU" sz="3600" dirty="0" smtClean="0"/>
              <a:t> (56),  СОШ</a:t>
            </a:r>
            <a:r>
              <a:rPr lang="ru-RU" sz="3600" dirty="0" smtClean="0">
                <a:solidFill>
                  <a:srgbClr val="C00000"/>
                </a:solidFill>
              </a:rPr>
              <a:t>№ 3 </a:t>
            </a:r>
            <a:r>
              <a:rPr lang="ru-RU" sz="3600" dirty="0" smtClean="0"/>
              <a:t>(31), СОШ №</a:t>
            </a:r>
            <a:r>
              <a:rPr lang="ru-RU" sz="3600" dirty="0" smtClean="0">
                <a:solidFill>
                  <a:srgbClr val="C00000"/>
                </a:solidFill>
              </a:rPr>
              <a:t>11</a:t>
            </a:r>
            <a:r>
              <a:rPr lang="ru-RU" sz="3600" dirty="0" smtClean="0"/>
              <a:t> (20), СОШ №</a:t>
            </a:r>
            <a:r>
              <a:rPr lang="ru-RU" sz="3600" dirty="0" smtClean="0">
                <a:solidFill>
                  <a:srgbClr val="C00000"/>
                </a:solidFill>
              </a:rPr>
              <a:t>1 </a:t>
            </a:r>
            <a:r>
              <a:rPr lang="ru-RU" sz="3600" dirty="0" smtClean="0"/>
              <a:t>(19).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  </a:t>
            </a:r>
            <a:r>
              <a:rPr lang="ru-RU" b="1" dirty="0" smtClean="0">
                <a:solidFill>
                  <a:srgbClr val="0070C0"/>
                </a:solidFill>
              </a:rPr>
              <a:t>Педагоги, подготовившие победителей олимпиад</a:t>
            </a:r>
          </a:p>
        </p:txBody>
      </p:sp>
      <p:graphicFrame>
        <p:nvGraphicFramePr>
          <p:cNvPr id="1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13755" y="1764405"/>
          <a:ext cx="8176454" cy="45868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8227"/>
                <a:gridCol w="4088227"/>
              </a:tblGrid>
              <a:tr h="82235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    </a:t>
                      </a: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Русский язык</a:t>
                      </a:r>
                      <a:endParaRPr lang="ru-RU" sz="2800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rgbClr val="C00000"/>
                          </a:solidFill>
                        </a:rPr>
                        <a:t>Математика</a:t>
                      </a:r>
                    </a:p>
                    <a:p>
                      <a:pPr algn="ctr"/>
                      <a:endParaRPr lang="ru-RU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0499">
                <a:tc>
                  <a:txBody>
                    <a:bodyPr/>
                    <a:lstStyle/>
                    <a:p>
                      <a:r>
                        <a:rPr lang="ru-RU" sz="2400" b="1" i="1" dirty="0" err="1" smtClean="0"/>
                        <a:t>Дмитренко</a:t>
                      </a:r>
                      <a:r>
                        <a:rPr lang="ru-RU" sz="2400" b="1" i="1" dirty="0" smtClean="0"/>
                        <a:t> А.Г (СОШ №11)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err="1" smtClean="0"/>
                        <a:t>Дятчина</a:t>
                      </a:r>
                      <a:r>
                        <a:rPr lang="ru-RU" sz="2400" b="1" i="1" dirty="0" smtClean="0"/>
                        <a:t> Л.И. (СОШ №11)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0499">
                <a:tc>
                  <a:txBody>
                    <a:bodyPr/>
                    <a:lstStyle/>
                    <a:p>
                      <a:r>
                        <a:rPr lang="ru-RU" sz="2400" b="1" i="1" dirty="0" smtClean="0"/>
                        <a:t>Устинова И.А. (СОШ</a:t>
                      </a:r>
                      <a:r>
                        <a:rPr lang="ru-RU" sz="2400" b="1" i="1" baseline="0" dirty="0" smtClean="0"/>
                        <a:t> №</a:t>
                      </a:r>
                      <a:r>
                        <a:rPr lang="ru-RU" sz="2400" b="1" i="1" dirty="0" smtClean="0"/>
                        <a:t>3)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err="1" smtClean="0"/>
                        <a:t>Галицына</a:t>
                      </a:r>
                      <a:r>
                        <a:rPr lang="ru-RU" sz="2400" b="1" i="1" dirty="0" smtClean="0"/>
                        <a:t> Н.Д. (СОШ №2)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80499">
                <a:tc>
                  <a:txBody>
                    <a:bodyPr/>
                    <a:lstStyle/>
                    <a:p>
                      <a:r>
                        <a:rPr lang="ru-RU" sz="2400" b="1" i="1" dirty="0" smtClean="0"/>
                        <a:t>Семенищева С.В. (СОШ</a:t>
                      </a:r>
                      <a:r>
                        <a:rPr lang="ru-RU" sz="2400" b="1" i="1" baseline="0" dirty="0" smtClean="0"/>
                        <a:t> №11)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/>
                        <a:t>Петухова Е.Б  (СОШ №5)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37693">
                <a:tc>
                  <a:txBody>
                    <a:bodyPr/>
                    <a:lstStyle/>
                    <a:p>
                      <a:r>
                        <a:rPr lang="ru-RU" sz="2400" b="1" i="1" dirty="0" smtClean="0"/>
                        <a:t>Ковтун М.Н. (СОШ №4)</a:t>
                      </a:r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i="1" dirty="0" smtClean="0"/>
                        <a:t>Ковтун М.Н.</a:t>
                      </a:r>
                      <a:r>
                        <a:rPr lang="ru-RU" sz="2400" b="1" i="1" baseline="0" dirty="0" smtClean="0"/>
                        <a:t> (СОШ №4)</a:t>
                      </a:r>
                    </a:p>
                    <a:p>
                      <a:endParaRPr lang="ru-RU" sz="2400" b="1" i="1" dirty="0"/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Итоги муниципального этапа олимпиад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3335" y="1825624"/>
            <a:ext cx="8590209" cy="460093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2020-2021 учебном году количество участников олимпиады, в сравнении с 2019-2020 учебным годом, понизилось в школах № 2, 4, 12, 13, в остальных школах количество участников увеличилось.</a:t>
            </a:r>
          </a:p>
          <a:p>
            <a:r>
              <a:rPr lang="ru-RU" dirty="0" smtClean="0"/>
              <a:t>Количество победителей и призеров в 2020-2021 учебном году в сравнении с 2019-2020 учебным годом увеличилось в школах №  1,   2,  5,  6,  7,  8,  10,11,12,</a:t>
            </a:r>
          </a:p>
          <a:p>
            <a:pPr>
              <a:buNone/>
            </a:pPr>
            <a:r>
              <a:rPr lang="ru-RU" dirty="0" smtClean="0"/>
              <a:t>   15, 18, 19, 21. Уменьшилось в школах № 3, 14.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Нет победителей и призеров </a:t>
            </a:r>
            <a:r>
              <a:rPr lang="ru-RU" dirty="0" smtClean="0"/>
              <a:t>на протяжение двух последних учебных лет </a:t>
            </a:r>
            <a:r>
              <a:rPr lang="ru-RU" dirty="0" smtClean="0">
                <a:solidFill>
                  <a:srgbClr val="FF0000"/>
                </a:solidFill>
              </a:rPr>
              <a:t>в школах № 13, 16, 17</a:t>
            </a:r>
            <a:r>
              <a:rPr lang="ru-RU" dirty="0" smtClean="0"/>
              <a:t>, что говорит о низкой подготовке учащихся к олимпиадам.</a:t>
            </a:r>
          </a:p>
          <a:p>
            <a:r>
              <a:rPr lang="ru-RU" dirty="0" smtClean="0"/>
              <a:t>Процент эффективности участия выше районного в школах № 1, 2, 5, 11, 12, 18, 19, 21.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solidFill>
                  <a:srgbClr val="0070C0"/>
                </a:solidFill>
              </a:rPr>
              <a:t>Участие в конкурсах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25005" y="1412875"/>
          <a:ext cx="8488811" cy="49145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25767"/>
                <a:gridCol w="1777284"/>
                <a:gridCol w="3103809"/>
                <a:gridCol w="188195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ФИО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ОУ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конкурс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результат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Мазаева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О.Р.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МБОУ СОШ №1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Всероссийский конкурс «Мой лучший урок</a:t>
                      </a:r>
                      <a:r>
                        <a:rPr lang="ru-RU" sz="2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победитель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Каменева К.Р.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МБОУ СОШ №1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Всероссийский конкурс «Мой лучший урок</a:t>
                      </a:r>
                      <a:r>
                        <a:rPr lang="ru-RU" sz="2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»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призёр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038475">
                <a:tc>
                  <a:txBody>
                    <a:bodyPr/>
                    <a:lstStyle/>
                    <a:p>
                      <a:r>
                        <a:rPr lang="ru-RU" sz="2000" b="0" kern="1200" dirty="0" err="1" smtClean="0">
                          <a:solidFill>
                            <a:srgbClr val="C0000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Тертица</a:t>
                      </a:r>
                      <a:r>
                        <a:rPr lang="ru-RU" sz="2000" b="0" kern="1200" baseline="0" dirty="0" smtClean="0">
                          <a:solidFill>
                            <a:srgbClr val="C0000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И.Б.</a:t>
                      </a:r>
                      <a:r>
                        <a:rPr lang="ru-RU" sz="2000" b="0" kern="1200" dirty="0" smtClean="0">
                          <a:solidFill>
                            <a:srgbClr val="C0000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  <a:endParaRPr lang="ru-RU" sz="2000" b="0" dirty="0">
                        <a:solidFill>
                          <a:srgbClr val="C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№2</a:t>
                      </a:r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«Учитель года по </a:t>
                      </a:r>
                      <a:r>
                        <a:rPr lang="ru-RU" sz="2000" b="0" kern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кубановедению</a:t>
                      </a:r>
                      <a:r>
                        <a:rPr lang="ru-RU" sz="2000" b="0" kern="120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» </a:t>
                      </a:r>
                      <a:endParaRPr lang="ru-RU" sz="2000" b="0" dirty="0" smtClean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ru-RU" sz="2000" b="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победитель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муниципального этапа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Близнюк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МАОУ СОШ №2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rgbClr val="333333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Международный конкурс «Рабочая программа педагога с учетом требований ФГОС»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Близнюк</a:t>
                      </a: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Швидченко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 М.И.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МАОУ СОШ №2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Times New Roman"/>
                          <a:cs typeface="Calibri" pitchFamily="34" charset="0"/>
                        </a:rPr>
                        <a:t>Программа "Активный учитель"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победитель</a:t>
                      </a:r>
                      <a:endParaRPr lang="ru-RU" sz="2000" dirty="0">
                        <a:latin typeface="Calibri" pitchFamily="34" charset="0"/>
                        <a:ea typeface="Times New Roman"/>
                        <a:cs typeface="Calibri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solidFill>
                  <a:srgbClr val="0070C0"/>
                </a:solidFill>
              </a:rPr>
              <a:t>Участие в конкурсах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47730" y="1023298"/>
          <a:ext cx="8244113" cy="527812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275008"/>
                <a:gridCol w="1506828"/>
                <a:gridCol w="3889420"/>
                <a:gridCol w="157285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ФИО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ОУ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конкурс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0070C0"/>
                          </a:solidFill>
                        </a:rPr>
                        <a:t>результат</a:t>
                      </a:r>
                      <a:endParaRPr lang="ru-RU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Близнюк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+mn-lt"/>
                          <a:ea typeface="Calibri"/>
                          <a:cs typeface="Times New Roman"/>
                        </a:rPr>
                        <a:t>МАОУ СОШ №2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XVI Всероссийского педагогического конкурса “Секреты педагогического мастерства» в номинации «Экологическое воспитание». Конкурсная работа «Люби и знай животный мир своей малой родины – станицы Павловской»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победитель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Близнюк</a:t>
                      </a:r>
                      <a:r>
                        <a:rPr lang="ru-RU" sz="2000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Н.А.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+mn-lt"/>
                          <a:ea typeface="Calibri"/>
                          <a:cs typeface="Times New Roman"/>
                        </a:rPr>
                        <a:t>МАОУ СОШ №2</a:t>
                      </a:r>
                      <a:endParaRPr lang="ru-RU" sz="200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Международный конкурс творчества «Млечный путь» в номинации «Педагогические проекты», социально-значимый проект </a:t>
                      </a:r>
                      <a:r>
                        <a:rPr lang="ru-RU" sz="2000" baseline="0" dirty="0" smtClean="0">
                          <a:latin typeface="+mn-lt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>
                          <a:latin typeface="+mn-lt"/>
                          <a:ea typeface="Times New Roman"/>
                          <a:cs typeface="Times New Roman"/>
                        </a:rPr>
                        <a:t>Дети-Безопасность-Дорога</a:t>
                      </a:r>
                      <a:r>
                        <a:rPr lang="ru-RU" sz="2000" dirty="0"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+mn-lt"/>
                          <a:ea typeface="Times New Roman"/>
                          <a:cs typeface="Times New Roman"/>
                        </a:rPr>
                        <a:t>победитель</a:t>
                      </a:r>
                      <a:endParaRPr lang="ru-RU" sz="2000" dirty="0"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Публикации в журнале «Образование в деталях»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2393" y="1654933"/>
          <a:ext cx="8356757" cy="475978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5368858"/>
                <a:gridCol w="2987899"/>
              </a:tblGrid>
              <a:tr h="367042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ФИО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ОУ</a:t>
                      </a:r>
                      <a:endParaRPr lang="ru-RU" sz="28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7042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Швидченко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Ю.С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№3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3501">
                <a:tc>
                  <a:txBody>
                    <a:bodyPr/>
                    <a:lstStyle/>
                    <a:p>
                      <a:r>
                        <a:rPr lang="ru-RU" sz="2800" kern="12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Будлянская</a:t>
                      </a:r>
                      <a:r>
                        <a:rPr lang="ru-RU" sz="2800" kern="1200" baseline="0" dirty="0" smtClean="0">
                          <a:solidFill>
                            <a:schemeClr val="tx1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Ю.В.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№2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366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Близнюк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Н.В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351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Ельникова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Е.В.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962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Токарь О.А.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6366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Лугинец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Т.В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5003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Дятчина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Л.И.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14508">
                <a:tc>
                  <a:txBody>
                    <a:bodyPr/>
                    <a:lstStyle/>
                    <a:p>
                      <a:r>
                        <a:rPr lang="ru-RU" sz="2800" dirty="0" err="1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Клименко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 В.В.</a:t>
                      </a:r>
                      <a:endParaRPr lang="ru-RU" sz="2800" dirty="0">
                        <a:solidFill>
                          <a:schemeClr val="tx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Calibri" pitchFamily="34" charset="0"/>
                          <a:cs typeface="Calibri" pitchFamily="34" charset="0"/>
                        </a:rPr>
                        <a:t>СОШ №14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solidFill>
                  <a:srgbClr val="0070C0"/>
                </a:solidFill>
              </a:rPr>
              <a:t>Проблемы</a:t>
            </a:r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4213" y="1557338"/>
            <a:ext cx="8459787" cy="4103687"/>
          </a:xfrm>
        </p:spPr>
        <p:txBody>
          <a:bodyPr>
            <a:normAutofit fontScale="25000" lnSpcReduction="20000"/>
          </a:bodyPr>
          <a:lstStyle/>
          <a:p>
            <a:pPr>
              <a:buNone/>
              <a:defRPr/>
            </a:pPr>
            <a:r>
              <a:rPr lang="ru-RU" sz="2800" dirty="0" smtClean="0"/>
              <a:t>        </a:t>
            </a:r>
            <a:endParaRPr lang="ru-RU" sz="11200" dirty="0" smtClean="0"/>
          </a:p>
          <a:p>
            <a:pPr>
              <a:defRPr/>
            </a:pPr>
            <a:r>
              <a:rPr lang="ru-RU" sz="11200" dirty="0" smtClean="0"/>
              <a:t> недостаточен уровень умения педагогов работы с информацией, переработки её и описания своего опыта работы; </a:t>
            </a:r>
          </a:p>
          <a:p>
            <a:pPr>
              <a:defRPr/>
            </a:pPr>
            <a:r>
              <a:rPr lang="ru-RU" sz="11200" dirty="0" smtClean="0"/>
              <a:t> не все педагоги применяют на практике основные механизмы, формы, соответствующие образовательным стандартам 2 поколения;</a:t>
            </a:r>
          </a:p>
          <a:p>
            <a:pPr>
              <a:defRPr/>
            </a:pPr>
            <a:r>
              <a:rPr lang="ru-RU" sz="11200" dirty="0" smtClean="0"/>
              <a:t>остается  низкой активность ряда школ в различных районных и краевых мероприятиях</a:t>
            </a:r>
          </a:p>
          <a:p>
            <a:pPr>
              <a:defRPr/>
            </a:pPr>
            <a:endParaRPr lang="ru-RU" sz="11200" dirty="0" smtClean="0"/>
          </a:p>
          <a:p>
            <a:pPr>
              <a:defRPr/>
            </a:pPr>
            <a:endParaRPr lang="ru-RU" sz="11200" dirty="0" smtClean="0"/>
          </a:p>
          <a:p>
            <a:pPr>
              <a:buFontTx/>
              <a:buNone/>
              <a:defRPr/>
            </a:pPr>
            <a:endParaRPr lang="ru-RU" sz="112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FontTx/>
              <a:buNone/>
              <a:defRPr/>
            </a:pPr>
            <a:endParaRPr lang="ru-RU" sz="11200" dirty="0" smtClean="0"/>
          </a:p>
          <a:p>
            <a:pPr>
              <a:buFontTx/>
              <a:buNone/>
              <a:defRPr/>
            </a:pPr>
            <a:endParaRPr lang="ru-RU" sz="11200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dirty="0" smtClean="0"/>
              <a:t> </a:t>
            </a:r>
          </a:p>
          <a:p>
            <a:pPr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solidFill>
                  <a:srgbClr val="0070C0"/>
                </a:solidFill>
              </a:rPr>
              <a:t>Решение</a:t>
            </a:r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6367" y="1120462"/>
            <a:ext cx="8319752" cy="4900926"/>
          </a:xfrm>
        </p:spPr>
        <p:txBody>
          <a:bodyPr>
            <a:normAutofit fontScale="25000" lnSpcReduction="20000"/>
          </a:bodyPr>
          <a:lstStyle/>
          <a:p>
            <a:pPr>
              <a:defRPr/>
            </a:pPr>
            <a:r>
              <a:rPr lang="ru-RU" sz="11200" dirty="0" smtClean="0">
                <a:latin typeface="Calibri" pitchFamily="34" charset="0"/>
                <a:cs typeface="Calibri" pitchFamily="34" charset="0"/>
              </a:rPr>
              <a:t>продолжить  изучение  материалов  ФГОС и  внедрение  их  в практику работы учителей начальных классов;</a:t>
            </a:r>
          </a:p>
          <a:p>
            <a:pPr>
              <a:defRPr/>
            </a:pPr>
            <a:r>
              <a:rPr lang="ru-RU" sz="11200" dirty="0" smtClean="0">
                <a:latin typeface="Calibri" pitchFamily="34" charset="0"/>
                <a:cs typeface="Calibri" pitchFamily="34" charset="0"/>
              </a:rPr>
              <a:t> диагностировать профессиональные затруднения учителей начальной школы;</a:t>
            </a:r>
          </a:p>
          <a:p>
            <a:pPr>
              <a:defRPr/>
            </a:pPr>
            <a:r>
              <a:rPr lang="ru-RU" sz="11200" dirty="0" smtClean="0">
                <a:latin typeface="Calibri" pitchFamily="34" charset="0"/>
                <a:cs typeface="Calibri" pitchFamily="34" charset="0"/>
              </a:rPr>
              <a:t> работать над повышением  методического  и  профессионального  мастерства  учителей  начальных  классов;</a:t>
            </a:r>
          </a:p>
          <a:p>
            <a:pPr>
              <a:defRPr/>
            </a:pPr>
            <a:r>
              <a:rPr lang="ru-RU" sz="11200" dirty="0" smtClean="0">
                <a:latin typeface="Calibri" pitchFamily="34" charset="0"/>
                <a:cs typeface="Calibri" pitchFamily="34" charset="0"/>
              </a:rPr>
              <a:t> обеспечить  педагогов  эффективными методами,  приёмами  и  технологиями  организации  урочной  и  внеурочной  деятельности;</a:t>
            </a:r>
          </a:p>
          <a:p>
            <a:pPr>
              <a:defRPr/>
            </a:pPr>
            <a:r>
              <a:rPr lang="ru-RU" sz="11200" dirty="0" smtClean="0">
                <a:latin typeface="Calibri" pitchFamily="34" charset="0"/>
                <a:cs typeface="Calibri" pitchFamily="34" charset="0"/>
              </a:rPr>
              <a:t> усилить  личностно – ориентированную  направленность  образования  через  внедрение  новых  УМК  и  новых  педагогических  технологий.   </a:t>
            </a:r>
          </a:p>
          <a:p>
            <a:pPr>
              <a:buFontTx/>
              <a:buNone/>
              <a:defRPr/>
            </a:pPr>
            <a:endParaRPr lang="ru-RU" sz="11200" dirty="0" smtClean="0">
              <a:solidFill>
                <a:schemeClr val="accent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  <a:defRPr/>
            </a:pPr>
            <a:endParaRPr lang="ru-RU" sz="2000" dirty="0" smtClean="0"/>
          </a:p>
          <a:p>
            <a:pPr>
              <a:buFontTx/>
              <a:buNone/>
              <a:defRPr/>
            </a:pPr>
            <a:endParaRPr lang="ru-RU" sz="2000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endParaRPr lang="ru-RU" dirty="0" smtClean="0"/>
          </a:p>
          <a:p>
            <a:pPr>
              <a:buFontTx/>
              <a:buNone/>
              <a:defRPr/>
            </a:pPr>
            <a:r>
              <a:rPr lang="ru-RU" dirty="0" smtClean="0"/>
              <a:t> </a:t>
            </a:r>
          </a:p>
          <a:p>
            <a:pPr>
              <a:buFontTx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 bwMode="auto">
          <a:xfrm>
            <a:off x="367048" y="519337"/>
            <a:ext cx="8507413" cy="12827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Тема РМО на 2021-2022 учебный год</a:t>
            </a:r>
          </a:p>
        </p:txBody>
      </p:sp>
      <p:sp useBgFill="1">
        <p:nvSpPr>
          <p:cNvPr id="18435" name="Содержимое 2"/>
          <p:cNvSpPr>
            <a:spLocks noGrp="1"/>
          </p:cNvSpPr>
          <p:nvPr>
            <p:ph idx="1"/>
          </p:nvPr>
        </p:nvSpPr>
        <p:spPr bwMode="auto">
          <a:xfrm>
            <a:off x="631065" y="1622738"/>
            <a:ext cx="8126569" cy="1867437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 algn="ctr">
              <a:buFontTx/>
              <a:buNone/>
            </a:pPr>
            <a:r>
              <a:rPr lang="ru-RU" dirty="0" smtClean="0"/>
              <a:t> </a:t>
            </a:r>
            <a:r>
              <a:rPr lang="ru-RU" sz="4100" dirty="0" smtClean="0"/>
              <a:t>«Совершенствование уровня профессиональной компетенции педагога как условие обеспечения качества современного образования»</a:t>
            </a:r>
          </a:p>
          <a:p>
            <a:pPr algn="ctr">
              <a:buFontTx/>
              <a:buNone/>
            </a:pPr>
            <a:r>
              <a:rPr lang="ru-RU" dirty="0" smtClean="0"/>
              <a:t> </a:t>
            </a:r>
          </a:p>
          <a:p>
            <a:pPr>
              <a:buFontTx/>
              <a:buNone/>
            </a:pPr>
            <a:endParaRPr lang="ru-RU" dirty="0" smtClean="0"/>
          </a:p>
          <a:p>
            <a:endParaRPr lang="ru-RU" dirty="0" smtClean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4502" y="3315415"/>
            <a:ext cx="3925239" cy="318270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Тема РМО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43EC09-AD27-43DB-A83D-7A3ED764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125884" cy="22383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«Создание условий для получения качественного образования учащихся с различными образовательными потребностями»</a:t>
            </a:r>
          </a:p>
          <a:p>
            <a:endParaRPr lang="ru-RU" sz="2000" dirty="0"/>
          </a:p>
        </p:txBody>
      </p:sp>
      <p:pic>
        <p:nvPicPr>
          <p:cNvPr id="3082" name="Picture 10" descr="https://kurspresent.ru/assets/images/resources/307/70583939.pn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558"/>
          <a:stretch>
            <a:fillRect/>
          </a:stretch>
        </p:blipFill>
        <p:spPr bwMode="auto">
          <a:xfrm>
            <a:off x="316256" y="4102235"/>
            <a:ext cx="8552378" cy="187356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55940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Цели РМО: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43EC09-AD27-43DB-A83D-7A3ED764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850" y="1520825"/>
            <a:ext cx="7886700" cy="435133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3600" dirty="0" smtClean="0"/>
              <a:t>- </a:t>
            </a:r>
            <a:r>
              <a:rPr lang="ru-RU" sz="3500" dirty="0" smtClean="0"/>
              <a:t>совершенствование образовательного процесса с учётом индивидуальных способностей учащихся, их интересов, образовательных возможностей, состояния здоровья.</a:t>
            </a:r>
          </a:p>
          <a:p>
            <a:pPr>
              <a:buNone/>
            </a:pPr>
            <a:r>
              <a:rPr lang="ru-RU" sz="3500" dirty="0" smtClean="0"/>
              <a:t>- создание условий для профессионально-личностного роста педагога, как одного из основных условий обеспечения качества образования.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555940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383" y="0"/>
            <a:ext cx="7886700" cy="1325563"/>
          </a:xfrm>
        </p:spPr>
        <p:txBody>
          <a:bodyPr/>
          <a:lstStyle/>
          <a:p>
            <a:r>
              <a:rPr lang="ru-RU" b="1" dirty="0" smtClean="0">
                <a:solidFill>
                  <a:schemeClr val="accent1"/>
                </a:solidFill>
              </a:rPr>
              <a:t>Задачи РМО: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743EC09-AD27-43DB-A83D-7A3ED764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55133"/>
            <a:ext cx="8041217" cy="4475164"/>
          </a:xfrm>
        </p:spPr>
        <p:txBody>
          <a:bodyPr>
            <a:noAutofit/>
          </a:bodyPr>
          <a:lstStyle/>
          <a:p>
            <a:r>
              <a:rPr lang="ru-RU" sz="2400" dirty="0" smtClean="0"/>
              <a:t>осваивать и</a:t>
            </a:r>
            <a:r>
              <a:rPr lang="ru-RU" sz="2400" b="1" dirty="0" smtClean="0"/>
              <a:t> </a:t>
            </a:r>
            <a:r>
              <a:rPr lang="ru-RU" sz="2400" dirty="0" smtClean="0"/>
              <a:t>применять на практике инновационные педагогические технологии, способствующие повышению качества обучения,  для реализации современных требований образования;</a:t>
            </a:r>
          </a:p>
          <a:p>
            <a:r>
              <a:rPr lang="ru-RU" sz="2400" dirty="0" smtClean="0"/>
              <a:t>совершенствовать педагогическое мастерство в условиях ФГОС, через систему повышения квалификации и самообразование каждого учителя;</a:t>
            </a:r>
          </a:p>
          <a:p>
            <a:r>
              <a:rPr lang="ru-RU" sz="2400" dirty="0" smtClean="0"/>
              <a:t>создавать оптимальные условия для развития основных компетенций учащихся сообразно с их интересами, способностями и возможностями;</a:t>
            </a:r>
          </a:p>
          <a:p>
            <a:r>
              <a:rPr lang="ru-RU" sz="2400" dirty="0" smtClean="0"/>
              <a:t>осуществлять педагогическую  поддержку  слабоуспевающих учащихся.</a:t>
            </a:r>
          </a:p>
          <a:p>
            <a:r>
              <a:rPr lang="ru-RU" sz="2400" dirty="0" smtClean="0"/>
              <a:t>повышать уровень  методической подготовки педагогов;</a:t>
            </a:r>
          </a:p>
          <a:p>
            <a:r>
              <a:rPr lang="ru-RU" sz="2400" dirty="0" smtClean="0"/>
              <a:t>проводить обмен опытом успешной педагогической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xmlns="" val="1555940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70C0"/>
                </a:solidFill>
              </a:rPr>
              <a:t>Формы работы</a:t>
            </a:r>
            <a:endParaRPr lang="ru-RU" dirty="0"/>
          </a:p>
        </p:txBody>
      </p:sp>
      <p:sp useBgFill="1">
        <p:nvSpPr>
          <p:cNvPr id="5" name="Содержимое 2"/>
          <p:cNvSpPr>
            <a:spLocks noGrp="1"/>
          </p:cNvSpPr>
          <p:nvPr>
            <p:ph idx="1"/>
          </p:nvPr>
        </p:nvSpPr>
        <p:spPr bwMode="auto"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ru-RU" sz="3600" dirty="0" smtClean="0"/>
              <a:t> семинары;</a:t>
            </a:r>
          </a:p>
          <a:p>
            <a:r>
              <a:rPr lang="ru-RU" sz="3600" dirty="0" smtClean="0"/>
              <a:t>«круглые столы»;</a:t>
            </a:r>
          </a:p>
          <a:p>
            <a:r>
              <a:rPr lang="ru-RU" sz="3600" dirty="0" smtClean="0"/>
              <a:t>практикумы;</a:t>
            </a:r>
          </a:p>
          <a:p>
            <a:r>
              <a:rPr lang="ru-RU" sz="3600" dirty="0" smtClean="0"/>
              <a:t>«мастер-классы»;</a:t>
            </a:r>
          </a:p>
          <a:p>
            <a:r>
              <a:rPr lang="ru-RU" sz="3600" dirty="0" smtClean="0"/>
              <a:t>обмен опытом работы</a:t>
            </a:r>
          </a:p>
          <a:p>
            <a:pPr>
              <a:buNone/>
            </a:pPr>
            <a:endParaRPr lang="ru-RU" sz="3600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smtClean="0">
                <a:solidFill>
                  <a:srgbClr val="0070C0"/>
                </a:solidFill>
              </a:rPr>
              <a:t>Семинары:</a:t>
            </a:r>
            <a:endParaRPr lang="ru-RU" smtClean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21594" y="1007772"/>
          <a:ext cx="8229601" cy="530860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586408"/>
                <a:gridCol w="6271592"/>
                <a:gridCol w="1371601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1.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«Актуальные вопросы, трудные темы и методические находки в формировании грамотности учащихся»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август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«Анализ и повышение качества образования с учетом современных требований»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август</a:t>
                      </a:r>
                    </a:p>
                    <a:p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«Причины и пути решения проблемы слабой успеваемости учащихся по математике»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октябрь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4.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"Организация деятельности педагога по выявлению, развитию и поддержке одаренных детей, и оценке ее эффективности"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ноябрь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5.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«Подготовка к ВПР на уроках окружающего мира»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декабрь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6.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«Использование активных методов обучения, обеспечивающих практическую деятельность учащихся при изучении нового материала»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февраль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7.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«Познавательный интерес как стимул и условие эффективного формирования организационно-практических умений обучающихся (проектно-исследовательская деятельность)»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март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Активность ОУ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 smtClean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81182" y="1313847"/>
          <a:ext cx="7991476" cy="4939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738"/>
                <a:gridCol w="39957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               ОУ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Кол-во выступивших педагогов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№1</a:t>
                      </a:r>
                      <a:endParaRPr lang="ru-RU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№2</a:t>
                      </a:r>
                      <a:endParaRPr lang="ru-RU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13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№3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№4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№5</a:t>
                      </a:r>
                      <a:endParaRPr lang="ru-RU" b="1" i="1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№6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№10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№11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</a:t>
                      </a: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13</a:t>
                      </a:r>
                      <a:endParaRPr lang="ru-RU" b="1" i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</a:t>
                      </a:r>
                      <a:r>
                        <a:rPr lang="ru-RU" b="1" i="1" smtClean="0">
                          <a:solidFill>
                            <a:srgbClr val="0070C0"/>
                          </a:solidFill>
                        </a:rPr>
                        <a:t>№</a:t>
                      </a:r>
                      <a:r>
                        <a:rPr lang="ru-RU" b="1" i="1" smtClean="0">
                          <a:solidFill>
                            <a:srgbClr val="0070C0"/>
                          </a:solidFill>
                        </a:rPr>
                        <a:t>14</a:t>
                      </a:r>
                      <a:endParaRPr lang="ru-RU" b="1" i="1" dirty="0" smtClean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01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i="1" dirty="0" smtClean="0">
                          <a:solidFill>
                            <a:srgbClr val="0070C0"/>
                          </a:solidFill>
                        </a:rPr>
                        <a:t>СОШ №17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Итого</a:t>
                      </a: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30ч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ПЛЮСЫ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2740" y="1413501"/>
            <a:ext cx="8283530" cy="16645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Количество педагогов, транслирующих опыт своей работы увеличилось на 11чел. (37%)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16655" y="2964512"/>
            <a:ext cx="7667491" cy="10021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morning" dir="t"/>
            </a:scene3d>
            <a:sp3d extrusionH="57150" contourW="12700" prstMaterial="matte">
              <a:bevelT w="38100" h="38100"/>
              <a:contourClr>
                <a:srgbClr val="777777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dirty="0" smtClean="0">
                <a:solidFill>
                  <a:srgbClr val="C00000"/>
                </a:solidFill>
                <a:latin typeface="Intro " panose="02000000000000000000" pitchFamily="50" charset="0"/>
                <a:ea typeface="+mj-ea"/>
                <a:cs typeface="+mj-cs"/>
              </a:rPr>
              <a:t>МИНУСЫ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Intro " panose="02000000000000000000" pitchFamily="50" charset="0"/>
              <a:ea typeface="+mj-ea"/>
              <a:cs typeface="+mj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23473" y="4012887"/>
            <a:ext cx="8283530" cy="1664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Среди</a:t>
            </a:r>
            <a:r>
              <a:rPr kumimoji="0" lang="ru-RU" sz="3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выступающих нет педагогов ОУ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600" baseline="0" dirty="0" smtClean="0"/>
              <a:t>№7,</a:t>
            </a:r>
            <a:r>
              <a:rPr lang="ru-RU" sz="3600" dirty="0" smtClean="0"/>
              <a:t> 8, 9, 12, 15, 16, 18, 19, 21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Предметные олимпиады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851" y="1648496"/>
            <a:ext cx="8809149" cy="4012529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dirty="0" smtClean="0"/>
              <a:t> </a:t>
            </a:r>
            <a:r>
              <a:rPr lang="ru-RU" sz="3600" dirty="0" smtClean="0"/>
              <a:t>Приняли участие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597</a:t>
            </a:r>
            <a:r>
              <a:rPr lang="ru-RU" sz="3600" dirty="0" smtClean="0"/>
              <a:t> учащихся</a:t>
            </a:r>
          </a:p>
          <a:p>
            <a:pPr>
              <a:buFontTx/>
              <a:buNone/>
              <a:defRPr/>
            </a:pPr>
            <a:r>
              <a:rPr lang="ru-RU" sz="3600" dirty="0" smtClean="0"/>
              <a:t>Победителей-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8 </a:t>
            </a:r>
            <a:r>
              <a:rPr lang="ru-RU" sz="3600" dirty="0" smtClean="0"/>
              <a:t>(СОШ  2, 4, 5, 11)</a:t>
            </a:r>
          </a:p>
          <a:p>
            <a:pPr>
              <a:buFontTx/>
              <a:buNone/>
              <a:defRPr/>
            </a:pPr>
            <a:r>
              <a:rPr lang="ru-RU" sz="3600" dirty="0" smtClean="0"/>
              <a:t>Призёров-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183</a:t>
            </a:r>
          </a:p>
          <a:p>
            <a:pPr>
              <a:buFontTx/>
              <a:buNone/>
              <a:defRPr/>
            </a:pPr>
            <a:r>
              <a:rPr lang="ru-RU" sz="3600" dirty="0" smtClean="0"/>
              <a:t>(СОШ 1, 2, 3, 4, 5, 6, 7, 8,  9,  10, 11, 12,  14,15,  18,  19, 21</a:t>
            </a:r>
            <a:r>
              <a:rPr lang="ru-RU" dirty="0" smtClean="0"/>
              <a:t>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делово3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1делово2.potx" id="{BBD4DF24-46E9-45A1-B5B4-487099C98600}" vid="{9A069324-9A0F-4E98-AF70-40F367E4A53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1028</Words>
  <Application>Microsoft Office PowerPoint</Application>
  <PresentationFormat>Экран (4:3)</PresentationFormat>
  <Paragraphs>205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1делово3</vt:lpstr>
      <vt:lpstr>Слайд 1</vt:lpstr>
      <vt:lpstr>Тема РМО</vt:lpstr>
      <vt:lpstr>Цели РМО:</vt:lpstr>
      <vt:lpstr>Задачи РМО:</vt:lpstr>
      <vt:lpstr>Формы работы</vt:lpstr>
      <vt:lpstr>Семинары:</vt:lpstr>
      <vt:lpstr>Активность ОУ </vt:lpstr>
      <vt:lpstr>ПЛЮСЫ</vt:lpstr>
      <vt:lpstr>Предметные олимпиады</vt:lpstr>
      <vt:lpstr>Предметные олимпиады динамика  </vt:lpstr>
      <vt:lpstr>Школы-лидеры</vt:lpstr>
      <vt:lpstr>   Педагоги, подготовившие победителей олимпиад</vt:lpstr>
      <vt:lpstr>Итоги муниципального этапа олимпиад</vt:lpstr>
      <vt:lpstr>Участие в конкурсах</vt:lpstr>
      <vt:lpstr>Участие в конкурсах</vt:lpstr>
      <vt:lpstr>Публикации в журнале «Образование в деталях»</vt:lpstr>
      <vt:lpstr>Проблемы</vt:lpstr>
      <vt:lpstr>Решение</vt:lpstr>
      <vt:lpstr>Тема РМО на 2021-2022 учебный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деловой</dc:title>
  <dc:creator>Марина</dc:creator>
  <cp:lastModifiedBy>Пользователь</cp:lastModifiedBy>
  <cp:revision>59</cp:revision>
  <dcterms:created xsi:type="dcterms:W3CDTF">2019-07-28T09:59:28Z</dcterms:created>
  <dcterms:modified xsi:type="dcterms:W3CDTF">2021-08-29T18:52:57Z</dcterms:modified>
</cp:coreProperties>
</file>