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699" r:id="rId3"/>
    <p:sldMasterId id="2147483712" r:id="rId4"/>
  </p:sldMasterIdLst>
  <p:sldIdLst>
    <p:sldId id="256" r:id="rId5"/>
    <p:sldId id="301" r:id="rId6"/>
    <p:sldId id="302" r:id="rId7"/>
    <p:sldId id="304" r:id="rId8"/>
    <p:sldId id="305" r:id="rId9"/>
    <p:sldId id="300" r:id="rId10"/>
    <p:sldId id="258" r:id="rId11"/>
    <p:sldId id="260" r:id="rId12"/>
    <p:sldId id="261" r:id="rId13"/>
    <p:sldId id="263" r:id="rId14"/>
    <p:sldId id="306" r:id="rId15"/>
    <p:sldId id="307" r:id="rId16"/>
    <p:sldId id="308" r:id="rId17"/>
    <p:sldId id="264" r:id="rId18"/>
    <p:sldId id="309" r:id="rId19"/>
    <p:sldId id="310" r:id="rId20"/>
    <p:sldId id="267" r:id="rId21"/>
    <p:sldId id="311" r:id="rId22"/>
    <p:sldId id="268" r:id="rId23"/>
    <p:sldId id="312" r:id="rId24"/>
    <p:sldId id="315" r:id="rId25"/>
    <p:sldId id="318" r:id="rId26"/>
    <p:sldId id="314" r:id="rId27"/>
    <p:sldId id="316" r:id="rId28"/>
    <p:sldId id="271" r:id="rId29"/>
    <p:sldId id="313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4" r:id="rId46"/>
    <p:sldId id="335" r:id="rId47"/>
    <p:sldId id="275" r:id="rId48"/>
    <p:sldId id="276" r:id="rId49"/>
    <p:sldId id="277" r:id="rId50"/>
    <p:sldId id="278" r:id="rId51"/>
    <p:sldId id="279" r:id="rId52"/>
    <p:sldId id="280" r:id="rId53"/>
    <p:sldId id="282" r:id="rId54"/>
    <p:sldId id="283" r:id="rId55"/>
    <p:sldId id="284" r:id="rId56"/>
    <p:sldId id="286" r:id="rId57"/>
    <p:sldId id="287" r:id="rId58"/>
    <p:sldId id="281" r:id="rId59"/>
    <p:sldId id="288" r:id="rId60"/>
    <p:sldId id="289" r:id="rId61"/>
    <p:sldId id="290" r:id="rId62"/>
    <p:sldId id="291" r:id="rId63"/>
    <p:sldId id="292" r:id="rId64"/>
    <p:sldId id="293" r:id="rId65"/>
    <p:sldId id="294" r:id="rId66"/>
    <p:sldId id="295" r:id="rId67"/>
    <p:sldId id="355" r:id="rId68"/>
    <p:sldId id="296" r:id="rId69"/>
    <p:sldId id="297" r:id="rId70"/>
    <p:sldId id="298" r:id="rId71"/>
    <p:sldId id="299" r:id="rId72"/>
    <p:sldId id="352" r:id="rId73"/>
    <p:sldId id="353" r:id="rId74"/>
    <p:sldId id="354" r:id="rId75"/>
    <p:sldId id="317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9E7A05-3D0F-4E37-A526-F92ABCE2D250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E0974125-F3DB-4BFB-B116-D53C1C9F6AA2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Виды иммунитета</a:t>
          </a:r>
          <a:endParaRPr lang="ru-RU" dirty="0">
            <a:solidFill>
              <a:schemeClr val="bg1"/>
            </a:solidFill>
          </a:endParaRPr>
        </a:p>
      </dgm:t>
    </dgm:pt>
    <dgm:pt modelId="{06B18871-C3E4-49AE-BF76-F268857D8449}" type="parTrans" cxnId="{F2DCBB68-2735-4E56-BF4E-EACD841DAF3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1575D75-0DC9-4FF1-80C6-9C065C6964F3}" type="sibTrans" cxnId="{F2DCBB68-2735-4E56-BF4E-EACD841DAF3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DA7F589-125F-4950-8C02-C037FF600255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Естественный </a:t>
          </a:r>
          <a:endParaRPr lang="ru-RU" dirty="0">
            <a:solidFill>
              <a:schemeClr val="bg1"/>
            </a:solidFill>
          </a:endParaRPr>
        </a:p>
      </dgm:t>
    </dgm:pt>
    <dgm:pt modelId="{E3F1E0C0-925C-4DAE-83B0-405E4D21F022}" type="parTrans" cxnId="{229F886F-113F-4CFE-8C9D-28B3A36E35D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02FEA28-97D2-410B-85B8-A1417B965B5E}" type="sibTrans" cxnId="{229F886F-113F-4CFE-8C9D-28B3A36E35D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DCA2E91-4A21-48B3-BA4C-1A29A6DE841C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Врожденный (пассивный)</a:t>
          </a:r>
          <a:endParaRPr lang="ru-RU" dirty="0">
            <a:solidFill>
              <a:schemeClr val="bg1"/>
            </a:solidFill>
          </a:endParaRPr>
        </a:p>
      </dgm:t>
    </dgm:pt>
    <dgm:pt modelId="{083CD818-5957-41CC-A27D-4088A5B219D5}" type="parTrans" cxnId="{2316E334-4D6A-4EE7-B293-024B518376B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5142598-E345-4064-8AAE-2008A7D9B60D}" type="sibTrans" cxnId="{2316E334-4D6A-4EE7-B293-024B518376B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7442414-A768-4A70-808F-7A0766A4D0F5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Приобретенный (активный)</a:t>
          </a:r>
          <a:endParaRPr lang="ru-RU" dirty="0">
            <a:solidFill>
              <a:schemeClr val="bg1"/>
            </a:solidFill>
          </a:endParaRPr>
        </a:p>
      </dgm:t>
    </dgm:pt>
    <dgm:pt modelId="{12248264-9735-4B79-AAD7-807A9814A836}" type="parTrans" cxnId="{8F79BA89-D1AB-4383-A7F0-11F46F948365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3A3BAD9-E5C3-46E5-A354-8D68ED0E5096}" type="sibTrans" cxnId="{8F79BA89-D1AB-4383-A7F0-11F46F948365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ADA5E23-AD4B-480C-94F2-848126A67A96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Искусственный </a:t>
          </a:r>
          <a:endParaRPr lang="ru-RU" dirty="0">
            <a:solidFill>
              <a:schemeClr val="bg1"/>
            </a:solidFill>
          </a:endParaRPr>
        </a:p>
      </dgm:t>
    </dgm:pt>
    <dgm:pt modelId="{99145FE1-3890-4CE1-BA91-89E0A733FB75}" type="parTrans" cxnId="{2392C465-1C7E-4742-97F4-2AA37AB7E7F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5040CAC-0ED1-455B-B449-BD077D7AFDB2}" type="sibTrans" cxnId="{2392C465-1C7E-4742-97F4-2AA37AB7E7F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B77BA4C-81BA-4723-8318-BB95D1B14EB7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Активный </a:t>
          </a:r>
          <a:endParaRPr lang="ru-RU" dirty="0">
            <a:solidFill>
              <a:schemeClr val="bg1"/>
            </a:solidFill>
          </a:endParaRPr>
        </a:p>
      </dgm:t>
    </dgm:pt>
    <dgm:pt modelId="{16D85832-FC5C-4BDA-B47E-7BDE842C8F26}" type="parTrans" cxnId="{DFBA0290-F688-4242-A388-6D4A19673F9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7FD430D-DE51-4ACB-AC65-F26DB207C853}" type="sibTrans" cxnId="{DFBA0290-F688-4242-A388-6D4A19673F9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D5EA204-5A64-411A-B85F-0570D584E0ED}">
      <dgm:prSet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Пассивный </a:t>
          </a:r>
          <a:endParaRPr lang="ru-RU" dirty="0">
            <a:solidFill>
              <a:schemeClr val="bg1"/>
            </a:solidFill>
          </a:endParaRPr>
        </a:p>
      </dgm:t>
    </dgm:pt>
    <dgm:pt modelId="{7C0BB482-A35C-43EC-BB0B-D383F815B6A1}" type="parTrans" cxnId="{852E8AA7-C1D0-4564-ABBF-D794EBEBC04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83CD10F-67A3-4327-8873-F7E1FD0DF9F7}" type="sibTrans" cxnId="{852E8AA7-C1D0-4564-ABBF-D794EBEBC04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D4676D0-436D-4E55-8F8E-9B7B19B585CB}">
      <dgm:prSet custT="1"/>
      <dgm:spPr/>
      <dgm:t>
        <a:bodyPr/>
        <a:lstStyle/>
        <a:p>
          <a:pPr algn="l"/>
          <a:r>
            <a:rPr lang="ru-RU" sz="1400" dirty="0" smtClean="0">
              <a:solidFill>
                <a:schemeClr val="accent1">
                  <a:lumMod val="50000"/>
                </a:schemeClr>
              </a:solidFill>
            </a:rPr>
            <a:t>Наследуется от матери (люди с рождения имеют в крови антитела). Предохраняет от собачьей чумы и чумы крупного рогатого скота</a:t>
          </a:r>
          <a:endParaRPr lang="ru-RU" sz="1400" dirty="0">
            <a:solidFill>
              <a:schemeClr val="accent1">
                <a:lumMod val="50000"/>
              </a:schemeClr>
            </a:solidFill>
          </a:endParaRPr>
        </a:p>
      </dgm:t>
    </dgm:pt>
    <dgm:pt modelId="{68AD3E22-8442-4C12-9C61-E21AD90A9B9A}" type="parTrans" cxnId="{690DE0CD-815E-4612-B001-FEA7F732550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8571A5F-8EAA-428C-86BD-1DFFFFD9C960}" type="sibTrans" cxnId="{690DE0CD-815E-4612-B001-FEA7F732550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294F8DD-649C-454C-AF9A-DC6CEEADE68D}">
      <dgm:prSet custT="1"/>
      <dgm:spPr/>
      <dgm:t>
        <a:bodyPr/>
        <a:lstStyle/>
        <a:p>
          <a:pPr algn="l"/>
          <a:r>
            <a:rPr lang="ru-RU" sz="1400" dirty="0" smtClean="0">
              <a:solidFill>
                <a:schemeClr val="accent1">
                  <a:lumMod val="50000"/>
                </a:schemeClr>
              </a:solidFill>
            </a:rPr>
            <a:t>Появляется после попадания в кровь чужеродных белков, например, после перенесенных инфекционных заболеваний (корь, ветряная оспа и т.д.)</a:t>
          </a:r>
          <a:endParaRPr lang="ru-RU" sz="1400" dirty="0">
            <a:solidFill>
              <a:schemeClr val="accent1">
                <a:lumMod val="50000"/>
              </a:schemeClr>
            </a:solidFill>
          </a:endParaRPr>
        </a:p>
      </dgm:t>
    </dgm:pt>
    <dgm:pt modelId="{0B35F2DE-DAAD-4DA5-97F1-61C8FAD08660}" type="parTrans" cxnId="{3C31463C-7EAB-4EB4-8D1F-CCE7354A95F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C152551-982C-4369-B08C-71390872276C}" type="sibTrans" cxnId="{3C31463C-7EAB-4EB4-8D1F-CCE7354A95F2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6D63186-009D-47BD-839F-13A6B37D08C5}">
      <dgm:prSet custT="1"/>
      <dgm:spPr/>
      <dgm:t>
        <a:bodyPr/>
        <a:lstStyle/>
        <a:p>
          <a:pPr algn="l"/>
          <a:r>
            <a:rPr lang="ru-RU" sz="1400" dirty="0" smtClean="0">
              <a:solidFill>
                <a:schemeClr val="accent1">
                  <a:lumMod val="50000"/>
                </a:schemeClr>
              </a:solidFill>
            </a:rPr>
            <a:t>Появляется после прививки (введение в организм ослабленных или убитых возбудителей инфекционного заболевания)</a:t>
          </a:r>
          <a:endParaRPr lang="ru-RU" sz="1400" dirty="0">
            <a:solidFill>
              <a:schemeClr val="accent1">
                <a:lumMod val="50000"/>
              </a:schemeClr>
            </a:solidFill>
          </a:endParaRPr>
        </a:p>
      </dgm:t>
    </dgm:pt>
    <dgm:pt modelId="{726751C3-2628-4FF3-BB07-463205A18131}" type="parTrans" cxnId="{023F5BAA-70CB-4930-B1B7-1BADED816A5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23CC2D5-4B44-48C2-B5D2-FBF77C2F16A7}" type="sibTrans" cxnId="{023F5BAA-70CB-4930-B1B7-1BADED816A5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A621B35-47EA-41F7-B3ED-BE4AA000396C}">
      <dgm:prSet custT="1"/>
      <dgm:spPr/>
      <dgm:t>
        <a:bodyPr/>
        <a:lstStyle/>
        <a:p>
          <a:pPr algn="l"/>
          <a:r>
            <a:rPr lang="ru-RU" sz="1400" dirty="0" smtClean="0">
              <a:solidFill>
                <a:schemeClr val="accent1">
                  <a:lumMod val="50000"/>
                </a:schemeClr>
              </a:solidFill>
            </a:rPr>
            <a:t>Появляется при действии лечебной сыворотки, содержащей необходимые антитела. Получают из плазмы крови болевших людей или животных</a:t>
          </a:r>
          <a:endParaRPr lang="ru-RU" sz="1400" dirty="0">
            <a:solidFill>
              <a:schemeClr val="accent1">
                <a:lumMod val="50000"/>
              </a:schemeClr>
            </a:solidFill>
          </a:endParaRPr>
        </a:p>
      </dgm:t>
    </dgm:pt>
    <dgm:pt modelId="{AE5029DC-A5F7-4227-A028-CD504794BBBA}" type="parTrans" cxnId="{1D5AC8A5-2766-4E33-A1E9-3415A1C4E93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25E1F51E-7470-4D0B-B293-BD5B1101ACE6}" type="sibTrans" cxnId="{1D5AC8A5-2766-4E33-A1E9-3415A1C4E93B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6041410-3283-4D66-8835-DC98AC9C1E94}" type="pres">
      <dgm:prSet presAssocID="{CC9E7A05-3D0F-4E37-A526-F92ABCE2D25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8343CD-0E3C-4108-ACD0-4EB322A01EE6}" type="pres">
      <dgm:prSet presAssocID="{E0974125-F3DB-4BFB-B116-D53C1C9F6AA2}" presName="vertOne" presStyleCnt="0"/>
      <dgm:spPr/>
    </dgm:pt>
    <dgm:pt modelId="{12B6E150-0637-45A8-9D47-4F292736CE19}" type="pres">
      <dgm:prSet presAssocID="{E0974125-F3DB-4BFB-B116-D53C1C9F6AA2}" presName="txOne" presStyleLbl="node0" presStyleIdx="0" presStyleCnt="1" custScaleY="566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0314BB-4B3C-4B93-88BA-9CD7F2B6402D}" type="pres">
      <dgm:prSet presAssocID="{E0974125-F3DB-4BFB-B116-D53C1C9F6AA2}" presName="parTransOne" presStyleCnt="0"/>
      <dgm:spPr/>
    </dgm:pt>
    <dgm:pt modelId="{384EFABA-E8DF-4DA3-82D7-8C4ACC159F3E}" type="pres">
      <dgm:prSet presAssocID="{E0974125-F3DB-4BFB-B116-D53C1C9F6AA2}" presName="horzOne" presStyleCnt="0"/>
      <dgm:spPr/>
    </dgm:pt>
    <dgm:pt modelId="{2C5A547E-7A02-4E15-894B-88B1DC590614}" type="pres">
      <dgm:prSet presAssocID="{7DA7F589-125F-4950-8C02-C037FF600255}" presName="vertTwo" presStyleCnt="0"/>
      <dgm:spPr/>
    </dgm:pt>
    <dgm:pt modelId="{9FA3EDA9-F030-4835-BBE3-C21CC4CF49C2}" type="pres">
      <dgm:prSet presAssocID="{7DA7F589-125F-4950-8C02-C037FF600255}" presName="txTwo" presStyleLbl="node2" presStyleIdx="0" presStyleCnt="2" custScaleY="591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59E4EA-EA3E-4F43-8E60-AB94036D9B9F}" type="pres">
      <dgm:prSet presAssocID="{7DA7F589-125F-4950-8C02-C037FF600255}" presName="parTransTwo" presStyleCnt="0"/>
      <dgm:spPr/>
    </dgm:pt>
    <dgm:pt modelId="{D7C9A0F3-AD0B-440E-BFF9-F91595A1AD8E}" type="pres">
      <dgm:prSet presAssocID="{7DA7F589-125F-4950-8C02-C037FF600255}" presName="horzTwo" presStyleCnt="0"/>
      <dgm:spPr/>
    </dgm:pt>
    <dgm:pt modelId="{99734920-6044-4114-A60F-B77B0B2CDFED}" type="pres">
      <dgm:prSet presAssocID="{9DCA2E91-4A21-48B3-BA4C-1A29A6DE841C}" presName="vertThree" presStyleCnt="0"/>
      <dgm:spPr/>
    </dgm:pt>
    <dgm:pt modelId="{1C9E4B8E-4FDF-4A5A-87B2-5481CB2E69D4}" type="pres">
      <dgm:prSet presAssocID="{9DCA2E91-4A21-48B3-BA4C-1A29A6DE841C}" presName="txThree" presStyleLbl="node3" presStyleIdx="0" presStyleCnt="4" custScaleY="68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D6C5CE-BCEB-4410-BF37-965C79CC4BAD}" type="pres">
      <dgm:prSet presAssocID="{9DCA2E91-4A21-48B3-BA4C-1A29A6DE841C}" presName="parTransThree" presStyleCnt="0"/>
      <dgm:spPr/>
    </dgm:pt>
    <dgm:pt modelId="{5347C508-97FA-4397-AE44-2162507A0E1C}" type="pres">
      <dgm:prSet presAssocID="{9DCA2E91-4A21-48B3-BA4C-1A29A6DE841C}" presName="horzThree" presStyleCnt="0"/>
      <dgm:spPr/>
    </dgm:pt>
    <dgm:pt modelId="{326D5DD4-D0C7-46B0-923B-44E86A44ADB1}" type="pres">
      <dgm:prSet presAssocID="{7D4676D0-436D-4E55-8F8E-9B7B19B585CB}" presName="vertFour" presStyleCnt="0">
        <dgm:presLayoutVars>
          <dgm:chPref val="3"/>
        </dgm:presLayoutVars>
      </dgm:prSet>
      <dgm:spPr/>
    </dgm:pt>
    <dgm:pt modelId="{2A77FCEB-324C-47B2-94A3-AE6D6ADD8B64}" type="pres">
      <dgm:prSet presAssocID="{7D4676D0-436D-4E55-8F8E-9B7B19B585CB}" presName="txFour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385FD0-BF54-413B-8663-BD9217301889}" type="pres">
      <dgm:prSet presAssocID="{7D4676D0-436D-4E55-8F8E-9B7B19B585CB}" presName="horzFour" presStyleCnt="0"/>
      <dgm:spPr/>
    </dgm:pt>
    <dgm:pt modelId="{5F107406-BAFB-49D8-957A-3988DC24EDF6}" type="pres">
      <dgm:prSet presAssocID="{75142598-E345-4064-8AAE-2008A7D9B60D}" presName="sibSpaceThree" presStyleCnt="0"/>
      <dgm:spPr/>
    </dgm:pt>
    <dgm:pt modelId="{33B6BECE-7FF1-460D-9EB6-4C8BCC158AD6}" type="pres">
      <dgm:prSet presAssocID="{77442414-A768-4A70-808F-7A0766A4D0F5}" presName="vertThree" presStyleCnt="0"/>
      <dgm:spPr/>
    </dgm:pt>
    <dgm:pt modelId="{35C69F26-CDA4-4B44-82AE-B75FD83C4792}" type="pres">
      <dgm:prSet presAssocID="{77442414-A768-4A70-808F-7A0766A4D0F5}" presName="txThree" presStyleLbl="node3" presStyleIdx="1" presStyleCnt="4" custScaleY="68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9ECD3B-3D58-4151-B35F-7F0D89728112}" type="pres">
      <dgm:prSet presAssocID="{77442414-A768-4A70-808F-7A0766A4D0F5}" presName="parTransThree" presStyleCnt="0"/>
      <dgm:spPr/>
    </dgm:pt>
    <dgm:pt modelId="{BB8EE5A7-7227-49A1-B4A2-983B5993DC23}" type="pres">
      <dgm:prSet presAssocID="{77442414-A768-4A70-808F-7A0766A4D0F5}" presName="horzThree" presStyleCnt="0"/>
      <dgm:spPr/>
    </dgm:pt>
    <dgm:pt modelId="{E28E6D6A-90D1-4558-8F4E-E0F96A042F84}" type="pres">
      <dgm:prSet presAssocID="{1294F8DD-649C-454C-AF9A-DC6CEEADE68D}" presName="vertFour" presStyleCnt="0">
        <dgm:presLayoutVars>
          <dgm:chPref val="3"/>
        </dgm:presLayoutVars>
      </dgm:prSet>
      <dgm:spPr/>
    </dgm:pt>
    <dgm:pt modelId="{CA688E46-5ACB-49B6-9B9D-A6BCC5AD0CCC}" type="pres">
      <dgm:prSet presAssocID="{1294F8DD-649C-454C-AF9A-DC6CEEADE68D}" presName="txFour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E04CF6-EA17-46DF-B0A2-241EE1250D96}" type="pres">
      <dgm:prSet presAssocID="{1294F8DD-649C-454C-AF9A-DC6CEEADE68D}" presName="horzFour" presStyleCnt="0"/>
      <dgm:spPr/>
    </dgm:pt>
    <dgm:pt modelId="{5B142616-017B-4585-89F5-68D533963EFD}" type="pres">
      <dgm:prSet presAssocID="{E02FEA28-97D2-410B-85B8-A1417B965B5E}" presName="sibSpaceTwo" presStyleCnt="0"/>
      <dgm:spPr/>
    </dgm:pt>
    <dgm:pt modelId="{E49D5064-2F38-4F25-8742-96A91FA70AAC}" type="pres">
      <dgm:prSet presAssocID="{6ADA5E23-AD4B-480C-94F2-848126A67A96}" presName="vertTwo" presStyleCnt="0"/>
      <dgm:spPr/>
    </dgm:pt>
    <dgm:pt modelId="{DD1761FB-E061-48C3-99BC-701A95C977B9}" type="pres">
      <dgm:prSet presAssocID="{6ADA5E23-AD4B-480C-94F2-848126A67A96}" presName="txTwo" presStyleLbl="node2" presStyleIdx="1" presStyleCnt="2" custScaleY="591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49FD3A-C7BE-4DB3-A992-A38BD2933FF9}" type="pres">
      <dgm:prSet presAssocID="{6ADA5E23-AD4B-480C-94F2-848126A67A96}" presName="parTransTwo" presStyleCnt="0"/>
      <dgm:spPr/>
    </dgm:pt>
    <dgm:pt modelId="{4A156D54-A885-4292-B903-165AA1D4493D}" type="pres">
      <dgm:prSet presAssocID="{6ADA5E23-AD4B-480C-94F2-848126A67A96}" presName="horzTwo" presStyleCnt="0"/>
      <dgm:spPr/>
    </dgm:pt>
    <dgm:pt modelId="{6D358894-82AC-47B0-8450-4899DCE8BA07}" type="pres">
      <dgm:prSet presAssocID="{CB77BA4C-81BA-4723-8318-BB95D1B14EB7}" presName="vertThree" presStyleCnt="0"/>
      <dgm:spPr/>
    </dgm:pt>
    <dgm:pt modelId="{F9794A8A-608C-414C-B3C7-2977052E6517}" type="pres">
      <dgm:prSet presAssocID="{CB77BA4C-81BA-4723-8318-BB95D1B14EB7}" presName="txThree" presStyleLbl="node3" presStyleIdx="2" presStyleCnt="4" custScaleY="68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802306-F911-48FC-B7E0-5CB8B6AEE524}" type="pres">
      <dgm:prSet presAssocID="{CB77BA4C-81BA-4723-8318-BB95D1B14EB7}" presName="parTransThree" presStyleCnt="0"/>
      <dgm:spPr/>
    </dgm:pt>
    <dgm:pt modelId="{8B50D25F-52FE-4134-9B43-A6AC4DB6DCFA}" type="pres">
      <dgm:prSet presAssocID="{CB77BA4C-81BA-4723-8318-BB95D1B14EB7}" presName="horzThree" presStyleCnt="0"/>
      <dgm:spPr/>
    </dgm:pt>
    <dgm:pt modelId="{678754C7-B9BC-4AAC-97DE-D0BB851EF8A3}" type="pres">
      <dgm:prSet presAssocID="{16D63186-009D-47BD-839F-13A6B37D08C5}" presName="vertFour" presStyleCnt="0">
        <dgm:presLayoutVars>
          <dgm:chPref val="3"/>
        </dgm:presLayoutVars>
      </dgm:prSet>
      <dgm:spPr/>
    </dgm:pt>
    <dgm:pt modelId="{F99D73A0-DA53-49E5-8ABB-89DBEDEE4BFE}" type="pres">
      <dgm:prSet presAssocID="{16D63186-009D-47BD-839F-13A6B37D08C5}" presName="txFour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88ACDF-0E22-49BE-BD71-08CCE97AB48A}" type="pres">
      <dgm:prSet presAssocID="{16D63186-009D-47BD-839F-13A6B37D08C5}" presName="horzFour" presStyleCnt="0"/>
      <dgm:spPr/>
    </dgm:pt>
    <dgm:pt modelId="{52C1D7B1-5FDC-4DB0-9BF1-79F337D9DEB4}" type="pres">
      <dgm:prSet presAssocID="{37FD430D-DE51-4ACB-AC65-F26DB207C853}" presName="sibSpaceThree" presStyleCnt="0"/>
      <dgm:spPr/>
    </dgm:pt>
    <dgm:pt modelId="{DDFBE5D7-473A-4EEF-869A-669AA4667D97}" type="pres">
      <dgm:prSet presAssocID="{8D5EA204-5A64-411A-B85F-0570D584E0ED}" presName="vertThree" presStyleCnt="0"/>
      <dgm:spPr/>
    </dgm:pt>
    <dgm:pt modelId="{C0987A9B-BF9D-4EA5-B129-B1C15D6AFFC9}" type="pres">
      <dgm:prSet presAssocID="{8D5EA204-5A64-411A-B85F-0570D584E0ED}" presName="txThree" presStyleLbl="node3" presStyleIdx="3" presStyleCnt="4" custScaleY="68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BA13B1-8EEE-4400-8B80-09664C585387}" type="pres">
      <dgm:prSet presAssocID="{8D5EA204-5A64-411A-B85F-0570D584E0ED}" presName="parTransThree" presStyleCnt="0"/>
      <dgm:spPr/>
    </dgm:pt>
    <dgm:pt modelId="{117D073A-4AA8-4765-A3A6-ACB3B6774778}" type="pres">
      <dgm:prSet presAssocID="{8D5EA204-5A64-411A-B85F-0570D584E0ED}" presName="horzThree" presStyleCnt="0"/>
      <dgm:spPr/>
    </dgm:pt>
    <dgm:pt modelId="{A6401CF3-D256-47F9-B8DA-761E0FFE9ABF}" type="pres">
      <dgm:prSet presAssocID="{7A621B35-47EA-41F7-B3ED-BE4AA000396C}" presName="vertFour" presStyleCnt="0">
        <dgm:presLayoutVars>
          <dgm:chPref val="3"/>
        </dgm:presLayoutVars>
      </dgm:prSet>
      <dgm:spPr/>
    </dgm:pt>
    <dgm:pt modelId="{819C4D1A-AC2A-4935-87B6-D73A5022BC3E}" type="pres">
      <dgm:prSet presAssocID="{7A621B35-47EA-41F7-B3ED-BE4AA000396C}" presName="txFour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BA9144-249C-4A2D-82E7-6CDBE5C9FE6B}" type="pres">
      <dgm:prSet presAssocID="{7A621B35-47EA-41F7-B3ED-BE4AA000396C}" presName="horzFour" presStyleCnt="0"/>
      <dgm:spPr/>
    </dgm:pt>
  </dgm:ptLst>
  <dgm:cxnLst>
    <dgm:cxn modelId="{57505420-4D1B-41EA-AED4-F4E83D4B7B54}" type="presOf" srcId="{7D4676D0-436D-4E55-8F8E-9B7B19B585CB}" destId="{2A77FCEB-324C-47B2-94A3-AE6D6ADD8B64}" srcOrd="0" destOrd="0" presId="urn:microsoft.com/office/officeart/2005/8/layout/hierarchy4"/>
    <dgm:cxn modelId="{64880F5D-14E7-42C5-ACF2-116BAD751906}" type="presOf" srcId="{E0974125-F3DB-4BFB-B116-D53C1C9F6AA2}" destId="{12B6E150-0637-45A8-9D47-4F292736CE19}" srcOrd="0" destOrd="0" presId="urn:microsoft.com/office/officeart/2005/8/layout/hierarchy4"/>
    <dgm:cxn modelId="{023F5BAA-70CB-4930-B1B7-1BADED816A5F}" srcId="{CB77BA4C-81BA-4723-8318-BB95D1B14EB7}" destId="{16D63186-009D-47BD-839F-13A6B37D08C5}" srcOrd="0" destOrd="0" parTransId="{726751C3-2628-4FF3-BB07-463205A18131}" sibTransId="{723CC2D5-4B44-48C2-B5D2-FBF77C2F16A7}"/>
    <dgm:cxn modelId="{68072A64-A4D6-4035-9592-A472B5EF0EBC}" type="presOf" srcId="{CB77BA4C-81BA-4723-8318-BB95D1B14EB7}" destId="{F9794A8A-608C-414C-B3C7-2977052E6517}" srcOrd="0" destOrd="0" presId="urn:microsoft.com/office/officeart/2005/8/layout/hierarchy4"/>
    <dgm:cxn modelId="{1F78B10A-434E-41EA-8D49-DBDCF6B1D9DB}" type="presOf" srcId="{77442414-A768-4A70-808F-7A0766A4D0F5}" destId="{35C69F26-CDA4-4B44-82AE-B75FD83C4792}" srcOrd="0" destOrd="0" presId="urn:microsoft.com/office/officeart/2005/8/layout/hierarchy4"/>
    <dgm:cxn modelId="{229F886F-113F-4CFE-8C9D-28B3A36E35D6}" srcId="{E0974125-F3DB-4BFB-B116-D53C1C9F6AA2}" destId="{7DA7F589-125F-4950-8C02-C037FF600255}" srcOrd="0" destOrd="0" parTransId="{E3F1E0C0-925C-4DAE-83B0-405E4D21F022}" sibTransId="{E02FEA28-97D2-410B-85B8-A1417B965B5E}"/>
    <dgm:cxn modelId="{B6E29DDE-BFDF-4EDD-8090-E04C5E5A9070}" type="presOf" srcId="{7DA7F589-125F-4950-8C02-C037FF600255}" destId="{9FA3EDA9-F030-4835-BBE3-C21CC4CF49C2}" srcOrd="0" destOrd="0" presId="urn:microsoft.com/office/officeart/2005/8/layout/hierarchy4"/>
    <dgm:cxn modelId="{F2DCBB68-2735-4E56-BF4E-EACD841DAF30}" srcId="{CC9E7A05-3D0F-4E37-A526-F92ABCE2D250}" destId="{E0974125-F3DB-4BFB-B116-D53C1C9F6AA2}" srcOrd="0" destOrd="0" parTransId="{06B18871-C3E4-49AE-BF76-F268857D8449}" sibTransId="{81575D75-0DC9-4FF1-80C6-9C065C6964F3}"/>
    <dgm:cxn modelId="{852E8AA7-C1D0-4564-ABBF-D794EBEBC040}" srcId="{6ADA5E23-AD4B-480C-94F2-848126A67A96}" destId="{8D5EA204-5A64-411A-B85F-0570D584E0ED}" srcOrd="1" destOrd="0" parTransId="{7C0BB482-A35C-43EC-BB0B-D383F815B6A1}" sibTransId="{183CD10F-67A3-4327-8873-F7E1FD0DF9F7}"/>
    <dgm:cxn modelId="{AEC43E16-3299-44A2-8AB5-B95962BB6645}" type="presOf" srcId="{9DCA2E91-4A21-48B3-BA4C-1A29A6DE841C}" destId="{1C9E4B8E-4FDF-4A5A-87B2-5481CB2E69D4}" srcOrd="0" destOrd="0" presId="urn:microsoft.com/office/officeart/2005/8/layout/hierarchy4"/>
    <dgm:cxn modelId="{DFBA0290-F688-4242-A388-6D4A19673F98}" srcId="{6ADA5E23-AD4B-480C-94F2-848126A67A96}" destId="{CB77BA4C-81BA-4723-8318-BB95D1B14EB7}" srcOrd="0" destOrd="0" parTransId="{16D85832-FC5C-4BDA-B47E-7BDE842C8F26}" sibTransId="{37FD430D-DE51-4ACB-AC65-F26DB207C853}"/>
    <dgm:cxn modelId="{937B4BAD-7B19-43AF-9714-5047C7631BD1}" type="presOf" srcId="{16D63186-009D-47BD-839F-13A6B37D08C5}" destId="{F99D73A0-DA53-49E5-8ABB-89DBEDEE4BFE}" srcOrd="0" destOrd="0" presId="urn:microsoft.com/office/officeart/2005/8/layout/hierarchy4"/>
    <dgm:cxn modelId="{5210E054-7101-4CA2-9F71-5EA12E4CA366}" type="presOf" srcId="{8D5EA204-5A64-411A-B85F-0570D584E0ED}" destId="{C0987A9B-BF9D-4EA5-B129-B1C15D6AFFC9}" srcOrd="0" destOrd="0" presId="urn:microsoft.com/office/officeart/2005/8/layout/hierarchy4"/>
    <dgm:cxn modelId="{3C31463C-7EAB-4EB4-8D1F-CCE7354A95F2}" srcId="{77442414-A768-4A70-808F-7A0766A4D0F5}" destId="{1294F8DD-649C-454C-AF9A-DC6CEEADE68D}" srcOrd="0" destOrd="0" parTransId="{0B35F2DE-DAAD-4DA5-97F1-61C8FAD08660}" sibTransId="{7C152551-982C-4369-B08C-71390872276C}"/>
    <dgm:cxn modelId="{8F79BA89-D1AB-4383-A7F0-11F46F948365}" srcId="{7DA7F589-125F-4950-8C02-C037FF600255}" destId="{77442414-A768-4A70-808F-7A0766A4D0F5}" srcOrd="1" destOrd="0" parTransId="{12248264-9735-4B79-AAD7-807A9814A836}" sibTransId="{63A3BAD9-E5C3-46E5-A354-8D68ED0E5096}"/>
    <dgm:cxn modelId="{AE7A2316-AAEF-4258-917B-5F4AEC2631FD}" type="presOf" srcId="{1294F8DD-649C-454C-AF9A-DC6CEEADE68D}" destId="{CA688E46-5ACB-49B6-9B9D-A6BCC5AD0CCC}" srcOrd="0" destOrd="0" presId="urn:microsoft.com/office/officeart/2005/8/layout/hierarchy4"/>
    <dgm:cxn modelId="{2392C465-1C7E-4742-97F4-2AA37AB7E7FB}" srcId="{E0974125-F3DB-4BFB-B116-D53C1C9F6AA2}" destId="{6ADA5E23-AD4B-480C-94F2-848126A67A96}" srcOrd="1" destOrd="0" parTransId="{99145FE1-3890-4CE1-BA91-89E0A733FB75}" sibTransId="{45040CAC-0ED1-455B-B449-BD077D7AFDB2}"/>
    <dgm:cxn modelId="{2316E334-4D6A-4EE7-B293-024B518376B7}" srcId="{7DA7F589-125F-4950-8C02-C037FF600255}" destId="{9DCA2E91-4A21-48B3-BA4C-1A29A6DE841C}" srcOrd="0" destOrd="0" parTransId="{083CD818-5957-41CC-A27D-4088A5B219D5}" sibTransId="{75142598-E345-4064-8AAE-2008A7D9B60D}"/>
    <dgm:cxn modelId="{82BABF6E-1331-4C33-ADC3-15ACF6F00C8B}" type="presOf" srcId="{6ADA5E23-AD4B-480C-94F2-848126A67A96}" destId="{DD1761FB-E061-48C3-99BC-701A95C977B9}" srcOrd="0" destOrd="0" presId="urn:microsoft.com/office/officeart/2005/8/layout/hierarchy4"/>
    <dgm:cxn modelId="{690DE0CD-815E-4612-B001-FEA7F7325508}" srcId="{9DCA2E91-4A21-48B3-BA4C-1A29A6DE841C}" destId="{7D4676D0-436D-4E55-8F8E-9B7B19B585CB}" srcOrd="0" destOrd="0" parTransId="{68AD3E22-8442-4C12-9C61-E21AD90A9B9A}" sibTransId="{58571A5F-8EAA-428C-86BD-1DFFFFD9C960}"/>
    <dgm:cxn modelId="{A1EFFF25-4CF5-40DF-8364-C96105FD61A9}" type="presOf" srcId="{CC9E7A05-3D0F-4E37-A526-F92ABCE2D250}" destId="{A6041410-3283-4D66-8835-DC98AC9C1E94}" srcOrd="0" destOrd="0" presId="urn:microsoft.com/office/officeart/2005/8/layout/hierarchy4"/>
    <dgm:cxn modelId="{41CE864F-1259-499E-A873-4F464D8CCD1C}" type="presOf" srcId="{7A621B35-47EA-41F7-B3ED-BE4AA000396C}" destId="{819C4D1A-AC2A-4935-87B6-D73A5022BC3E}" srcOrd="0" destOrd="0" presId="urn:microsoft.com/office/officeart/2005/8/layout/hierarchy4"/>
    <dgm:cxn modelId="{1D5AC8A5-2766-4E33-A1E9-3415A1C4E93B}" srcId="{8D5EA204-5A64-411A-B85F-0570D584E0ED}" destId="{7A621B35-47EA-41F7-B3ED-BE4AA000396C}" srcOrd="0" destOrd="0" parTransId="{AE5029DC-A5F7-4227-A028-CD504794BBBA}" sibTransId="{25E1F51E-7470-4D0B-B293-BD5B1101ACE6}"/>
    <dgm:cxn modelId="{AD7BC22D-D0D7-4671-8FFE-54D7A44DBB1B}" type="presParOf" srcId="{A6041410-3283-4D66-8835-DC98AC9C1E94}" destId="{7F8343CD-0E3C-4108-ACD0-4EB322A01EE6}" srcOrd="0" destOrd="0" presId="urn:microsoft.com/office/officeart/2005/8/layout/hierarchy4"/>
    <dgm:cxn modelId="{BF5D8F3C-4375-4A25-9E79-C02EC89BEB5C}" type="presParOf" srcId="{7F8343CD-0E3C-4108-ACD0-4EB322A01EE6}" destId="{12B6E150-0637-45A8-9D47-4F292736CE19}" srcOrd="0" destOrd="0" presId="urn:microsoft.com/office/officeart/2005/8/layout/hierarchy4"/>
    <dgm:cxn modelId="{A888BBC6-D939-4ED7-832E-384934B2F8F4}" type="presParOf" srcId="{7F8343CD-0E3C-4108-ACD0-4EB322A01EE6}" destId="{090314BB-4B3C-4B93-88BA-9CD7F2B6402D}" srcOrd="1" destOrd="0" presId="urn:microsoft.com/office/officeart/2005/8/layout/hierarchy4"/>
    <dgm:cxn modelId="{14B21063-DF39-4145-BA56-2CDEE9EC4905}" type="presParOf" srcId="{7F8343CD-0E3C-4108-ACD0-4EB322A01EE6}" destId="{384EFABA-E8DF-4DA3-82D7-8C4ACC159F3E}" srcOrd="2" destOrd="0" presId="urn:microsoft.com/office/officeart/2005/8/layout/hierarchy4"/>
    <dgm:cxn modelId="{F2A47CD7-62EB-4814-AF95-D3229DE2FEB4}" type="presParOf" srcId="{384EFABA-E8DF-4DA3-82D7-8C4ACC159F3E}" destId="{2C5A547E-7A02-4E15-894B-88B1DC590614}" srcOrd="0" destOrd="0" presId="urn:microsoft.com/office/officeart/2005/8/layout/hierarchy4"/>
    <dgm:cxn modelId="{1829F27C-0149-4B50-A89F-7A173EC12C14}" type="presParOf" srcId="{2C5A547E-7A02-4E15-894B-88B1DC590614}" destId="{9FA3EDA9-F030-4835-BBE3-C21CC4CF49C2}" srcOrd="0" destOrd="0" presId="urn:microsoft.com/office/officeart/2005/8/layout/hierarchy4"/>
    <dgm:cxn modelId="{51D185DF-D1B3-4186-B895-B832DFC0B7F4}" type="presParOf" srcId="{2C5A547E-7A02-4E15-894B-88B1DC590614}" destId="{3559E4EA-EA3E-4F43-8E60-AB94036D9B9F}" srcOrd="1" destOrd="0" presId="urn:microsoft.com/office/officeart/2005/8/layout/hierarchy4"/>
    <dgm:cxn modelId="{2B512660-1339-4A9E-9098-34835F8182F2}" type="presParOf" srcId="{2C5A547E-7A02-4E15-894B-88B1DC590614}" destId="{D7C9A0F3-AD0B-440E-BFF9-F91595A1AD8E}" srcOrd="2" destOrd="0" presId="urn:microsoft.com/office/officeart/2005/8/layout/hierarchy4"/>
    <dgm:cxn modelId="{7F440B63-FDF7-4B79-9BF8-D3B47E7B0444}" type="presParOf" srcId="{D7C9A0F3-AD0B-440E-BFF9-F91595A1AD8E}" destId="{99734920-6044-4114-A60F-B77B0B2CDFED}" srcOrd="0" destOrd="0" presId="urn:microsoft.com/office/officeart/2005/8/layout/hierarchy4"/>
    <dgm:cxn modelId="{8D393ABD-982E-4096-B4E3-08DD850973AA}" type="presParOf" srcId="{99734920-6044-4114-A60F-B77B0B2CDFED}" destId="{1C9E4B8E-4FDF-4A5A-87B2-5481CB2E69D4}" srcOrd="0" destOrd="0" presId="urn:microsoft.com/office/officeart/2005/8/layout/hierarchy4"/>
    <dgm:cxn modelId="{A80E4A56-D1AB-4BB3-B246-B7DDE6B93011}" type="presParOf" srcId="{99734920-6044-4114-A60F-B77B0B2CDFED}" destId="{71D6C5CE-BCEB-4410-BF37-965C79CC4BAD}" srcOrd="1" destOrd="0" presId="urn:microsoft.com/office/officeart/2005/8/layout/hierarchy4"/>
    <dgm:cxn modelId="{A458CEFB-EBFF-4287-83F4-01B279421BDA}" type="presParOf" srcId="{99734920-6044-4114-A60F-B77B0B2CDFED}" destId="{5347C508-97FA-4397-AE44-2162507A0E1C}" srcOrd="2" destOrd="0" presId="urn:microsoft.com/office/officeart/2005/8/layout/hierarchy4"/>
    <dgm:cxn modelId="{2AF5BA43-6FE1-4240-BCC9-A625BF4F3D8A}" type="presParOf" srcId="{5347C508-97FA-4397-AE44-2162507A0E1C}" destId="{326D5DD4-D0C7-46B0-923B-44E86A44ADB1}" srcOrd="0" destOrd="0" presId="urn:microsoft.com/office/officeart/2005/8/layout/hierarchy4"/>
    <dgm:cxn modelId="{26DA282B-03D8-49C6-A874-28279887ED70}" type="presParOf" srcId="{326D5DD4-D0C7-46B0-923B-44E86A44ADB1}" destId="{2A77FCEB-324C-47B2-94A3-AE6D6ADD8B64}" srcOrd="0" destOrd="0" presId="urn:microsoft.com/office/officeart/2005/8/layout/hierarchy4"/>
    <dgm:cxn modelId="{E55427EA-23B5-4367-A8C2-A5FE04B55CA0}" type="presParOf" srcId="{326D5DD4-D0C7-46B0-923B-44E86A44ADB1}" destId="{91385FD0-BF54-413B-8663-BD9217301889}" srcOrd="1" destOrd="0" presId="urn:microsoft.com/office/officeart/2005/8/layout/hierarchy4"/>
    <dgm:cxn modelId="{C9126FB2-F7A5-414E-8140-084EB469D102}" type="presParOf" srcId="{D7C9A0F3-AD0B-440E-BFF9-F91595A1AD8E}" destId="{5F107406-BAFB-49D8-957A-3988DC24EDF6}" srcOrd="1" destOrd="0" presId="urn:microsoft.com/office/officeart/2005/8/layout/hierarchy4"/>
    <dgm:cxn modelId="{0830EF16-1CFB-48FF-BD35-6FB6608A191A}" type="presParOf" srcId="{D7C9A0F3-AD0B-440E-BFF9-F91595A1AD8E}" destId="{33B6BECE-7FF1-460D-9EB6-4C8BCC158AD6}" srcOrd="2" destOrd="0" presId="urn:microsoft.com/office/officeart/2005/8/layout/hierarchy4"/>
    <dgm:cxn modelId="{39473AF6-77FD-4EAD-BF3F-4797C0BF4713}" type="presParOf" srcId="{33B6BECE-7FF1-460D-9EB6-4C8BCC158AD6}" destId="{35C69F26-CDA4-4B44-82AE-B75FD83C4792}" srcOrd="0" destOrd="0" presId="urn:microsoft.com/office/officeart/2005/8/layout/hierarchy4"/>
    <dgm:cxn modelId="{98E2A99F-9F93-426E-88FE-8233D5512A60}" type="presParOf" srcId="{33B6BECE-7FF1-460D-9EB6-4C8BCC158AD6}" destId="{269ECD3B-3D58-4151-B35F-7F0D89728112}" srcOrd="1" destOrd="0" presId="urn:microsoft.com/office/officeart/2005/8/layout/hierarchy4"/>
    <dgm:cxn modelId="{6327E726-B254-41AF-97BB-9816F0D594C7}" type="presParOf" srcId="{33B6BECE-7FF1-460D-9EB6-4C8BCC158AD6}" destId="{BB8EE5A7-7227-49A1-B4A2-983B5993DC23}" srcOrd="2" destOrd="0" presId="urn:microsoft.com/office/officeart/2005/8/layout/hierarchy4"/>
    <dgm:cxn modelId="{2C3F9028-6456-4925-B234-FEBDBA031C0D}" type="presParOf" srcId="{BB8EE5A7-7227-49A1-B4A2-983B5993DC23}" destId="{E28E6D6A-90D1-4558-8F4E-E0F96A042F84}" srcOrd="0" destOrd="0" presId="urn:microsoft.com/office/officeart/2005/8/layout/hierarchy4"/>
    <dgm:cxn modelId="{E2157A84-384B-4516-97A1-857EDE4ED883}" type="presParOf" srcId="{E28E6D6A-90D1-4558-8F4E-E0F96A042F84}" destId="{CA688E46-5ACB-49B6-9B9D-A6BCC5AD0CCC}" srcOrd="0" destOrd="0" presId="urn:microsoft.com/office/officeart/2005/8/layout/hierarchy4"/>
    <dgm:cxn modelId="{1A28118D-B23C-419E-9319-6734F0F43BCD}" type="presParOf" srcId="{E28E6D6A-90D1-4558-8F4E-E0F96A042F84}" destId="{FAE04CF6-EA17-46DF-B0A2-241EE1250D96}" srcOrd="1" destOrd="0" presId="urn:microsoft.com/office/officeart/2005/8/layout/hierarchy4"/>
    <dgm:cxn modelId="{CAA93BB9-E9DA-4C22-8EAC-132891EF72F6}" type="presParOf" srcId="{384EFABA-E8DF-4DA3-82D7-8C4ACC159F3E}" destId="{5B142616-017B-4585-89F5-68D533963EFD}" srcOrd="1" destOrd="0" presId="urn:microsoft.com/office/officeart/2005/8/layout/hierarchy4"/>
    <dgm:cxn modelId="{37A7D4CE-E9CD-42CE-8C07-235BBA31A005}" type="presParOf" srcId="{384EFABA-E8DF-4DA3-82D7-8C4ACC159F3E}" destId="{E49D5064-2F38-4F25-8742-96A91FA70AAC}" srcOrd="2" destOrd="0" presId="urn:microsoft.com/office/officeart/2005/8/layout/hierarchy4"/>
    <dgm:cxn modelId="{5F936747-F8AB-4183-950F-F14CE43CA700}" type="presParOf" srcId="{E49D5064-2F38-4F25-8742-96A91FA70AAC}" destId="{DD1761FB-E061-48C3-99BC-701A95C977B9}" srcOrd="0" destOrd="0" presId="urn:microsoft.com/office/officeart/2005/8/layout/hierarchy4"/>
    <dgm:cxn modelId="{6911A4F0-8FA9-4A80-AAC6-38852C27027B}" type="presParOf" srcId="{E49D5064-2F38-4F25-8742-96A91FA70AAC}" destId="{7449FD3A-C7BE-4DB3-A992-A38BD2933FF9}" srcOrd="1" destOrd="0" presId="urn:microsoft.com/office/officeart/2005/8/layout/hierarchy4"/>
    <dgm:cxn modelId="{2B62DFA4-7F46-4769-A72A-F7C328BF73CC}" type="presParOf" srcId="{E49D5064-2F38-4F25-8742-96A91FA70AAC}" destId="{4A156D54-A885-4292-B903-165AA1D4493D}" srcOrd="2" destOrd="0" presId="urn:microsoft.com/office/officeart/2005/8/layout/hierarchy4"/>
    <dgm:cxn modelId="{F2716898-41C4-4952-8532-7487CF046847}" type="presParOf" srcId="{4A156D54-A885-4292-B903-165AA1D4493D}" destId="{6D358894-82AC-47B0-8450-4899DCE8BA07}" srcOrd="0" destOrd="0" presId="urn:microsoft.com/office/officeart/2005/8/layout/hierarchy4"/>
    <dgm:cxn modelId="{FB1D3A5D-3306-469A-AB1F-3F43226718D8}" type="presParOf" srcId="{6D358894-82AC-47B0-8450-4899DCE8BA07}" destId="{F9794A8A-608C-414C-B3C7-2977052E6517}" srcOrd="0" destOrd="0" presId="urn:microsoft.com/office/officeart/2005/8/layout/hierarchy4"/>
    <dgm:cxn modelId="{F38999D3-0987-4044-A6F5-0C9484853BB8}" type="presParOf" srcId="{6D358894-82AC-47B0-8450-4899DCE8BA07}" destId="{95802306-F911-48FC-B7E0-5CB8B6AEE524}" srcOrd="1" destOrd="0" presId="urn:microsoft.com/office/officeart/2005/8/layout/hierarchy4"/>
    <dgm:cxn modelId="{1C666620-7304-4935-B363-9D3DA12475ED}" type="presParOf" srcId="{6D358894-82AC-47B0-8450-4899DCE8BA07}" destId="{8B50D25F-52FE-4134-9B43-A6AC4DB6DCFA}" srcOrd="2" destOrd="0" presId="urn:microsoft.com/office/officeart/2005/8/layout/hierarchy4"/>
    <dgm:cxn modelId="{512CAFC8-7CD0-40E0-95FC-5CE3A11CA128}" type="presParOf" srcId="{8B50D25F-52FE-4134-9B43-A6AC4DB6DCFA}" destId="{678754C7-B9BC-4AAC-97DE-D0BB851EF8A3}" srcOrd="0" destOrd="0" presId="urn:microsoft.com/office/officeart/2005/8/layout/hierarchy4"/>
    <dgm:cxn modelId="{4FB0079A-DC3E-4281-85DB-789112EAC99B}" type="presParOf" srcId="{678754C7-B9BC-4AAC-97DE-D0BB851EF8A3}" destId="{F99D73A0-DA53-49E5-8ABB-89DBEDEE4BFE}" srcOrd="0" destOrd="0" presId="urn:microsoft.com/office/officeart/2005/8/layout/hierarchy4"/>
    <dgm:cxn modelId="{381B2F35-CBA6-4A53-87F2-3991152FDF80}" type="presParOf" srcId="{678754C7-B9BC-4AAC-97DE-D0BB851EF8A3}" destId="{D588ACDF-0E22-49BE-BD71-08CCE97AB48A}" srcOrd="1" destOrd="0" presId="urn:microsoft.com/office/officeart/2005/8/layout/hierarchy4"/>
    <dgm:cxn modelId="{38831A8D-8DDE-404F-9825-33B09CCB4AA8}" type="presParOf" srcId="{4A156D54-A885-4292-B903-165AA1D4493D}" destId="{52C1D7B1-5FDC-4DB0-9BF1-79F337D9DEB4}" srcOrd="1" destOrd="0" presId="urn:microsoft.com/office/officeart/2005/8/layout/hierarchy4"/>
    <dgm:cxn modelId="{4DB13B34-3CD5-48FE-B7C9-4691FCDE4DD4}" type="presParOf" srcId="{4A156D54-A885-4292-B903-165AA1D4493D}" destId="{DDFBE5D7-473A-4EEF-869A-669AA4667D97}" srcOrd="2" destOrd="0" presId="urn:microsoft.com/office/officeart/2005/8/layout/hierarchy4"/>
    <dgm:cxn modelId="{1810C998-9170-4672-8A0F-F32960E0E82D}" type="presParOf" srcId="{DDFBE5D7-473A-4EEF-869A-669AA4667D97}" destId="{C0987A9B-BF9D-4EA5-B129-B1C15D6AFFC9}" srcOrd="0" destOrd="0" presId="urn:microsoft.com/office/officeart/2005/8/layout/hierarchy4"/>
    <dgm:cxn modelId="{CD788DF2-8ADC-420C-ADD6-CBAD53A88DE0}" type="presParOf" srcId="{DDFBE5D7-473A-4EEF-869A-669AA4667D97}" destId="{B6BA13B1-8EEE-4400-8B80-09664C585387}" srcOrd="1" destOrd="0" presId="urn:microsoft.com/office/officeart/2005/8/layout/hierarchy4"/>
    <dgm:cxn modelId="{E675E936-23BA-49FA-B255-1987E96B4077}" type="presParOf" srcId="{DDFBE5D7-473A-4EEF-869A-669AA4667D97}" destId="{117D073A-4AA8-4765-A3A6-ACB3B6774778}" srcOrd="2" destOrd="0" presId="urn:microsoft.com/office/officeart/2005/8/layout/hierarchy4"/>
    <dgm:cxn modelId="{67C3D16E-8821-42E5-B5DD-132997D6FB0B}" type="presParOf" srcId="{117D073A-4AA8-4765-A3A6-ACB3B6774778}" destId="{A6401CF3-D256-47F9-B8DA-761E0FFE9ABF}" srcOrd="0" destOrd="0" presId="urn:microsoft.com/office/officeart/2005/8/layout/hierarchy4"/>
    <dgm:cxn modelId="{F471D734-36DF-4E9E-8941-8190F896C896}" type="presParOf" srcId="{A6401CF3-D256-47F9-B8DA-761E0FFE9ABF}" destId="{819C4D1A-AC2A-4935-87B6-D73A5022BC3E}" srcOrd="0" destOrd="0" presId="urn:microsoft.com/office/officeart/2005/8/layout/hierarchy4"/>
    <dgm:cxn modelId="{FCE54A0D-39E5-4A8D-8EC9-29447B0FC55D}" type="presParOf" srcId="{A6401CF3-D256-47F9-B8DA-761E0FFE9ABF}" destId="{36BA9144-249C-4A2D-82E7-6CDBE5C9FE6B}" srcOrd="1" destOrd="0" presId="urn:microsoft.com/office/officeart/2005/8/layout/hierarchy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4.v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1"/>
          <p:cNvGrpSpPr>
            <a:grpSpLocks/>
          </p:cNvGrpSpPr>
          <p:nvPr/>
        </p:nvGrpSpPr>
        <p:grpSpPr bwMode="auto">
          <a:xfrm flipH="1">
            <a:off x="12700" y="692150"/>
            <a:ext cx="9093200" cy="6165850"/>
            <a:chOff x="0" y="436"/>
            <a:chExt cx="5760" cy="3884"/>
          </a:xfrm>
        </p:grpSpPr>
        <p:sp>
          <p:nvSpPr>
            <p:cNvPr id="3204" name="Line 1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5" name="Line 1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6" name="Line 1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7" name="Line 1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8" name="Line 1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09" name="Line 13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0" name="Line 13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1" name="Line 13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2" name="Line 14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3" name="Line 14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4" name="Line 14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5" name="Line 14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6" name="Line 14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7" name="Line 14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8" name="Line 146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19" name="Line 14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0" name="Line 14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1" name="Line 14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2" name="Line 15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3" name="Line 15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4" name="Line 15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5" name="Line 153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6" name="Line 15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7" name="Line 155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8" name="Line 156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29" name="Line 157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0" name="Line 158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1" name="Line 159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2" name="Line 160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3" name="Line 161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4" name="Line 162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5" name="Line 163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36" name="Line 164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165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3238" name="Line 166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39" name="Line 167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0" name="Line 168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241" name="Line 169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242" name="Line 170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3" name="Line 171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4" name="Line 172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5" name="Line 173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6" name="Line 174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7" name="Line 175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8" name="Line 176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49" name="Line 177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250" name="Line 178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457200" y="5334000"/>
            <a:ext cx="70866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4" name="Group 179"/>
          <p:cNvGrpSpPr>
            <a:grpSpLocks/>
          </p:cNvGrpSpPr>
          <p:nvPr/>
        </p:nvGrpSpPr>
        <p:grpSpPr bwMode="auto">
          <a:xfrm flipH="1">
            <a:off x="0" y="0"/>
            <a:ext cx="9144000" cy="2159000"/>
            <a:chOff x="-1" y="0"/>
            <a:chExt cx="5769" cy="1360"/>
          </a:xfrm>
        </p:grpSpPr>
        <p:sp>
          <p:nvSpPr>
            <p:cNvPr id="3252" name="Freeform 180"/>
            <p:cNvSpPr>
              <a:spLocks/>
            </p:cNvSpPr>
            <p:nvPr/>
          </p:nvSpPr>
          <p:spPr bwMode="gray">
            <a:xfrm>
              <a:off x="0" y="0"/>
              <a:ext cx="5768" cy="13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16"/>
                </a:cxn>
                <a:cxn ang="0">
                  <a:pos x="1496" y="460"/>
                </a:cxn>
                <a:cxn ang="0">
                  <a:pos x="5768" y="1360"/>
                </a:cxn>
                <a:cxn ang="0">
                  <a:pos x="5768" y="0"/>
                </a:cxn>
                <a:cxn ang="0">
                  <a:pos x="0" y="0"/>
                </a:cxn>
              </a:cxnLst>
              <a:rect l="0" t="0" r="r" b="b"/>
              <a:pathLst>
                <a:path w="5768" h="1360">
                  <a:moveTo>
                    <a:pt x="0" y="0"/>
                  </a:moveTo>
                  <a:lnTo>
                    <a:pt x="0" y="616"/>
                  </a:lnTo>
                  <a:cubicBezTo>
                    <a:pt x="72" y="608"/>
                    <a:pt x="264" y="510"/>
                    <a:pt x="1496" y="460"/>
                  </a:cubicBezTo>
                  <a:cubicBezTo>
                    <a:pt x="2728" y="411"/>
                    <a:pt x="4632" y="672"/>
                    <a:pt x="5768" y="1360"/>
                  </a:cubicBezTo>
                  <a:lnTo>
                    <a:pt x="57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53" name="Freeform 181"/>
            <p:cNvSpPr>
              <a:spLocks/>
            </p:cNvSpPr>
            <p:nvPr/>
          </p:nvSpPr>
          <p:spPr bwMode="gray">
            <a:xfrm>
              <a:off x="-1" y="0"/>
              <a:ext cx="5761" cy="11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32"/>
                </a:cxn>
                <a:cxn ang="0">
                  <a:pos x="1521" y="448"/>
                </a:cxn>
                <a:cxn ang="0">
                  <a:pos x="5761" y="1104"/>
                </a:cxn>
                <a:cxn ang="0">
                  <a:pos x="5760" y="8"/>
                </a:cxn>
                <a:cxn ang="0">
                  <a:pos x="0" y="0"/>
                </a:cxn>
              </a:cxnLst>
              <a:rect l="0" t="0" r="r" b="b"/>
              <a:pathLst>
                <a:path w="5761" h="1104">
                  <a:moveTo>
                    <a:pt x="0" y="0"/>
                  </a:moveTo>
                  <a:lnTo>
                    <a:pt x="0" y="632"/>
                  </a:lnTo>
                  <a:cubicBezTo>
                    <a:pt x="72" y="625"/>
                    <a:pt x="401" y="504"/>
                    <a:pt x="1521" y="448"/>
                  </a:cubicBezTo>
                  <a:cubicBezTo>
                    <a:pt x="2641" y="392"/>
                    <a:pt x="4505" y="504"/>
                    <a:pt x="5761" y="1104"/>
                  </a:cubicBezTo>
                  <a:lnTo>
                    <a:pt x="5760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254" name="Picture 182" descr="figure07_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638800" y="3124200"/>
            <a:ext cx="2447925" cy="2044700"/>
          </a:xfrm>
          <a:prstGeom prst="rect">
            <a:avLst/>
          </a:prstGeom>
          <a:noFill/>
        </p:spPr>
      </p:pic>
      <p:pic>
        <p:nvPicPr>
          <p:cNvPr id="3255" name="Picture 183" descr="figure07_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7019925" y="4005263"/>
            <a:ext cx="2124075" cy="1774825"/>
          </a:xfrm>
          <a:prstGeom prst="rect">
            <a:avLst/>
          </a:prstGeom>
          <a:noFill/>
        </p:spPr>
      </p:pic>
      <p:pic>
        <p:nvPicPr>
          <p:cNvPr id="3256" name="Picture 184" descr="figure07_o cop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6227763" y="4868863"/>
            <a:ext cx="1619250" cy="1352550"/>
          </a:xfrm>
          <a:prstGeom prst="rect">
            <a:avLst/>
          </a:prstGeom>
          <a:noFill/>
        </p:spPr>
      </p:pic>
      <p:sp>
        <p:nvSpPr>
          <p:cNvPr id="3258" name="Rectangle 186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457200" y="4191000"/>
            <a:ext cx="5410200" cy="1219200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228600" y="304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rgbClr val="FFFFFF"/>
                </a:solidFill>
                <a:latin typeface="Verdana" pitchFamily="34" charset="0"/>
              </a:rPr>
              <a:t>LOGO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76288" y="1347788"/>
            <a:ext cx="3802062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30750" y="1347788"/>
            <a:ext cx="380365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3238" y="209550"/>
            <a:ext cx="2024062" cy="60531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76288" y="209550"/>
            <a:ext cx="5924550" cy="60531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09550"/>
            <a:ext cx="73914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776288" y="1347788"/>
            <a:ext cx="7758112" cy="49149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293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29375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293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Image" r:id="rId3" imgW="7606349" imgH="6095238" progId="">
              <p:embed/>
            </p:oleObj>
          </a:graphicData>
        </a:graphic>
      </p:graphicFrame>
      <p:sp>
        <p:nvSpPr>
          <p:cNvPr id="3090" name="Freeform 18"/>
          <p:cNvSpPr>
            <a:spLocks/>
          </p:cNvSpPr>
          <p:nvPr/>
        </p:nvSpPr>
        <p:spPr bwMode="gray">
          <a:xfrm>
            <a:off x="25400" y="3784600"/>
            <a:ext cx="9118600" cy="2928938"/>
          </a:xfrm>
          <a:custGeom>
            <a:avLst/>
            <a:gdLst/>
            <a:ahLst/>
            <a:cxnLst>
              <a:cxn ang="0">
                <a:pos x="0" y="1845"/>
              </a:cxn>
              <a:cxn ang="0">
                <a:pos x="0" y="1336"/>
              </a:cxn>
              <a:cxn ang="0">
                <a:pos x="3664" y="1456"/>
              </a:cxn>
              <a:cxn ang="0">
                <a:pos x="5776" y="0"/>
              </a:cxn>
              <a:cxn ang="0">
                <a:pos x="5752" y="1845"/>
              </a:cxn>
              <a:cxn ang="0">
                <a:pos x="0" y="1845"/>
              </a:cxn>
            </a:cxnLst>
            <a:rect l="0" t="0" r="r" b="b"/>
            <a:pathLst>
              <a:path w="5776" h="1845">
                <a:moveTo>
                  <a:pt x="0" y="1845"/>
                </a:moveTo>
                <a:lnTo>
                  <a:pt x="0" y="1336"/>
                </a:lnTo>
                <a:cubicBezTo>
                  <a:pt x="1039" y="1531"/>
                  <a:pt x="2448" y="1744"/>
                  <a:pt x="3664" y="1456"/>
                </a:cubicBezTo>
                <a:cubicBezTo>
                  <a:pt x="4880" y="1168"/>
                  <a:pt x="5624" y="520"/>
                  <a:pt x="5776" y="0"/>
                </a:cubicBezTo>
                <a:lnTo>
                  <a:pt x="5752" y="1845"/>
                </a:lnTo>
                <a:lnTo>
                  <a:pt x="0" y="18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4" name="Freeform 22"/>
          <p:cNvSpPr>
            <a:spLocks/>
          </p:cNvSpPr>
          <p:nvPr/>
        </p:nvSpPr>
        <p:spPr bwMode="gray">
          <a:xfrm>
            <a:off x="0" y="4076700"/>
            <a:ext cx="5435600" cy="2349500"/>
          </a:xfrm>
          <a:custGeom>
            <a:avLst/>
            <a:gdLst/>
            <a:ahLst/>
            <a:cxnLst>
              <a:cxn ang="0">
                <a:pos x="3048" y="1335"/>
              </a:cxn>
              <a:cxn ang="0">
                <a:pos x="1440" y="1099"/>
              </a:cxn>
              <a:cxn ang="0">
                <a:pos x="0" y="0"/>
              </a:cxn>
              <a:cxn ang="0">
                <a:pos x="0" y="1424"/>
              </a:cxn>
              <a:cxn ang="0">
                <a:pos x="3048" y="1335"/>
              </a:cxn>
            </a:cxnLst>
            <a:rect l="0" t="0" r="r" b="b"/>
            <a:pathLst>
              <a:path w="3048" h="1424">
                <a:moveTo>
                  <a:pt x="3048" y="1335"/>
                </a:moveTo>
                <a:cubicBezTo>
                  <a:pt x="3048" y="1335"/>
                  <a:pt x="2352" y="1424"/>
                  <a:pt x="1440" y="1099"/>
                </a:cubicBezTo>
                <a:cubicBezTo>
                  <a:pt x="528" y="773"/>
                  <a:pt x="8" y="41"/>
                  <a:pt x="0" y="0"/>
                </a:cubicBezTo>
                <a:lnTo>
                  <a:pt x="0" y="1424"/>
                </a:lnTo>
                <a:lnTo>
                  <a:pt x="3048" y="133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1" name="Freeform 19"/>
          <p:cNvSpPr>
            <a:spLocks/>
          </p:cNvSpPr>
          <p:nvPr/>
        </p:nvSpPr>
        <p:spPr bwMode="gray">
          <a:xfrm>
            <a:off x="0" y="4395788"/>
            <a:ext cx="9169400" cy="2476500"/>
          </a:xfrm>
          <a:custGeom>
            <a:avLst/>
            <a:gdLst/>
            <a:ahLst/>
            <a:cxnLst>
              <a:cxn ang="0">
                <a:pos x="0" y="1560"/>
              </a:cxn>
              <a:cxn ang="0">
                <a:pos x="0" y="928"/>
              </a:cxn>
              <a:cxn ang="0">
                <a:pos x="4200" y="984"/>
              </a:cxn>
              <a:cxn ang="0">
                <a:pos x="5768" y="0"/>
              </a:cxn>
              <a:cxn ang="0">
                <a:pos x="5760" y="1560"/>
              </a:cxn>
              <a:cxn ang="0">
                <a:pos x="0" y="1560"/>
              </a:cxn>
            </a:cxnLst>
            <a:rect l="0" t="0" r="r" b="b"/>
            <a:pathLst>
              <a:path w="5776" h="1560">
                <a:moveTo>
                  <a:pt x="0" y="1560"/>
                </a:moveTo>
                <a:lnTo>
                  <a:pt x="0" y="928"/>
                </a:lnTo>
                <a:cubicBezTo>
                  <a:pt x="1040" y="1114"/>
                  <a:pt x="3064" y="1370"/>
                  <a:pt x="4200" y="984"/>
                </a:cubicBezTo>
                <a:cubicBezTo>
                  <a:pt x="5336" y="599"/>
                  <a:pt x="5776" y="24"/>
                  <a:pt x="5768" y="0"/>
                </a:cubicBezTo>
                <a:lnTo>
                  <a:pt x="5760" y="1560"/>
                </a:lnTo>
                <a:lnTo>
                  <a:pt x="0" y="156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00200" y="4724400"/>
            <a:ext cx="6172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 b="0">
                <a:solidFill>
                  <a:srgbClr val="2B166E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200" b="0"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>
              <a:defRPr sz="1200"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7391400" y="59436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1331913" y="1905000"/>
            <a:ext cx="6707187" cy="1074738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0813"/>
            <a:ext cx="2057400" cy="5997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0813"/>
            <a:ext cx="6019800" cy="5997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813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900113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30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324600" y="6537325"/>
            <a:ext cx="24384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276600" y="65373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9" name="Object 17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8194" name="Image" r:id="rId3" imgW="7606349" imgH="6095238" progId="">
              <p:embed/>
            </p:oleObj>
          </a:graphicData>
        </a:graphic>
      </p:graphicFrame>
      <p:sp>
        <p:nvSpPr>
          <p:cNvPr id="3090" name="Freeform 18"/>
          <p:cNvSpPr>
            <a:spLocks/>
          </p:cNvSpPr>
          <p:nvPr/>
        </p:nvSpPr>
        <p:spPr bwMode="gray">
          <a:xfrm>
            <a:off x="25400" y="3784600"/>
            <a:ext cx="9118600" cy="2928938"/>
          </a:xfrm>
          <a:custGeom>
            <a:avLst/>
            <a:gdLst/>
            <a:ahLst/>
            <a:cxnLst>
              <a:cxn ang="0">
                <a:pos x="0" y="1845"/>
              </a:cxn>
              <a:cxn ang="0">
                <a:pos x="0" y="1336"/>
              </a:cxn>
              <a:cxn ang="0">
                <a:pos x="3664" y="1456"/>
              </a:cxn>
              <a:cxn ang="0">
                <a:pos x="5776" y="0"/>
              </a:cxn>
              <a:cxn ang="0">
                <a:pos x="5752" y="1845"/>
              </a:cxn>
              <a:cxn ang="0">
                <a:pos x="0" y="1845"/>
              </a:cxn>
            </a:cxnLst>
            <a:rect l="0" t="0" r="r" b="b"/>
            <a:pathLst>
              <a:path w="5776" h="1845">
                <a:moveTo>
                  <a:pt x="0" y="1845"/>
                </a:moveTo>
                <a:lnTo>
                  <a:pt x="0" y="1336"/>
                </a:lnTo>
                <a:cubicBezTo>
                  <a:pt x="1039" y="1531"/>
                  <a:pt x="2448" y="1744"/>
                  <a:pt x="3664" y="1456"/>
                </a:cubicBezTo>
                <a:cubicBezTo>
                  <a:pt x="4880" y="1168"/>
                  <a:pt x="5624" y="520"/>
                  <a:pt x="5776" y="0"/>
                </a:cubicBezTo>
                <a:lnTo>
                  <a:pt x="5752" y="1845"/>
                </a:lnTo>
                <a:lnTo>
                  <a:pt x="0" y="184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4" name="Freeform 22"/>
          <p:cNvSpPr>
            <a:spLocks/>
          </p:cNvSpPr>
          <p:nvPr/>
        </p:nvSpPr>
        <p:spPr bwMode="gray">
          <a:xfrm>
            <a:off x="0" y="4076700"/>
            <a:ext cx="5435600" cy="2349500"/>
          </a:xfrm>
          <a:custGeom>
            <a:avLst/>
            <a:gdLst/>
            <a:ahLst/>
            <a:cxnLst>
              <a:cxn ang="0">
                <a:pos x="3048" y="1335"/>
              </a:cxn>
              <a:cxn ang="0">
                <a:pos x="1440" y="1099"/>
              </a:cxn>
              <a:cxn ang="0">
                <a:pos x="0" y="0"/>
              </a:cxn>
              <a:cxn ang="0">
                <a:pos x="0" y="1424"/>
              </a:cxn>
              <a:cxn ang="0">
                <a:pos x="3048" y="1335"/>
              </a:cxn>
            </a:cxnLst>
            <a:rect l="0" t="0" r="r" b="b"/>
            <a:pathLst>
              <a:path w="3048" h="1424">
                <a:moveTo>
                  <a:pt x="3048" y="1335"/>
                </a:moveTo>
                <a:cubicBezTo>
                  <a:pt x="3048" y="1335"/>
                  <a:pt x="2352" y="1424"/>
                  <a:pt x="1440" y="1099"/>
                </a:cubicBezTo>
                <a:cubicBezTo>
                  <a:pt x="528" y="773"/>
                  <a:pt x="8" y="41"/>
                  <a:pt x="0" y="0"/>
                </a:cubicBezTo>
                <a:lnTo>
                  <a:pt x="0" y="1424"/>
                </a:lnTo>
                <a:lnTo>
                  <a:pt x="3048" y="133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91" name="Freeform 19"/>
          <p:cNvSpPr>
            <a:spLocks/>
          </p:cNvSpPr>
          <p:nvPr/>
        </p:nvSpPr>
        <p:spPr bwMode="gray">
          <a:xfrm>
            <a:off x="0" y="4395788"/>
            <a:ext cx="9169400" cy="2476500"/>
          </a:xfrm>
          <a:custGeom>
            <a:avLst/>
            <a:gdLst/>
            <a:ahLst/>
            <a:cxnLst>
              <a:cxn ang="0">
                <a:pos x="0" y="1560"/>
              </a:cxn>
              <a:cxn ang="0">
                <a:pos x="0" y="928"/>
              </a:cxn>
              <a:cxn ang="0">
                <a:pos x="4200" y="984"/>
              </a:cxn>
              <a:cxn ang="0">
                <a:pos x="5768" y="0"/>
              </a:cxn>
              <a:cxn ang="0">
                <a:pos x="5760" y="1560"/>
              </a:cxn>
              <a:cxn ang="0">
                <a:pos x="0" y="1560"/>
              </a:cxn>
            </a:cxnLst>
            <a:rect l="0" t="0" r="r" b="b"/>
            <a:pathLst>
              <a:path w="5776" h="1560">
                <a:moveTo>
                  <a:pt x="0" y="1560"/>
                </a:moveTo>
                <a:lnTo>
                  <a:pt x="0" y="928"/>
                </a:lnTo>
                <a:cubicBezTo>
                  <a:pt x="1040" y="1114"/>
                  <a:pt x="3064" y="1370"/>
                  <a:pt x="4200" y="984"/>
                </a:cubicBezTo>
                <a:cubicBezTo>
                  <a:pt x="5336" y="599"/>
                  <a:pt x="5776" y="24"/>
                  <a:pt x="5768" y="0"/>
                </a:cubicBezTo>
                <a:lnTo>
                  <a:pt x="5760" y="1560"/>
                </a:lnTo>
                <a:lnTo>
                  <a:pt x="0" y="156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tx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600200" y="4724400"/>
            <a:ext cx="6172200" cy="3810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 b="0">
                <a:solidFill>
                  <a:srgbClr val="2B166E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3200"/>
            <a:ext cx="2895600" cy="168275"/>
          </a:xfrm>
        </p:spPr>
        <p:txBody>
          <a:bodyPr/>
          <a:lstStyle>
            <a:lvl1pPr algn="ctr">
              <a:defRPr sz="1200" b="0">
                <a:latin typeface="Arial" pitchFamily="34" charset="0"/>
              </a:defRPr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>
              <a:defRPr sz="1200"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7391400" y="59436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bg1"/>
                </a:solidFill>
                <a:latin typeface="Verdana" pitchFamily="34" charset="0"/>
              </a:rPr>
              <a:t>LOGO</a:t>
            </a:r>
          </a:p>
        </p:txBody>
      </p:sp>
      <p:sp>
        <p:nvSpPr>
          <p:cNvPr id="3093" name="Rectangle 21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1331913" y="1905000"/>
            <a:ext cx="6707187" cy="1074738"/>
          </a:xfrm>
        </p:spPr>
        <p:txBody>
          <a:bodyPr/>
          <a:lstStyle>
            <a:lvl1pPr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altLang="ko-KR" smtClean="0"/>
              <a:t>Образец заголовка</a:t>
            </a:r>
            <a:endParaRPr lang="en-US" altLang="ko-K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0813"/>
            <a:ext cx="2057400" cy="5997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0813"/>
            <a:ext cx="6019800" cy="5997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813"/>
            <a:ext cx="8229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900113"/>
            <a:ext cx="82296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3038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324600" y="6537325"/>
            <a:ext cx="2438400" cy="3206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276600" y="653732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vmlDrawing" Target="../drawings/vmlDrawing1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vmlDrawing" Target="../drawings/vmlDrawing3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0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-12700" y="692150"/>
            <a:ext cx="9144000" cy="6165850"/>
            <a:chOff x="0" y="436"/>
            <a:chExt cx="5760" cy="3884"/>
          </a:xfrm>
        </p:grpSpPr>
        <p:sp>
          <p:nvSpPr>
            <p:cNvPr id="1040" name="Line 1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94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347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Line 1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06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3" name="Line 1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340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" name="Line 20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787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5" name="Line 2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216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6" name="Line 2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612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1065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514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0" cy="3872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4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19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2" name="Line 28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89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3" name="Line 29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58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4" name="Line 30"/>
            <p:cNvSpPr>
              <a:spLocks noChangeShapeType="1"/>
            </p:cNvSpPr>
            <p:nvPr userDrawn="1"/>
          </p:nvSpPr>
          <p:spPr bwMode="gray">
            <a:xfrm>
              <a:off x="1515" y="462"/>
              <a:ext cx="4245" cy="130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5" name="Line 31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0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6" name="Line 32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83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7" name="Line 33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613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8" name="Line 34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43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59" name="Line 35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25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0" name="Line 36"/>
            <p:cNvSpPr>
              <a:spLocks noChangeShapeType="1"/>
            </p:cNvSpPr>
            <p:nvPr userDrawn="1"/>
          </p:nvSpPr>
          <p:spPr bwMode="gray">
            <a:xfrm>
              <a:off x="1472" y="448"/>
              <a:ext cx="4288" cy="13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1" name="Line 37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2" name="Line 3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251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3" name="Line 39"/>
            <p:cNvSpPr>
              <a:spLocks noChangeShapeType="1"/>
            </p:cNvSpPr>
            <p:nvPr userDrawn="1"/>
          </p:nvSpPr>
          <p:spPr bwMode="gray">
            <a:xfrm flipH="1">
              <a:off x="0" y="462"/>
              <a:ext cx="1461" cy="346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4" name="Line 40"/>
            <p:cNvSpPr>
              <a:spLocks noChangeShapeType="1"/>
            </p:cNvSpPr>
            <p:nvPr userDrawn="1"/>
          </p:nvSpPr>
          <p:spPr bwMode="gray">
            <a:xfrm flipH="1">
              <a:off x="249" y="463"/>
              <a:ext cx="1215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5" name="Line 41"/>
            <p:cNvSpPr>
              <a:spLocks noChangeShapeType="1"/>
            </p:cNvSpPr>
            <p:nvPr userDrawn="1"/>
          </p:nvSpPr>
          <p:spPr bwMode="gray">
            <a:xfrm flipH="1">
              <a:off x="657" y="472"/>
              <a:ext cx="808" cy="3848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6" name="Line 42"/>
            <p:cNvSpPr>
              <a:spLocks noChangeShapeType="1"/>
            </p:cNvSpPr>
            <p:nvPr userDrawn="1"/>
          </p:nvSpPr>
          <p:spPr bwMode="gray">
            <a:xfrm flipH="1">
              <a:off x="1066" y="463"/>
              <a:ext cx="404" cy="385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7" name="Line 43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875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8" name="Line 44"/>
            <p:cNvSpPr>
              <a:spLocks noChangeShapeType="1"/>
            </p:cNvSpPr>
            <p:nvPr userDrawn="1"/>
          </p:nvSpPr>
          <p:spPr bwMode="gray">
            <a:xfrm flipH="1">
              <a:off x="0" y="466"/>
              <a:ext cx="1447" cy="132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69" name="Line 45"/>
            <p:cNvSpPr>
              <a:spLocks noChangeShapeType="1"/>
            </p:cNvSpPr>
            <p:nvPr userDrawn="1"/>
          </p:nvSpPr>
          <p:spPr bwMode="gray">
            <a:xfrm flipH="1">
              <a:off x="0" y="449"/>
              <a:ext cx="1474" cy="89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0" name="Line 46"/>
            <p:cNvSpPr>
              <a:spLocks noChangeShapeType="1"/>
            </p:cNvSpPr>
            <p:nvPr userDrawn="1"/>
          </p:nvSpPr>
          <p:spPr bwMode="gray">
            <a:xfrm flipH="1">
              <a:off x="0" y="471"/>
              <a:ext cx="1435" cy="50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1" name="Line 47"/>
            <p:cNvSpPr>
              <a:spLocks noChangeShapeType="1"/>
            </p:cNvSpPr>
            <p:nvPr userDrawn="1"/>
          </p:nvSpPr>
          <p:spPr bwMode="gray">
            <a:xfrm flipH="1">
              <a:off x="0" y="463"/>
              <a:ext cx="1464" cy="206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2" name="Line 48"/>
            <p:cNvSpPr>
              <a:spLocks noChangeShapeType="1"/>
            </p:cNvSpPr>
            <p:nvPr userDrawn="1"/>
          </p:nvSpPr>
          <p:spPr bwMode="gray">
            <a:xfrm flipH="1">
              <a:off x="0" y="436"/>
              <a:ext cx="1474" cy="124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49"/>
            <p:cNvGrpSpPr>
              <a:grpSpLocks/>
            </p:cNvGrpSpPr>
            <p:nvPr userDrawn="1"/>
          </p:nvGrpSpPr>
          <p:grpSpPr bwMode="auto">
            <a:xfrm>
              <a:off x="0" y="2063"/>
              <a:ext cx="5760" cy="1220"/>
              <a:chOff x="235" y="2750"/>
              <a:chExt cx="5241" cy="699"/>
            </a:xfrm>
          </p:grpSpPr>
          <p:sp>
            <p:nvSpPr>
              <p:cNvPr id="1074" name="Line 50"/>
              <p:cNvSpPr>
                <a:spLocks noChangeShapeType="1"/>
              </p:cNvSpPr>
              <p:nvPr/>
            </p:nvSpPr>
            <p:spPr bwMode="gray">
              <a:xfrm>
                <a:off x="235" y="3449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5" name="Line 51"/>
              <p:cNvSpPr>
                <a:spLocks noChangeShapeType="1"/>
              </p:cNvSpPr>
              <p:nvPr/>
            </p:nvSpPr>
            <p:spPr bwMode="gray">
              <a:xfrm>
                <a:off x="235" y="3191"/>
                <a:ext cx="5241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6" name="Line 52"/>
              <p:cNvSpPr>
                <a:spLocks noChangeShapeType="1"/>
              </p:cNvSpPr>
              <p:nvPr/>
            </p:nvSpPr>
            <p:spPr bwMode="gray">
              <a:xfrm>
                <a:off x="235" y="2958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77" name="Line 53"/>
              <p:cNvSpPr>
                <a:spLocks noChangeShapeType="1"/>
              </p:cNvSpPr>
              <p:nvPr/>
            </p:nvSpPr>
            <p:spPr bwMode="gray">
              <a:xfrm>
                <a:off x="235" y="2750"/>
                <a:ext cx="5239" cy="0"/>
              </a:xfrm>
              <a:prstGeom prst="line">
                <a:avLst/>
              </a:prstGeom>
              <a:noFill/>
              <a:ln w="3175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78" name="Line 54"/>
            <p:cNvSpPr>
              <a:spLocks noChangeShapeType="1"/>
            </p:cNvSpPr>
            <p:nvPr userDrawn="1"/>
          </p:nvSpPr>
          <p:spPr bwMode="gray">
            <a:xfrm>
              <a:off x="0" y="1753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gray">
            <a:xfrm flipV="1">
              <a:off x="0" y="1455"/>
              <a:ext cx="5760" cy="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0" name="Line 56"/>
            <p:cNvSpPr>
              <a:spLocks noChangeShapeType="1"/>
            </p:cNvSpPr>
            <p:nvPr userDrawn="1"/>
          </p:nvSpPr>
          <p:spPr bwMode="gray">
            <a:xfrm>
              <a:off x="0" y="1182"/>
              <a:ext cx="5760" cy="9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1" name="Line 57"/>
            <p:cNvSpPr>
              <a:spLocks noChangeShapeType="1"/>
            </p:cNvSpPr>
            <p:nvPr userDrawn="1"/>
          </p:nvSpPr>
          <p:spPr bwMode="gray">
            <a:xfrm>
              <a:off x="0" y="965"/>
              <a:ext cx="5734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2" name="Line 58"/>
            <p:cNvSpPr>
              <a:spLocks noChangeShapeType="1"/>
            </p:cNvSpPr>
            <p:nvPr userDrawn="1"/>
          </p:nvSpPr>
          <p:spPr bwMode="gray">
            <a:xfrm flipV="1">
              <a:off x="0" y="780"/>
              <a:ext cx="5760" cy="11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gray">
            <a:xfrm>
              <a:off x="0" y="661"/>
              <a:ext cx="5760" cy="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4" name="Line 60"/>
            <p:cNvSpPr>
              <a:spLocks noChangeShapeType="1"/>
            </p:cNvSpPr>
            <p:nvPr userDrawn="1"/>
          </p:nvSpPr>
          <p:spPr bwMode="gray">
            <a:xfrm flipV="1">
              <a:off x="0" y="558"/>
              <a:ext cx="5760" cy="17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5" name="Line 61"/>
            <p:cNvSpPr>
              <a:spLocks noChangeShapeType="1"/>
            </p:cNvSpPr>
            <p:nvPr userDrawn="1"/>
          </p:nvSpPr>
          <p:spPr bwMode="gray">
            <a:xfrm>
              <a:off x="25" y="521"/>
              <a:ext cx="5735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86" name="Line 62"/>
            <p:cNvSpPr>
              <a:spLocks noChangeShapeType="1"/>
            </p:cNvSpPr>
            <p:nvPr userDrawn="1"/>
          </p:nvSpPr>
          <p:spPr bwMode="gray">
            <a:xfrm>
              <a:off x="0" y="482"/>
              <a:ext cx="5760" cy="0"/>
            </a:xfrm>
            <a:prstGeom prst="line">
              <a:avLst/>
            </a:prstGeom>
            <a:noFill/>
            <a:ln w="3175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87" name="Line 63"/>
          <p:cNvSpPr>
            <a:spLocks noChangeShapeType="1"/>
          </p:cNvSpPr>
          <p:nvPr/>
        </p:nvSpPr>
        <p:spPr bwMode="gray">
          <a:xfrm flipH="1">
            <a:off x="-12700" y="712788"/>
            <a:ext cx="2339975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8" name="Line 64"/>
          <p:cNvSpPr>
            <a:spLocks noChangeShapeType="1"/>
          </p:cNvSpPr>
          <p:nvPr/>
        </p:nvSpPr>
        <p:spPr bwMode="gray">
          <a:xfrm flipH="1">
            <a:off x="-12700" y="712788"/>
            <a:ext cx="2339975" cy="3492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89" name="Line 65"/>
          <p:cNvSpPr>
            <a:spLocks noChangeShapeType="1"/>
          </p:cNvSpPr>
          <p:nvPr/>
        </p:nvSpPr>
        <p:spPr bwMode="gray">
          <a:xfrm flipH="1">
            <a:off x="-12700" y="692150"/>
            <a:ext cx="2339975" cy="19685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0" name="Line 66"/>
          <p:cNvSpPr>
            <a:spLocks noChangeShapeType="1"/>
          </p:cNvSpPr>
          <p:nvPr/>
        </p:nvSpPr>
        <p:spPr bwMode="gray">
          <a:xfrm>
            <a:off x="-12700" y="765175"/>
            <a:ext cx="9144000" cy="0"/>
          </a:xfrm>
          <a:prstGeom prst="line">
            <a:avLst/>
          </a:prstGeom>
          <a:noFill/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1" name="Freeform 67"/>
          <p:cNvSpPr>
            <a:spLocks/>
          </p:cNvSpPr>
          <p:nvPr/>
        </p:nvSpPr>
        <p:spPr bwMode="gray">
          <a:xfrm>
            <a:off x="-12700" y="0"/>
            <a:ext cx="9156700" cy="160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88"/>
              </a:cxn>
              <a:cxn ang="0">
                <a:pos x="2008" y="492"/>
              </a:cxn>
              <a:cxn ang="0">
                <a:pos x="5768" y="1008"/>
              </a:cxn>
              <a:cxn ang="0">
                <a:pos x="5768" y="0"/>
              </a:cxn>
              <a:cxn ang="0">
                <a:pos x="0" y="0"/>
              </a:cxn>
            </a:cxnLst>
            <a:rect l="0" t="0" r="r" b="b"/>
            <a:pathLst>
              <a:path w="5768" h="1008">
                <a:moveTo>
                  <a:pt x="0" y="0"/>
                </a:moveTo>
                <a:lnTo>
                  <a:pt x="0" y="688"/>
                </a:lnTo>
                <a:cubicBezTo>
                  <a:pt x="72" y="682"/>
                  <a:pt x="776" y="535"/>
                  <a:pt x="2008" y="492"/>
                </a:cubicBezTo>
                <a:cubicBezTo>
                  <a:pt x="3240" y="449"/>
                  <a:pt x="4792" y="608"/>
                  <a:pt x="5768" y="1008"/>
                </a:cubicBezTo>
                <a:lnTo>
                  <a:pt x="5768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3529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92" name="Freeform 68"/>
          <p:cNvSpPr>
            <a:spLocks/>
          </p:cNvSpPr>
          <p:nvPr/>
        </p:nvSpPr>
        <p:spPr bwMode="gray">
          <a:xfrm>
            <a:off x="-12700" y="-12700"/>
            <a:ext cx="9156700" cy="1354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67"/>
              </a:cxn>
              <a:cxn ang="0">
                <a:pos x="2104" y="448"/>
              </a:cxn>
              <a:cxn ang="0">
                <a:pos x="5768" y="848"/>
              </a:cxn>
              <a:cxn ang="0">
                <a:pos x="5760" y="8"/>
              </a:cxn>
              <a:cxn ang="0">
                <a:pos x="0" y="0"/>
              </a:cxn>
            </a:cxnLst>
            <a:rect l="0" t="0" r="r" b="b"/>
            <a:pathLst>
              <a:path w="5768" h="848">
                <a:moveTo>
                  <a:pt x="0" y="0"/>
                </a:moveTo>
                <a:lnTo>
                  <a:pt x="0" y="767"/>
                </a:lnTo>
                <a:cubicBezTo>
                  <a:pt x="72" y="760"/>
                  <a:pt x="879" y="496"/>
                  <a:pt x="2104" y="448"/>
                </a:cubicBezTo>
                <a:cubicBezTo>
                  <a:pt x="3330" y="401"/>
                  <a:pt x="4792" y="472"/>
                  <a:pt x="5768" y="848"/>
                </a:cubicBezTo>
                <a:lnTo>
                  <a:pt x="5760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93" name="Picture 69" descr="figure07_o copy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>
            <a:off x="600075" y="115888"/>
            <a:ext cx="1079500" cy="792162"/>
          </a:xfrm>
          <a:prstGeom prst="rect">
            <a:avLst/>
          </a:prstGeom>
          <a:noFill/>
        </p:spPr>
      </p:pic>
      <p:pic>
        <p:nvPicPr>
          <p:cNvPr id="1094" name="Picture 70" descr="figure07_b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gray">
          <a:xfrm>
            <a:off x="-12700" y="333375"/>
            <a:ext cx="1439863" cy="1203325"/>
          </a:xfrm>
          <a:prstGeom prst="rect">
            <a:avLst/>
          </a:prstGeom>
          <a:noFill/>
        </p:spPr>
      </p:pic>
      <p:pic>
        <p:nvPicPr>
          <p:cNvPr id="1095" name="Picture 71" descr="figure07_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gray">
          <a:xfrm>
            <a:off x="1174750" y="404813"/>
            <a:ext cx="649288" cy="542925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1347788"/>
            <a:ext cx="7758112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485900" y="209550"/>
            <a:ext cx="73914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Freeform 15"/>
          <p:cNvSpPr>
            <a:spLocks/>
          </p:cNvSpPr>
          <p:nvPr/>
        </p:nvSpPr>
        <p:spPr bwMode="gray">
          <a:xfrm>
            <a:off x="0" y="5445125"/>
            <a:ext cx="9144000" cy="1414463"/>
          </a:xfrm>
          <a:custGeom>
            <a:avLst/>
            <a:gdLst/>
            <a:ahLst/>
            <a:cxnLst>
              <a:cxn ang="0">
                <a:pos x="5760" y="885"/>
              </a:cxn>
              <a:cxn ang="0">
                <a:pos x="5760" y="0"/>
              </a:cxn>
              <a:cxn ang="0">
                <a:pos x="2832" y="626"/>
              </a:cxn>
              <a:cxn ang="0">
                <a:pos x="0" y="36"/>
              </a:cxn>
              <a:cxn ang="0">
                <a:pos x="0" y="891"/>
              </a:cxn>
              <a:cxn ang="0">
                <a:pos x="5760" y="885"/>
              </a:cxn>
            </a:cxnLst>
            <a:rect l="0" t="0" r="r" b="b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15294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0" y="0"/>
          <a:ext cx="9144000" cy="692150"/>
        </p:xfrm>
        <a:graphic>
          <a:graphicData uri="http://schemas.openxmlformats.org/presentationml/2006/ole">
            <p:oleObj spid="_x0000_s1026" name="Image" r:id="rId15" imgW="7390476" imgH="913963" progId="">
              <p:embed/>
            </p:oleObj>
          </a:graphicData>
        </a:graphic>
      </p:graphicFrame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6538913"/>
            <a:ext cx="9144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gray">
          <a:xfrm>
            <a:off x="0" y="692150"/>
            <a:ext cx="9144000" cy="730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7451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0113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523038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324600" y="6537325"/>
            <a:ext cx="2438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276600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150813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Freeform 15"/>
          <p:cNvSpPr>
            <a:spLocks/>
          </p:cNvSpPr>
          <p:nvPr/>
        </p:nvSpPr>
        <p:spPr bwMode="gray">
          <a:xfrm>
            <a:off x="0" y="5445125"/>
            <a:ext cx="9144000" cy="1414463"/>
          </a:xfrm>
          <a:custGeom>
            <a:avLst/>
            <a:gdLst/>
            <a:ahLst/>
            <a:cxnLst>
              <a:cxn ang="0">
                <a:pos x="5760" y="885"/>
              </a:cxn>
              <a:cxn ang="0">
                <a:pos x="5760" y="0"/>
              </a:cxn>
              <a:cxn ang="0">
                <a:pos x="2832" y="626"/>
              </a:cxn>
              <a:cxn ang="0">
                <a:pos x="0" y="36"/>
              </a:cxn>
              <a:cxn ang="0">
                <a:pos x="0" y="891"/>
              </a:cxn>
              <a:cxn ang="0">
                <a:pos x="5760" y="885"/>
              </a:cxn>
            </a:cxnLst>
            <a:rect l="0" t="0" r="r" b="b"/>
            <a:pathLst>
              <a:path w="5760" h="891">
                <a:moveTo>
                  <a:pt x="5760" y="885"/>
                </a:moveTo>
                <a:lnTo>
                  <a:pt x="5760" y="0"/>
                </a:lnTo>
                <a:cubicBezTo>
                  <a:pt x="4888" y="573"/>
                  <a:pt x="3696" y="609"/>
                  <a:pt x="2832" y="626"/>
                </a:cubicBezTo>
                <a:cubicBezTo>
                  <a:pt x="1968" y="643"/>
                  <a:pt x="640" y="474"/>
                  <a:pt x="0" y="36"/>
                </a:cubicBezTo>
                <a:lnTo>
                  <a:pt x="0" y="891"/>
                </a:lnTo>
                <a:lnTo>
                  <a:pt x="5760" y="885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15294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040" name="Object 16"/>
          <p:cNvGraphicFramePr>
            <a:graphicFrameLocks noChangeAspect="1"/>
          </p:cNvGraphicFramePr>
          <p:nvPr/>
        </p:nvGraphicFramePr>
        <p:xfrm>
          <a:off x="0" y="0"/>
          <a:ext cx="9144000" cy="692150"/>
        </p:xfrm>
        <a:graphic>
          <a:graphicData uri="http://schemas.openxmlformats.org/presentationml/2006/ole">
            <p:oleObj spid="_x0000_s7170" name="Image" r:id="rId15" imgW="7390476" imgH="913963" progId="">
              <p:embed/>
            </p:oleObj>
          </a:graphicData>
        </a:graphic>
      </p:graphicFrame>
      <p:sp>
        <p:nvSpPr>
          <p:cNvPr id="1041" name="Rectangle 17"/>
          <p:cNvSpPr>
            <a:spLocks noChangeArrowheads="1"/>
          </p:cNvSpPr>
          <p:nvPr/>
        </p:nvSpPr>
        <p:spPr bwMode="gray">
          <a:xfrm>
            <a:off x="0" y="6538913"/>
            <a:ext cx="9144000" cy="3333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gray">
          <a:xfrm>
            <a:off x="0" y="692150"/>
            <a:ext cx="9144000" cy="730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7451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900113"/>
            <a:ext cx="82296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457200" y="6523038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fld id="{BB5CF44C-048C-4048-B77B-1D25044758EC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324600" y="6537325"/>
            <a:ext cx="24384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3276600" y="653732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BC3D57F4-8F4A-4FE3-AEFB-662D88E205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150813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bio-oge.sdamgia.ru/" TargetMode="External"/><Relationship Id="rId2" Type="http://schemas.openxmlformats.org/officeDocument/2006/relationships/hyperlink" Target="https://bio-ege.sdamgia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mdtp://$126614/" TargetMode="External"/><Relationship Id="rId2" Type="http://schemas.openxmlformats.org/officeDocument/2006/relationships/hyperlink" Target="mmdtp://$126617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hyperlink" Target="mmdtp://$126615/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gif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mmdtp://$69790/" TargetMode="Externa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8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8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785794"/>
            <a:ext cx="8429684" cy="2500329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Внутренняя среда организма человека 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42852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BatangChe" pitchFamily="49" charset="-127"/>
                <a:ea typeface="BatangChe" pitchFamily="49" charset="-127"/>
              </a:rPr>
              <a:t>Методический комплект для подготовки к государственной итоговой аттестации</a:t>
            </a:r>
            <a:endParaRPr lang="ru-RU" b="1" dirty="0">
              <a:solidFill>
                <a:srgbClr val="C00000"/>
              </a:solidFill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3286124"/>
            <a:ext cx="621510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Составители:</a:t>
            </a:r>
          </a:p>
          <a:p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Тьютор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ЕГЭ по биологии Марина Елена Витальевна</a:t>
            </a:r>
          </a:p>
          <a:p>
            <a:r>
              <a:rPr lang="ru-RU" sz="1600" dirty="0" err="1" smtClean="0">
                <a:solidFill>
                  <a:schemeClr val="tx2">
                    <a:lumMod val="75000"/>
                  </a:schemeClr>
                </a:solidFill>
              </a:rPr>
              <a:t>Тьютор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ОГЭ по биологии Курилова Елизавета Григорьевна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4214818"/>
            <a:ext cx="885831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Использованные информационные ресурсы: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ЭФУ Биология. Человек. Культура здоровья. 8 класс./ Л.Н.Сухорукова, </a:t>
            </a:r>
            <a:r>
              <a:rPr lang="ru-RU" sz="1400" dirty="0" err="1" smtClean="0"/>
              <a:t>В.С.Кучменко</a:t>
            </a:r>
            <a:r>
              <a:rPr lang="ru-RU" sz="1400" dirty="0" smtClean="0"/>
              <a:t>, </a:t>
            </a:r>
            <a:r>
              <a:rPr lang="ru-RU" sz="1400" dirty="0" err="1" smtClean="0"/>
              <a:t>Т.А.Цехмистренко</a:t>
            </a:r>
            <a:r>
              <a:rPr lang="ru-RU" sz="1400" dirty="0" smtClean="0"/>
              <a:t> - М.: Просвещение, 2016 г.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Биология. Человек и его здоровье. 8 класс. /</a:t>
            </a:r>
            <a:r>
              <a:rPr lang="ru-RU" sz="1400" dirty="0" err="1" smtClean="0"/>
              <a:t>В.С.Рохлов</a:t>
            </a:r>
            <a:r>
              <a:rPr lang="ru-RU" sz="1400" dirty="0" smtClean="0"/>
              <a:t>, С.Б.Трофимов; под ред. </a:t>
            </a:r>
            <a:r>
              <a:rPr lang="ru-RU" sz="1400" dirty="0" err="1" smtClean="0"/>
              <a:t>Д.И.Трайтака</a:t>
            </a:r>
            <a:r>
              <a:rPr lang="ru-RU" sz="1400" dirty="0" smtClean="0"/>
              <a:t> – </a:t>
            </a:r>
            <a:r>
              <a:rPr lang="ru-RU" sz="1400" dirty="0" err="1" smtClean="0"/>
              <a:t>М.:Мнемозина</a:t>
            </a:r>
            <a:r>
              <a:rPr lang="ru-RU" sz="1400" dirty="0" smtClean="0"/>
              <a:t>, 2007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Биология. ЕГЭ и ОГЭ. Раздел "Человек и его здоровье". Тренировочные задания/ А.А.Кириленко – Ростов-на-Дону: Легион, 2019  г.</a:t>
            </a:r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Образовательный портал «Сдам ЕГЭ»</a:t>
            </a:r>
            <a:r>
              <a:rPr lang="en-US" sz="1400" dirty="0" smtClean="0">
                <a:hlinkClick r:id="rId2"/>
              </a:rPr>
              <a:t> https://bio-ege.sdamgia.ru</a:t>
            </a:r>
            <a:endParaRPr lang="ru-RU" sz="1400" dirty="0" smtClean="0"/>
          </a:p>
          <a:p>
            <a:pPr>
              <a:buFont typeface="Wingdings" pitchFamily="2" charset="2"/>
              <a:buChar char="q"/>
            </a:pPr>
            <a:r>
              <a:rPr lang="ru-RU" sz="1400" dirty="0" smtClean="0"/>
              <a:t>Образовательный портал «Сдам ГИА» </a:t>
            </a:r>
            <a:r>
              <a:rPr lang="en-US" sz="1400" dirty="0" smtClean="0">
                <a:hlinkClick r:id="rId3"/>
              </a:rPr>
              <a:t>https://bio-oge.sdamgia.ru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endParaRPr lang="ru-RU" sz="1400" dirty="0" smtClean="0"/>
          </a:p>
          <a:p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5008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 Павловский район, 2020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4"/>
            <a:ext cx="8229600" cy="51115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функционирование клеток крови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428604"/>
            <a:ext cx="871543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Эритроциты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Основной белок – гемоглобин </a:t>
            </a:r>
            <a:r>
              <a:rPr lang="en-US" dirty="0" smtClean="0"/>
              <a:t>(</a:t>
            </a:r>
            <a:r>
              <a:rPr lang="en-US" dirty="0" err="1" smtClean="0"/>
              <a:t>Hb</a:t>
            </a:r>
            <a:r>
              <a:rPr lang="ru-RU" dirty="0" smtClean="0"/>
              <a:t>)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Гемоглобин + кислород = оксигемоглобин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Гемоглобин + углекислый газ = карбгемоглобин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При отравлении угарным газом образуется стойкое соединение гемоглобина – карбоксигемоглобин, неспособный связывать кислород</a:t>
            </a:r>
          </a:p>
          <a:p>
            <a:pPr algn="ctr"/>
            <a:r>
              <a:rPr lang="ru-RU" sz="2000" dirty="0" smtClean="0"/>
              <a:t>Лейкоциты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Фагоцитарная функция</a:t>
            </a:r>
          </a:p>
          <a:p>
            <a:pPr algn="ctr"/>
            <a:r>
              <a:rPr lang="ru-RU" sz="2000" dirty="0" smtClean="0"/>
              <a:t>Лимфоциты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Разновидность лейкоцитов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Образуются в </a:t>
            </a:r>
            <a:r>
              <a:rPr lang="ru-RU" dirty="0" err="1" smtClean="0"/>
              <a:t>лимфоузлах</a:t>
            </a:r>
            <a:r>
              <a:rPr lang="ru-RU" dirty="0" smtClean="0"/>
              <a:t>, миндалинах, аппендиксе, селезенке, тимусе, костном мозге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Продуцируют антитела и антитоксины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Антитела защищают организм от чужеродных белков - антигенов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4282" y="4500570"/>
            <a:ext cx="8786874" cy="221460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Условия нормального функционирования крови: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Объем крови на меньше 7% от массы тела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Скорость кровотока – 5 л в минуту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Сохранение нормального тонуса сосудов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000" dirty="0" smtClean="0"/>
              <a:t>Суммарная концентрация всех электролитов плазмы 0,9% (регулируется гормонами коры надпочечников, щитовидной и паращитовидной желез)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714" y="714356"/>
            <a:ext cx="879244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071670" y="142852"/>
            <a:ext cx="5525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142852"/>
            <a:ext cx="4953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611" r="4967"/>
          <a:stretch>
            <a:fillRect/>
          </a:stretch>
        </p:blipFill>
        <p:spPr bwMode="auto">
          <a:xfrm>
            <a:off x="136597" y="785794"/>
            <a:ext cx="8721683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5918" y="142852"/>
            <a:ext cx="5748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1000108"/>
            <a:ext cx="87868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Малокровие.</a:t>
            </a:r>
          </a:p>
          <a:p>
            <a:pPr indent="457200" algn="just"/>
            <a:r>
              <a:rPr lang="ru-RU" dirty="0" smtClean="0"/>
              <a:t>Уменьшение объема крови, числа эритроцитов или содержания гемоглобина ниже нормы называется малокровием. При малокровии организм испытывает недостаток кислорода, и это особенно сказывается на функции головного мозга. Признаками малокровия являются бледность кожи, одышка. Слабость, головокружение и обмороки с потерей сознания.</a:t>
            </a:r>
          </a:p>
          <a:p>
            <a:pPr indent="457200" algn="just"/>
            <a:r>
              <a:rPr lang="ru-RU" dirty="0" smtClean="0"/>
              <a:t>Причины малокровия – большие или постоянно повторяющиеся кровопотери, нарушение кроветворения и образования эритроцитов, химические и пищевые отравления, недостаток железа, травмы, психические потрясения. В некоторых случаях малокровие может быть вызвано наследственными или инфекционными заболеваниями. Так, при малярии происходит распад эритроцитов.</a:t>
            </a:r>
          </a:p>
          <a:p>
            <a:pPr indent="457200" algn="just"/>
            <a:r>
              <a:rPr lang="ru-RU" dirty="0" smtClean="0"/>
              <a:t>Солнце, свежий воздух, закаливание водой, умеренная двигательная активность – важнейшие факторы профилактики малокровия.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229600" cy="857256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Свертывание крови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928670"/>
            <a:ext cx="707236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Свертывание крови – коагуляция </a:t>
            </a:r>
            <a:r>
              <a:rPr lang="ru-RU" sz="2400" dirty="0" smtClean="0"/>
              <a:t>– защитное приспособление, предохраняющее организм от потери крови</a:t>
            </a:r>
            <a:endParaRPr lang="ru-RU" sz="2400" dirty="0"/>
          </a:p>
        </p:txBody>
      </p:sp>
      <p:pic>
        <p:nvPicPr>
          <p:cNvPr id="34819" name="Picture 3" descr="100209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142852"/>
            <a:ext cx="1714512" cy="122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14282" y="2428868"/>
            <a:ext cx="350046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tx1"/>
                </a:solidFill>
              </a:rPr>
              <a:t>Свертывание крови </a:t>
            </a:r>
            <a:r>
              <a:rPr lang="ru-RU" dirty="0" smtClean="0">
                <a:solidFill>
                  <a:schemeClr val="tx1"/>
                </a:solidFill>
              </a:rPr>
              <a:t>происходит в два этапа. </a:t>
            </a: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</a:rPr>
              <a:t>На первом под действием факторов, выделяемых тромбоцитами, поврежденный сосуд суживается и закрывается налипшими на его стеки тромбоцитами. Образовавшаяся пробка из тромбоцитов приостанавливает кровотечение. </a:t>
            </a:r>
          </a:p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</a:rPr>
              <a:t>Второй этап происходит в несколько стадий.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1643042" y="5143512"/>
            <a:ext cx="51435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29322" y="4286256"/>
            <a:ext cx="1428760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3857620" y="2226243"/>
            <a:ext cx="5038564" cy="4488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4572000" y="3429000"/>
            <a:ext cx="4487032" cy="322868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90011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b="1" dirty="0" smtClean="0"/>
              <a:t>1стадия.</a:t>
            </a:r>
            <a:r>
              <a:rPr lang="ru-RU" dirty="0" smtClean="0"/>
              <a:t> При порезах происходит </a:t>
            </a:r>
            <a:r>
              <a:rPr lang="ru-RU" u="sng" dirty="0" smtClean="0"/>
              <a:t>разрушение тромбоцитов </a:t>
            </a:r>
            <a:r>
              <a:rPr lang="ru-RU" dirty="0" smtClean="0"/>
              <a:t>с освобождением из них белка-предшественника, который, взаимодействуя с </a:t>
            </a:r>
            <a:r>
              <a:rPr lang="ru-RU" i="1" dirty="0" smtClean="0">
                <a:solidFill>
                  <a:srgbClr val="0070C0"/>
                </a:solidFill>
              </a:rPr>
              <a:t>факторами плазмы крови</a:t>
            </a:r>
            <a:r>
              <a:rPr lang="ru-RU" dirty="0" smtClean="0"/>
              <a:t>, превращается в активный </a:t>
            </a:r>
            <a:r>
              <a:rPr lang="ru-RU" u="sng" dirty="0" err="1" smtClean="0"/>
              <a:t>тромбопластин</a:t>
            </a:r>
            <a:r>
              <a:rPr lang="ru-RU" dirty="0" smtClean="0"/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/>
              <a:t>Для образования активного </a:t>
            </a:r>
            <a:r>
              <a:rPr lang="ru-RU" dirty="0" err="1" smtClean="0"/>
              <a:t>тромбопластина</a:t>
            </a:r>
            <a:r>
              <a:rPr lang="ru-RU" dirty="0" smtClean="0"/>
              <a:t> необходимо </a:t>
            </a:r>
            <a:r>
              <a:rPr lang="ru-RU" i="1" dirty="0" smtClean="0">
                <a:solidFill>
                  <a:srgbClr val="0070C0"/>
                </a:solidFill>
              </a:rPr>
              <a:t>наличие ионов Са2+и некоторых других факторов плазмы</a:t>
            </a:r>
            <a:r>
              <a:rPr lang="ru-RU" dirty="0" smtClean="0"/>
              <a:t>, в частности </a:t>
            </a:r>
            <a:r>
              <a:rPr lang="ru-RU" dirty="0" err="1" smtClean="0"/>
              <a:t>акцелератора</a:t>
            </a:r>
            <a:r>
              <a:rPr lang="ru-RU" dirty="0" smtClean="0"/>
              <a:t> - глобулина и антигемофилического фактора.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b="1" dirty="0" smtClean="0"/>
              <a:t>2 стадия</a:t>
            </a:r>
            <a:r>
              <a:rPr lang="ru-RU" dirty="0" smtClean="0"/>
              <a:t>. В крови присутствует </a:t>
            </a:r>
            <a:r>
              <a:rPr lang="ru-RU" u="sng" dirty="0" smtClean="0"/>
              <a:t>протромбин</a:t>
            </a:r>
            <a:r>
              <a:rPr lang="ru-RU" dirty="0" smtClean="0"/>
              <a:t> (синтезируется клетками печени), который в присутствии и еще двух факторов плазмы, играющих роль ускорителей реакции, превращается в </a:t>
            </a:r>
            <a:r>
              <a:rPr lang="ru-RU" u="sng" dirty="0" smtClean="0"/>
              <a:t>тромбин.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dirty="0" smtClean="0"/>
              <a:t>Для синтеза протромбина необходимы </a:t>
            </a:r>
            <a:r>
              <a:rPr lang="ru-RU" i="1" dirty="0" smtClean="0">
                <a:solidFill>
                  <a:srgbClr val="0070C0"/>
                </a:solidFill>
              </a:rPr>
              <a:t>витамин К</a:t>
            </a:r>
            <a:r>
              <a:rPr lang="ru-RU" dirty="0" smtClean="0"/>
              <a:t>, образуемый в кишечнике, и желчь.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b="1" dirty="0" smtClean="0"/>
              <a:t> 3 стадия. </a:t>
            </a:r>
            <a:r>
              <a:rPr lang="ru-RU" u="sng" dirty="0" smtClean="0"/>
              <a:t>Тромбин</a:t>
            </a:r>
            <a:r>
              <a:rPr lang="ru-RU" dirty="0" smtClean="0"/>
              <a:t>, воздействуя на </a:t>
            </a:r>
            <a:r>
              <a:rPr lang="ru-RU" u="sng" dirty="0" smtClean="0"/>
              <a:t>фибриноген</a:t>
            </a:r>
            <a:r>
              <a:rPr lang="ru-RU" dirty="0" smtClean="0"/>
              <a:t>, вызывает переход последнего в </a:t>
            </a:r>
            <a:r>
              <a:rPr lang="ru-RU" u="sng" dirty="0" smtClean="0"/>
              <a:t>фибрин</a:t>
            </a:r>
            <a:r>
              <a:rPr lang="ru-RU" dirty="0" smtClean="0"/>
              <a:t>, выпадение нитей которого и есть свертывание крови.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571876"/>
            <a:ext cx="4357718" cy="1569660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i="1" dirty="0" smtClean="0"/>
              <a:t>При недостатке или отсутствии </a:t>
            </a:r>
            <a:r>
              <a:rPr lang="ru-RU" sz="1600" i="1" dirty="0" err="1" smtClean="0"/>
              <a:t>гемофилического</a:t>
            </a:r>
            <a:r>
              <a:rPr lang="ru-RU" sz="1600" i="1" dirty="0" smtClean="0"/>
              <a:t> фактора образование </a:t>
            </a:r>
            <a:r>
              <a:rPr lang="ru-RU" sz="1600" i="1" dirty="0" err="1" smtClean="0"/>
              <a:t>тромбопластина</a:t>
            </a:r>
            <a:r>
              <a:rPr lang="ru-RU" sz="1600" i="1" dirty="0" smtClean="0"/>
              <a:t> замедляется (пониженная свертываемость крови), вытекающая кровь не свертывается. Такое заболевание называется </a:t>
            </a:r>
            <a:r>
              <a:rPr lang="ru-RU" sz="1600" b="1" i="1" dirty="0" smtClean="0"/>
              <a:t>гемофилией</a:t>
            </a:r>
            <a:r>
              <a:rPr lang="ru-RU" sz="1600" i="1" dirty="0" smtClean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44" y="5214950"/>
            <a:ext cx="4357718" cy="1477328"/>
          </a:xfrm>
          <a:prstGeom prst="rect">
            <a:avLst/>
          </a:prstGeom>
          <a:ln w="9525"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Система </a:t>
            </a:r>
            <a:r>
              <a:rPr lang="ru-RU" dirty="0" err="1" smtClean="0"/>
              <a:t>противосвертывания</a:t>
            </a:r>
            <a:r>
              <a:rPr lang="ru-RU" dirty="0" smtClean="0"/>
              <a:t>: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Гепарин (в легких и печени) – препятствует свертыванию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Фибринолизин (в сыворотке) – фермент, растворяющий фибрин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142852"/>
            <a:ext cx="49536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1000108"/>
            <a:ext cx="878687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 smtClean="0"/>
              <a:t>Свертывание крови замедляется при низкой температуре, действии некоторых веществ. Например гепарина. Симпатическая нервная система и сосудосуживающие вещества – адреналин, гормоны задней доли гипофиза, - наоборот, ускоряют свертывание.</a:t>
            </a:r>
          </a:p>
          <a:p>
            <a:pPr indent="457200" algn="just"/>
            <a:r>
              <a:rPr lang="ru-RU" dirty="0" smtClean="0"/>
              <a:t>Уменьшение текучести, повышение свертываемости крови может повлечь тромбоз – образование и налипание на внутреннюю поверхность сосуда сгустка, препятствующего току крови. Тромбоз артерий ухудшает кровоснабжение органов и может привести к омертвению их тканей – инфаркту. Тромбоз в полостях сердца и венах может вызывать закупорку артерий оторвавшимися частями тромба. Формирование тромба и развитие тромбоза происходит вследствие атеросклеротических и воспалительных изменений в сосудах, а также механических травм конечностей – переломов, ушибов.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0"/>
            <a:ext cx="5143536" cy="582594"/>
          </a:xfrm>
        </p:spPr>
        <p:txBody>
          <a:bodyPr/>
          <a:lstStyle/>
          <a:p>
            <a:r>
              <a:rPr lang="ru-RU" sz="3200" dirty="0">
                <a:solidFill>
                  <a:srgbClr val="0070C0"/>
                </a:solidFill>
              </a:rPr>
              <a:t>Группы </a:t>
            </a:r>
            <a:r>
              <a:rPr lang="ru-RU" sz="3200" dirty="0" smtClean="0">
                <a:solidFill>
                  <a:srgbClr val="0070C0"/>
                </a:solidFill>
              </a:rPr>
              <a:t>крови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571480"/>
            <a:ext cx="8786874" cy="150019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Все люди на земле имеют одну из четырех групп крови: А(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), В(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), АВ(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или О(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Группа крови человека определяется содержанием специфических белков в плазме и в эритроцитах.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среднем I (0) группу крови имеют 40% людей,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II(А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- 39%,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III(В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- 15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%,IV(АВ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- 6%.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Группа крови постоянна и не изменяется в течение жизни, передается по наследству.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2844" y="2500307"/>
            <a:ext cx="2857520" cy="1769994"/>
          </a:xfrm>
          <a:prstGeom prst="rect">
            <a:avLst/>
          </a:prstGeom>
          <a:noFill/>
          <a:ln w="9525">
            <a:solidFill>
              <a:srgbClr val="0070C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929058" y="5586257"/>
            <a:ext cx="507209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b="1" dirty="0" smtClean="0">
                <a:solidFill>
                  <a:srgbClr val="0070C0"/>
                </a:solidFill>
              </a:rPr>
              <a:t>Резус-фактор (</a:t>
            </a:r>
            <a:r>
              <a:rPr lang="en-US" b="1" dirty="0" err="1" smtClean="0">
                <a:solidFill>
                  <a:srgbClr val="0070C0"/>
                </a:solidFill>
              </a:rPr>
              <a:t>Rh</a:t>
            </a:r>
            <a:r>
              <a:rPr lang="ru-RU" b="1" dirty="0" smtClean="0">
                <a:solidFill>
                  <a:srgbClr val="0070C0"/>
                </a:solidFill>
              </a:rPr>
              <a:t>-фактор) </a:t>
            </a:r>
            <a:r>
              <a:rPr lang="ru-RU" dirty="0" smtClean="0"/>
              <a:t>– обнаружен в эритроцитах 85% людей, у 15% - его нет.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На резус-фактор в плазме нет готовых антител, они образуются при переливании крови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t="3676" r="618" b="4411"/>
          <a:stretch>
            <a:fillRect/>
          </a:stretch>
        </p:blipFill>
        <p:spPr bwMode="auto">
          <a:xfrm>
            <a:off x="3286116" y="2428868"/>
            <a:ext cx="5715040" cy="19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42844" y="4357694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</a:rPr>
              <a:t>Если группы крови подобраны неправильно, то существует опасность склеивания и разрушения эритроцитов (</a:t>
            </a:r>
            <a:r>
              <a:rPr lang="ru-RU" sz="1600" dirty="0" smtClean="0">
                <a:solidFill>
                  <a:srgbClr val="0070C0"/>
                </a:solidFill>
              </a:rPr>
              <a:t>агглютинации</a:t>
            </a:r>
            <a:r>
              <a:rPr lang="ru-RU" sz="1600" dirty="0" smtClean="0">
                <a:solidFill>
                  <a:prstClr val="black"/>
                </a:solidFill>
              </a:rPr>
              <a:t>). Причина этого явления заключается в следующем: в плазме крови находится агглютинирующее (склеивающее) вещество - агглютинин, а в эритроцитах - </a:t>
            </a:r>
            <a:r>
              <a:rPr lang="ru-RU" sz="1600" dirty="0" err="1" smtClean="0">
                <a:solidFill>
                  <a:prstClr val="black"/>
                </a:solidFill>
              </a:rPr>
              <a:t>агглютинируемое</a:t>
            </a:r>
            <a:r>
              <a:rPr lang="ru-RU" sz="1600" dirty="0" smtClean="0">
                <a:solidFill>
                  <a:prstClr val="black"/>
                </a:solidFill>
              </a:rPr>
              <a:t> склеиваемое) вещество - </a:t>
            </a:r>
            <a:r>
              <a:rPr lang="ru-RU" sz="1600" dirty="0" err="1" smtClean="0">
                <a:solidFill>
                  <a:prstClr val="black"/>
                </a:solidFill>
              </a:rPr>
              <a:t>агглютиноген</a:t>
            </a:r>
            <a:r>
              <a:rPr lang="ru-RU" sz="1600" dirty="0" smtClean="0">
                <a:solidFill>
                  <a:prstClr val="black"/>
                </a:solidFill>
              </a:rPr>
              <a:t>. 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143108" y="1928802"/>
            <a:ext cx="5143536" cy="582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Переливание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крови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9058" y="4357694"/>
            <a:ext cx="5072098" cy="11387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Донор</a:t>
            </a:r>
            <a:r>
              <a:rPr lang="ru-RU" dirty="0" smtClean="0"/>
              <a:t> – человек, дающий кровь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Реципиент </a:t>
            </a:r>
            <a:r>
              <a:rPr lang="ru-RU" dirty="0" smtClean="0"/>
              <a:t>– принимающий кровь</a:t>
            </a:r>
          </a:p>
          <a:p>
            <a:r>
              <a:rPr lang="ru-RU" sz="1600" i="1" dirty="0" err="1" smtClean="0"/>
              <a:t>Универ</a:t>
            </a:r>
            <a:r>
              <a:rPr lang="en-US" sz="1600" i="1" dirty="0" smtClean="0"/>
              <a:t>c</a:t>
            </a:r>
            <a:r>
              <a:rPr lang="ru-RU" sz="1600" i="1" dirty="0" err="1" smtClean="0"/>
              <a:t>альный</a:t>
            </a:r>
            <a:r>
              <a:rPr lang="ru-RU" sz="1600" i="1" dirty="0" smtClean="0"/>
              <a:t> донор – </a:t>
            </a:r>
            <a:r>
              <a:rPr lang="en-US" sz="1600" i="1" dirty="0" smtClean="0"/>
              <a:t>I</a:t>
            </a:r>
            <a:r>
              <a:rPr lang="ru-RU" sz="1600" i="1" dirty="0" smtClean="0"/>
              <a:t>(О) </a:t>
            </a:r>
            <a:r>
              <a:rPr lang="en-US" sz="1600" i="1" dirty="0" err="1" smtClean="0"/>
              <a:t>Rh</a:t>
            </a:r>
            <a:r>
              <a:rPr lang="en-US" sz="1600" i="1" dirty="0" smtClean="0"/>
              <a:t> (-)</a:t>
            </a:r>
          </a:p>
          <a:p>
            <a:r>
              <a:rPr lang="ru-RU" sz="1600" i="1" dirty="0" smtClean="0"/>
              <a:t>Универсальный реципиент – </a:t>
            </a:r>
            <a:r>
              <a:rPr lang="en-US" sz="1600" i="1" dirty="0" smtClean="0"/>
              <a:t>IV </a:t>
            </a:r>
            <a:r>
              <a:rPr lang="ru-RU" sz="1600" i="1" dirty="0" smtClean="0"/>
              <a:t>(АВ) </a:t>
            </a:r>
            <a:r>
              <a:rPr lang="en-US" sz="1600" i="1" dirty="0" err="1" smtClean="0"/>
              <a:t>Rh</a:t>
            </a:r>
            <a:r>
              <a:rPr lang="en-US" sz="1600" i="1" dirty="0" smtClean="0"/>
              <a:t> (+)</a:t>
            </a:r>
            <a:endParaRPr lang="ru-RU" sz="16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емопоэз (Рисунок)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0100" y="2214578"/>
            <a:ext cx="7228716" cy="457200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1000108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Кроветворный орган</a:t>
            </a:r>
            <a:r>
              <a:rPr lang="ru-RU" dirty="0" smtClean="0"/>
              <a:t> — </a:t>
            </a:r>
            <a:r>
              <a:rPr lang="ru-RU" dirty="0" err="1" smtClean="0"/>
              <a:t>орган</a:t>
            </a:r>
            <a:r>
              <a:rPr lang="ru-RU" dirty="0" smtClean="0"/>
              <a:t>, где формируются клетки крови и лимфы. Главным кроветворным органом является красный костный мозг, где образуются эритроциты, лейкоциты, тромбоциты. Лейкоциты, кроме того, возникают в селезёнке и лимфатических узлах.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42852"/>
            <a:ext cx="8501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Развитие и созревание клеток крови в организме называют </a:t>
            </a:r>
            <a:r>
              <a:rPr lang="ru-RU" sz="2400" b="1" dirty="0" smtClean="0">
                <a:solidFill>
                  <a:srgbClr val="C00000"/>
                </a:solidFill>
              </a:rPr>
              <a:t>кроветворением</a:t>
            </a:r>
            <a:r>
              <a:rPr lang="ru-RU" sz="2400" dirty="0" smtClean="0"/>
              <a:t> или </a:t>
            </a:r>
            <a:r>
              <a:rPr lang="ru-RU" sz="2400" b="1" dirty="0" err="1" smtClean="0">
                <a:solidFill>
                  <a:srgbClr val="C00000"/>
                </a:solidFill>
              </a:rPr>
              <a:t>гемопоэзом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2844" y="714356"/>
            <a:ext cx="8929718" cy="78581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Иммунитет – способность организма защищать собственную целостность и биологическую индивидуальность.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3042" y="71414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Глава</a:t>
            </a:r>
            <a:r>
              <a:rPr lang="en-US" sz="3200" b="1" dirty="0" smtClean="0">
                <a:solidFill>
                  <a:srgbClr val="0070C0"/>
                </a:solidFill>
              </a:rPr>
              <a:t> 3</a:t>
            </a:r>
            <a:r>
              <a:rPr lang="ru-RU" sz="3200" b="1" dirty="0" smtClean="0">
                <a:solidFill>
                  <a:srgbClr val="0070C0"/>
                </a:solidFill>
              </a:rPr>
              <a:t>. Иммунитет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graphicFrame>
        <p:nvGraphicFramePr>
          <p:cNvPr id="8" name="Содержимое 5"/>
          <p:cNvGraphicFramePr>
            <a:graphicFrameLocks/>
          </p:cNvGraphicFramePr>
          <p:nvPr/>
        </p:nvGraphicFramePr>
        <p:xfrm>
          <a:off x="285720" y="1600200"/>
          <a:ext cx="8620156" cy="5114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71480"/>
            <a:ext cx="864399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Внутренняя среда </a:t>
            </a:r>
            <a:r>
              <a:rPr lang="ru-RU" dirty="0" smtClean="0"/>
              <a:t>– это совокупность циркулирующих в организме жидкостей (кровь, лимфа и межклеточная жидкость), непосредственно соприкасающихся с клетками, участвующими в обмене веществ. Химических и физических превращениях.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4857760"/>
            <a:ext cx="87868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 smtClean="0"/>
              <a:t>При изменении концентрации какого-либо вещества происходит  восстановление постоянства внутренней среды  с помощью нервно-гуморальной регуляции. Например, при потере большого количества жидкости путём потоотделения срабатывают рецепторы кровеносных сосудов и мозга, отвечающие за сохранение постоянства состава плазмы. Возникает чувство жажды, выделяется повышенное количество особого гормона и почки уменьшают выделение воды с мочой.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4429132"/>
            <a:ext cx="871543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Гомеостаз</a:t>
            </a:r>
            <a:r>
              <a:rPr lang="ru-RU" dirty="0" smtClean="0"/>
              <a:t> – относительное динамическое постоянство внутренней среды.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t="2414" r="1010"/>
          <a:stretch>
            <a:fillRect/>
          </a:stretch>
        </p:blipFill>
        <p:spPr bwMode="auto">
          <a:xfrm>
            <a:off x="1071538" y="1571612"/>
            <a:ext cx="6844276" cy="2823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643042" y="142852"/>
            <a:ext cx="5786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Глава1. Понятие о внутренней среде организма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85728"/>
          <a:ext cx="8715436" cy="1068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6180"/>
                <a:gridCol w="5429256"/>
              </a:tblGrid>
              <a:tr h="428628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Иммунная система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ru-RU" dirty="0" smtClean="0"/>
                        <a:t>Центральные органы:</a:t>
                      </a:r>
                    </a:p>
                    <a:p>
                      <a:r>
                        <a:rPr lang="ru-RU" dirty="0" smtClean="0"/>
                        <a:t>Красный костный мозг, тимус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Периферические органы:</a:t>
                      </a:r>
                    </a:p>
                    <a:p>
                      <a:r>
                        <a:rPr lang="ru-RU" dirty="0" smtClean="0"/>
                        <a:t>Лимфатические узлы,</a:t>
                      </a:r>
                      <a:r>
                        <a:rPr lang="ru-RU" baseline="0" dirty="0" smtClean="0"/>
                        <a:t> миндалины, селезенка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281" y="1500174"/>
          <a:ext cx="8715437" cy="518769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00331"/>
                <a:gridCol w="1761685"/>
                <a:gridCol w="2371750"/>
                <a:gridCol w="2081671"/>
              </a:tblGrid>
              <a:tr h="25503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 dirty="0"/>
                        <a:t>Механизмы  иммунитета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6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 dirty="0"/>
                        <a:t>Неспецифический </a:t>
                      </a:r>
                      <a:endParaRPr lang="ru-RU" sz="24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 dirty="0" smtClean="0"/>
                        <a:t>(</a:t>
                      </a:r>
                      <a:r>
                        <a:rPr lang="ru-RU" sz="2400" dirty="0"/>
                        <a:t>защитные реакции)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 dirty="0"/>
                        <a:t>Специфический </a:t>
                      </a:r>
                      <a:endParaRPr lang="ru-RU" sz="2400" dirty="0" smtClean="0"/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 dirty="0" smtClean="0"/>
                        <a:t>(</a:t>
                      </a:r>
                      <a:r>
                        <a:rPr lang="ru-RU" sz="2400" dirty="0"/>
                        <a:t>собственно иммунитет)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0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/>
                        <a:t>Неклеточный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/>
                        <a:t>Клеточный (фагоцитоз)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/>
                        <a:t>Неклеточный (гуморальный)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31925" algn="l"/>
                        </a:tabLst>
                      </a:pPr>
                      <a:r>
                        <a:rPr lang="ru-RU" sz="2400"/>
                        <a:t>Клеточный 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368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Обеспечивают покровы тела:  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/>
                        <a:t>механический </a:t>
                      </a:r>
                      <a:r>
                        <a:rPr lang="ru-RU" sz="1600" dirty="0"/>
                        <a:t>барьер для большинства </a:t>
                      </a:r>
                      <a:r>
                        <a:rPr lang="ru-RU" sz="1600" dirty="0" smtClean="0"/>
                        <a:t>микроорганизмов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/>
                        <a:t>секреты </a:t>
                      </a:r>
                      <a:r>
                        <a:rPr lang="ru-RU" sz="1600" dirty="0"/>
                        <a:t>кожных желез выделяют лизоцим и </a:t>
                      </a:r>
                      <a:r>
                        <a:rPr lang="ru-RU" sz="1600" dirty="0" smtClean="0"/>
                        <a:t>интерфероны</a:t>
                      </a:r>
                      <a:endParaRPr lang="ru-RU" sz="2000" dirty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/>
                        <a:t>лизоцим </a:t>
                      </a:r>
                      <a:r>
                        <a:rPr lang="ru-RU" sz="1600" dirty="0"/>
                        <a:t>в слюне </a:t>
                      </a:r>
                      <a:endParaRPr lang="ru-RU" sz="1600" dirty="0" smtClean="0"/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600" dirty="0" smtClean="0"/>
                        <a:t>Микроорганизмы- </a:t>
                      </a:r>
                      <a:r>
                        <a:rPr lang="ru-RU" sz="1600" dirty="0"/>
                        <a:t>симбионты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dirty="0"/>
                        <a:t>Осуществляется фагоцитами крови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/>
                        <a:t>Образуется на конкретный антиген, при повторном заражении организм реагирует только на него. участвуют Т-лимфоциты. В-лимфоциты.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800" dirty="0"/>
                        <a:t>Осуществляется фагоцитами крови (макрофагами)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6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Фагоцитоз —</a:t>
            </a:r>
            <a:r>
              <a:rPr lang="ru-RU" dirty="0" smtClean="0"/>
              <a:t> процесс активного захватывания и поглощения живых и неживых частиц одноклеточными организмами или особыми клетками (фагоцитами) многоклеточных животных организмов. Способность захватывать и переваривать частицы лежит в основе питания примитивных организмов. В процессе эволюции эта способность постепенно перешла к отдельным специализированным клеткам, вначале пищеварительным, а затем</a:t>
            </a:r>
            <a:r>
              <a:rPr lang="en-US" dirty="0" smtClean="0"/>
              <a:t> </a:t>
            </a:r>
            <a:r>
              <a:rPr lang="ru-RU" dirty="0" smtClean="0"/>
              <a:t>— к особым клеткам соединительной ткани. Явление фагоцитоза было открыто И.И.</a:t>
            </a:r>
            <a:r>
              <a:rPr lang="en-US" dirty="0" smtClean="0"/>
              <a:t> </a:t>
            </a:r>
            <a:r>
              <a:rPr lang="ru-RU" dirty="0" smtClean="0">
                <a:hlinkClick r:id="rId2"/>
              </a:rPr>
              <a:t>Мечниковым</a:t>
            </a:r>
            <a:r>
              <a:rPr lang="ru-RU" dirty="0" smtClean="0"/>
              <a:t>, который проследил его эволюцию и выяснил роль этого процесса в защитных реакциях организма высших животных и человека, главным образом при </a:t>
            </a:r>
            <a:r>
              <a:rPr lang="ru-RU" dirty="0" smtClean="0">
                <a:hlinkClick r:id="rId3"/>
              </a:rPr>
              <a:t>воспалении</a:t>
            </a:r>
            <a:r>
              <a:rPr lang="ru-RU" dirty="0" smtClean="0"/>
              <a:t> и </a:t>
            </a:r>
            <a:r>
              <a:rPr lang="ru-RU" dirty="0" smtClean="0">
                <a:hlinkClick r:id="rId4"/>
              </a:rPr>
              <a:t>иммунитете</a:t>
            </a:r>
            <a:r>
              <a:rPr lang="ru-RU" dirty="0" smtClean="0"/>
              <a:t>. Большую роль фагоцитоз играет при заживлении ран. </a:t>
            </a:r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00166" y="3286124"/>
            <a:ext cx="6230664" cy="332423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оспалительный процесс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леточный иммунный ответ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9062995" cy="607220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уморальный иммунный ответ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126480"/>
          </a:xfrm>
          <a:prstGeom prst="rect">
            <a:avLst/>
          </a:prstGeom>
        </p:spPr>
      </p:pic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0" y="6215082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Гуморальный иммунитет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иммунитет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обусловленный наличием специальных антител,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циркулирующих в крови.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715016"/>
            <a:ext cx="8572560" cy="1000132"/>
          </a:xfrm>
        </p:spPr>
        <p:txBody>
          <a:bodyPr>
            <a:normAutofit lnSpcReduction="10000"/>
          </a:bodyPr>
          <a:lstStyle/>
          <a:p>
            <a:pPr marL="0">
              <a:spcBef>
                <a:spcPts val="0"/>
              </a:spcBef>
              <a:buFont typeface="Wingdings" pitchFamily="2" charset="2"/>
              <a:buChar char="q"/>
            </a:pPr>
            <a:r>
              <a:rPr lang="ru-RU" sz="2000" dirty="0" smtClean="0"/>
              <a:t>Лимфоциты (Т и В) имеют на поверхности клеток рецепторы, способные распознавать «врага», образовывать комплексы «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антиген-антитело</a:t>
            </a:r>
            <a:r>
              <a:rPr lang="ru-RU" sz="2000" dirty="0" smtClean="0"/>
              <a:t>» и обезвреживать антигены.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22" y="1571408"/>
            <a:ext cx="4714908" cy="4215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0"/>
            <a:ext cx="81248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</a:rPr>
              <a:t>Антигены</a:t>
            </a:r>
            <a:r>
              <a:rPr lang="ru-RU" sz="2000" dirty="0" smtClean="0">
                <a:solidFill>
                  <a:prstClr val="black"/>
                </a:solidFill>
              </a:rPr>
              <a:t> – бактерии, вирусы или их токсины (яды), а также переродившиеся клетки организма.</a:t>
            </a:r>
          </a:p>
          <a:p>
            <a:pPr lvl="0" indent="-342900">
              <a:buFont typeface="Wingdings" pitchFamily="2" charset="2"/>
              <a:buChar char="q"/>
            </a:pPr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</a:rPr>
              <a:t>Антитела</a:t>
            </a:r>
            <a:r>
              <a:rPr lang="ru-RU" sz="2000" dirty="0" smtClean="0">
                <a:solidFill>
                  <a:prstClr val="black"/>
                </a:solidFill>
              </a:rPr>
              <a:t> – молекулы белка, синтезируемые в ответ на присутствие чужеродного вещества – антигена.</a:t>
            </a:r>
          </a:p>
          <a:p>
            <a:pPr lvl="0" indent="-342900">
              <a:buFont typeface="Wingdings" pitchFamily="2" charset="2"/>
              <a:buChar char="q"/>
            </a:pPr>
            <a:r>
              <a:rPr lang="ru-RU" sz="2000" dirty="0" smtClean="0">
                <a:solidFill>
                  <a:prstClr val="black"/>
                </a:solidFill>
              </a:rPr>
              <a:t>Каждое антитело распознает свой антиген</a:t>
            </a:r>
          </a:p>
        </p:txBody>
      </p:sp>
      <p:sp>
        <p:nvSpPr>
          <p:cNvPr id="7" name="Овал 6"/>
          <p:cNvSpPr/>
          <p:nvPr/>
        </p:nvSpPr>
        <p:spPr>
          <a:xfrm>
            <a:off x="5357818" y="1571612"/>
            <a:ext cx="1785950" cy="5715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429256" y="3929066"/>
            <a:ext cx="1785950" cy="5715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6215106" cy="1650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62457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286256"/>
            <a:ext cx="6357982" cy="1718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571604" y="142852"/>
            <a:ext cx="5748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19338"/>
            <a:ext cx="9144000" cy="220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85786" y="1428736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Самостоятельная работа № 1</a:t>
            </a:r>
            <a:endParaRPr lang="ru-RU" sz="32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00288"/>
            <a:ext cx="91440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643182"/>
            <a:ext cx="9144000" cy="159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нутренняя среда организм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654" y="357166"/>
            <a:ext cx="9276278" cy="6215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38425"/>
            <a:ext cx="9144000" cy="153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76463"/>
            <a:ext cx="93154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81288"/>
            <a:ext cx="93440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700338"/>
            <a:ext cx="9144000" cy="142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05050"/>
            <a:ext cx="93249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185988"/>
            <a:ext cx="9144000" cy="243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86025"/>
            <a:ext cx="9144000" cy="1839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395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394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4175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каневая жидкость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484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071546"/>
            <a:ext cx="7000924" cy="409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166657"/>
            <a:ext cx="2286016" cy="1691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7" y="5196804"/>
            <a:ext cx="4500593" cy="1661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b="2864"/>
          <a:stretch>
            <a:fillRect/>
          </a:stretch>
        </p:blipFill>
        <p:spPr bwMode="auto">
          <a:xfrm>
            <a:off x="857224" y="1214422"/>
            <a:ext cx="7072362" cy="555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76104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7610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2285992"/>
            <a:ext cx="5769946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4889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Функции кровеносной системы</a:t>
            </a:r>
            <a:endParaRPr lang="ru-RU" dirty="0"/>
          </a:p>
        </p:txBody>
      </p:sp>
      <p:sp>
        <p:nvSpPr>
          <p:cNvPr id="4" name="Заголовок 6"/>
          <p:cNvSpPr>
            <a:spLocks noGrp="1"/>
          </p:cNvSpPr>
          <p:nvPr>
            <p:ph idx="1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1800" b="1" i="1" dirty="0" smtClean="0"/>
              <a:t>питательная </a:t>
            </a:r>
            <a:r>
              <a:rPr lang="ru-RU" sz="1800" dirty="0" smtClean="0"/>
              <a:t>—за счет транспорта растворенных питательных веществ от пищеварительного тракта к тканям, местам резервных запасов и от них;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дыхательная </a:t>
            </a:r>
            <a:r>
              <a:rPr lang="ru-RU" sz="1800" dirty="0" smtClean="0"/>
              <a:t>— путем транспорта газов (кислорода и углекислого газа) от дыхательных органов к тканям и в обратном направлении;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регуляторная - </a:t>
            </a:r>
            <a:r>
              <a:rPr lang="ru-RU" sz="1800" dirty="0" smtClean="0"/>
              <a:t>транспорт гормонов от желез внутренней секреции к органам (гуморальная регуляция);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выделительная - </a:t>
            </a:r>
            <a:r>
              <a:rPr lang="ru-RU" sz="1800" dirty="0" smtClean="0"/>
              <a:t>транспорт конечных продуктов метаболизма из тканей к органам выделения;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защитная</a:t>
            </a:r>
            <a:r>
              <a:rPr lang="ru-RU" sz="1800" b="1" dirty="0" smtClean="0"/>
              <a:t> </a:t>
            </a:r>
            <a:r>
              <a:rPr lang="ru-RU" sz="1800" dirty="0" smtClean="0"/>
              <a:t>— обеспечение клеточного и гуморального иммунитета, свертывания крови;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терморегуляторная</a:t>
            </a:r>
            <a:r>
              <a:rPr lang="ru-RU" sz="1800" dirty="0" smtClean="0"/>
              <a:t> — перераспределение тепла между органами, регуляцию теплоотдачи через кожу;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механическая</a:t>
            </a:r>
            <a:r>
              <a:rPr lang="ru-RU" sz="1800" b="1" dirty="0" smtClean="0"/>
              <a:t> </a:t>
            </a:r>
            <a:r>
              <a:rPr lang="ru-RU" sz="1800" dirty="0" smtClean="0"/>
              <a:t>— придание </a:t>
            </a:r>
            <a:r>
              <a:rPr lang="ru-RU" sz="1800" dirty="0" err="1" smtClean="0"/>
              <a:t>тургорного</a:t>
            </a:r>
            <a:r>
              <a:rPr lang="ru-RU" sz="1800" dirty="0" smtClean="0"/>
              <a:t> напряжения органам за счет прилива к ним крови, а также обеспечения ультрафильтрации в капиллярах капсул нефрона почек и др.; </a:t>
            </a:r>
          </a:p>
          <a:p>
            <a:pPr>
              <a:lnSpc>
                <a:spcPct val="80000"/>
              </a:lnSpc>
            </a:pPr>
            <a:r>
              <a:rPr lang="ru-RU" sz="1800" b="1" i="1" dirty="0" smtClean="0"/>
              <a:t>гомеостатическая</a:t>
            </a:r>
            <a:r>
              <a:rPr lang="ru-RU" sz="1800" i="1" dirty="0" smtClean="0"/>
              <a:t> —</a:t>
            </a:r>
            <a:r>
              <a:rPr lang="ru-RU" sz="1800" dirty="0" smtClean="0"/>
              <a:t> поддержание постоянства внутренней среды организма, пригодной для клеток в отношении ионного состава, концентрации водородных ионов и др. </a:t>
            </a:r>
          </a:p>
          <a:p>
            <a:endParaRPr lang="ru-RU" sz="1050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71414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Глава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4. Кровеносная система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Кровеносная система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1571612"/>
          <a:ext cx="8572560" cy="1002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2643206"/>
                <a:gridCol w="2357454"/>
                <a:gridCol w="1928826"/>
              </a:tblGrid>
              <a:tr h="39290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Сердце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Кровеносные</a:t>
                      </a:r>
                      <a:r>
                        <a:rPr lang="ru-RU" baseline="0" dirty="0" smtClean="0"/>
                        <a:t> сосуды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290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4-х камерное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Артерии</a:t>
                      </a:r>
                    </a:p>
                    <a:p>
                      <a:pPr algn="ctr"/>
                      <a:r>
                        <a:rPr lang="ru-RU" sz="1600" dirty="0" smtClean="0"/>
                        <a:t>(несут кровь от сердца)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Вены </a:t>
                      </a:r>
                    </a:p>
                    <a:p>
                      <a:pPr algn="ctr"/>
                      <a:r>
                        <a:rPr lang="ru-RU" sz="1600" dirty="0" smtClean="0"/>
                        <a:t>(несут кровь к сердцу)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Капилляры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2" descr="KROVSOS11"/>
          <p:cNvPicPr>
            <a:picLocks noChangeAspect="1" noChangeArrowheads="1"/>
          </p:cNvPicPr>
          <p:nvPr/>
        </p:nvPicPr>
        <p:blipFill>
          <a:blip r:embed="rId2"/>
          <a:srcRect l="558" t="644" r="558" b="644"/>
          <a:stretch>
            <a:fillRect/>
          </a:stretch>
        </p:blipFill>
        <p:spPr bwMode="auto">
          <a:xfrm>
            <a:off x="3984986" y="2571744"/>
            <a:ext cx="4873294" cy="4213546"/>
          </a:xfrm>
          <a:prstGeom prst="rect">
            <a:avLst/>
          </a:prstGeom>
          <a:noFill/>
        </p:spPr>
      </p:pic>
      <p:pic>
        <p:nvPicPr>
          <p:cNvPr id="7" name="Picture 3" descr="SISTKR2"/>
          <p:cNvPicPr>
            <a:picLocks noChangeAspect="1" noChangeArrowheads="1"/>
          </p:cNvPicPr>
          <p:nvPr/>
        </p:nvPicPr>
        <p:blipFill>
          <a:blip r:embed="rId3"/>
          <a:srcRect l="558" t="266" r="558" b="266"/>
          <a:stretch>
            <a:fillRect/>
          </a:stretch>
        </p:blipFill>
        <p:spPr bwMode="auto">
          <a:xfrm>
            <a:off x="214282" y="2643182"/>
            <a:ext cx="1857388" cy="39352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857356" y="4786322"/>
            <a:ext cx="2071702" cy="14773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Кровеносная система замкнута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Два круга кровообращения</a:t>
            </a: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ердце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29520" y="214290"/>
            <a:ext cx="1393495" cy="1928826"/>
          </a:xfrm>
          <a:prstGeom prst="rect">
            <a:avLst/>
          </a:prstGeom>
          <a:noFill/>
        </p:spPr>
      </p:pic>
      <p:pic>
        <p:nvPicPr>
          <p:cNvPr id="70658" name="Picture 2" descr="D:\Program Files\Physicon\Open Biology 2.6\content\chapter7\section2\paragraph4\images\070204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596" y="2214554"/>
            <a:ext cx="4143404" cy="41434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8" y="857232"/>
            <a:ext cx="4786314" cy="563231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Полый мышечный орган, состоящий из двух предсердий и двух желудочков.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Левая и правая стороны сердца разделены сплошной мышечной перегородкой.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Между предсердиями и желудочками – створчатые клапаны, между желудочками и артериями – полулунные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Расположено позади грудины, в передней части переднего средостения (на 2\3 влево).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Длина – 12-13см, поперечник 9-10,5см, диаметр – 6-7 см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Вес сердца примерно 300 г.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Помещается в околосердечной сумке – перикарде (состоит из двух лепестков. Между которыми серозная жидкость)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Сердечная стенка  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Наружный слой – эпикард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Средний слой - миокард (2-3 слоя сердечной мышечной ткани)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Внутренний слой - эндокард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Строение сердца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иокард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лапаны сердечно-сосудистой системы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осудистая систем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мфатическая система человека (Рисунок).png"/>
          <p:cNvPicPr>
            <a:picLocks noChangeAspect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>
          <a:xfrm>
            <a:off x="357158" y="2049975"/>
            <a:ext cx="4857784" cy="4734801"/>
          </a:xfrm>
          <a:prstGeom prst="rect">
            <a:avLst/>
          </a:prstGeom>
        </p:spPr>
      </p:pic>
      <p:pic>
        <p:nvPicPr>
          <p:cNvPr id="3" name="Рисунок 2" descr="Состав лимфы (Рисунок).png"/>
          <p:cNvPicPr>
            <a:picLocks noChangeAspect="1"/>
          </p:cNvPicPr>
          <p:nvPr/>
        </p:nvPicPr>
        <p:blipFill>
          <a:blip r:embed="rId3"/>
          <a:srcRect r="19355"/>
          <a:stretch>
            <a:fillRect/>
          </a:stretch>
        </p:blipFill>
        <p:spPr>
          <a:xfrm>
            <a:off x="5000628" y="3415687"/>
            <a:ext cx="4143372" cy="344231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285728"/>
            <a:ext cx="8643966" cy="1785104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Лимфа</a:t>
            </a:r>
            <a:r>
              <a:rPr lang="ru-RU" dirty="0" smtClean="0"/>
              <a:t> — бесцветная жидкость, по составу близкая к плазме крови, но менее вязкая, способная свёртываться. </a:t>
            </a:r>
          </a:p>
          <a:p>
            <a:pPr algn="just"/>
            <a:endParaRPr lang="ru-RU" sz="100" dirty="0" smtClean="0"/>
          </a:p>
          <a:p>
            <a:pPr algn="just"/>
            <a:r>
              <a:rPr lang="ru-RU" dirty="0" smtClean="0"/>
              <a:t>Передвижение лимфы происходит по лимфатическим сосудам, которые впадают в верхнюю полую вену. </a:t>
            </a:r>
          </a:p>
          <a:p>
            <a:pPr algn="just"/>
            <a:r>
              <a:rPr lang="ru-RU" dirty="0" smtClean="0"/>
              <a:t>Функции лимфы — отведение избытка воды, обеззараживание тканевой жидкости и возвращение её в кровяное русло, перенос питательных веществ.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руги кровообращения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19041"/>
            <a:ext cx="4000528" cy="666754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14810" y="214290"/>
            <a:ext cx="4643454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Кровообращение – процесс циркуляции крови по сосудам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1714488"/>
            <a:ext cx="4786346" cy="50167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2000" dirty="0" smtClean="0"/>
              <a:t>Кровь в организме человека движется непрерывным потоком по двум кругам кровообращения – большому и малому. 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Двигаясь по малому кругу кровообращения, кровь насыщается кислородом и освобождается от углекислого газа. 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В большом же круге кровообращения кровь разносит ко всем органам кислород и питательные вещества и забирает от них углекислый газ и продукты выделения. </a:t>
            </a:r>
          </a:p>
          <a:p>
            <a:pPr>
              <a:buFont typeface="Wingdings" pitchFamily="2" charset="2"/>
              <a:buChar char="q"/>
            </a:pPr>
            <a:r>
              <a:rPr lang="ru-RU" sz="2000" dirty="0" smtClean="0"/>
              <a:t>Непосредственно движение крови происходит по сосудам: артериям, капиллярам, венам.</a:t>
            </a:r>
            <a:endParaRPr lang="ru-RU" sz="20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Малый круг кровообращения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Правый желудочек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Легочный ствол : правая и левая легочные артерии</a:t>
            </a:r>
          </a:p>
          <a:p>
            <a:r>
              <a:rPr lang="ru-RU" dirty="0" smtClean="0"/>
              <a:t>Легкие (кровь становится артериальной)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Четыре легочные вены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Левое предсердие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Большой  круг кровообращения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500174"/>
          <a:ext cx="8715436" cy="53035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643470"/>
                <a:gridCol w="4071966"/>
              </a:tblGrid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2400" dirty="0" smtClean="0"/>
                        <a:t>Левый желудочек</a:t>
                      </a:r>
                      <a:endParaRPr lang="ru-RU" sz="2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endParaRPr lang="ru-RU" sz="2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2400" dirty="0" smtClean="0"/>
                        <a:t>Аорта, 2 коронарные артерии сердца</a:t>
                      </a:r>
                      <a:endParaRPr lang="ru-RU" sz="2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endParaRPr lang="ru-RU" sz="2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ru-RU" sz="2400" dirty="0" smtClean="0"/>
                        <a:t>Восходящая часть аорты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Нисходящая части аорты</a:t>
                      </a:r>
                      <a:endParaRPr lang="ru-RU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Дуга аорты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Сонные и подключичные артерии</a:t>
                      </a:r>
                    </a:p>
                    <a:p>
                      <a:r>
                        <a:rPr lang="ru-RU" sz="2400" dirty="0" smtClean="0"/>
                        <a:t>Голова, верхние</a:t>
                      </a:r>
                      <a:r>
                        <a:rPr lang="ru-RU" sz="2400" baseline="0" dirty="0" smtClean="0"/>
                        <a:t> конечности (газообмен)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Грудная</a:t>
                      </a:r>
                      <a:r>
                        <a:rPr lang="ru-RU" sz="2400" baseline="0" dirty="0" smtClean="0"/>
                        <a:t> и брюшная аорты</a:t>
                      </a:r>
                    </a:p>
                    <a:p>
                      <a:r>
                        <a:rPr lang="ru-RU" sz="2400" baseline="0" dirty="0" smtClean="0"/>
                        <a:t>Органы брюшной полости, малого таза, нижние конечности(газообмен)</a:t>
                      </a:r>
                      <a:endParaRPr lang="ru-RU" sz="24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Верхняя полая вена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Воротная вена печени (</a:t>
                      </a:r>
                      <a:r>
                        <a:rPr lang="ru-RU" sz="2400" dirty="0" err="1" smtClean="0"/>
                        <a:t>дезинтоксикация</a:t>
                      </a:r>
                      <a:r>
                        <a:rPr lang="ru-RU" sz="2400" dirty="0" smtClean="0"/>
                        <a:t> крови)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2 печеночные вены</a:t>
                      </a: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Нижняя полая вена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>
                        <a:buFont typeface="Wingdings" pitchFamily="2" charset="2"/>
                        <a:buChar char="q"/>
                      </a:pPr>
                      <a:r>
                        <a:rPr lang="ru-RU" sz="2400" dirty="0" smtClean="0"/>
                        <a:t>Правое предсердие</a:t>
                      </a:r>
                      <a:endParaRPr lang="ru-RU" sz="24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4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857232"/>
          <a:ext cx="8329644" cy="2055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411"/>
                <a:gridCol w="2082411"/>
                <a:gridCol w="2082411"/>
                <a:gridCol w="2082411"/>
              </a:tblGrid>
              <a:tr h="7508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Фаза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Состояние предсердий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Состояние желудочков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Время </a:t>
                      </a:r>
                      <a:endParaRPr lang="ru-RU" sz="2000" dirty="0"/>
                    </a:p>
                  </a:txBody>
                  <a:tcPr/>
                </a:tc>
              </a:tr>
              <a:tr h="43501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систола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диастола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0,1</a:t>
                      </a:r>
                      <a:r>
                        <a:rPr lang="ru-RU" sz="2000" baseline="0" dirty="0" smtClean="0"/>
                        <a:t> с</a:t>
                      </a:r>
                      <a:endParaRPr lang="ru-RU" sz="2000" dirty="0"/>
                    </a:p>
                  </a:txBody>
                  <a:tcPr/>
                </a:tc>
              </a:tr>
              <a:tr h="43501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диастола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систола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0,3 с</a:t>
                      </a:r>
                      <a:endParaRPr lang="ru-RU" sz="2000" dirty="0"/>
                    </a:p>
                  </a:txBody>
                  <a:tcPr/>
                </a:tc>
              </a:tr>
              <a:tr h="43501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диастола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диастола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0,4 с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Работа сердца – сердечный цикл</a:t>
            </a:r>
            <a:endParaRPr lang="ru-RU" sz="2800" dirty="0"/>
          </a:p>
        </p:txBody>
      </p:sp>
      <p:pic>
        <p:nvPicPr>
          <p:cNvPr id="6" name="Рисунок 5" descr="сердечный цикл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928934"/>
            <a:ext cx="57150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Электрокардиограмм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асположение водителя сердечного ритма (Рисунок).png"/>
          <p:cNvPicPr>
            <a:picLocks noChangeAspect="1"/>
          </p:cNvPicPr>
          <p:nvPr/>
        </p:nvPicPr>
        <p:blipFill>
          <a:blip r:embed="rId2"/>
          <a:srcRect l="3906" t="9188" r="3906" b="5690"/>
          <a:stretch>
            <a:fillRect/>
          </a:stretch>
        </p:blipFill>
        <p:spPr>
          <a:xfrm>
            <a:off x="357158" y="1285860"/>
            <a:ext cx="8429684" cy="52149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214290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Автоматия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– способность сердечной мышцы ритмически сокращаться под влиянием импульсов, возникающих в ней самой.</a:t>
            </a:r>
            <a:endParaRPr lang="ru-RU" sz="2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71670" y="0"/>
            <a:ext cx="5286412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Движение крови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44" y="571480"/>
            <a:ext cx="9001156" cy="462597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u="sng" dirty="0" smtClean="0"/>
              <a:t>Движение крови по сосудам определяется: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Разностью давления в артериях и венах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Создается работой сердца и силой сопротивления стенок сосудов току крови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Непрерывность обеспечивается эластичностью сосудов и колебаниями их стенок</a:t>
            </a:r>
          </a:p>
          <a:p>
            <a:pPr>
              <a:buNone/>
            </a:pPr>
            <a:r>
              <a:rPr lang="ru-RU" sz="2400" u="sng" dirty="0" smtClean="0"/>
              <a:t>Скорость тока крови</a:t>
            </a:r>
            <a:r>
              <a:rPr lang="ru-RU" sz="2400" dirty="0" smtClean="0"/>
              <a:t>: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dirty="0" smtClean="0"/>
              <a:t>Наиболее велика в аорте, наименьшая в капиллярах (т.к. суммарный просвет всех капилляров в 1000 раз больше просвета аорты).</a:t>
            </a:r>
          </a:p>
          <a:p>
            <a:pPr>
              <a:buNone/>
            </a:pPr>
            <a:r>
              <a:rPr lang="ru-RU" sz="2400" u="sng" dirty="0" smtClean="0"/>
              <a:t>Особенности движения крови по венам</a:t>
            </a:r>
            <a:r>
              <a:rPr lang="ru-RU" sz="2400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Сокращение мышц скелетной мускулатуры и давление внутренних органов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Наличие клапанов в стенках вен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Гемодинамика</a:t>
            </a:r>
            <a:r>
              <a:rPr lang="ru-RU" sz="2400" dirty="0" smtClean="0"/>
              <a:t> – процесс циркуляции крови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акторы движения крови по сосудам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еличина кровяного давления в сосудах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светы сосудов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142853"/>
            <a:ext cx="8286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  <a:p>
            <a:endParaRPr lang="ru-RU" sz="2000" i="1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Немного истории…</a:t>
            </a:r>
          </a:p>
          <a:p>
            <a:pPr algn="ctr"/>
            <a:endParaRPr lang="ru-RU" sz="2400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214422"/>
            <a:ext cx="87154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1673 г. Нидерландский натуралист А.Левенгук, рассматривая каплю крови в микроскопа. Обнаружил эритроциты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1829 г. В Лондоне было осуществлено первое переливание крови от человека человеку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1854-1857 гг. Французский физиолог К.Бернар разработал учение о внутренней среде организма.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1872 – 1877 гг. Российский физиолог А.А.Шмидт формулирует ферментативную теорию свертывания крови.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1883 г. Российский физиолог И.И.Мечников предложил фагоцитарную теорию иммунитета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1901-1907 гг. Австрийский иммунолог </a:t>
            </a:r>
            <a:r>
              <a:rPr lang="ru-RU" dirty="0" err="1" smtClean="0"/>
              <a:t>К.Ландштейнер</a:t>
            </a:r>
            <a:r>
              <a:rPr lang="ru-RU" dirty="0" smtClean="0"/>
              <a:t> и чешский врач Я.Янский установили существование четырех групп крови у человека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1908 г. Российскому физиологу И.И.Мечникову и немецкому бактериологу П.Эрлиху присуждена Нобелевская премия за разработку теории иммунитета.</a:t>
            </a:r>
          </a:p>
          <a:p>
            <a:pPr>
              <a:buFont typeface="Wingdings" pitchFamily="2" charset="2"/>
              <a:buChar char="q"/>
            </a:pPr>
            <a:r>
              <a:rPr lang="ru-RU" dirty="0" smtClean="0"/>
              <a:t>1940 г. Австрийским иммунологом </a:t>
            </a:r>
            <a:r>
              <a:rPr lang="ru-RU" dirty="0" err="1" smtClean="0"/>
              <a:t>К.Ландштейнером</a:t>
            </a:r>
            <a:r>
              <a:rPr lang="ru-RU" dirty="0" smtClean="0"/>
              <a:t> и американским врачом А.Винером открыт «резус-фактор».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авление крови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428736"/>
            <a:ext cx="2786082" cy="41791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57686" y="1000108"/>
            <a:ext cx="464345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Регуляция работы сердца</a:t>
            </a:r>
            <a:endParaRPr lang="ru-RU" sz="2800" dirty="0"/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4357686" y="1643050"/>
            <a:ext cx="464347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Автоматизм сердца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– возникновение возбуждения в клетках сердечной мышечной ткани, передающееся предсердиям и желудочкам и вызывающее ритмические сокращения.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Нервная регуляция: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Блуждающий нерв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– передает импульсы, замедляющие работу ССС.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u="sng" dirty="0" smtClean="0">
                <a:solidFill>
                  <a:srgbClr val="000000"/>
                </a:solidFill>
                <a:latin typeface="Times"/>
                <a:ea typeface="Times New Roman" pitchFamily="18" charset="0"/>
                <a:cs typeface="Arial" pitchFamily="34" charset="0"/>
              </a:rPr>
              <a:t>Симпатический нерв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– стимулирует работу ССС.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Гуморальная регуляция: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u="sng" dirty="0" smtClean="0">
                <a:solidFill>
                  <a:srgbClr val="000000"/>
                </a:solidFill>
                <a:latin typeface="Times"/>
                <a:ea typeface="Times New Roman" pitchFamily="18" charset="0"/>
                <a:cs typeface="Arial" pitchFamily="34" charset="0"/>
              </a:rPr>
              <a:t>Адреналин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 – усиливает работу сердца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u="sng" dirty="0" smtClean="0">
                <a:solidFill>
                  <a:srgbClr val="000000"/>
                </a:solidFill>
                <a:latin typeface="Times"/>
                <a:ea typeface="Times New Roman" pitchFamily="18" charset="0"/>
                <a:cs typeface="Arial" pitchFamily="34" charset="0"/>
              </a:rPr>
              <a:t>Ацетилхолин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"/>
                <a:ea typeface="Times New Roman" pitchFamily="18" charset="0"/>
                <a:cs typeface="Arial" pitchFamily="34" charset="0"/>
              </a:rPr>
              <a:t> – угнетает сердечную деятельность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5500702"/>
            <a:ext cx="4071966" cy="132343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Кровяное давление:</a:t>
            </a:r>
          </a:p>
          <a:p>
            <a:pPr algn="ctr"/>
            <a:r>
              <a:rPr lang="ru-RU" sz="2000" dirty="0" smtClean="0"/>
              <a:t>Систолическое давление</a:t>
            </a:r>
          </a:p>
          <a:p>
            <a:pPr algn="ctr"/>
            <a:r>
              <a:rPr lang="ru-RU" sz="2000" dirty="0" err="1" smtClean="0"/>
              <a:t>Диастолическое</a:t>
            </a:r>
            <a:r>
              <a:rPr lang="ru-RU" sz="2000" dirty="0" smtClean="0"/>
              <a:t> давление</a:t>
            </a:r>
          </a:p>
          <a:p>
            <a:pPr algn="ctr"/>
            <a:r>
              <a:rPr lang="ru-RU" sz="2000" dirty="0" smtClean="0"/>
              <a:t>Норма: 120/80</a:t>
            </a:r>
            <a:endParaRPr lang="ru-RU" sz="2000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Давление крови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ервная регуляция работы сердц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уморальная регуляция работы сердц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ULS111"/>
          <p:cNvPicPr>
            <a:picLocks noChangeAspect="1" noChangeArrowheads="1"/>
          </p:cNvPicPr>
          <p:nvPr/>
        </p:nvPicPr>
        <p:blipFill>
          <a:blip r:embed="rId2"/>
          <a:srcRect l="558" t="644" r="558" b="644"/>
          <a:stretch>
            <a:fillRect/>
          </a:stretch>
        </p:blipFill>
        <p:spPr bwMode="auto">
          <a:xfrm>
            <a:off x="3214678" y="1500174"/>
            <a:ext cx="5643602" cy="48794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643050"/>
            <a:ext cx="292895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smtClean="0"/>
              <a:t>Пульс – периодическое толчкообразное сокращение стенок артерий, синхронное с сокращением сердца</a:t>
            </a:r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Частота сердечных сокращений</a:t>
            </a:r>
            <a:endParaRPr lang="ru-RU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Дополнительная информация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14356"/>
            <a:ext cx="5143536" cy="149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14282" y="2071678"/>
            <a:ext cx="8643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Гипертония</a:t>
            </a:r>
            <a:r>
              <a:rPr lang="ru-RU" sz="1400" dirty="0" smtClean="0"/>
              <a:t> (от </a:t>
            </a:r>
            <a:r>
              <a:rPr lang="ru-RU" sz="1400" i="1" dirty="0" smtClean="0"/>
              <a:t>греч.</a:t>
            </a:r>
            <a:r>
              <a:rPr lang="ru-RU" sz="1400" dirty="0" smtClean="0"/>
              <a:t> «</a:t>
            </a:r>
            <a:r>
              <a:rPr lang="ru-RU" sz="1400" dirty="0" err="1" smtClean="0"/>
              <a:t>hyp</a:t>
            </a:r>
            <a:r>
              <a:rPr lang="en-US" sz="1400" dirty="0" smtClean="0"/>
              <a:t>e</a:t>
            </a:r>
            <a:r>
              <a:rPr lang="ru-RU" sz="1400" dirty="0" err="1" smtClean="0"/>
              <a:t>r</a:t>
            </a:r>
            <a:r>
              <a:rPr lang="ru-RU" sz="1400" dirty="0" smtClean="0"/>
              <a:t>» — над, сверх, «</a:t>
            </a:r>
            <a:r>
              <a:rPr lang="ru-RU" sz="1400" dirty="0" err="1" smtClean="0"/>
              <a:t>t</a:t>
            </a:r>
            <a:r>
              <a:rPr lang="en-US" sz="1400" dirty="0" smtClean="0"/>
              <a:t>o</a:t>
            </a:r>
            <a:r>
              <a:rPr lang="ru-RU" sz="1400" dirty="0" err="1" smtClean="0"/>
              <a:t>nos</a:t>
            </a:r>
            <a:r>
              <a:rPr lang="ru-RU" sz="1400" dirty="0" smtClean="0"/>
              <a:t>» — напряжение) — повышение тонуса (напряжённости) артериальных сосудов. Часто термином «гипертония» называют  заболевание, вызванное повышением артериального кровяного давления.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714620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Гипотония</a:t>
            </a:r>
            <a:r>
              <a:rPr lang="ru-RU" sz="1400" dirty="0" smtClean="0"/>
              <a:t> (от </a:t>
            </a:r>
            <a:r>
              <a:rPr lang="ru-RU" sz="1400" i="1" dirty="0" smtClean="0"/>
              <a:t>греч.</a:t>
            </a:r>
            <a:r>
              <a:rPr lang="ru-RU" sz="1400" dirty="0" smtClean="0"/>
              <a:t> «</a:t>
            </a:r>
            <a:r>
              <a:rPr lang="ru-RU" sz="1400" dirty="0" err="1" smtClean="0"/>
              <a:t>hypo</a:t>
            </a:r>
            <a:r>
              <a:rPr lang="ru-RU" sz="1400" dirty="0" smtClean="0"/>
              <a:t>» — ниже, «</a:t>
            </a:r>
            <a:r>
              <a:rPr lang="en-US" sz="1400" dirty="0" err="1" smtClean="0"/>
              <a:t>tonos</a:t>
            </a:r>
            <a:r>
              <a:rPr lang="ru-RU" sz="1400" dirty="0" smtClean="0"/>
              <a:t>» — напряжение) — заболевание, вызванное понижением артериального кровяного давления.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188143"/>
            <a:ext cx="850112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Инсульт</a:t>
            </a:r>
            <a:r>
              <a:rPr lang="ru-RU" sz="1400" dirty="0" smtClean="0"/>
              <a:t> (от </a:t>
            </a:r>
            <a:r>
              <a:rPr lang="ru-RU" sz="1400" i="1" dirty="0" smtClean="0"/>
              <a:t>лат</a:t>
            </a:r>
            <a:r>
              <a:rPr lang="ru-RU" sz="1400" dirty="0" smtClean="0"/>
              <a:t>. «</a:t>
            </a:r>
            <a:r>
              <a:rPr lang="ru-RU" sz="1400" dirty="0" err="1" smtClean="0"/>
              <a:t>insulto</a:t>
            </a:r>
            <a:r>
              <a:rPr lang="ru-RU" sz="1400" dirty="0" smtClean="0"/>
              <a:t>» — скачу, впрыгиваю) — острое нарушение мозгового кровообращения в результате кровоизлияния и других причин. Происходит главным образом при гипертонической болезни, атеросклерозе, воспалительных заболеваниях и аномалиях мозговых сосудов. Проявляется головной болью, рвотой, расстройством сознания, параличами.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314" y="4286256"/>
            <a:ext cx="90011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Инфаркт миокарда </a:t>
            </a:r>
            <a:r>
              <a:rPr lang="ru-RU" sz="1400" dirty="0" smtClean="0"/>
              <a:t>— одна из форм некроза мышцы сердца, вызванного острой недостаточностью кровотока по коронарным артериям, питающим ткани сердца. Недостаточность коронарного кровотока (</a:t>
            </a:r>
            <a:r>
              <a:rPr lang="ru-RU" sz="1400" dirty="0" smtClean="0">
                <a:hlinkClick r:id="rId3"/>
              </a:rPr>
              <a:t>коронарная недостаточность</a:t>
            </a:r>
            <a:r>
              <a:rPr lang="ru-RU" sz="1400" dirty="0" smtClean="0"/>
              <a:t>) может быть связана либо с внезапным прекращением притока крови по коронарной артерии, либо с несоответствием между потребностью миокарда в кислороде и возможностью коронарных артерий обеспечить эту потребность. Впервые был описан в 1909 году русскими учёными В.П. Образцовым и Н.Д. </a:t>
            </a:r>
            <a:r>
              <a:rPr lang="ru-RU" sz="1400" dirty="0" err="1" smtClean="0"/>
              <a:t>Стражеско</a:t>
            </a:r>
            <a:r>
              <a:rPr lang="ru-RU" sz="1400" dirty="0" smtClean="0"/>
              <a:t>. Инфаркт миокарда локализуется почти исключительно в стенках левого желудочка, в передней (чаще) или задней. Постепенно некротические массы рассасываются, и на месте инфаркта миокарда через 6–7 недель развивается соединительнотканный рубец. Чаще инфаркт миокарда возникает у мужчин старше 40 лет. Предрасполагающими факторами являются курение, сахарный диабет, ожирение, малоподвижный образ жизни.</a:t>
            </a:r>
            <a:endParaRPr lang="ru-RU" sz="1400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лимфа"/>
          <p:cNvPicPr>
            <a:picLocks noChangeAspect="1" noChangeArrowheads="1"/>
          </p:cNvPicPr>
          <p:nvPr/>
        </p:nvPicPr>
        <p:blipFill>
          <a:blip r:embed="rId2" cstate="email">
            <a:lum bright="10000"/>
          </a:blip>
          <a:srcRect/>
          <a:stretch>
            <a:fillRect/>
          </a:stretch>
        </p:blipFill>
        <p:spPr bwMode="auto">
          <a:xfrm>
            <a:off x="4857752" y="1000108"/>
            <a:ext cx="3893275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856357"/>
            <a:ext cx="46434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Функции: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Обеспечивает отток жидкостей от органов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Кроветворная и защитные функции</a:t>
            </a:r>
          </a:p>
          <a:p>
            <a:pPr>
              <a:buFont typeface="Wingdings" pitchFamily="2" charset="2"/>
              <a:buChar char="q"/>
            </a:pPr>
            <a:r>
              <a:rPr lang="ru-RU" sz="2400" dirty="0" smtClean="0"/>
              <a:t>Участвует в обмене веществ (в лимфу поступают продукты расщепления жиров)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Состав лимфы не является постоянным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Из клеточных элементов в ней встречаются только лимфоциты в очень ограниченном количестве эритроциты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/>
              <a:t>Белков в лимфе меньше, чем в плазме крови</a:t>
            </a:r>
            <a:endParaRPr lang="uk-UA" sz="2400" dirty="0"/>
          </a:p>
        </p:txBody>
      </p:sp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Глава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</a:rPr>
              <a:t>5. Лимфатическая система 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Лимфатическая систем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NATLUZL"/>
          <p:cNvPicPr>
            <a:picLocks noChangeAspect="1" noChangeArrowheads="1"/>
          </p:cNvPicPr>
          <p:nvPr/>
        </p:nvPicPr>
        <p:blipFill>
          <a:blip r:embed="rId2"/>
          <a:srcRect l="558" t="9662" r="558" b="644"/>
          <a:stretch>
            <a:fillRect/>
          </a:stretch>
        </p:blipFill>
        <p:spPr bwMode="auto">
          <a:xfrm>
            <a:off x="3643306" y="1546092"/>
            <a:ext cx="5305697" cy="4168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Лимфатическая система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500174"/>
            <a:ext cx="350046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Лимфа образуется из тканевой жидкости, которая фильтруется в лимфатических капиллярах.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От них отходят крупные лимфатические сосуды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По левому и правому протокам лимфа идет в вены большого круга кровообращения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В определенных местах лимфатической системы есть скопления лимфатических узлов (подмышечные, паховые, подчелюстные)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44" y="5786454"/>
            <a:ext cx="885831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Движение лимфы обеспечивается сокращением стенок лимфатических сосудов, клапанами, сокращением скелетных мышц, отрицательным давлением в грудной полости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троение лимфатического узла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r="1107"/>
          <a:stretch>
            <a:fillRect/>
          </a:stretch>
        </p:blipFill>
        <p:spPr bwMode="auto">
          <a:xfrm>
            <a:off x="480857" y="857232"/>
            <a:ext cx="8091671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142852"/>
            <a:ext cx="5748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68" y="642918"/>
            <a:ext cx="8839232" cy="70788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ru-RU" sz="2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Кровь - </a:t>
            </a:r>
            <a:r>
              <a:rPr lang="ru-RU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жидкая соединительная ткань, находящаяся в сосудах кровеносной системы.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43042" y="71414"/>
            <a:ext cx="57864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Глава2. Кровь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" name="Содержимое 3" descr="Функции крови (Рисунок).png"/>
          <p:cNvPicPr>
            <a:picLocks noChangeAspect="1"/>
          </p:cNvPicPr>
          <p:nvPr/>
        </p:nvPicPr>
        <p:blipFill>
          <a:blip r:embed="rId2"/>
          <a:srcRect t="5758"/>
          <a:stretch>
            <a:fillRect/>
          </a:stretch>
        </p:blipFill>
        <p:spPr>
          <a:xfrm>
            <a:off x="142844" y="1355427"/>
            <a:ext cx="8715404" cy="55025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71604" y="142852"/>
            <a:ext cx="5748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2984"/>
            <a:ext cx="7500990" cy="3974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928662" y="848301"/>
            <a:ext cx="7643866" cy="5515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142852"/>
            <a:ext cx="57486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solidFill>
                  <a:schemeClr val="bg1"/>
                </a:solidFill>
              </a:rPr>
              <a:t>Дополнительная информация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736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Самостоятельная работа № 2</a:t>
            </a:r>
            <a:endParaRPr lang="ru-RU" sz="3200" b="1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424084"/>
            <a:ext cx="9144000" cy="2028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390775"/>
            <a:ext cx="9144000" cy="2027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1250"/>
            <a:ext cx="91440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57488"/>
            <a:ext cx="92106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28913"/>
            <a:ext cx="91916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3200"/>
            <a:ext cx="91725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2400300"/>
            <a:ext cx="91344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2728913"/>
            <a:ext cx="90773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OSTAVKR11"/>
          <p:cNvPicPr>
            <a:picLocks noChangeAspect="1" noChangeArrowheads="1"/>
          </p:cNvPicPr>
          <p:nvPr/>
        </p:nvPicPr>
        <p:blipFill>
          <a:blip r:embed="rId2"/>
          <a:srcRect l="558" t="644" r="558" b="644"/>
          <a:stretch>
            <a:fillRect/>
          </a:stretch>
        </p:blipFill>
        <p:spPr bwMode="auto">
          <a:xfrm>
            <a:off x="214282" y="1825668"/>
            <a:ext cx="5572164" cy="4818018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2" y="214290"/>
          <a:ext cx="8929720" cy="142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300"/>
                <a:gridCol w="1964560"/>
                <a:gridCol w="2232430"/>
                <a:gridCol w="2232430"/>
              </a:tblGrid>
              <a:tr h="476253">
                <a:tc gridSpan="4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Состав крови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625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Плазма</a:t>
                      </a:r>
                      <a:endParaRPr lang="ru-RU" sz="2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Форменные элементы</a:t>
                      </a:r>
                      <a:endParaRPr lang="ru-RU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6253">
                <a:tc>
                  <a:txBody>
                    <a:bodyPr/>
                    <a:lstStyle/>
                    <a:p>
                      <a:pPr algn="l">
                        <a:buFont typeface="Wingdings" pitchFamily="2" charset="2"/>
                        <a:buNone/>
                      </a:pP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Эритроциты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Лейкоциты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Тромбоциты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096336"/>
            <a:ext cx="3011744" cy="4387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8" y="2090738"/>
            <a:ext cx="90773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3" y="2414588"/>
            <a:ext cx="905827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714488"/>
            <a:ext cx="91249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91440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99366"/>
            <a:ext cx="9144000" cy="418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9001156" cy="4592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99060"/>
            <a:ext cx="7500958" cy="535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001056" cy="5684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4857196"/>
            <a:ext cx="4061833" cy="2000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2605088"/>
            <a:ext cx="91344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75819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785786" y="1357298"/>
            <a:ext cx="75723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Группа 5"/>
          <p:cNvGrpSpPr/>
          <p:nvPr/>
        </p:nvGrpSpPr>
        <p:grpSpPr>
          <a:xfrm>
            <a:off x="928662" y="2500282"/>
            <a:ext cx="6767532" cy="4357718"/>
            <a:chOff x="661988" y="3012641"/>
            <a:chExt cx="7839102" cy="5650349"/>
          </a:xfrm>
        </p:grpSpPr>
        <p:pic>
          <p:nvPicPr>
            <p:cNvPr id="11059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61988" y="3012641"/>
              <a:ext cx="7839102" cy="8306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0597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00115" y="3786190"/>
              <a:ext cx="7800975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став крови (Рисунок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"/>
            <a:ext cx="9144000" cy="6126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2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10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Тема10">
  <a:themeElements>
    <a:clrScheme name="sample 3">
      <a:dk1>
        <a:srgbClr val="2B166E"/>
      </a:dk1>
      <a:lt1>
        <a:srgbClr val="FFFFFF"/>
      </a:lt1>
      <a:dk2>
        <a:srgbClr val="1640B6"/>
      </a:dk2>
      <a:lt2>
        <a:srgbClr val="B2B2B2"/>
      </a:lt2>
      <a:accent1>
        <a:srgbClr val="48BDEC"/>
      </a:accent1>
      <a:accent2>
        <a:srgbClr val="EB984D"/>
      </a:accent2>
      <a:accent3>
        <a:srgbClr val="FFFFFF"/>
      </a:accent3>
      <a:accent4>
        <a:srgbClr val="23115D"/>
      </a:accent4>
      <a:accent5>
        <a:srgbClr val="B1DBF4"/>
      </a:accent5>
      <a:accent6>
        <a:srgbClr val="D58945"/>
      </a:accent6>
      <a:hlink>
        <a:srgbClr val="339966"/>
      </a:hlink>
      <a:folHlink>
        <a:srgbClr val="7E88E4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9426B"/>
        </a:dk1>
        <a:lt1>
          <a:srgbClr val="FFFFFF"/>
        </a:lt1>
        <a:dk2>
          <a:srgbClr val="008080"/>
        </a:dk2>
        <a:lt2>
          <a:srgbClr val="B2B2B2"/>
        </a:lt2>
        <a:accent1>
          <a:srgbClr val="35C9C2"/>
        </a:accent1>
        <a:accent2>
          <a:srgbClr val="398AC7"/>
        </a:accent2>
        <a:accent3>
          <a:srgbClr val="FFFFFF"/>
        </a:accent3>
        <a:accent4>
          <a:srgbClr val="14375A"/>
        </a:accent4>
        <a:accent5>
          <a:srgbClr val="AEE1DD"/>
        </a:accent5>
        <a:accent6>
          <a:srgbClr val="337DB4"/>
        </a:accent6>
        <a:hlink>
          <a:srgbClr val="CCCC00"/>
        </a:hlink>
        <a:folHlink>
          <a:srgbClr val="6D50C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5095D"/>
        </a:dk1>
        <a:lt1>
          <a:srgbClr val="FFFFFF"/>
        </a:lt1>
        <a:dk2>
          <a:srgbClr val="A1537C"/>
        </a:dk2>
        <a:lt2>
          <a:srgbClr val="B2B2B2"/>
        </a:lt2>
        <a:accent1>
          <a:srgbClr val="AF8ADC"/>
        </a:accent1>
        <a:accent2>
          <a:srgbClr val="60A065"/>
        </a:accent2>
        <a:accent3>
          <a:srgbClr val="FFFFFF"/>
        </a:accent3>
        <a:accent4>
          <a:srgbClr val="1E064E"/>
        </a:accent4>
        <a:accent5>
          <a:srgbClr val="D4C4EB"/>
        </a:accent5>
        <a:accent6>
          <a:srgbClr val="56915B"/>
        </a:accent6>
        <a:hlink>
          <a:srgbClr val="8DAED9"/>
        </a:hlink>
        <a:folHlink>
          <a:srgbClr val="5974C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2B166E"/>
        </a:dk1>
        <a:lt1>
          <a:srgbClr val="FFFFFF"/>
        </a:lt1>
        <a:dk2>
          <a:srgbClr val="1640B6"/>
        </a:dk2>
        <a:lt2>
          <a:srgbClr val="B2B2B2"/>
        </a:lt2>
        <a:accent1>
          <a:srgbClr val="48BDEC"/>
        </a:accent1>
        <a:accent2>
          <a:srgbClr val="EB984D"/>
        </a:accent2>
        <a:accent3>
          <a:srgbClr val="FFFFFF"/>
        </a:accent3>
        <a:accent4>
          <a:srgbClr val="23115D"/>
        </a:accent4>
        <a:accent5>
          <a:srgbClr val="B1DBF4"/>
        </a:accent5>
        <a:accent6>
          <a:srgbClr val="D58945"/>
        </a:accent6>
        <a:hlink>
          <a:srgbClr val="339966"/>
        </a:hlink>
        <a:folHlink>
          <a:srgbClr val="7E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2500</Words>
  <Application>Microsoft Office PowerPoint</Application>
  <PresentationFormat>Экран (4:3)</PresentationFormat>
  <Paragraphs>268</Paragraphs>
  <Slides>88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93" baseType="lpstr">
      <vt:lpstr>Тема Office</vt:lpstr>
      <vt:lpstr>Тема2</vt:lpstr>
      <vt:lpstr>Тема10</vt:lpstr>
      <vt:lpstr>1_Тема10</vt:lpstr>
      <vt:lpstr>Image</vt:lpstr>
      <vt:lpstr>Внутренняя среда организма человека </vt:lpstr>
      <vt:lpstr>Слайд 2</vt:lpstr>
      <vt:lpstr>Слайд 3</vt:lpstr>
      <vt:lpstr>Слайд 4</vt:lpstr>
      <vt:lpstr>Слайд 5</vt:lpstr>
      <vt:lpstr>Слайд 6</vt:lpstr>
      <vt:lpstr>Кровь - жидкая соединительная ткань, находящаяся в сосудах кровеносной системы.</vt:lpstr>
      <vt:lpstr>Слайд 8</vt:lpstr>
      <vt:lpstr>Слайд 9</vt:lpstr>
      <vt:lpstr>функционирование клеток крови</vt:lpstr>
      <vt:lpstr>Слайд 11</vt:lpstr>
      <vt:lpstr>Слайд 12</vt:lpstr>
      <vt:lpstr>Слайд 13</vt:lpstr>
      <vt:lpstr>Свертывание крови</vt:lpstr>
      <vt:lpstr>Слайд 15</vt:lpstr>
      <vt:lpstr>Слайд 16</vt:lpstr>
      <vt:lpstr>Группы крови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Функции кровеносной системы</vt:lpstr>
      <vt:lpstr>Кровеносная система</vt:lpstr>
      <vt:lpstr>Строение сердца</vt:lpstr>
      <vt:lpstr>Слайд 47</vt:lpstr>
      <vt:lpstr>Слайд 48</vt:lpstr>
      <vt:lpstr>Слайд 49</vt:lpstr>
      <vt:lpstr>Слайд 50</vt:lpstr>
      <vt:lpstr>Малый круг кровообращения</vt:lpstr>
      <vt:lpstr>Большой  круг кровообращения</vt:lpstr>
      <vt:lpstr>Работа сердца – сердечный цикл</vt:lpstr>
      <vt:lpstr>Слайд 54</vt:lpstr>
      <vt:lpstr>Слайд 55</vt:lpstr>
      <vt:lpstr>Движение крови</vt:lpstr>
      <vt:lpstr>Слайд 57</vt:lpstr>
      <vt:lpstr>Слайд 58</vt:lpstr>
      <vt:lpstr>Слайд 59</vt:lpstr>
      <vt:lpstr>Давление крови</vt:lpstr>
      <vt:lpstr>Слайд 61</vt:lpstr>
      <vt:lpstr>Слайд 62</vt:lpstr>
      <vt:lpstr>Частота сердечных сокращений</vt:lpstr>
      <vt:lpstr>Дополнительная информация</vt:lpstr>
      <vt:lpstr>Глава 5. Лимфатическая система </vt:lpstr>
      <vt:lpstr>Слайд 66</vt:lpstr>
      <vt:lpstr>Лимфатическая система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Внутренняя среда организма. Кровь. Иммунитет.</dc:title>
  <dc:creator>Биология</dc:creator>
  <cp:lastModifiedBy>Андрей</cp:lastModifiedBy>
  <cp:revision>50</cp:revision>
  <dcterms:created xsi:type="dcterms:W3CDTF">2017-12-06T11:58:54Z</dcterms:created>
  <dcterms:modified xsi:type="dcterms:W3CDTF">2019-10-20T18:07:03Z</dcterms:modified>
</cp:coreProperties>
</file>